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4"/>
  </p:handoutMasterIdLst>
  <p:sldIdLst>
    <p:sldId id="995" r:id="rId4"/>
    <p:sldId id="1840" r:id="rId6"/>
    <p:sldId id="1841" r:id="rId7"/>
    <p:sldId id="1900" r:id="rId8"/>
    <p:sldId id="1916" r:id="rId9"/>
    <p:sldId id="1901" r:id="rId10"/>
    <p:sldId id="1918" r:id="rId11"/>
    <p:sldId id="1941" r:id="rId12"/>
    <p:sldId id="1942" r:id="rId13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ED5"/>
    <a:srgbClr val="FFC819"/>
    <a:srgbClr val="0B215A"/>
    <a:srgbClr val="EDCBCB"/>
    <a:srgbClr val="8BE1FF"/>
    <a:srgbClr val="FF5B5B"/>
    <a:srgbClr val="FC9804"/>
    <a:srgbClr val="FFD319"/>
    <a:srgbClr val="75DBFF"/>
    <a:srgbClr val="321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0" autoAdjust="0"/>
    <p:restoredTop sz="89445" autoAdjust="0"/>
  </p:normalViewPr>
  <p:slideViewPr>
    <p:cSldViewPr snapToGrid="0">
      <p:cViewPr>
        <p:scale>
          <a:sx n="50" d="100"/>
          <a:sy n="50" d="100"/>
        </p:scale>
        <p:origin x="1315" y="691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18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10D6EDA-710D-498D-9DA5-D8172A09E7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DA26148-5669-4A2E-A3E8-9F2546EEE6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86F4D41-4D1B-44C6-9CBF-D5B9D9155C3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78156D-ABF4-45C9-A442-B5D4A13D037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78156D-ABF4-45C9-A442-B5D4A13D0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37" y="157636"/>
            <a:ext cx="10840404" cy="724680"/>
          </a:xfrm>
          <a:prstGeom prst="rect">
            <a:avLst/>
          </a:prstGeom>
        </p:spPr>
        <p:txBody>
          <a:bodyPr/>
          <a:lstStyle>
            <a:lvl1pPr>
              <a:defRPr sz="4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37" y="1048008"/>
            <a:ext cx="10457163" cy="5562342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5000"/>
              </a:lnSpc>
              <a:spcBef>
                <a:spcPts val="500"/>
              </a:spcBef>
              <a:buNone/>
              <a:defRPr lang="zh-CN" altLang="en-US" sz="4400" b="1" kern="1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925" y="115976"/>
            <a:ext cx="10534650" cy="6429203"/>
          </a:xfrm>
          <a:prstGeom prst="rect">
            <a:avLst/>
          </a:prstGeom>
        </p:spPr>
        <p:txBody>
          <a:bodyPr/>
          <a:lstStyle>
            <a:lvl1pPr marL="0" indent="0" eaLnBrk="1" hangingPunct="1">
              <a:lnSpc>
                <a:spcPct val="106000"/>
              </a:lnSpc>
              <a:spcBef>
                <a:spcPts val="500"/>
              </a:spcBef>
              <a:buNone/>
              <a:defRPr sz="4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-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63" y="111054"/>
            <a:ext cx="11544186" cy="7391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lang="zh-CN" altLang="en-US" sz="4200" b="1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462" y="1029921"/>
            <a:ext cx="11544187" cy="56115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eaLnBrk="1" hangingPunct="1">
              <a:lnSpc>
                <a:spcPct val="103000"/>
              </a:lnSpc>
              <a:spcBef>
                <a:spcPts val="300"/>
              </a:spcBef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法师添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4371" y="154112"/>
            <a:ext cx="11523753" cy="6567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l" defTabSz="1218565" rtl="0" eaLnBrk="1" latinLnBrk="0" hangingPunct="1">
              <a:lnSpc>
                <a:spcPct val="10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4000" b="1" kern="1200" dirty="0" smtClean="0">
                <a:solidFill>
                  <a:srgbClr val="98FED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09600" indent="0">
              <a:buNone/>
              <a:defRPr sz="1600"/>
            </a:lvl2pPr>
            <a:lvl3pPr marL="1218565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6730" indent="0">
              <a:buNone/>
              <a:defRPr sz="1200"/>
            </a:lvl6pPr>
            <a:lvl7pPr marL="3656330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1" y="273856"/>
            <a:ext cx="10972465" cy="114412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9571"/>
          <p:cNvSpPr>
            <a:spLocks noGrp="1"/>
          </p:cNvSpPr>
          <p:nvPr>
            <p:ph type="dt" sz="half" idx="10"/>
          </p:nvPr>
        </p:nvSpPr>
        <p:spPr>
          <a:xfrm>
            <a:off x="609773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9572"/>
          <p:cNvSpPr>
            <a:spLocks noGrp="1"/>
          </p:cNvSpPr>
          <p:nvPr>
            <p:ph type="ftr" sz="quarter" idx="11"/>
          </p:nvPr>
        </p:nvSpPr>
        <p:spPr>
          <a:xfrm>
            <a:off x="4165911" y="6244779"/>
            <a:ext cx="3860184" cy="477137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9573"/>
          <p:cNvSpPr>
            <a:spLocks noGrp="1"/>
          </p:cNvSpPr>
          <p:nvPr>
            <p:ph type="sldNum" sz="quarter" idx="12"/>
          </p:nvPr>
        </p:nvSpPr>
        <p:spPr>
          <a:xfrm>
            <a:off x="8738332" y="6244779"/>
            <a:ext cx="2843904" cy="477137"/>
          </a:xfrm>
        </p:spPr>
        <p:txBody>
          <a:bodyPr/>
          <a:lstStyle>
            <a:lvl1pPr>
              <a:defRPr/>
            </a:lvl1pPr>
          </a:lstStyle>
          <a:p>
            <a:fld id="{488833F5-9DCE-4511-AAE0-05CC0B6A4B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advClick="0" advTm="1500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1560175" y="0"/>
            <a:ext cx="631825" cy="547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 userDrawn="1"/>
        </p:nvSpPr>
        <p:spPr bwMode="auto">
          <a:xfrm>
            <a:off x="11598455" y="298580"/>
            <a:ext cx="724878" cy="5048400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2200" b="1" dirty="0" smtClean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占察入净土值天时，处地利，得人和</a:t>
            </a:r>
            <a:endParaRPr lang="zh-CN" altLang="en-US" sz="22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>
            <a:off x="11560784" y="4953742"/>
            <a:ext cx="800219" cy="1047731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zh-CN" altLang="en-US" sz="1200" b="1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智坤法师</a:t>
            </a:r>
            <a:endParaRPr lang="zh-CN" altLang="en-US" sz="12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ransition advClick="0" advTm="15000"/>
  <p:timing>
    <p:tnLst>
      <p:par>
        <p:cTn id="1" dur="indefinite" restart="never" nodeType="tmRoot"/>
      </p:par>
    </p:tnLst>
  </p:timing>
  <p:txStyles>
    <p:titleStyle>
      <a:lvl1pPr algn="ctr" defTabSz="1217930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930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930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5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969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7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3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_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-6350"/>
            <a:ext cx="12186285" cy="687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550" y="1712795"/>
            <a:ext cx="9734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占察入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净土</a:t>
            </a:r>
            <a:endParaRPr lang="en-US" altLang="zh-CN" sz="6600" dirty="0" smtClean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  <a:p>
            <a:pPr algn="ctr"/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值</a:t>
            </a:r>
            <a:r>
              <a:rPr lang="zh-CN" altLang="en-US" sz="6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天时，处地利，得</a:t>
            </a:r>
            <a:r>
              <a:rPr lang="zh-CN" altLang="en-US" sz="6600" dirty="0" smtClean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Ebrima" panose="02000000000000000000" pitchFamily="2" charset="0"/>
              </a:rPr>
              <a:t>人和（十四）</a:t>
            </a:r>
            <a:endParaRPr lang="zh-CN" altLang="en-US" sz="6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Ebrima" panose="02000000000000000000" pitchFamily="2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FFFF00"/>
                </a:solidFill>
              </a:rPr>
              <a:t>印光大师开示：</a:t>
            </a:r>
            <a:endParaRPr lang="zh-CN" altLang="zh-CN" sz="3600" dirty="0"/>
          </a:p>
          <a:p>
            <a:r>
              <a:rPr lang="en-US" altLang="zh-CN" sz="3600" dirty="0"/>
              <a:t>	</a:t>
            </a:r>
            <a:r>
              <a:rPr lang="zh-CN" altLang="zh-CN" sz="3600" dirty="0"/>
              <a:t>念佛一法，乃背尘合觉，返本归元之第一妙法。于在家人分上，更为亲切。以在家人身在世网，事务多端。摄心参禅，及静室诵经等，或势不能为，或力不暇及。唯念佛一法，最为方便。早晚于佛前随分随力，礼拜持念，回向发愿。除此之外，行住坐卧，语默动静，穿衣吃饭，一切时，一切处，皆好念。</a:t>
            </a:r>
            <a:r>
              <a:rPr lang="zh-CN" altLang="zh-CN" sz="3600" dirty="0"/>
              <a:t>但于洁净处，恭敬时，或出声，或默念，皆可。若至不洁净处，或不恭敬时，但宜默念，不宜出声。非此时处不可念也。睡出声念，不但不恭敬，又且伤气，久则成病。默念功德，与常时一样。所谓念兹在兹，造次必于是，颠沛必于是也</a:t>
            </a:r>
            <a:r>
              <a:rPr lang="zh-CN" altLang="zh-CN" sz="3600" dirty="0" smtClean="0"/>
              <a:t>。</a:t>
            </a:r>
            <a:endParaRPr lang="zh-CN" altLang="zh-CN" sz="3600" dirty="0"/>
          </a:p>
          <a:p>
            <a:endParaRPr lang="zh-CN" altLang="en-US" sz="3600" dirty="0"/>
          </a:p>
        </p:txBody>
      </p:sp>
    </p:spTree>
  </p:cSld>
  <p:clrMapOvr>
    <a:masterClrMapping/>
  </p:clrMapOvr>
  <p:transition advClick="0" advTm="1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224790"/>
            <a:ext cx="11523980" cy="649732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印光大师开示：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不必另择一所，即家庭便是道场，以父母、兄弟、妻子、朋友、亲戚尽作法眷，自行化他，口劝身率，使其同归净域、尽出苦轮，可谓戴发高僧、居家佛子矣</a:t>
            </a:r>
            <a:r>
              <a:rPr lang="en-US" altLang="zh-CN" dirty="0" smtClean="0"/>
              <a:t>!</a:t>
            </a:r>
            <a:endParaRPr lang="zh-CN" altLang="zh-CN" dirty="0"/>
          </a:p>
          <a:p>
            <a:pPr algn="r"/>
            <a:endParaRPr lang="zh-CN" altLang="en-US" dirty="0"/>
          </a:p>
        </p:txBody>
      </p:sp>
    </p:spTree>
  </p:cSld>
  <p:clrMapOvr>
    <a:masterClrMapping/>
  </p:clrMapOvr>
  <p:transition advClick="0" advTm="1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51130"/>
            <a:ext cx="11523980" cy="657098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《增广印光法师文钞卷第一》复刘智空居士书</a:t>
            </a:r>
            <a:r>
              <a:rPr>
                <a:solidFill>
                  <a:srgbClr val="FFFF00"/>
                </a:solidFill>
                <a:sym typeface="+mn-ea"/>
              </a:rPr>
              <a:t>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普陀可不必来，以来往用费，动须数十。居家念佛，一易进功，二不需费。甚好甚好。</a:t>
            </a:r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44145" y="151130"/>
            <a:ext cx="11523980" cy="6570980"/>
          </a:xfrm>
        </p:spPr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慧远大师：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又诸三昧，其名甚众，功高易进，念佛为先。何者?穷玄极寂，尊号如来，体神合变，应不以方。</a:t>
            </a:r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  <a:p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莲池大师开示：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夫学佛者，无论庄严形迹，只贵真实修行。在家居士，不必定要缁衣道巾。带发之人，自可常服念佛，不必定要敲樵击鼓。好静之人，自可寂然念佛，不必定要成群做会。怕事之人，自可闭门念佛，不必定要入寺听经。识字之人，自可依教念佛。</a:t>
            </a:r>
            <a:endParaRPr lang="en-US" altLang="zh-CN"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千里烧香，不如安坐家堂念佛。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供奉邪师，不如孝顺父母念佛。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广交魔友，不如独身清净念佛。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《增广印光法师文钞卷第二》“与谢融脱居士书”：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舍利不能礼拜，丛林不能亲炙，有何所欠。但能见佛像，即作真佛想。见佛经祖语，即作佛祖面命自己想。必恭必敬，无怠无忽。则终日见佛，终日亲炙诸佛菩萨祖师善知识。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olidFill>
                  <a:srgbClr val="FFFF00"/>
                </a:solidFill>
                <a:sym typeface="+mn-ea"/>
              </a:rPr>
              <a:t>《西方合论》：</a:t>
            </a:r>
            <a:endParaRPr>
              <a:solidFill>
                <a:srgbClr val="98FED5"/>
              </a:solidFill>
              <a:sym typeface="+mn-ea"/>
            </a:endParaRPr>
          </a:p>
          <a:p>
            <a:r>
              <a:rPr lang="en-US" altLang="zh-CN">
                <a:solidFill>
                  <a:srgbClr val="98FED5"/>
                </a:solidFill>
                <a:sym typeface="+mn-ea"/>
              </a:rPr>
              <a:t>	</a:t>
            </a:r>
            <a:r>
              <a:rPr>
                <a:solidFill>
                  <a:srgbClr val="98FED5"/>
                </a:solidFill>
                <a:sym typeface="+mn-ea"/>
              </a:rPr>
              <a:t>净处者。学道之人。既有志出尘。应当舍诸恶处。若不舍者。应是厌离未极。若厌离未极者。应是忻净土未极。龙树曰。菩萨心不贵转轮圣王。人天福乐。但念诸佛。是故随心所重。而生佛土。今小小适意处。尚不能舍。何况转轮圣王。如缚足欲行。系翅求飞。去住皆累两心虚萦。一繁华宣阗处。当远故。二歌楼酒肆处。当远故。三热焰薰灼处。当远故。四论除目及朝事处。当远故。五恩爱缠缚。及熟游历处。当远故。六诗坛文社斗章摘句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>
                <a:sym typeface="+mn-ea"/>
              </a:rPr>
              <a:t>处。当远故。七讥刺古今较长竞短处。当远故。八讲无义味道学处。当远故。九义解家斗名相。矜小智之处。当远故。十宗乘狂解。安谈顿悟。轻视戒律之处。当远故。是等挠道。与魔不异。是故当远。行者若离是诸处。一切道业。即当成辨。</a:t>
            </a:r>
            <a:endParaRPr>
              <a:solidFill>
                <a:srgbClr val="98FED5"/>
              </a:solidFill>
              <a:sym typeface="+mn-ea"/>
            </a:endParaRPr>
          </a:p>
        </p:txBody>
      </p:sp>
    </p:spTree>
  </p:cSld>
  <p:clrMapOvr>
    <a:masterClrMapping/>
  </p:clrMapOvr>
  <p:transition advClick="0" advTm="15000"/>
</p:sld>
</file>

<file path=ppt/tags/tag1.xml><?xml version="1.0" encoding="utf-8"?>
<p:tagLst xmlns:p="http://schemas.openxmlformats.org/presentationml/2006/main">
  <p:tag name="KSO_WM_DOC_GUID" val="{1f7cee79-461e-4940-b893-0ba0079fe6d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>
        <a:spAutoFit/>
      </a:bodyPr>
      <a:lstStyle>
        <a:defPPr>
          <a:lnSpc>
            <a:spcPts val="4800"/>
          </a:lnSpc>
          <a:defRPr sz="3600" b="1" dirty="0">
            <a:solidFill>
              <a:srgbClr val="FFFFFF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35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等线</vt:lpstr>
      <vt:lpstr>Calibri Light</vt:lpstr>
      <vt:lpstr>黑体</vt:lpstr>
      <vt:lpstr>华文新魏</vt:lpstr>
      <vt:lpstr>华文楷体</vt:lpstr>
      <vt:lpstr>Calibri</vt:lpstr>
      <vt:lpstr>Ebrima</vt:lpstr>
      <vt:lpstr>微软雅黑</vt:lpstr>
      <vt:lpstr>Arial Unicode MS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导归极乐网</dc:creator>
  <cp:lastModifiedBy>云舟</cp:lastModifiedBy>
  <cp:revision>1617</cp:revision>
  <dcterms:created xsi:type="dcterms:W3CDTF">2016-11-06T12:00:00Z</dcterms:created>
  <dcterms:modified xsi:type="dcterms:W3CDTF">2019-06-16T08:08:44Z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2052-11.1.0.8731</vt:lpwstr>
  </property>
</Properties>
</file>