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2"/>
  </p:notesMasterIdLst>
  <p:handoutMasterIdLst>
    <p:handoutMasterId r:id="rId23"/>
  </p:handoutMasterIdLst>
  <p:sldIdLst>
    <p:sldId id="995" r:id="rId3"/>
    <p:sldId id="2012" r:id="rId4"/>
    <p:sldId id="2013" r:id="rId5"/>
    <p:sldId id="2014" r:id="rId6"/>
    <p:sldId id="2105" r:id="rId7"/>
    <p:sldId id="2027" r:id="rId8"/>
    <p:sldId id="2038" r:id="rId9"/>
    <p:sldId id="2039" r:id="rId10"/>
    <p:sldId id="2040" r:id="rId11"/>
    <p:sldId id="2041" r:id="rId12"/>
    <p:sldId id="2042" r:id="rId13"/>
    <p:sldId id="2044" r:id="rId14"/>
    <p:sldId id="2046" r:id="rId15"/>
    <p:sldId id="2048" r:id="rId16"/>
    <p:sldId id="2050" r:id="rId17"/>
    <p:sldId id="2051" r:id="rId18"/>
    <p:sldId id="2052" r:id="rId19"/>
    <p:sldId id="2053" r:id="rId20"/>
    <p:sldId id="2054" r:id="rId21"/>
  </p:sldIdLst>
  <p:sldSz cx="12192000" cy="6858000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19"/>
    <a:srgbClr val="98FED5"/>
    <a:srgbClr val="FFC819"/>
    <a:srgbClr val="0B215A"/>
    <a:srgbClr val="EDCBCB"/>
    <a:srgbClr val="8BE1FF"/>
    <a:srgbClr val="FF5B5B"/>
    <a:srgbClr val="FC9804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占察入净土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值天时，处地利，得人和（十八）</a:t>
            </a: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决定成佛者，誓不取正觉。”这里，天如禅师主要给我们举了两个大愿，一是十念必生；二是生皆不退，决定成佛。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“故华严钞曰，弥陀愿重，偏接娑婆众生也。”阿弥陀佛誓愿最为深重，阿弥陀佛的本愿，十方诸佛中最为第一。</a:t>
            </a: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5、摄取接引念佛人故：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【又《观经》云：“阿弥陀佛有八万四千相，一一相有八万四千好，一一好放八万四千光明遍照法界，念佛众生，摄取不舍。”若有念者，机、感相应，决定得生。】</a:t>
            </a:r>
          </a:p>
          <a:p>
            <a:pPr algn="l"/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	这里引用《观经》的一段经文来说明，阿弥陀佛发了一个大愿，专门摄取接引念佛人。谁念阿弥陀佛，他就能摄取不舍、光明加被。这是从摄取上讲，另外还专门发了接引愿。之所以念阿弥陀佛求生西方，就是因为阿弥陀佛专门对念佛人发了这个大愿，我们念阿弥陀佛，就能与佛的大愿相应。</a:t>
            </a: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6、诸佛证成决定得生故：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【又《阿弥陀经》、《大无量寿经》、《鼓音王陀罗尼经》等云：“释迦佛说经时，皆有十方恒沙诸佛，舒其舌相，遍覆三千大千世界，证成一切众生念阿弥陀佛，乘佛大悲本愿力故，决定得生极乐世界。】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这一点在善导大师《往生礼赞》中有广说。阿弥陀佛的大悲愿力是“往生增上缘”；智者大师这里引用的十方诸佛出广长舌相作证明，是“证生增上缘”——证成决定得生增上缘。</a:t>
            </a:r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7、与此土偏有缘故：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【当知阿弥陀佛与此世界，偏有因缘。何以得知？《无量寿经》云：“末世法灭之时，特驻此经，百年在世。接引众生，往生彼国。”故知阿弥陀佛与此世界极恶众生，偏有因缘。其余诸佛，一切净土，虽一经两经略劝往生；不如弥陀佛国，处处经论，殷勤叮咛，劝往生也。】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《弥陀要解》当中蕅益大师的一个善巧回答：“问：诸方必有净土，何偏赞西方。答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，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此亦非善问。假使赞阿閦佛国，汝又疑偏东方，展转戏论。”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	“问，何不遍缘法界。答，有三义。令初机易标心故。阿弥本愿胜故。佛与此土众生偏有缘故。盖佛度生，生受化。其间难易浅深，总在于缘。缘之所在，恩德弘深，种种教启，能令欢喜信入，能令触动宿种，能令魔障难遮，能令体性开发”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	关于“缘”的问题，再来看天如禅师《净土或问》：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	“有缘者。我佛释迦现在世时，众生闻佛所教，归向弥陀，固已多矣。观佛灭后，末世众生，无问僧俗男女，贵贱贫富，稍闻佛教者，无不信向。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未闻佛教者，亦会称名。纵是顽愚暴恶，无信之徒。或遭厄难危险之处，或发赞叹怨嗟之声。不觉信口，便叫阿弥陀佛。至于儿童女子戏弄之际，聚沙抟泥，图墙画壁，便作弥陀佛像。甚至于学行未稳，学语未成者，自然能唱阿弥陀佛。此皆不劝而发，不教而能。非有缘而何。”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lang="en-US" altLang="zh-CN">
                <a:uFillTx/>
                <a:sym typeface="+mn-ea"/>
              </a:rPr>
              <a:t>莲池大师</a:t>
            </a:r>
            <a:r>
              <a:rPr>
                <a:uFillTx/>
                <a:sym typeface="+mn-ea"/>
              </a:rPr>
              <a:t>：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谓佛佛可念。何不随念一佛。而必念阿弥陀佛。不知彼佛与诸众生。偏有因缘故。良由彼佛名号。人所乐称。就令恶人。有时不觉失声念佛。乃至人逢善事。不觉念佛。欢喜赞叹。人</a:t>
            </a: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逢恶事。及与苦难。不觉念佛。伤悲痛切。机感因缘。莫或使之而自然故。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>
                <a:solidFill>
                  <a:srgbClr val="FFFF00"/>
                </a:solidFill>
                <a:uFillTx/>
                <a:sym typeface="+mn-ea"/>
              </a:rPr>
              <a:t>偏念西方的</a:t>
            </a:r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21</a:t>
            </a:r>
            <a:r>
              <a:rPr>
                <a:solidFill>
                  <a:srgbClr val="FFFF00"/>
                </a:solidFill>
                <a:uFillTx/>
                <a:sym typeface="+mn-ea"/>
              </a:rPr>
              <a:t>种理由</a:t>
            </a:r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 另14种理由</a:t>
            </a:r>
          </a:p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8、令初机易标心故：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为什么标投西方呢？“标”是标准的标，标心有在，令专注故，主要是让他能够专注，一心一意地去专修。对初学的人，你不能跟他说东方、西方、南方、北方都可以往生，他心就乱了，依那一个呢？心中没有主见，摇摆不定。为了让他有个标心所在，告诉他唯一的西方，让他死心踏地的安住西方，有这样的一个必要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9、念一佛即念十方诸佛故：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生一佛土即生十方诸佛土故，法性无别故。念一尊阿弥陀佛，由于法性无别的原因，其实跟念十方诸佛没有差别。如果往生到极乐世界这一个佛土，也就往生了十方刹土。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10、十方共赞故：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十方诸佛都在赞叹极乐世界、阿弥陀佛。我们可以发现，像《阿弥陀经》、《无量寿经》、《华严经》都在赞叹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佛说无量寿经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》：设我得佛，十方世界无量诸佛，不悉咨嗟称我名者，不取正觉。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《唐译无量寿经》：若我成佛。彼无量刹中无数诸佛。不共咨嗟称叹我国者。不取正觉。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《佛说无量寿经》：佛告阿难，无量寿佛，威神光明，最尊第一。诸佛光明，所不能及。或照</a:t>
            </a: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弘一大师《地藏菩萨圣德大观》：</a:t>
            </a: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问：地藏经中，何以广说人天果报，未有劝赞往生净土耶？</a:t>
            </a: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答：本愿经中虽未显说，而于他经劝赞者多。今略举之。</a:t>
            </a: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●</a:t>
            </a:r>
            <a:r>
              <a:rPr>
                <a:solidFill>
                  <a:srgbClr val="98FED5"/>
                </a:solidFill>
                <a:sym typeface="+mn-ea"/>
              </a:rPr>
              <a:t>地藏十轮经云：当生净佛国，导师之所居；又云：当生净佛土，远离诸过恶；又云：不久安住清净佛国，证得无上正等菩提；又云：速住净佛国，证得大菩提。</a:t>
            </a:r>
          </a:p>
          <a:p>
            <a:r>
              <a:rPr lang="en-US" altLang="zh-CN">
                <a:sym typeface="+mn-ea"/>
              </a:rPr>
              <a:t>	●</a:t>
            </a:r>
            <a:r>
              <a:rPr>
                <a:sym typeface="+mn-ea"/>
              </a:rPr>
              <a:t>占察善恶业报经中，如前第三章所引文云：</a:t>
            </a:r>
            <a:endParaRPr>
              <a:solidFill>
                <a:srgbClr val="98FED5"/>
              </a:solidFill>
              <a:sym typeface="+mn-ea"/>
            </a:endParaRPr>
          </a:p>
          <a:p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98FED5"/>
                </a:solidFill>
                <a:sym typeface="+mn-ea"/>
              </a:rPr>
              <a:t>此人舍身亦能随愿往生他方净佛国土；又云：若人欲生他方现在净国者，应当随彼世界佛之名字，专意诵念，一心不乱，如上观察者，决定得生彼佛净国。地藏菩萨请问法身赞中，如前第五章所引七言偈云：彼人生于净莲华，闻法所说无量寿。</a:t>
            </a: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▼地藏菩萨仪轨中，如前第五章所引文云：舍身后生极乐。又蕅益大师占察行法中，如前第八章所引文云：欲随意往生净佛国土者，应受持修行此忏悔法；故行法中最后发愿云：舍身他世生在佛前，面奉弥陀历侍诸佛，亲蒙授记回入尘劳，普会</a:t>
            </a: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群迷同归秘藏。大师所撰行法，悉宗地藏占察经文。劝赞往生，可为诚证矣。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净土十要重刻序：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抑闻魇之重者，不许持光照，照即死。不许抱令起，抱多失心。唯就暗中，俾熟识者大呼其名，连声呼之，无不解者。净土法门亦如是。劫浊盛时，众生魇重。毋以持名杂参话。毋以粗心习胜观。杂参话，则浊智腾波，定起邪见。所谓照之即死者也。习胜观，则非其境界，定起魔事。所谓抱多失心者也。唯以现前一念无明业识之心，令其专称阿弥陀佛名号。无间一心，未有不亲证亲到者。</a:t>
            </a: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>
                <a:solidFill>
                  <a:srgbClr val="FFFF00"/>
                </a:solidFill>
                <a:uFillTx/>
                <a:sym typeface="+mn-ea"/>
              </a:rPr>
              <a:t>偏念西方的</a:t>
            </a:r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21</a:t>
            </a:r>
            <a:r>
              <a:rPr>
                <a:solidFill>
                  <a:srgbClr val="FFFF00"/>
                </a:solidFill>
                <a:uFillTx/>
                <a:sym typeface="+mn-ea"/>
              </a:rPr>
              <a:t>种理由</a:t>
            </a:r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 </a:t>
            </a:r>
            <a:r>
              <a:rPr>
                <a:solidFill>
                  <a:srgbClr val="FFFF00"/>
                </a:solidFill>
                <a:sym typeface="+mn-ea"/>
              </a:rPr>
              <a:t>《净土十疑论》七种理由</a:t>
            </a:r>
          </a:p>
          <a:p>
            <a:r>
              <a:rPr>
                <a:solidFill>
                  <a:srgbClr val="FFFF00"/>
                </a:solidFill>
                <a:sym typeface="+mn-ea"/>
              </a:rPr>
              <a:t>1、为专心故：</a:t>
            </a: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【</a:t>
            </a:r>
            <a:r>
              <a:rPr spc="-140">
                <a:solidFill>
                  <a:srgbClr val="98FED5"/>
                </a:solidFill>
                <a:uFillTx/>
                <a:sym typeface="+mn-ea"/>
              </a:rPr>
              <a:t>一切诸佛土，实皆平等。但众生根钝，浊乱者多，若不专系一心一境，三昧难成。专念阿弥陀佛，即是一相三昧，以心专至，得生彼国。如《随愿往生经》云：普广菩萨问佛：“十方悉有净土，世尊何故偏赞西方弥陀净土，专遣往生？”佛告普广：“阎浮提众生，心多浊乱，为此偏赞西方一佛净土，使诸众生，专心一境，即易得往生。若总念一切佛者，念佛境宽，则心散漫，三昧难成，故不得往生。</a:t>
            </a:r>
            <a:r>
              <a:rPr lang="en-US" altLang="zh-CN" spc="-140">
                <a:solidFill>
                  <a:srgbClr val="98FED5"/>
                </a:solidFill>
                <a:uFillTx/>
                <a:sym typeface="+mn-ea"/>
              </a:rPr>
              <a:t>”</a:t>
            </a:r>
            <a:r>
              <a:rPr spc="-140">
                <a:solidFill>
                  <a:srgbClr val="98FED5"/>
                </a:solidFill>
                <a:uFillTx/>
                <a:sym typeface="+mn-ea"/>
              </a:rPr>
              <a:t>】</a:t>
            </a: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2</a:t>
            </a:r>
            <a:r>
              <a:rPr>
                <a:solidFill>
                  <a:srgbClr val="FFFF00"/>
                </a:solidFill>
                <a:sym typeface="+mn-ea"/>
              </a:rPr>
              <a:t>、法性平等故：</a:t>
            </a: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【</a:t>
            </a:r>
            <a:r>
              <a:rPr sz="3600">
                <a:solidFill>
                  <a:srgbClr val="98FED5"/>
                </a:solidFill>
                <a:uFillTx/>
                <a:sym typeface="+mn-ea"/>
              </a:rPr>
              <a:t>又求一佛功德，与一切佛功德无异，以同一佛法性故。为此念阿弥陀佛，即念一切佛；生一净土，即生一切净土。故《华严经》云：</a:t>
            </a:r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“</a:t>
            </a:r>
            <a:r>
              <a:rPr sz="3600">
                <a:solidFill>
                  <a:srgbClr val="98FED5"/>
                </a:solidFill>
                <a:uFillTx/>
                <a:sym typeface="+mn-ea"/>
              </a:rPr>
              <a:t>一切诸佛身，即是一佛身，一心一智慧，力、无畏亦然。</a:t>
            </a:r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”</a:t>
            </a:r>
            <a:r>
              <a:rPr sz="3600">
                <a:solidFill>
                  <a:srgbClr val="98FED5"/>
                </a:solidFill>
                <a:uFillTx/>
                <a:sym typeface="+mn-ea"/>
              </a:rPr>
              <a:t>】</a:t>
            </a:r>
            <a:endParaRPr lang="en-US" altLang="zh-CN" sz="3600">
              <a:solidFill>
                <a:srgbClr val="98FED5"/>
              </a:solidFill>
              <a:uFillTx/>
              <a:sym typeface="+mn-ea"/>
            </a:endParaRPr>
          </a:p>
          <a:p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sz="3600">
                <a:solidFill>
                  <a:srgbClr val="98FED5"/>
                </a:solidFill>
                <a:uFillTx/>
                <a:sym typeface="+mn-ea"/>
              </a:rPr>
              <a:t>【</a:t>
            </a:r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又云：“譬如净满月，普应一切水，影像虽无量，本月未曾二。如是无碍智，成就等正觉，应现一切刹，佛身无有二。”智者以譬喻得解，智者若能达一切月影即一月影，一月影即一切月影，月影无二；故一佛即一切佛，一切佛即一佛，法身</a:t>
            </a:r>
            <a:r>
              <a:rPr sz="3600">
                <a:solidFill>
                  <a:srgbClr val="98FED5"/>
                </a:solidFill>
                <a:uFillTx/>
                <a:sym typeface="+mn-ea"/>
              </a:rPr>
              <a:t>无</a:t>
            </a:r>
            <a:r>
              <a:rPr lang="en-US" altLang="zh-CN" sz="3600">
                <a:solidFill>
                  <a:srgbClr val="98FED5"/>
                </a:solidFill>
                <a:uFillTx/>
                <a:sym typeface="+mn-ea"/>
              </a:rPr>
              <a:t>二。故炽然念一佛时，即是念一切佛也。</a:t>
            </a:r>
            <a:r>
              <a:rPr sz="3600">
                <a:solidFill>
                  <a:srgbClr val="98FED5"/>
                </a:solidFill>
                <a:uFillTx/>
                <a:sym typeface="+mn-ea"/>
              </a:rPr>
              <a:t>】</a:t>
            </a: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3、教说多故：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【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凡夫无智，不敢自专，专用佛语，故能偏念阿弥陀佛。云何用佛语？释迦大师一代说法，处处圣教，唯劝众生，专心偏念阿弥陀佛，求生西方极乐世界。如《无量寿经》、《观经》、《往生论》等，数十余部经论文等，殷勤指授，劝生西方，故偏念也。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】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佛陀在数千部的佛经里面，都劝我们我们往生西方，正如印光大师所说的“千经万论处处均宣”。</a:t>
            </a: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4、本愿胜故：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【又弥陀佛别有大悲四十八愿，接引众生。】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天如禅师《净土或问》：“问曰，十方如来，皆可亲近。今独推弥陀者，何耶。答曰，独推弥陀，其故有三。一誓愿深重。二娑婆有缘。三化道相关也。”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“愿重者。经云，弥陀往昔因中，尝发种种广大誓愿。其略曰，若我成佛已来，其有众生愿生我国。或闻我名，修诸善本，称我名号，乃至十念。若不生者，誓不取正觉。既生我国，若有退转，不</a:t>
            </a:r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宽屏</PresentationFormat>
  <Paragraphs>53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黑体</vt:lpstr>
      <vt:lpstr>华文楷体</vt:lpstr>
      <vt:lpstr>华文新魏</vt:lpstr>
      <vt:lpstr>Arial</vt:lpstr>
      <vt:lpstr>Calibri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 </cp:lastModifiedBy>
  <cp:revision>1666</cp:revision>
  <dcterms:created xsi:type="dcterms:W3CDTF">2016-11-06T12:00:00Z</dcterms:created>
  <dcterms:modified xsi:type="dcterms:W3CDTF">2021-08-12T15:11:47Z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