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</p:sldMasterIdLst>
  <p:notesMasterIdLst>
    <p:notesMasterId r:id="rId5"/>
  </p:notesMasterIdLst>
  <p:handoutMasterIdLst>
    <p:handoutMasterId r:id="rId30"/>
  </p:handoutMasterIdLst>
  <p:sldIdLst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322" r:id="rId17"/>
    <p:sldId id="283" r:id="rId18"/>
    <p:sldId id="300" r:id="rId19"/>
    <p:sldId id="284" r:id="rId20"/>
    <p:sldId id="285" r:id="rId21"/>
    <p:sldId id="286" r:id="rId22"/>
    <p:sldId id="294" r:id="rId23"/>
    <p:sldId id="328" r:id="rId24"/>
    <p:sldId id="323" r:id="rId25"/>
    <p:sldId id="324" r:id="rId26"/>
    <p:sldId id="325" r:id="rId27"/>
    <p:sldId id="326" r:id="rId28"/>
    <p:sldId id="298" r:id="rId29"/>
  </p:sldIdLst>
  <p:sldSz cx="12192000" cy="68580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FED5"/>
    <a:srgbClr val="FFD319"/>
    <a:srgbClr val="FFC819"/>
    <a:srgbClr val="0B215A"/>
    <a:srgbClr val="EDCBCB"/>
    <a:srgbClr val="8BE1FF"/>
    <a:srgbClr val="FF5B5B"/>
    <a:srgbClr val="FC9804"/>
    <a:srgbClr val="75DBFF"/>
    <a:srgbClr val="321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30" autoAdjust="0"/>
    <p:restoredTop sz="89445" autoAdjust="0"/>
  </p:normalViewPr>
  <p:slideViewPr>
    <p:cSldViewPr snapToGrid="0">
      <p:cViewPr>
        <p:scale>
          <a:sx n="50" d="100"/>
          <a:sy n="50" d="100"/>
        </p:scale>
        <p:origin x="1315" y="691"/>
      </p:cViewPr>
      <p:guideLst>
        <p:guide orient="horz" pos="2165"/>
        <p:guide pos="387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18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70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D6EDA-710D-498D-9DA5-D8172A09E7D2}" type="datetimeFigureOut">
              <a:rPr lang="zh-CN" altLang="en-US"/>
            </a:fld>
            <a:endParaRPr lang="zh-CN" altLang="en-US"/>
          </a:p>
        </p:txBody>
      </p:sp>
      <p:sp>
        <p:nvSpPr>
          <p:cNvPr id="1048671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72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26148-5669-4A2E-A3E8-9F2546EEE65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64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F4D41-4D1B-44C6-9CBF-D5B9D9155C33}" type="datetimeFigureOut">
              <a:rPr lang="zh-CN" altLang="en-US"/>
            </a:fld>
            <a:endParaRPr lang="zh-CN" altLang="en-US"/>
          </a:p>
        </p:txBody>
      </p:sp>
      <p:sp>
        <p:nvSpPr>
          <p:cNvPr id="1048665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pPr lvl="0"/>
            <a:endParaRPr lang="zh-CN" altLang="en-US" noProof="0" smtClean="0"/>
          </a:p>
        </p:txBody>
      </p:sp>
      <p:sp>
        <p:nvSpPr>
          <p:cNvPr id="1048666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048667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68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8156D-ABF4-45C9-A442-B5D4A13D037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78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zh-CN" altLang="en-US" dirty="0"/>
          </a:p>
        </p:txBody>
      </p:sp>
      <p:sp>
        <p:nvSpPr>
          <p:cNvPr id="104857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C978156D-ABF4-45C9-A442-B5D4A13D03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0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zh-CN" altLang="en-US" dirty="0"/>
          </a:p>
        </p:txBody>
      </p:sp>
      <p:sp>
        <p:nvSpPr>
          <p:cNvPr id="104865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C978156D-ABF4-45C9-A442-B5D4A13D03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标题 1"/>
          <p:cNvSpPr>
            <a:spLocks noGrp="1"/>
          </p:cNvSpPr>
          <p:nvPr>
            <p:ph type="title"/>
          </p:nvPr>
        </p:nvSpPr>
        <p:spPr>
          <a:xfrm>
            <a:off x="172737" y="157636"/>
            <a:ext cx="10840404" cy="724680"/>
          </a:xfrm>
          <a:prstGeom prst="rect">
            <a:avLst/>
          </a:prstGeom>
        </p:spPr>
        <p:txBody>
          <a:bodyPr/>
          <a:lstStyle>
            <a:lvl1pPr>
              <a:defRPr sz="46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60" name="内容占位符 2"/>
          <p:cNvSpPr>
            <a:spLocks noGrp="1"/>
          </p:cNvSpPr>
          <p:nvPr>
            <p:ph idx="1"/>
          </p:nvPr>
        </p:nvSpPr>
        <p:spPr>
          <a:xfrm>
            <a:off x="172737" y="1048008"/>
            <a:ext cx="10457163" cy="5562342"/>
          </a:xfrm>
          <a:prstGeom prst="rect">
            <a:avLst/>
          </a:prstGeom>
        </p:spPr>
        <p:txBody>
          <a:bodyPr/>
          <a:lstStyle>
            <a:lvl1pPr marL="0" indent="0" eaLnBrk="1" hangingPunct="1">
              <a:lnSpc>
                <a:spcPct val="105000"/>
              </a:lnSpc>
              <a:spcBef>
                <a:spcPts val="500"/>
              </a:spcBef>
              <a:buNone/>
              <a:defRPr lang="zh-CN" altLang="en-US" sz="4400" b="1" kern="12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内容占位符 2"/>
          <p:cNvSpPr>
            <a:spLocks noGrp="1"/>
          </p:cNvSpPr>
          <p:nvPr>
            <p:ph idx="1"/>
          </p:nvPr>
        </p:nvSpPr>
        <p:spPr>
          <a:xfrm>
            <a:off x="161925" y="115976"/>
            <a:ext cx="10534650" cy="6429203"/>
          </a:xfrm>
          <a:prstGeom prst="rect">
            <a:avLst/>
          </a:prstGeom>
        </p:spPr>
        <p:txBody>
          <a:bodyPr/>
          <a:lstStyle>
            <a:lvl1pPr marL="0" indent="0" eaLnBrk="1" hangingPunct="1">
              <a:lnSpc>
                <a:spcPct val="106000"/>
              </a:lnSpc>
              <a:spcBef>
                <a:spcPts val="500"/>
              </a:spcBef>
              <a:buNone/>
              <a:defRPr sz="44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法师添加"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文本占位符 3"/>
          <p:cNvSpPr>
            <a:spLocks noGrp="1"/>
          </p:cNvSpPr>
          <p:nvPr>
            <p:ph type="body" sz="half" idx="2"/>
          </p:nvPr>
        </p:nvSpPr>
        <p:spPr>
          <a:xfrm>
            <a:off x="144371" y="154112"/>
            <a:ext cx="11523753" cy="65675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l" defTabSz="1218565" rtl="0" eaLnBrk="1" latinLnBrk="0" hangingPunct="1">
              <a:lnSpc>
                <a:spcPct val="10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4000" b="1" kern="1200" dirty="0" smtClean="0">
                <a:solidFill>
                  <a:srgbClr val="98FE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09600" indent="0">
              <a:buNone/>
              <a:defRPr sz="1600"/>
            </a:lvl2pPr>
            <a:lvl3pPr marL="1218565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6730" indent="0">
              <a:buNone/>
              <a:defRPr sz="1200"/>
            </a:lvl6pPr>
            <a:lvl7pPr marL="3656330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法师添加-带标题"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标题 1"/>
          <p:cNvSpPr>
            <a:spLocks noGrp="1"/>
          </p:cNvSpPr>
          <p:nvPr>
            <p:ph type="title"/>
          </p:nvPr>
        </p:nvSpPr>
        <p:spPr>
          <a:xfrm>
            <a:off x="133463" y="111054"/>
            <a:ext cx="11544186" cy="7391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l">
              <a:defRPr lang="zh-CN" altLang="en-US" sz="4200" b="1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48653" name="内容占位符 2"/>
          <p:cNvSpPr>
            <a:spLocks noGrp="1"/>
          </p:cNvSpPr>
          <p:nvPr>
            <p:ph idx="1"/>
          </p:nvPr>
        </p:nvSpPr>
        <p:spPr>
          <a:xfrm>
            <a:off x="133462" y="1029921"/>
            <a:ext cx="11544187" cy="56115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eaLnBrk="1" hangingPunct="1">
              <a:lnSpc>
                <a:spcPct val="103000"/>
              </a:lnSpc>
              <a:spcBef>
                <a:spcPts val="300"/>
              </a:spcBef>
              <a:buNone/>
              <a:defRPr lang="zh-CN" altLang="en-US" sz="4000" b="1" kern="1200" dirty="0" smtClean="0">
                <a:solidFill>
                  <a:srgbClr val="98FE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法师添加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文本占位符 3"/>
          <p:cNvSpPr>
            <a:spLocks noGrp="1"/>
          </p:cNvSpPr>
          <p:nvPr>
            <p:ph type="body" sz="half" idx="2"/>
          </p:nvPr>
        </p:nvSpPr>
        <p:spPr>
          <a:xfrm>
            <a:off x="144371" y="154112"/>
            <a:ext cx="11523753" cy="65675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l" defTabSz="1218565" rtl="0" eaLnBrk="1" latinLnBrk="0" hangingPunct="1">
              <a:lnSpc>
                <a:spcPct val="10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4000" b="1" kern="1200" dirty="0" smtClean="0">
                <a:solidFill>
                  <a:srgbClr val="98FE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09600" indent="0">
              <a:buNone/>
              <a:defRPr sz="1600"/>
            </a:lvl2pPr>
            <a:lvl3pPr marL="1218565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6730" indent="0">
              <a:buNone/>
              <a:defRPr sz="1200"/>
            </a:lvl6pPr>
            <a:lvl7pPr marL="3656330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标题 1"/>
          <p:cNvSpPr>
            <a:spLocks noGrp="1"/>
          </p:cNvSpPr>
          <p:nvPr>
            <p:ph type="title"/>
          </p:nvPr>
        </p:nvSpPr>
        <p:spPr>
          <a:xfrm>
            <a:off x="609771" y="273856"/>
            <a:ext cx="10972465" cy="1144120"/>
          </a:xfrm>
        </p:spPr>
        <p:txBody>
          <a:bodyPr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048655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048656" name="日期占位符 109571"/>
          <p:cNvSpPr>
            <a:spLocks noGrp="1"/>
          </p:cNvSpPr>
          <p:nvPr>
            <p:ph type="dt" sz="half" idx="10"/>
          </p:nvPr>
        </p:nvSpPr>
        <p:spPr>
          <a:xfrm>
            <a:off x="609773" y="6244779"/>
            <a:ext cx="2843904" cy="477137"/>
          </a:xfrm>
        </p:spPr>
        <p:txBody>
          <a:bodyPr/>
          <a:p>
            <a:endParaRPr lang="zh-CN" altLang="en-US"/>
          </a:p>
        </p:txBody>
      </p:sp>
      <p:sp>
        <p:nvSpPr>
          <p:cNvPr id="1048657" name="页脚占位符 109572"/>
          <p:cNvSpPr>
            <a:spLocks noGrp="1"/>
          </p:cNvSpPr>
          <p:nvPr>
            <p:ph type="ftr" sz="quarter" idx="11"/>
          </p:nvPr>
        </p:nvSpPr>
        <p:spPr>
          <a:xfrm>
            <a:off x="4165911" y="6244779"/>
            <a:ext cx="3860184" cy="477137"/>
          </a:xfrm>
        </p:spPr>
        <p:txBody>
          <a:bodyPr/>
          <a:p>
            <a:endParaRPr lang="zh-CN" altLang="en-US"/>
          </a:p>
        </p:txBody>
      </p:sp>
      <p:sp>
        <p:nvSpPr>
          <p:cNvPr id="1048658" name="灯片编号占位符 109573"/>
          <p:cNvSpPr>
            <a:spLocks noGrp="1"/>
          </p:cNvSpPr>
          <p:nvPr>
            <p:ph type="sldNum" sz="quarter" idx="12"/>
          </p:nvPr>
        </p:nvSpPr>
        <p:spPr>
          <a:xfrm>
            <a:off x="8738332" y="6244779"/>
            <a:ext cx="2843904" cy="477137"/>
          </a:xfrm>
        </p:spPr>
        <p:txBody>
          <a:bodyPr/>
          <a:p>
            <a:fld id="{488833F5-9DCE-4511-AAE0-05CC0B6A4B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advClick="0" advTm="1500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2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1560175" y="0"/>
            <a:ext cx="631825" cy="5477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8580" name="文本框 4"/>
          <p:cNvSpPr txBox="1"/>
          <p:nvPr userDrawn="1"/>
        </p:nvSpPr>
        <p:spPr bwMode="auto">
          <a:xfrm>
            <a:off x="11530854" y="298580"/>
            <a:ext cx="792479" cy="5048400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p>
            <a:pPr>
              <a:lnSpc>
                <a:spcPts val="4800"/>
              </a:lnSpc>
            </a:pPr>
            <a:r>
              <a:rPr lang="zh-CN" altLang="en-US" sz="2200" b="1" dirty="0" smtClean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占察入净土值天时，处地利，得人和</a:t>
            </a:r>
            <a:endParaRPr lang="zh-CN" altLang="en-US" sz="2200" b="1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48581" name="文本框 5"/>
          <p:cNvSpPr txBox="1"/>
          <p:nvPr userDrawn="1"/>
        </p:nvSpPr>
        <p:spPr bwMode="auto">
          <a:xfrm>
            <a:off x="11560784" y="4953742"/>
            <a:ext cx="800219" cy="1047731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p>
            <a:pPr>
              <a:lnSpc>
                <a:spcPts val="4800"/>
              </a:lnSpc>
            </a:pPr>
            <a:r>
              <a:rPr lang="zh-CN" altLang="en-US" sz="1200" b="1" dirty="0" smtClean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智坤法师</a:t>
            </a:r>
            <a:endParaRPr lang="zh-CN" altLang="en-US" sz="1200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ransition advClick="0" advTm="15000"/>
  <p:txStyles>
    <p:titleStyle>
      <a:lvl1pPr algn="ctr" defTabSz="1217930" rtl="0" eaLnBrk="0" fontAlgn="base" hangingPunct="0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5930" indent="-4559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730" indent="-3035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330" indent="-3035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1930" indent="-3035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15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1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07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969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7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3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1" descr="图片1_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" y="-6350"/>
            <a:ext cx="12186285" cy="6873875"/>
          </a:xfrm>
          <a:prstGeom prst="rect">
            <a:avLst/>
          </a:prstGeom>
        </p:spPr>
      </p:pic>
      <p:sp>
        <p:nvSpPr>
          <p:cNvPr id="1048576" name="文本框 5"/>
          <p:cNvSpPr txBox="1"/>
          <p:nvPr/>
        </p:nvSpPr>
        <p:spPr>
          <a:xfrm>
            <a:off x="937550" y="1712795"/>
            <a:ext cx="9734310" cy="3025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占察入</a:t>
            </a:r>
            <a:r>
              <a:rPr lang="zh-CN" altLang="en-US" sz="66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净土</a:t>
            </a:r>
            <a:endParaRPr lang="en-US" altLang="zh-CN" sz="6600" dirty="0" smtClean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Ebrima" panose="02000000000000000000" pitchFamily="2" charset="0"/>
            </a:endParaRPr>
          </a:p>
          <a:p>
            <a:pPr algn="ctr"/>
            <a:r>
              <a:rPr lang="zh-CN" altLang="en-US" sz="66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值</a:t>
            </a:r>
            <a:r>
              <a:rPr lang="zh-CN" altLang="en-US" sz="6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天时，处地利，得</a:t>
            </a:r>
            <a:r>
              <a:rPr lang="zh-CN" altLang="en-US" sz="66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人和（二十二）</a:t>
            </a:r>
            <a:endParaRPr lang="zh-CN" altLang="en-US" sz="6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Ebrima" panose="02000000000000000000" pitchFamily="2" charset="0"/>
            </a:endParaRPr>
          </a:p>
        </p:txBody>
      </p:sp>
    </p:spTree>
  </p:cSld>
  <p:clrMapOvr>
    <a:masterClrMapping/>
  </p:clrMapOvr>
  <p:transition advClick="0" advTm="15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（四）不妄言　说诚实言</a:t>
            </a:r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（五）不两舌　和合彼此</a:t>
            </a:r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（六）不恶口　善言安慰</a:t>
            </a:r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（七）不绮语　作利益语</a:t>
            </a:r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（八）不悭贪　常怀舍心</a:t>
            </a:r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（九）不瞋恚　恒生慈悯</a:t>
            </a:r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（十）不邪见　正信因果</a:t>
            </a:r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造善业者，因其造业轻重，而生于阿修罗、人道、欲界天中。所感之余报，与上所列恶业之余</a:t>
            </a:r>
            <a:endParaRPr lang="en-US" altLang="zh-CN"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报相反。如不杀生则长寿无病等，类推可知。</a:t>
            </a:r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由是观之，吾人欲得诸事顺遂、身心安乐之果报者，应先力修善业，以种善因。若唯一心求好果报，而决不肯种少许善因，是为大误。譬如农夫，欲得米谷，而不种田，人皆知其为愚也。</a:t>
            </a:r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故吾人欲诸事顺遂、身心安乐者，须努力培植善因。将来或迟或早，必得良好之果报。古人云：“祸福无不自己求之者。”即是此意也。</a:t>
            </a:r>
            <a:endParaRPr lang="en-US" altLang="zh-CN"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以上所说，乃人天教之大义。</a:t>
            </a:r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唯修人天教者，虽较易行，然报限人天，非是出世。故古今诸大善知识，尽力提倡“净土法门”，即前所说之《佛法宗派大概》中之“净土宗”。令无论习何教者，皆兼学此“净土法门”，即能获得最大之利益。</a:t>
            </a:r>
            <a:endParaRPr lang="en-US" altLang="zh-CN"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algn="l"/>
            <a:r>
              <a:rPr>
                <a:solidFill>
                  <a:srgbClr val="FFFF00"/>
                </a:solidFill>
                <a:sym typeface="+mn-ea"/>
              </a:rPr>
              <a:t>《占察善恶业报经玄义》：</a:t>
            </a:r>
            <a:endParaRPr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此是大乘方等教摄。引接三根。令归一实。兼令无志求出要者。亦能脱诸衰恼。生于善处。盖是无法不备。无机不收。</a:t>
            </a:r>
            <a:endParaRPr>
              <a:solidFill>
                <a:srgbClr val="98FED5"/>
              </a:solidFill>
              <a:sym typeface="+mn-ea"/>
            </a:endParaRPr>
          </a:p>
          <a:p>
            <a:pPr algn="l"/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algn="l"/>
            <a:r>
              <a:rPr>
                <a:solidFill>
                  <a:srgbClr val="FFFF00"/>
                </a:solidFill>
                <a:sym typeface="+mn-ea"/>
              </a:rPr>
              <a:t>蕅益大师</a:t>
            </a:r>
            <a:r>
              <a:rPr>
                <a:solidFill>
                  <a:srgbClr val="FFFF00"/>
                </a:solidFill>
                <a:sym typeface="+mn-ea"/>
              </a:rPr>
              <a:t>《占察善恶业报经疏》：</a:t>
            </a:r>
            <a:endParaRPr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不应弃舍如是之法，而返随逐世间卜筮种种占相吉凶等事，贪著乐习。若乐习者，深障圣道。</a:t>
            </a:r>
            <a:endParaRPr>
              <a:solidFill>
                <a:srgbClr val="98FED5"/>
              </a:solidFill>
              <a:sym typeface="+mn-ea"/>
            </a:endParaRPr>
          </a:p>
          <a:p>
            <a:pPr algn="l"/>
            <a:endParaRPr>
              <a:solidFill>
                <a:srgbClr val="98FED5"/>
              </a:solidFill>
              <a:sym typeface="+mn-ea"/>
            </a:endParaRPr>
          </a:p>
          <a:p>
            <a:pPr algn="l"/>
            <a:r>
              <a:rPr>
                <a:solidFill>
                  <a:srgbClr val="98FED5"/>
                </a:solidFill>
                <a:sym typeface="+mn-ea"/>
              </a:rPr>
              <a:t>　　世间卜筮等法，不知依于一实境界，不能表示无性缘生，不说一切皆自心现，故乐习者，深障圣道。以其或计邪因，或计无因，终不能知正因缘法故也。二略示劝诫竟。</a:t>
            </a:r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algn="l"/>
            <a:r>
              <a:rPr>
                <a:solidFill>
                  <a:srgbClr val="FFFF00"/>
                </a:solidFill>
                <a:sym typeface="+mn-ea"/>
              </a:rPr>
              <a:t>蕅益大师</a:t>
            </a:r>
            <a:r>
              <a:rPr>
                <a:solidFill>
                  <a:srgbClr val="FFFF00"/>
                </a:solidFill>
                <a:sym typeface="+mn-ea"/>
              </a:rPr>
              <a:t>《占察善恶业报经疏》：</a:t>
            </a:r>
            <a:endParaRPr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不应贪求世间名利，如行师道，以自妨乱。</a:t>
            </a:r>
            <a:endParaRPr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如行师道，谓如世间卜相等师，行邪道也。邪人行正法，正法亦成邪故。</a:t>
            </a:r>
            <a:endParaRPr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若内心不清净者，设令占察而不相当，但为虚谬耳。</a:t>
            </a:r>
            <a:endParaRPr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既涉贪求，决无感应，大士所立妙法，断不可假借也。二详示占法竟。</a:t>
            </a:r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algn="l"/>
            <a:r>
              <a:rPr>
                <a:solidFill>
                  <a:srgbClr val="FFFF00"/>
                </a:solidFill>
                <a:sym typeface="+mn-ea"/>
              </a:rPr>
              <a:t>蕅益大师</a:t>
            </a:r>
            <a:r>
              <a:rPr>
                <a:solidFill>
                  <a:srgbClr val="FFFF00"/>
                </a:solidFill>
                <a:sym typeface="+mn-ea"/>
              </a:rPr>
              <a:t>《占察善恶业报经疏》：</a:t>
            </a:r>
            <a:endParaRPr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FFFF00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善男子!若未来世诸众生等，欲求度脱生老病死，始学发心修习禅定，无相智慧者，应当先观宿世所作恶业多少及以轻重。若恶业多厚者，不得即学禅定智慧，应当先修忏悔之法。所以者何?此人宿习恶心猛利故，于今现在必多造恶，毁犯重禁;以犯重禁故，若不忏悔令其清净，而修禅定智慧者，则多有障碍，不能克获，或失心错乱，或外邪所恼，或纳受邪法，增长恶见，是故当先修忏悔法。若戒根清净，及宿世重罪得微薄者，则离诸障。</a:t>
            </a:r>
            <a:endParaRPr>
              <a:solidFill>
                <a:srgbClr val="98FED5"/>
              </a:solidFill>
              <a:sym typeface="+mn-ea"/>
            </a:endParaRPr>
          </a:p>
          <a:p>
            <a:pPr algn="l"/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algn="l"/>
            <a:r>
              <a:rPr>
                <a:sym typeface="+mn-ea"/>
              </a:rPr>
              <a:t>　　业性虽空，果报不失，故须熏习忏悔善力，令彼恶种展转微弱，更不增长，方堪修习禅慧，不遭邪虑也。</a:t>
            </a:r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algn="l"/>
            <a:r>
              <a:rPr>
                <a:solidFill>
                  <a:srgbClr val="FFFF00"/>
                </a:solidFill>
                <a:sym typeface="+mn-ea"/>
              </a:rPr>
              <a:t>蕅益大师</a:t>
            </a:r>
            <a:r>
              <a:rPr>
                <a:solidFill>
                  <a:srgbClr val="FFFF00"/>
                </a:solidFill>
                <a:sym typeface="+mn-ea"/>
              </a:rPr>
              <a:t>《占察善恶业报经疏》：</a:t>
            </a:r>
            <a:endParaRPr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FFFF00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复次，若未来世诸众生等，虽不为求禅定智慧出要之道，但遭种种众厄，贫穷困苦，忧恼逼迫者，亦应恭敬礼拜供养，悔所作恶，恒常发愿，于一切时一切处，勤心称诵我之名号，令其至诚，亦当速脱种种衰恼，舍此命已，生于善处。</a:t>
            </a:r>
            <a:endParaRPr>
              <a:solidFill>
                <a:srgbClr val="98FED5"/>
              </a:solidFill>
              <a:sym typeface="+mn-ea"/>
            </a:endParaRPr>
          </a:p>
          <a:p>
            <a:pPr algn="l"/>
            <a:endParaRPr>
              <a:solidFill>
                <a:srgbClr val="98FED5"/>
              </a:solidFill>
              <a:sym typeface="+mn-ea"/>
            </a:endParaRPr>
          </a:p>
          <a:p>
            <a:pPr algn="l"/>
            <a:r>
              <a:rPr>
                <a:solidFill>
                  <a:srgbClr val="98FED5"/>
                </a:solidFill>
                <a:sym typeface="+mn-ea"/>
              </a:rPr>
              <a:t>　　纵不发心出世，亦令得世间益，所谓小草亦蒙润泽也。</a:t>
            </a:r>
            <a:endParaRPr>
              <a:solidFill>
                <a:srgbClr val="98FED5"/>
              </a:solidFill>
              <a:sym typeface="+mn-ea"/>
            </a:endParaRPr>
          </a:p>
          <a:p>
            <a:pPr algn="l"/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algn="l"/>
            <a:r>
              <a:rPr>
                <a:solidFill>
                  <a:srgbClr val="FFFF00"/>
                </a:solidFill>
                <a:sym typeface="+mn-ea"/>
              </a:rPr>
              <a:t>蕅益大师</a:t>
            </a:r>
            <a:r>
              <a:rPr>
                <a:solidFill>
                  <a:srgbClr val="FFFF00"/>
                </a:solidFill>
                <a:sym typeface="+mn-ea"/>
              </a:rPr>
              <a:t>《占察善恶业报经疏》：</a:t>
            </a:r>
            <a:endParaRPr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FFFF00"/>
                </a:solidFill>
                <a:sym typeface="+mn-ea"/>
              </a:rPr>
              <a:t>	</a:t>
            </a:r>
            <a:r>
              <a:rPr lang="en-US" altLang="zh-CN">
                <a:solidFill>
                  <a:srgbClr val="98FED5"/>
                </a:solidFill>
                <a:sym typeface="+mn-ea"/>
              </a:rPr>
              <a:t>若杂乱垢心，虽复称诵我之名字，而不名为闻，以不能生决定信解，但获世间善报，不得广大深妙利益。</a:t>
            </a:r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然虽杂乱垢心称诵名字，亦获世间种种善报，所谓现离衰恼，后生人天，渐渐熏习，终成佛道，但现前不能即得广大深妙利益耳。</a:t>
            </a:r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　　如是杂乱垢心，随其所修一切诸善，皆不能得深大利益。</a:t>
            </a:r>
            <a:endParaRPr lang="en-US" altLang="zh-CN"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algn="l"/>
            <a:r>
              <a:rPr>
                <a:solidFill>
                  <a:srgbClr val="FFFF00"/>
                </a:solidFill>
                <a:sym typeface="+mn-ea"/>
              </a:rPr>
              <a:t>弘一大师《佛法学习初步》：</a:t>
            </a:r>
            <a:endParaRPr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或谓高深教义，难解难行，非利根上智不能承受。若我辈常人欲学习佛法者，未知有何法门，能使人人易解，人人易行，毫无困难，速获实益耶？</a:t>
            </a:r>
            <a:endParaRPr>
              <a:solidFill>
                <a:srgbClr val="98FED5"/>
              </a:solidFill>
              <a:sym typeface="+mn-ea"/>
            </a:endParaRPr>
          </a:p>
          <a:p>
            <a:pPr algn="l"/>
            <a:endParaRPr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案佛法宽广，有浅有深。故古代诸师，皆判“教相”以区别之。依唐圭峰禅师所撰《华严原人论》中，判立五教：</a:t>
            </a:r>
            <a:endParaRPr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（一）人天教；（二）小乘教；（三）大乘法相教；（四）大乘破相教；（五）一乘显性教</a:t>
            </a:r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algn="l"/>
            <a:r>
              <a:rPr>
                <a:solidFill>
                  <a:srgbClr val="FFFF00"/>
                </a:solidFill>
                <a:sym typeface="+mn-ea"/>
              </a:rPr>
              <a:t>善导大师</a:t>
            </a:r>
            <a:r>
              <a:rPr>
                <a:solidFill>
                  <a:srgbClr val="FFFF00"/>
                </a:solidFill>
                <a:sym typeface="+mn-ea"/>
              </a:rPr>
              <a:t>《观经四帖疏》</a:t>
            </a:r>
            <a:r>
              <a:rPr>
                <a:solidFill>
                  <a:srgbClr val="FFFF00"/>
                </a:solidFill>
                <a:sym typeface="+mn-ea"/>
              </a:rPr>
              <a:t>：</a:t>
            </a:r>
            <a:endParaRPr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问曰：彼佛及土，既言报者，报法高妙，小圣难阶；垢障凡夫，云何得入？</a:t>
            </a:r>
            <a:endParaRPr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善导大师答：若论众生垢障，实难欣趣；</a:t>
            </a:r>
            <a:endParaRPr>
              <a:solidFill>
                <a:srgbClr val="98FED5"/>
              </a:solidFill>
              <a:sym typeface="+mn-ea"/>
            </a:endParaRPr>
          </a:p>
          <a:p>
            <a:pPr algn="l"/>
            <a:r>
              <a:rPr>
                <a:solidFill>
                  <a:srgbClr val="98FED5"/>
                </a:solidFill>
                <a:sym typeface="+mn-ea"/>
              </a:rPr>
              <a:t>正由托佛愿以作强缘，致使五乘齐入。</a:t>
            </a:r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algn="l"/>
            <a:r>
              <a:rPr>
                <a:solidFill>
                  <a:srgbClr val="FFFF00"/>
                </a:solidFill>
                <a:sym typeface="+mn-ea"/>
              </a:rPr>
              <a:t>善导大师《观经四帖疏》：</a:t>
            </a:r>
            <a:endParaRPr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中下者。诸师云小乘内凡已前世俗凡夫唯修世福求出离者。何故观经云。若有众生孝养父母行世仁慈。命欲终时。遇善知识为说彼佛国土乐事四十八愿等。此人闻已即生彼国。以此文证。但是不遇佛法之人虽行孝养亦未有心希求出离。直是临终遇善劝令往生。此人因劝回心即得往生。又此人在世自然行孝。亦不为出离故行孝道也。</a:t>
            </a:r>
            <a:endParaRPr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次对下辈三人者。诸师云此等之人乃是大乘始学凡夫。随过轻重分为三品。未有道位。难辨阶</a:t>
            </a:r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algn="l"/>
            <a:r>
              <a:rPr>
                <a:sym typeface="+mn-ea"/>
              </a:rPr>
              <a:t>降者。将谓不然。何者。此三品人无有佛法世俗二种善根。唯知作恶。何以得知。如下上文说。但不作五逆谤法。自余诸恶悉皆具造无有惭愧乃至一念命欲终时。遇善知识为说大乘。教令称佛一声。尔时阿弥陀佛即遣化佛菩萨来迎此人即得往生。但如此恶人触目皆是。若遇善缘即得往生。若不遇善定入三涂未可出也。</a:t>
            </a:r>
            <a:endParaRPr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	</a:t>
            </a:r>
            <a:r>
              <a:rPr>
                <a:sym typeface="+mn-ea"/>
              </a:rPr>
              <a:t>下中者。此人先受佛戒。受已不持即便毁破。又偷常住僧物现前僧物。不净说法乃至无有一念惭愧之心。命欲终时。地狱猛火一时俱至现在其前。</a:t>
            </a:r>
            <a:endParaRPr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algn="l"/>
            <a:r>
              <a:rPr>
                <a:sym typeface="+mn-ea"/>
              </a:rPr>
              <a:t>当见火时。即遇善知识为说彼佛国土功德劝令往生。此人闻已即便见佛。随化往生。初不遇善狱火来迎。后逢善故化佛来迎。斯乃皆是弥陀愿力故也。</a:t>
            </a:r>
            <a:endParaRPr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下下者。此等众生作不善业五逆十恶。具诸不善。此人以恶业故定堕地狱多劫无穷。命欲终时。遇善知识教称阿弥陀佛劝令往生。此人依教称佛乘念即生。此人若不遇善必定下沉。由终遇善七宝来迎。</a:t>
            </a:r>
            <a:endParaRPr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又看此观经定善及三辈上下文意。总是佛去世后五浊凡夫。但以遇缘有异。致令九品差别。何</a:t>
            </a:r>
            <a:endParaRPr lang="en-US" altLang="zh-CN"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algn="l"/>
            <a:r>
              <a:rPr lang="en-US" altLang="zh-CN">
                <a:sym typeface="+mn-ea"/>
              </a:rPr>
              <a:t>者。上品三人是遇大凡夫。中品三人是遇小凡夫。下品三人是遇恶凡夫。以恶业故临终藉善。乘佛愿力。乃得往生。到彼华开方始发心。何得言是始学大乘人也。若作此见。自失误他。为害兹甚。今以一一出文显证。欲使今时善恶凡夫同沾九品。生信无疑。乘佛愿力悉得生也。</a:t>
            </a:r>
            <a:endParaRPr lang="en-US" altLang="zh-CN">
              <a:sym typeface="+mn-ea"/>
            </a:endParaRPr>
          </a:p>
          <a:p>
            <a:pPr algn="l"/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1" descr="图片1_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" y="-6350"/>
            <a:ext cx="12186285" cy="6873875"/>
          </a:xfrm>
          <a:prstGeom prst="rect">
            <a:avLst/>
          </a:prstGeom>
        </p:spPr>
      </p:pic>
      <p:sp>
        <p:nvSpPr>
          <p:cNvPr id="1048648" name="文本框 5"/>
          <p:cNvSpPr txBox="1"/>
          <p:nvPr/>
        </p:nvSpPr>
        <p:spPr>
          <a:xfrm>
            <a:off x="937550" y="1712795"/>
            <a:ext cx="973431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6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随喜闻法功德</a:t>
            </a:r>
            <a:endParaRPr lang="en-US" altLang="zh-CN" sz="6600" dirty="0" smtClean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Ebrima" panose="02000000000000000000" pitchFamily="2" charset="0"/>
            </a:endParaRPr>
          </a:p>
          <a:p>
            <a:pPr algn="ctr"/>
            <a:r>
              <a:rPr lang="zh-CN" altLang="en-US" sz="6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欢迎分享交流感想</a:t>
            </a:r>
            <a:endParaRPr lang="zh-CN" altLang="en-US" sz="6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Ebrima" panose="02000000000000000000" pitchFamily="2" charset="0"/>
            </a:endParaRPr>
          </a:p>
        </p:txBody>
      </p:sp>
    </p:spTree>
  </p:cSld>
  <p:clrMapOvr>
    <a:masterClrMapping/>
  </p:clrMapOvr>
  <p:transition advClick="0" advTm="15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以此五教，分别浅深。若我辈常人易解易行者，唯有“人天教”也。其他四教，义理高深，甚难了解。即能了解，亦难实行。故欲普及社会，又可补助世法，以挽救世道人心，应以“人天教”最为合宜也。</a:t>
            </a:r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人天教由何而立耶？</a:t>
            </a:r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常人醉生梦死，谓富贵贫贱吉凶祸福皆由命定，不解因果报应。或有解因果报应者，亦唯知今生之现报而已。若如是者，现生有恶人富而善人贫，恶人寿而善人夭，恶人多子孙而善人绝嗣，是何故</a:t>
            </a:r>
            <a:endParaRPr lang="en-US" altLang="zh-CN"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文本占位符 1"/>
          <p:cNvSpPr>
            <a:spLocks noGrp="1"/>
          </p:cNvSpPr>
          <p:nvPr>
            <p:ph type="body" sz="half" idx="2"/>
          </p:nvPr>
        </p:nvSpPr>
        <p:spPr>
          <a:xfrm>
            <a:off x="144145" y="9525"/>
            <a:ext cx="11523980" cy="6712585"/>
          </a:xfrm>
        </p:spPr>
        <p:txBody>
          <a:bodyPr/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欤？因是佛为此辈人，说三世业报、善恶因果，即是人天教也。今就三世业报及善恶因果分为二章详述之。</a:t>
            </a:r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r>
              <a:rPr>
                <a:solidFill>
                  <a:srgbClr val="FFFF00"/>
                </a:solidFill>
                <a:sym typeface="+mn-ea"/>
              </a:rPr>
              <a:t>一、</a:t>
            </a:r>
            <a:r>
              <a:rPr lang="en-US" altLang="zh-CN">
                <a:solidFill>
                  <a:srgbClr val="FFFF00"/>
                </a:solidFill>
                <a:sym typeface="+mn-ea"/>
              </a:rPr>
              <a:t>三世业报</a:t>
            </a:r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　　三世业报者，现报、生报、后报也。</a:t>
            </a:r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　　（一）现报　今生作善恶，今生受报。</a:t>
            </a:r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　　（二）生报　今生作善恶，次一生受报。</a:t>
            </a:r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　　（三）后报　今生作善恶，次二、三生乃至未来多生受报。</a:t>
            </a:r>
            <a:endParaRPr lang="en-US" altLang="zh-CN"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由是而观，则恶人富、善人贫等，决不足怪。吾人唯应力行善业，即使今生不获良好之果报，来生、再来生等必能得之。万勿因行善而反遇逆境，遂妄谓行善无有果报也。</a:t>
            </a:r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FFFF00"/>
                </a:solidFill>
                <a:sym typeface="+mn-ea"/>
              </a:rPr>
              <a:t>二、善恶因果</a:t>
            </a:r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　　善恶因果者，恶业、善业、不动业，此三者是其因；果报有六，即六道也。</a:t>
            </a:r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　　恶业、善业，其数甚多，约而言之，各有十种，如下所述。不动业者，即修习上品十善，复能深修禅定也。</a:t>
            </a:r>
            <a:endParaRPr lang="en-US" altLang="zh-CN"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今以三因六果列表如下：</a:t>
            </a:r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endParaRPr lang="en-US" altLang="zh-CN">
              <a:solidFill>
                <a:srgbClr val="98FED5"/>
              </a:solidFill>
              <a:sym typeface="+mn-ea"/>
            </a:endParaRPr>
          </a:p>
        </p:txBody>
      </p:sp>
      <p:sp>
        <p:nvSpPr>
          <p:cNvPr id="1048588" name="圆角矩形 2"/>
          <p:cNvSpPr/>
          <p:nvPr/>
        </p:nvSpPr>
        <p:spPr>
          <a:xfrm>
            <a:off x="697230" y="1586865"/>
            <a:ext cx="1703705" cy="4673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600"/>
              <a:t>恶业</a:t>
            </a:r>
            <a:endParaRPr lang="zh-CN" altLang="en-US" sz="3600"/>
          </a:p>
        </p:txBody>
      </p:sp>
      <p:sp>
        <p:nvSpPr>
          <p:cNvPr id="1048589" name="圆角矩形 4"/>
          <p:cNvSpPr/>
          <p:nvPr/>
        </p:nvSpPr>
        <p:spPr>
          <a:xfrm>
            <a:off x="3131820" y="1011555"/>
            <a:ext cx="1292860" cy="4679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600"/>
              <a:t>上品</a:t>
            </a:r>
            <a:endParaRPr lang="zh-CN" altLang="en-US" sz="3600"/>
          </a:p>
        </p:txBody>
      </p:sp>
      <p:sp>
        <p:nvSpPr>
          <p:cNvPr id="1048590" name="圆角矩形 10"/>
          <p:cNvSpPr/>
          <p:nvPr/>
        </p:nvSpPr>
        <p:spPr>
          <a:xfrm>
            <a:off x="3131820" y="1586865"/>
            <a:ext cx="1292860" cy="4679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600"/>
              <a:t>中品</a:t>
            </a:r>
            <a:endParaRPr lang="zh-CN" altLang="en-US" sz="3600"/>
          </a:p>
        </p:txBody>
      </p:sp>
      <p:sp>
        <p:nvSpPr>
          <p:cNvPr id="1048591" name="圆角矩形 11"/>
          <p:cNvSpPr/>
          <p:nvPr/>
        </p:nvSpPr>
        <p:spPr>
          <a:xfrm>
            <a:off x="3131820" y="2172970"/>
            <a:ext cx="1292860" cy="4679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600"/>
              <a:t>下品</a:t>
            </a:r>
            <a:endParaRPr lang="zh-CN" altLang="en-US" sz="3600"/>
          </a:p>
        </p:txBody>
      </p:sp>
      <p:sp>
        <p:nvSpPr>
          <p:cNvPr id="1048592" name="圆角矩形 12"/>
          <p:cNvSpPr/>
          <p:nvPr/>
        </p:nvSpPr>
        <p:spPr>
          <a:xfrm>
            <a:off x="5048885" y="1011555"/>
            <a:ext cx="2209800" cy="4679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600"/>
              <a:t>地狱</a:t>
            </a:r>
            <a:endParaRPr lang="zh-CN" altLang="en-US" sz="3600"/>
          </a:p>
        </p:txBody>
      </p:sp>
      <p:sp>
        <p:nvSpPr>
          <p:cNvPr id="1048593" name="圆角矩形 13"/>
          <p:cNvSpPr/>
          <p:nvPr/>
        </p:nvSpPr>
        <p:spPr>
          <a:xfrm>
            <a:off x="5048885" y="1586865"/>
            <a:ext cx="2209800" cy="4679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600"/>
              <a:t>畜生</a:t>
            </a:r>
            <a:endParaRPr lang="zh-CN" altLang="en-US" sz="3600"/>
          </a:p>
        </p:txBody>
      </p:sp>
      <p:sp>
        <p:nvSpPr>
          <p:cNvPr id="1048594" name="圆角矩形 14"/>
          <p:cNvSpPr/>
          <p:nvPr/>
        </p:nvSpPr>
        <p:spPr>
          <a:xfrm>
            <a:off x="5048885" y="2172970"/>
            <a:ext cx="2209800" cy="4679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600"/>
              <a:t>鬼</a:t>
            </a:r>
            <a:endParaRPr lang="zh-CN" altLang="en-US" sz="3600"/>
          </a:p>
        </p:txBody>
      </p:sp>
      <p:sp>
        <p:nvSpPr>
          <p:cNvPr id="1048595" name="圆角矩形 15"/>
          <p:cNvSpPr/>
          <p:nvPr/>
        </p:nvSpPr>
        <p:spPr>
          <a:xfrm>
            <a:off x="3131820" y="3081020"/>
            <a:ext cx="1292860" cy="4679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600"/>
              <a:t>下品</a:t>
            </a:r>
            <a:endParaRPr lang="zh-CN" altLang="en-US" sz="3600"/>
          </a:p>
        </p:txBody>
      </p:sp>
      <p:sp>
        <p:nvSpPr>
          <p:cNvPr id="1048596" name="圆角矩形 16"/>
          <p:cNvSpPr/>
          <p:nvPr/>
        </p:nvSpPr>
        <p:spPr>
          <a:xfrm>
            <a:off x="3131820" y="3656330"/>
            <a:ext cx="1292860" cy="4679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600"/>
              <a:t>中品</a:t>
            </a:r>
            <a:endParaRPr lang="zh-CN" altLang="en-US" sz="3600"/>
          </a:p>
        </p:txBody>
      </p:sp>
      <p:sp>
        <p:nvSpPr>
          <p:cNvPr id="1048597" name="圆角矩形 17"/>
          <p:cNvSpPr/>
          <p:nvPr/>
        </p:nvSpPr>
        <p:spPr>
          <a:xfrm>
            <a:off x="3131820" y="4242435"/>
            <a:ext cx="1292860" cy="4679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600"/>
              <a:t>上品</a:t>
            </a:r>
            <a:endParaRPr lang="zh-CN" altLang="en-US" sz="3600"/>
          </a:p>
        </p:txBody>
      </p:sp>
      <p:sp>
        <p:nvSpPr>
          <p:cNvPr id="1048598" name="圆角矩形 18"/>
          <p:cNvSpPr/>
          <p:nvPr/>
        </p:nvSpPr>
        <p:spPr>
          <a:xfrm>
            <a:off x="3131820" y="5227320"/>
            <a:ext cx="1292860" cy="4679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600"/>
              <a:t>次品</a:t>
            </a:r>
            <a:endParaRPr lang="zh-CN" altLang="en-US" sz="3600"/>
          </a:p>
        </p:txBody>
      </p:sp>
      <p:sp>
        <p:nvSpPr>
          <p:cNvPr id="1048599" name="圆角矩形 19"/>
          <p:cNvSpPr/>
          <p:nvPr/>
        </p:nvSpPr>
        <p:spPr>
          <a:xfrm>
            <a:off x="3131820" y="5802630"/>
            <a:ext cx="1292860" cy="4679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600"/>
              <a:t>上品</a:t>
            </a:r>
            <a:endParaRPr lang="zh-CN" altLang="en-US" sz="3600"/>
          </a:p>
        </p:txBody>
      </p:sp>
      <p:sp>
        <p:nvSpPr>
          <p:cNvPr id="1048600" name="圆角矩形 22"/>
          <p:cNvSpPr/>
          <p:nvPr/>
        </p:nvSpPr>
        <p:spPr>
          <a:xfrm>
            <a:off x="697230" y="3656965"/>
            <a:ext cx="1703705" cy="4673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600"/>
              <a:t>善业</a:t>
            </a:r>
            <a:endParaRPr lang="zh-CN" altLang="en-US" sz="3600"/>
          </a:p>
        </p:txBody>
      </p:sp>
      <p:sp>
        <p:nvSpPr>
          <p:cNvPr id="1048601" name="圆角矩形 23"/>
          <p:cNvSpPr/>
          <p:nvPr/>
        </p:nvSpPr>
        <p:spPr>
          <a:xfrm>
            <a:off x="697230" y="5492750"/>
            <a:ext cx="1703705" cy="4673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600"/>
              <a:t>不动业</a:t>
            </a:r>
            <a:endParaRPr lang="zh-CN" altLang="en-US" sz="3600"/>
          </a:p>
        </p:txBody>
      </p:sp>
      <p:sp>
        <p:nvSpPr>
          <p:cNvPr id="1048602" name="圆角矩形 25"/>
          <p:cNvSpPr/>
          <p:nvPr/>
        </p:nvSpPr>
        <p:spPr>
          <a:xfrm>
            <a:off x="5048885" y="3081020"/>
            <a:ext cx="2209165" cy="4679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600"/>
              <a:t>阿修罗</a:t>
            </a:r>
            <a:endParaRPr lang="zh-CN" altLang="en-US" sz="3600"/>
          </a:p>
        </p:txBody>
      </p:sp>
      <p:sp>
        <p:nvSpPr>
          <p:cNvPr id="1048603" name="圆角矩形 26"/>
          <p:cNvSpPr/>
          <p:nvPr/>
        </p:nvSpPr>
        <p:spPr>
          <a:xfrm>
            <a:off x="5048885" y="3656330"/>
            <a:ext cx="2208530" cy="4679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600"/>
              <a:t>人</a:t>
            </a:r>
            <a:endParaRPr lang="zh-CN" altLang="en-US" sz="3600"/>
          </a:p>
        </p:txBody>
      </p:sp>
      <p:sp>
        <p:nvSpPr>
          <p:cNvPr id="1048604" name="圆角矩形 27"/>
          <p:cNvSpPr/>
          <p:nvPr/>
        </p:nvSpPr>
        <p:spPr>
          <a:xfrm>
            <a:off x="5048885" y="4242435"/>
            <a:ext cx="2209800" cy="4679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600"/>
              <a:t>欲界天</a:t>
            </a:r>
            <a:endParaRPr lang="zh-CN" altLang="en-US" sz="3600"/>
          </a:p>
        </p:txBody>
      </p:sp>
      <p:sp>
        <p:nvSpPr>
          <p:cNvPr id="1048605" name="圆角矩形 28"/>
          <p:cNvSpPr/>
          <p:nvPr/>
        </p:nvSpPr>
        <p:spPr>
          <a:xfrm>
            <a:off x="5048885" y="5227320"/>
            <a:ext cx="2208530" cy="4679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600"/>
              <a:t>色界天</a:t>
            </a:r>
            <a:endParaRPr lang="zh-CN" altLang="en-US" sz="3600"/>
          </a:p>
        </p:txBody>
      </p:sp>
      <p:sp>
        <p:nvSpPr>
          <p:cNvPr id="1048606" name="圆角矩形 29"/>
          <p:cNvSpPr/>
          <p:nvPr/>
        </p:nvSpPr>
        <p:spPr>
          <a:xfrm>
            <a:off x="5048885" y="5802630"/>
            <a:ext cx="2209165" cy="4679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600"/>
              <a:t>无色界天</a:t>
            </a:r>
            <a:endParaRPr lang="zh-CN" altLang="en-US" sz="3600"/>
          </a:p>
        </p:txBody>
      </p:sp>
      <p:sp>
        <p:nvSpPr>
          <p:cNvPr id="1048607" name="圆角矩形 33"/>
          <p:cNvSpPr/>
          <p:nvPr/>
        </p:nvSpPr>
        <p:spPr>
          <a:xfrm>
            <a:off x="7970520" y="5024755"/>
            <a:ext cx="1292860" cy="4679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600"/>
              <a:t>天</a:t>
            </a:r>
            <a:endParaRPr lang="zh-CN" altLang="en-US" sz="3600"/>
          </a:p>
        </p:txBody>
      </p:sp>
      <p:sp>
        <p:nvSpPr>
          <p:cNvPr id="1048608" name="圆角矩形 34"/>
          <p:cNvSpPr/>
          <p:nvPr/>
        </p:nvSpPr>
        <p:spPr>
          <a:xfrm>
            <a:off x="10085070" y="2933065"/>
            <a:ext cx="1292860" cy="4679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600"/>
              <a:t>六道</a:t>
            </a:r>
            <a:endParaRPr lang="zh-CN" altLang="en-US" sz="3600"/>
          </a:p>
        </p:txBody>
      </p:sp>
      <p:sp>
        <p:nvSpPr>
          <p:cNvPr id="1048609" name="左大括号 36"/>
          <p:cNvSpPr/>
          <p:nvPr/>
        </p:nvSpPr>
        <p:spPr>
          <a:xfrm>
            <a:off x="2557780" y="1210310"/>
            <a:ext cx="367030" cy="12395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48610" name="左大括号 37"/>
          <p:cNvSpPr/>
          <p:nvPr/>
        </p:nvSpPr>
        <p:spPr>
          <a:xfrm>
            <a:off x="2557780" y="3309620"/>
            <a:ext cx="367030" cy="12395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48611" name="左大括号 38"/>
          <p:cNvSpPr/>
          <p:nvPr/>
        </p:nvSpPr>
        <p:spPr>
          <a:xfrm>
            <a:off x="2557780" y="5227955"/>
            <a:ext cx="367030" cy="10426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48612" name="右大括号 39"/>
          <p:cNvSpPr/>
          <p:nvPr/>
        </p:nvSpPr>
        <p:spPr>
          <a:xfrm>
            <a:off x="7437755" y="4407535"/>
            <a:ext cx="412750" cy="16979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13" name="右大括号 40"/>
          <p:cNvSpPr/>
          <p:nvPr/>
        </p:nvSpPr>
        <p:spPr>
          <a:xfrm>
            <a:off x="9323705" y="1143635"/>
            <a:ext cx="685165" cy="40830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145728" name="直接连接符 41"/>
          <p:cNvCxnSpPr/>
          <p:nvPr/>
        </p:nvCxnSpPr>
        <p:spPr>
          <a:xfrm>
            <a:off x="4470400" y="1225550"/>
            <a:ext cx="535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直接连接符 42"/>
          <p:cNvCxnSpPr/>
          <p:nvPr/>
        </p:nvCxnSpPr>
        <p:spPr>
          <a:xfrm>
            <a:off x="4470400" y="1820545"/>
            <a:ext cx="535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直接连接符 43"/>
          <p:cNvCxnSpPr/>
          <p:nvPr/>
        </p:nvCxnSpPr>
        <p:spPr>
          <a:xfrm>
            <a:off x="4455160" y="2406650"/>
            <a:ext cx="535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1" name="直接连接符 45"/>
          <p:cNvCxnSpPr/>
          <p:nvPr/>
        </p:nvCxnSpPr>
        <p:spPr>
          <a:xfrm>
            <a:off x="4470400" y="3315335"/>
            <a:ext cx="535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2" name="直接连接符 46"/>
          <p:cNvCxnSpPr/>
          <p:nvPr/>
        </p:nvCxnSpPr>
        <p:spPr>
          <a:xfrm>
            <a:off x="4470400" y="3890010"/>
            <a:ext cx="535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3" name="直接连接符 47"/>
          <p:cNvCxnSpPr/>
          <p:nvPr/>
        </p:nvCxnSpPr>
        <p:spPr>
          <a:xfrm>
            <a:off x="4467860" y="4476115"/>
            <a:ext cx="535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4" name="直接连接符 48"/>
          <p:cNvCxnSpPr/>
          <p:nvPr/>
        </p:nvCxnSpPr>
        <p:spPr>
          <a:xfrm>
            <a:off x="4470400" y="5461000"/>
            <a:ext cx="535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直接连接符 49"/>
          <p:cNvCxnSpPr/>
          <p:nvPr/>
        </p:nvCxnSpPr>
        <p:spPr>
          <a:xfrm>
            <a:off x="4470400" y="6036310"/>
            <a:ext cx="535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 advTm="15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今复举恶业、善业，别述如下：</a:t>
            </a:r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恶业有十种：</a:t>
            </a:r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（一）杀生 （二）偷盗 （三）邪淫 （四）妄言（五）两舌 （六）恶口 （七）绮语</a:t>
            </a:r>
            <a:r>
              <a:rPr>
                <a:solidFill>
                  <a:srgbClr val="98FED5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98FED5"/>
                </a:solidFill>
                <a:sym typeface="+mn-ea"/>
              </a:rPr>
              <a:t>（八）悭贪（九）瞋恚 （十）邪见</a:t>
            </a:r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造恶业者，因其造业重轻，而堕地狱、畜生、鬼道之中。受报既尽，幸生人中，犹有余报。今依</a:t>
            </a:r>
            <a:endParaRPr lang="en-US" altLang="zh-CN"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algn="l"/>
            <a:r>
              <a:rPr lang="en-US" altLang="zh-CN">
                <a:sym typeface="+mn-ea"/>
              </a:rPr>
              <a:t>《华严经》所载者，录之如下。若诸《论》中，尚列外境多种，今不别录。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（一）杀生………短命　多病</a:t>
            </a:r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（二）偷盗………贫穷　其财不得自在</a:t>
            </a:r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（三）邪淫………妻不贞良　不得随意眷属</a:t>
            </a:r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（四）妄言………多被诽谤　为他所诳</a:t>
            </a:r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（五）两舌………眷属乖离　亲族弊恶</a:t>
            </a:r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（六）恶口………常闻恶声　言多诤讼</a:t>
            </a:r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（七）绮语………言无人受　语不明了</a:t>
            </a:r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endParaRPr lang="en-US" altLang="zh-CN"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文本占位符 1"/>
          <p:cNvSpPr>
            <a:spLocks noGrp="1"/>
          </p:cNvSpPr>
          <p:nvPr>
            <p:ph type="body" sz="half" idx="2"/>
          </p:nvPr>
        </p:nvSpPr>
        <p:spPr>
          <a:xfrm>
            <a:off x="144145" y="9525"/>
            <a:ext cx="11523980" cy="6712585"/>
          </a:xfrm>
        </p:spPr>
        <p:txBody>
          <a:bodyPr/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（八）悭贪………心不知足　多欲无厌</a:t>
            </a:r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（九）瞋恚………常被他人求其长短　恒被于他之所恼害</a:t>
            </a:r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（十）邪见………生邪见家　其心谄曲</a:t>
            </a:r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善业有十种。下列“不杀生”等，止恶即名为善。复依此而起十种行善，即“救护生命”等也。	（一）不杀生　救护生命</a:t>
            </a:r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（二）不偷盗　给施资财</a:t>
            </a:r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（三）不邪淫　遵修梵行</a:t>
            </a:r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endParaRPr lang="en-US" altLang="zh-CN"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</a:spPr>
      <a:bodyPr>
        <a:spAutoFit/>
      </a:bodyPr>
      <a:lstStyle>
        <a:defPPr>
          <a:lnSpc>
            <a:spcPts val="4800"/>
          </a:lnSpc>
          <a:defRPr sz="3600" b="1" dirty="0">
            <a:solidFill>
              <a:srgbClr val="FFFF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3252</Words>
  <Application>WPS 演示</Application>
  <PresentationFormat/>
  <Paragraphs>171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Arial</vt:lpstr>
      <vt:lpstr>宋体</vt:lpstr>
      <vt:lpstr>Wingdings</vt:lpstr>
      <vt:lpstr>等线</vt:lpstr>
      <vt:lpstr>Calibri Light</vt:lpstr>
      <vt:lpstr>黑体</vt:lpstr>
      <vt:lpstr>华文新魏</vt:lpstr>
      <vt:lpstr>华文楷体</vt:lpstr>
      <vt:lpstr>Calibri</vt:lpstr>
      <vt:lpstr>Ebrima</vt:lpstr>
      <vt:lpstr>微软雅黑</vt:lpstr>
      <vt:lpstr>Arial Unicode MS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导归极乐网</dc:creator>
  <cp:lastModifiedBy>云舟</cp:lastModifiedBy>
  <cp:revision>10</cp:revision>
  <dcterms:created xsi:type="dcterms:W3CDTF">2019-08-11T01:42:00Z</dcterms:created>
  <dcterms:modified xsi:type="dcterms:W3CDTF">2019-08-11T08:16:43Z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2052-11.1.0.8952</vt:lpwstr>
  </property>
</Properties>
</file>