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</p:sldMasterIdLst>
  <p:notesMasterIdLst>
    <p:notesMasterId r:id="rId5"/>
  </p:notesMasterIdLst>
  <p:handoutMasterIdLst>
    <p:handoutMasterId r:id="rId14"/>
  </p:handoutMasterIdLst>
  <p:sldIdLst>
    <p:sldId id="257" r:id="rId4"/>
    <p:sldId id="296" r:id="rId6"/>
    <p:sldId id="297" r:id="rId7"/>
    <p:sldId id="316" r:id="rId8"/>
    <p:sldId id="319" r:id="rId9"/>
    <p:sldId id="320" r:id="rId10"/>
    <p:sldId id="323" r:id="rId11"/>
    <p:sldId id="322" r:id="rId12"/>
    <p:sldId id="298" r:id="rId13"/>
  </p:sldIdLst>
  <p:sldSz cx="12192000" cy="68580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FED5"/>
    <a:srgbClr val="FFD319"/>
    <a:srgbClr val="FFC819"/>
    <a:srgbClr val="0B215A"/>
    <a:srgbClr val="EDCBCB"/>
    <a:srgbClr val="8BE1FF"/>
    <a:srgbClr val="FF5B5B"/>
    <a:srgbClr val="FC9804"/>
    <a:srgbClr val="75DBFF"/>
    <a:srgbClr val="321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30" autoAdjust="0"/>
    <p:restoredTop sz="89445" autoAdjust="0"/>
  </p:normalViewPr>
  <p:slideViewPr>
    <p:cSldViewPr snapToGrid="0">
      <p:cViewPr>
        <p:scale>
          <a:sx n="50" d="100"/>
          <a:sy n="50" d="100"/>
        </p:scale>
        <p:origin x="1315" y="691"/>
      </p:cViewPr>
      <p:guideLst>
        <p:guide orient="horz" pos="2165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18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70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D6EDA-710D-498D-9DA5-D8172A09E7D2}" type="datetimeFigureOut">
              <a:rPr lang="zh-CN" altLang="en-US"/>
            </a:fld>
            <a:endParaRPr lang="zh-CN" altLang="en-US"/>
          </a:p>
        </p:txBody>
      </p:sp>
      <p:sp>
        <p:nvSpPr>
          <p:cNvPr id="1048671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72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26148-5669-4A2E-A3E8-9F2546EEE65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64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F4D41-4D1B-44C6-9CBF-D5B9D9155C33}" type="datetimeFigureOut">
              <a:rPr lang="zh-CN" altLang="en-US"/>
            </a:fld>
            <a:endParaRPr lang="zh-CN" altLang="en-US"/>
          </a:p>
        </p:txBody>
      </p:sp>
      <p:sp>
        <p:nvSpPr>
          <p:cNvPr id="1048665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pPr lvl="0"/>
            <a:endParaRPr lang="zh-CN" altLang="en-US" noProof="0" smtClean="0"/>
          </a:p>
        </p:txBody>
      </p:sp>
      <p:sp>
        <p:nvSpPr>
          <p:cNvPr id="1048666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 noProof="0" smtClean="0"/>
              <a:t>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048667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68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8156D-ABF4-45C9-A442-B5D4A13D037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78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zh-CN" altLang="en-US" dirty="0"/>
          </a:p>
        </p:txBody>
      </p:sp>
      <p:sp>
        <p:nvSpPr>
          <p:cNvPr id="104857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C978156D-ABF4-45C9-A442-B5D4A13D03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0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zh-CN" altLang="en-US" dirty="0"/>
          </a:p>
        </p:txBody>
      </p:sp>
      <p:sp>
        <p:nvSpPr>
          <p:cNvPr id="104865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C978156D-ABF4-45C9-A442-B5D4A13D03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0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zh-CN" altLang="en-US" dirty="0"/>
          </a:p>
        </p:txBody>
      </p:sp>
      <p:sp>
        <p:nvSpPr>
          <p:cNvPr id="104865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C978156D-ABF4-45C9-A442-B5D4A13D03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标题 1"/>
          <p:cNvSpPr>
            <a:spLocks noGrp="1"/>
          </p:cNvSpPr>
          <p:nvPr>
            <p:ph type="title"/>
          </p:nvPr>
        </p:nvSpPr>
        <p:spPr>
          <a:xfrm>
            <a:off x="172737" y="157636"/>
            <a:ext cx="10840404" cy="724680"/>
          </a:xfrm>
          <a:prstGeom prst="rect">
            <a:avLst/>
          </a:prstGeom>
        </p:spPr>
        <p:txBody>
          <a:bodyPr/>
          <a:lstStyle>
            <a:lvl1pPr>
              <a:defRPr sz="46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60" name="内容占位符 2"/>
          <p:cNvSpPr>
            <a:spLocks noGrp="1"/>
          </p:cNvSpPr>
          <p:nvPr>
            <p:ph idx="1"/>
          </p:nvPr>
        </p:nvSpPr>
        <p:spPr>
          <a:xfrm>
            <a:off x="172737" y="1048008"/>
            <a:ext cx="10457163" cy="5562342"/>
          </a:xfrm>
          <a:prstGeom prst="rect">
            <a:avLst/>
          </a:prstGeom>
        </p:spPr>
        <p:txBody>
          <a:bodyPr/>
          <a:lstStyle>
            <a:lvl1pPr marL="0" indent="0" eaLnBrk="1" hangingPunct="1">
              <a:lnSpc>
                <a:spcPct val="105000"/>
              </a:lnSpc>
              <a:spcBef>
                <a:spcPts val="500"/>
              </a:spcBef>
              <a:buNone/>
              <a:defRPr lang="zh-CN" altLang="en-US" sz="4400" b="1" kern="12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内容占位符 2"/>
          <p:cNvSpPr>
            <a:spLocks noGrp="1"/>
          </p:cNvSpPr>
          <p:nvPr>
            <p:ph idx="1"/>
          </p:nvPr>
        </p:nvSpPr>
        <p:spPr>
          <a:xfrm>
            <a:off x="161925" y="115976"/>
            <a:ext cx="10534650" cy="6429203"/>
          </a:xfrm>
          <a:prstGeom prst="rect">
            <a:avLst/>
          </a:prstGeom>
        </p:spPr>
        <p:txBody>
          <a:bodyPr/>
          <a:lstStyle>
            <a:lvl1pPr marL="0" indent="0" eaLnBrk="1" hangingPunct="1">
              <a:lnSpc>
                <a:spcPct val="106000"/>
              </a:lnSpc>
              <a:spcBef>
                <a:spcPts val="500"/>
              </a:spcBef>
              <a:buNone/>
              <a:defRPr sz="44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法师添加"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文本占位符 3"/>
          <p:cNvSpPr>
            <a:spLocks noGrp="1"/>
          </p:cNvSpPr>
          <p:nvPr>
            <p:ph type="body" sz="half" idx="2"/>
          </p:nvPr>
        </p:nvSpPr>
        <p:spPr>
          <a:xfrm>
            <a:off x="144371" y="154112"/>
            <a:ext cx="11523753" cy="65675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l" defTabSz="1218565" rtl="0" eaLnBrk="1" latinLnBrk="0" hangingPunct="1">
              <a:lnSpc>
                <a:spcPct val="10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4000" b="1" kern="1200" dirty="0" smtClean="0">
                <a:solidFill>
                  <a:srgbClr val="98FE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09600" indent="0">
              <a:buNone/>
              <a:defRPr sz="1600"/>
            </a:lvl2pPr>
            <a:lvl3pPr marL="1218565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6730" indent="0">
              <a:buNone/>
              <a:defRPr sz="1200"/>
            </a:lvl6pPr>
            <a:lvl7pPr marL="3656330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法师添加-带标题"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标题 1"/>
          <p:cNvSpPr>
            <a:spLocks noGrp="1"/>
          </p:cNvSpPr>
          <p:nvPr>
            <p:ph type="title"/>
          </p:nvPr>
        </p:nvSpPr>
        <p:spPr>
          <a:xfrm>
            <a:off x="133463" y="111054"/>
            <a:ext cx="11544186" cy="7391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l">
              <a:defRPr lang="zh-CN" altLang="en-US" sz="4200" b="1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48653" name="内容占位符 2"/>
          <p:cNvSpPr>
            <a:spLocks noGrp="1"/>
          </p:cNvSpPr>
          <p:nvPr>
            <p:ph idx="1"/>
          </p:nvPr>
        </p:nvSpPr>
        <p:spPr>
          <a:xfrm>
            <a:off x="133462" y="1029921"/>
            <a:ext cx="11544187" cy="56115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eaLnBrk="1" hangingPunct="1">
              <a:lnSpc>
                <a:spcPct val="103000"/>
              </a:lnSpc>
              <a:spcBef>
                <a:spcPts val="300"/>
              </a:spcBef>
              <a:buNone/>
              <a:defRPr lang="zh-CN" altLang="en-US" sz="4000" b="1" kern="1200" dirty="0" smtClean="0">
                <a:solidFill>
                  <a:srgbClr val="98FE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法师添加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文本占位符 3"/>
          <p:cNvSpPr>
            <a:spLocks noGrp="1"/>
          </p:cNvSpPr>
          <p:nvPr>
            <p:ph type="body" sz="half" idx="2"/>
          </p:nvPr>
        </p:nvSpPr>
        <p:spPr>
          <a:xfrm>
            <a:off x="144371" y="154112"/>
            <a:ext cx="11523753" cy="65675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l" defTabSz="1218565" rtl="0" eaLnBrk="1" latinLnBrk="0" hangingPunct="1">
              <a:lnSpc>
                <a:spcPct val="10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4000" b="1" kern="1200" dirty="0" smtClean="0">
                <a:solidFill>
                  <a:srgbClr val="98FE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09600" indent="0">
              <a:buNone/>
              <a:defRPr sz="1600"/>
            </a:lvl2pPr>
            <a:lvl3pPr marL="1218565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6730" indent="0">
              <a:buNone/>
              <a:defRPr sz="1200"/>
            </a:lvl6pPr>
            <a:lvl7pPr marL="3656330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标题 1"/>
          <p:cNvSpPr>
            <a:spLocks noGrp="1"/>
          </p:cNvSpPr>
          <p:nvPr>
            <p:ph type="title"/>
          </p:nvPr>
        </p:nvSpPr>
        <p:spPr>
          <a:xfrm>
            <a:off x="609771" y="273856"/>
            <a:ext cx="10972465" cy="1144120"/>
          </a:xfrm>
        </p:spPr>
        <p:txBody>
          <a:bodyPr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048655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048656" name="日期占位符 109571"/>
          <p:cNvSpPr>
            <a:spLocks noGrp="1"/>
          </p:cNvSpPr>
          <p:nvPr>
            <p:ph type="dt" sz="half" idx="10"/>
          </p:nvPr>
        </p:nvSpPr>
        <p:spPr>
          <a:xfrm>
            <a:off x="609773" y="6244779"/>
            <a:ext cx="2843904" cy="477137"/>
          </a:xfrm>
        </p:spPr>
        <p:txBody>
          <a:bodyPr/>
          <a:p>
            <a:endParaRPr lang="zh-CN" altLang="en-US"/>
          </a:p>
        </p:txBody>
      </p:sp>
      <p:sp>
        <p:nvSpPr>
          <p:cNvPr id="1048657" name="页脚占位符 109572"/>
          <p:cNvSpPr>
            <a:spLocks noGrp="1"/>
          </p:cNvSpPr>
          <p:nvPr>
            <p:ph type="ftr" sz="quarter" idx="11"/>
          </p:nvPr>
        </p:nvSpPr>
        <p:spPr>
          <a:xfrm>
            <a:off x="4165911" y="6244779"/>
            <a:ext cx="3860184" cy="477137"/>
          </a:xfrm>
        </p:spPr>
        <p:txBody>
          <a:bodyPr/>
          <a:p>
            <a:endParaRPr lang="zh-CN" altLang="en-US"/>
          </a:p>
        </p:txBody>
      </p:sp>
      <p:sp>
        <p:nvSpPr>
          <p:cNvPr id="1048658" name="灯片编号占位符 109573"/>
          <p:cNvSpPr>
            <a:spLocks noGrp="1"/>
          </p:cNvSpPr>
          <p:nvPr>
            <p:ph type="sldNum" sz="quarter" idx="12"/>
          </p:nvPr>
        </p:nvSpPr>
        <p:spPr>
          <a:xfrm>
            <a:off x="8738332" y="6244779"/>
            <a:ext cx="2843904" cy="477137"/>
          </a:xfrm>
        </p:spPr>
        <p:txBody>
          <a:bodyPr/>
          <a:p>
            <a:fld id="{488833F5-9DCE-4511-AAE0-05CC0B6A4B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advClick="0" advTm="1500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2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1560175" y="0"/>
            <a:ext cx="631825" cy="5477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8580" name="文本框 4"/>
          <p:cNvSpPr txBox="1"/>
          <p:nvPr userDrawn="1"/>
        </p:nvSpPr>
        <p:spPr bwMode="auto">
          <a:xfrm>
            <a:off x="11530854" y="298580"/>
            <a:ext cx="792479" cy="5048400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p>
            <a:pPr>
              <a:lnSpc>
                <a:spcPts val="4800"/>
              </a:lnSpc>
            </a:pPr>
            <a:r>
              <a:rPr lang="zh-CN" altLang="en-US" sz="2200" b="1" dirty="0" smtClean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占察入净土值天时，处地利，得人和</a:t>
            </a:r>
            <a:endParaRPr lang="zh-CN" altLang="en-US" sz="2200" b="1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48581" name="文本框 5"/>
          <p:cNvSpPr txBox="1"/>
          <p:nvPr userDrawn="1"/>
        </p:nvSpPr>
        <p:spPr bwMode="auto">
          <a:xfrm>
            <a:off x="11560784" y="4953742"/>
            <a:ext cx="800219" cy="1047731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p>
            <a:pPr>
              <a:lnSpc>
                <a:spcPts val="4800"/>
              </a:lnSpc>
            </a:pPr>
            <a:r>
              <a:rPr lang="zh-CN" altLang="en-US" sz="1200" b="1" dirty="0" smtClean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智坤法师</a:t>
            </a:r>
            <a:endParaRPr lang="zh-CN" altLang="en-US" sz="1200" b="1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ransition advClick="0" advTm="15000"/>
  <p:txStyles>
    <p:titleStyle>
      <a:lvl1pPr algn="ctr" defTabSz="1217930" rtl="0" eaLnBrk="0" fontAlgn="base" hangingPunct="0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5930" indent="-4559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730" indent="-3035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330" indent="-3035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1930" indent="-3035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15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1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07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969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7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3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1" descr="图片1_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" y="-6350"/>
            <a:ext cx="12186285" cy="6873875"/>
          </a:xfrm>
          <a:prstGeom prst="rect">
            <a:avLst/>
          </a:prstGeom>
        </p:spPr>
      </p:pic>
      <p:sp>
        <p:nvSpPr>
          <p:cNvPr id="1048576" name="文本框 5"/>
          <p:cNvSpPr txBox="1"/>
          <p:nvPr/>
        </p:nvSpPr>
        <p:spPr>
          <a:xfrm>
            <a:off x="937550" y="1712795"/>
            <a:ext cx="97343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占察入</a:t>
            </a:r>
            <a:r>
              <a:rPr lang="zh-CN" altLang="en-US" sz="66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净土</a:t>
            </a:r>
            <a:endParaRPr lang="en-US" altLang="zh-CN" sz="6600" dirty="0" smtClean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Ebrima" panose="02000000000000000000" pitchFamily="2" charset="0"/>
            </a:endParaRPr>
          </a:p>
          <a:p>
            <a:pPr algn="ctr"/>
            <a:r>
              <a:rPr lang="zh-CN" altLang="en-US" sz="66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值</a:t>
            </a:r>
            <a:r>
              <a:rPr lang="zh-CN" altLang="en-US" sz="6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天时，处地利，得</a:t>
            </a:r>
            <a:r>
              <a:rPr lang="zh-CN" altLang="en-US" sz="66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人和（二十四）</a:t>
            </a:r>
            <a:endParaRPr lang="zh-CN" altLang="en-US" sz="6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Ebrima" panose="02000000000000000000" pitchFamily="2" charset="0"/>
            </a:endParaRPr>
          </a:p>
        </p:txBody>
      </p:sp>
    </p:spTree>
  </p:cSld>
  <p:clrMapOvr>
    <a:masterClrMapping/>
  </p:clrMapOvr>
  <p:transition advClick="0" advTm="15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algn="l"/>
            <a:r>
              <a:rPr>
                <a:solidFill>
                  <a:srgbClr val="FFFF00"/>
                </a:solidFill>
                <a:sym typeface="+mn-ea"/>
              </a:rPr>
              <a:t>《增广印光法师文钞卷第二》复黄涵之居士书三</a:t>
            </a:r>
            <a:r>
              <a:rPr lang="en-US" altLang="zh-CN">
                <a:solidFill>
                  <a:srgbClr val="FFFF00"/>
                </a:solidFill>
                <a:sym typeface="+mn-ea"/>
              </a:rPr>
              <a:t>:</a:t>
            </a:r>
            <a:endParaRPr lang="en-US" altLang="zh-CN"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FFFF00"/>
                </a:solidFill>
                <a:sym typeface="+mn-ea"/>
              </a:rPr>
              <a:t>	</a:t>
            </a:r>
            <a:r>
              <a:rPr lang="en-US" altLang="zh-CN">
                <a:solidFill>
                  <a:srgbClr val="98FED5"/>
                </a:solidFill>
                <a:sym typeface="+mn-ea"/>
              </a:rPr>
              <a:t>念佛之法，重在信愿。信愿真切，虽未能心中清净，亦得往生。何以故，以心中有佛为能感，故致弥陀即能应耳。如江海中水，未能了无动相。但无狂风巨浪，则中天明月，即得了了影现矣。感应道交，如母子相忆。彼专重自力，不仗佛力者，由于不知此义故也。</a:t>
            </a:r>
            <a:endParaRPr lang="en-US" altLang="zh-CN"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algn="l"/>
            <a:r>
              <a:rPr>
                <a:solidFill>
                  <a:srgbClr val="FFFF00"/>
                </a:solidFill>
                <a:sym typeface="+mn-ea"/>
              </a:rPr>
              <a:t>蕅益大师《</a:t>
            </a:r>
            <a:r>
              <a:rPr>
                <a:solidFill>
                  <a:srgbClr val="FFFF00"/>
                </a:solidFill>
                <a:sym typeface="+mn-ea"/>
              </a:rPr>
              <a:t>占察善恶业报经疏</a:t>
            </a:r>
            <a:r>
              <a:rPr>
                <a:solidFill>
                  <a:srgbClr val="FFFF00"/>
                </a:solidFill>
                <a:sym typeface="+mn-ea"/>
              </a:rPr>
              <a:t>》</a:t>
            </a:r>
            <a:r>
              <a:rPr lang="en-US" altLang="zh-CN">
                <a:solidFill>
                  <a:srgbClr val="FFFF00"/>
                </a:solidFill>
                <a:sym typeface="+mn-ea"/>
              </a:rPr>
              <a:t>:</a:t>
            </a:r>
            <a:endParaRPr lang="en-US" altLang="zh-CN"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初始学习求愿至心，未离散动，未伏障种</a:t>
            </a:r>
            <a:r>
              <a:rPr>
                <a:solidFill>
                  <a:srgbClr val="98FED5"/>
                </a:solidFill>
                <a:sym typeface="+mn-ea"/>
              </a:rPr>
              <a:t>。</a:t>
            </a:r>
            <a:endParaRPr>
              <a:solidFill>
                <a:srgbClr val="98FED5"/>
              </a:solidFill>
              <a:sym typeface="+mn-ea"/>
            </a:endParaRPr>
          </a:p>
          <a:p>
            <a:pPr algn="l"/>
            <a:endParaRPr>
              <a:solidFill>
                <a:srgbClr val="98FED5"/>
              </a:solidFill>
              <a:sym typeface="+mn-ea"/>
            </a:endParaRPr>
          </a:p>
          <a:p>
            <a:pPr algn="l"/>
            <a:r>
              <a:rPr>
                <a:solidFill>
                  <a:srgbClr val="FFFF00"/>
                </a:solidFill>
                <a:sym typeface="+mn-ea"/>
              </a:rPr>
              <a:t>永明大师《神栖安养赋》：</a:t>
            </a:r>
            <a:endParaRPr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FFFF00"/>
                </a:solidFill>
                <a:sym typeface="+mn-ea"/>
              </a:rPr>
              <a:t>	</a:t>
            </a:r>
            <a:r>
              <a:rPr lang="en-US" altLang="zh-CN">
                <a:solidFill>
                  <a:srgbClr val="98FED5"/>
                </a:solidFill>
                <a:sym typeface="+mn-ea"/>
              </a:rPr>
              <a:t>弥陀宝刹，安养嘉名。处报土而极乐，于十方而最清。二八观门，修定意而冥往。四十八愿，运散心而化生。</a:t>
            </a:r>
            <a:endParaRPr lang="en-US" altLang="zh-CN"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algn="l"/>
            <a:r>
              <a:rPr>
                <a:solidFill>
                  <a:srgbClr val="FFFF00"/>
                </a:solidFill>
                <a:sym typeface="+mn-ea"/>
              </a:rPr>
              <a:t>《阿弥陀鼓音声王陀罗尼经》</a:t>
            </a:r>
            <a:r>
              <a:rPr lang="en-US" altLang="zh-CN">
                <a:solidFill>
                  <a:srgbClr val="FFFF00"/>
                </a:solidFill>
                <a:sym typeface="+mn-ea"/>
              </a:rPr>
              <a:t>:</a:t>
            </a:r>
            <a:endParaRPr lang="en-US" altLang="zh-CN"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尔时，世尊告诸比丘：「今当为汝演说西方安乐世界：今现有佛，号阿弥陀。若有四众能正受持彼佛名号，以此功德，临欲终时，阿弥陀即与大众往此人所，令其得见，见已，寻生庆悦，倍增功德。以是因缘，所生之处，永离胞胎秽欲之形，纯处鲜妙宝莲华中，自然化生，具大神通，光明赫奕。尔时十方恒沙诸佛，皆共赞彼安乐世界所有佛法不可思议、神通现化种种方便不可思议。若能有信如是之事，当知是人不可思议，所得业报亦不可思议。</a:t>
            </a:r>
            <a:endParaRPr lang="en-US" altLang="zh-CN"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algn="l"/>
            <a:r>
              <a:rPr>
                <a:solidFill>
                  <a:srgbClr val="FFFF00"/>
                </a:solidFill>
                <a:sym typeface="+mn-ea"/>
              </a:rPr>
              <a:t>《阿弥陀鼓音声王陀罗尼经》</a:t>
            </a:r>
            <a:r>
              <a:rPr lang="en-US" altLang="zh-CN">
                <a:solidFill>
                  <a:srgbClr val="FFFF00"/>
                </a:solidFill>
                <a:sym typeface="+mn-ea"/>
              </a:rPr>
              <a:t>:</a:t>
            </a:r>
            <a:endParaRPr lang="en-US" altLang="zh-CN"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若有受持彼佛名号，坚固其心，忆念不忘，十日十夜，除舍散乱，精勤修集，念佛三昧，知彼如来常恒住於安乐世界，忆念相续，勿令断绝，受持读诵此鼓音声王大陀罗尼，十日十夜，六时专念，五体投地，礼敬彼佛，坚固正念，悉除散乱，若能令心念念不绝，十日之中，必得见彼阿弥陀佛，并见十方世界如来及所住处。唯除重障钝根之人。於今少时所不能睹，一切诸善，皆悉回向，愿得往生安乐世界，垂终之日，阿弥陀佛与诸大众，现其人</a:t>
            </a:r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algn="l"/>
            <a:r>
              <a:rPr>
                <a:solidFill>
                  <a:srgbClr val="98FED5"/>
                </a:solidFill>
                <a:sym typeface="+mn-ea"/>
              </a:rPr>
              <a:t>前安慰称善。是人即时甚生庆悦，以是因缘，如其所愿，寻得往生。</a:t>
            </a:r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algn="l"/>
            <a:r>
              <a:rPr>
                <a:solidFill>
                  <a:srgbClr val="FFFF00"/>
                </a:solidFill>
                <a:sym typeface="+mn-ea"/>
              </a:rPr>
              <a:t>《印光法师文钞》（正）栖真常住长年念佛序</a:t>
            </a:r>
            <a:r>
              <a:rPr lang="en-US" altLang="zh-CN">
                <a:solidFill>
                  <a:srgbClr val="FFFF00"/>
                </a:solidFill>
                <a:sym typeface="+mn-ea"/>
              </a:rPr>
              <a:t>:</a:t>
            </a:r>
            <a:endParaRPr lang="en-US" altLang="zh-CN"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念佛法门，自力、佛力二皆具足，故得已断惑业者速证法身，具足惑业者带业往生。其法极其平常，虽愚夫愚妇亦能得其利益，而复极其玄妙，纵等觉菩萨不能出其范围，故无一人不堪修，亦无一人不能修，下手易而成功高，用力少而得效速。实为如来一代时教中之特别法门，固不可以通途教理而为论判也。末法众生，福薄慧浅，障厚业深，不修此法，欲仗自力断惑证真，以了生死，则万难万难！ </a:t>
            </a:r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1" descr="图片1_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" y="-7620"/>
            <a:ext cx="12186285" cy="6873875"/>
          </a:xfrm>
          <a:prstGeom prst="rect">
            <a:avLst/>
          </a:prstGeom>
        </p:spPr>
      </p:pic>
      <p:sp>
        <p:nvSpPr>
          <p:cNvPr id="1048648" name="文本框 5"/>
          <p:cNvSpPr txBox="1"/>
          <p:nvPr/>
        </p:nvSpPr>
        <p:spPr>
          <a:xfrm>
            <a:off x="937550" y="1712795"/>
            <a:ext cx="973431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en-US" altLang="zh-CN" sz="6600" dirty="0" smtClean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Ebrima" panose="02000000000000000000" pitchFamily="2" charset="0"/>
            </a:endParaRPr>
          </a:p>
          <a:p>
            <a:pPr algn="ctr"/>
            <a:r>
              <a:rPr lang="zh-CN" altLang="en-US" sz="6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休息一下，稍后继续</a:t>
            </a:r>
            <a:endParaRPr lang="zh-CN" altLang="en-US" sz="6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Ebrima" panose="02000000000000000000" pitchFamily="2" charset="0"/>
            </a:endParaRPr>
          </a:p>
        </p:txBody>
      </p:sp>
    </p:spTree>
  </p:cSld>
  <p:clrMapOvr>
    <a:masterClrMapping/>
  </p:clrMapOvr>
  <p:transition advClick="0" advTm="15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1" descr="图片1_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" y="-6350"/>
            <a:ext cx="12186285" cy="6873875"/>
          </a:xfrm>
          <a:prstGeom prst="rect">
            <a:avLst/>
          </a:prstGeom>
        </p:spPr>
      </p:pic>
      <p:sp>
        <p:nvSpPr>
          <p:cNvPr id="1048648" name="文本框 5"/>
          <p:cNvSpPr txBox="1"/>
          <p:nvPr/>
        </p:nvSpPr>
        <p:spPr>
          <a:xfrm>
            <a:off x="937550" y="1712795"/>
            <a:ext cx="973431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6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随喜闻法功德</a:t>
            </a:r>
            <a:endParaRPr lang="en-US" altLang="zh-CN" sz="6600" dirty="0" smtClean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Ebrima" panose="02000000000000000000" pitchFamily="2" charset="0"/>
            </a:endParaRPr>
          </a:p>
          <a:p>
            <a:pPr algn="ctr"/>
            <a:r>
              <a:rPr lang="zh-CN" altLang="en-US" sz="6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欢迎分享交流感想</a:t>
            </a:r>
            <a:endParaRPr lang="zh-CN" altLang="en-US" sz="6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Ebrima" panose="02000000000000000000" pitchFamily="2" charset="0"/>
            </a:endParaRPr>
          </a:p>
        </p:txBody>
      </p:sp>
    </p:spTree>
  </p:cSld>
  <p:clrMapOvr>
    <a:masterClrMapping/>
  </p:clrMapOvr>
  <p:transition advClick="0" advTm="15000"/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</a:spPr>
      <a:bodyPr>
        <a:spAutoFit/>
      </a:bodyPr>
      <a:lstStyle>
        <a:defPPr>
          <a:lnSpc>
            <a:spcPts val="4800"/>
          </a:lnSpc>
          <a:defRPr sz="3600" b="1" dirty="0">
            <a:solidFill>
              <a:srgbClr val="FFFF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932</Words>
  <Application>WPS 演示</Application>
  <PresentationFormat/>
  <Paragraphs>28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等线</vt:lpstr>
      <vt:lpstr>Calibri Light</vt:lpstr>
      <vt:lpstr>黑体</vt:lpstr>
      <vt:lpstr>华文新魏</vt:lpstr>
      <vt:lpstr>华文楷体</vt:lpstr>
      <vt:lpstr>Calibri</vt:lpstr>
      <vt:lpstr>Ebrima</vt:lpstr>
      <vt:lpstr>微软雅黑</vt:lpstr>
      <vt:lpstr>Arial Unicode MS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导归极乐网</dc:creator>
  <cp:lastModifiedBy>云舟</cp:lastModifiedBy>
  <cp:revision>20</cp:revision>
  <dcterms:created xsi:type="dcterms:W3CDTF">2019-08-11T01:42:00Z</dcterms:created>
  <dcterms:modified xsi:type="dcterms:W3CDTF">2019-08-20T02:50:41Z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