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B396E-490D-478A-AF95-A02F522820A1}" type="datetimeFigureOut">
              <a:rPr lang="en-IN" smtClean="0"/>
              <a:t>07-11-2018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7046B-6D0C-4A35-B26E-3E4D58589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09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6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12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1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383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31BF-C3B5-4970-8F4C-E47420B8810E}" type="datetime1">
              <a:rPr lang="en-US" smtClean="0">
                <a:solidFill>
                  <a:prstClr val="black"/>
                </a:solidFill>
              </a:rPr>
              <a:pPr/>
              <a:t>11/7/2018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98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B4CC-64FC-4B06-99CF-41CBD7F71053}" type="datetime1">
              <a:rPr lang="en-US" smtClean="0">
                <a:solidFill>
                  <a:prstClr val="black"/>
                </a:solidFill>
              </a:rPr>
              <a:pPr/>
              <a:t>11/7/2018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872-3FFA-4406-885C-D874EB0CD011}" type="datetime1">
              <a:rPr lang="en-US" smtClean="0">
                <a:solidFill>
                  <a:prstClr val="black"/>
                </a:solidFill>
              </a:rPr>
              <a:pPr/>
              <a:t>11/7/2018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3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A63A-37DB-437F-A946-7BFD12A036F7}" type="datetime1">
              <a:rPr lang="en-US" smtClean="0">
                <a:solidFill>
                  <a:prstClr val="black"/>
                </a:solidFill>
              </a:rPr>
              <a:pPr/>
              <a:t>11/7/2018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20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8226-0558-4BC9-A4EE-FDC71DF62D4A}" type="datetime1">
              <a:rPr lang="en-US" smtClean="0">
                <a:solidFill>
                  <a:prstClr val="black"/>
                </a:solidFill>
              </a:rPr>
              <a:pPr/>
              <a:t>11/7/2018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3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6B58-DF04-4A87-BE1E-7EF33C74DEF9}" type="datetime1">
              <a:rPr lang="en-US" smtClean="0">
                <a:solidFill>
                  <a:prstClr val="black"/>
                </a:solidFill>
              </a:rPr>
              <a:pPr/>
              <a:t>11/7/2018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23E7-C0DD-4DCD-8DBB-1D249CB633CA}" type="datetime1">
              <a:rPr lang="en-US" smtClean="0">
                <a:solidFill>
                  <a:prstClr val="black"/>
                </a:solidFill>
              </a:rPr>
              <a:pPr/>
              <a:t>11/7/2018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22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6F80-3AFA-4F45-97C4-E904FF0E435C}" type="datetime1">
              <a:rPr lang="en-US" smtClean="0">
                <a:solidFill>
                  <a:prstClr val="black"/>
                </a:solidFill>
              </a:rPr>
              <a:pPr/>
              <a:t>11/7/2018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33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357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0DD3-5FE4-4EB5-B089-3E62944F97F4}" type="datetime1">
              <a:rPr lang="en-US" smtClean="0">
                <a:solidFill>
                  <a:prstClr val="black"/>
                </a:solidFill>
              </a:rPr>
              <a:pPr/>
              <a:t>11/7/2018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C61F-BEDE-456F-8F48-3DDBCDFD3651}" type="datetime1">
              <a:rPr lang="en-US" smtClean="0">
                <a:solidFill>
                  <a:prstClr val="black"/>
                </a:solidFill>
              </a:rPr>
              <a:pPr/>
              <a:t>11/7/2018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0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8E89-A779-40C1-9624-774D2368FB78}" type="datetime1">
              <a:rPr lang="en-US" smtClean="0">
                <a:solidFill>
                  <a:prstClr val="black"/>
                </a:solidFill>
              </a:rPr>
              <a:pPr/>
              <a:t>11/7/2018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64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9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07-11-2018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18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07-11-2018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69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07-11-2018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57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07-11-2018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37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07-11-2018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3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07-11-2018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17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87333-5BBC-489D-9804-C371F80B53FE}" type="datetimeFigureOut">
              <a:rPr lang="en-IN" smtClean="0"/>
              <a:t>07-11-2018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8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8CFB6EB8-AB7B-434F-8005-9FDA773FFED9}" type="datetime1">
              <a:rPr lang="en-US" smtClean="0">
                <a:solidFill>
                  <a:prstClr val="black"/>
                </a:solidFill>
              </a:rPr>
              <a:pPr/>
              <a:t>11/7/2018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45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Securing a Spring Web Application: PART-2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Soham</a:t>
            </a:r>
            <a:r>
              <a:rPr lang="en-US" b="1" dirty="0" smtClean="0"/>
              <a:t> </a:t>
            </a:r>
            <a:r>
              <a:rPr lang="en-US" b="1" dirty="0" err="1" smtClean="0"/>
              <a:t>Sengupta</a:t>
            </a:r>
            <a:endParaRPr lang="en-US" b="1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02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390579"/>
            <a:ext cx="10972800" cy="1143000"/>
          </a:xfrm>
        </p:spPr>
        <p:txBody>
          <a:bodyPr/>
          <a:lstStyle/>
          <a:p>
            <a:r>
              <a:rPr lang="en-IN" dirty="0" smtClean="0"/>
              <a:t>Concept of </a:t>
            </a:r>
            <a:r>
              <a:rPr lang="en-IN" b="1" dirty="0" smtClean="0">
                <a:solidFill>
                  <a:schemeClr val="tx1"/>
                </a:solidFill>
              </a:rPr>
              <a:t>ROLE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smtClean="0"/>
              <a:t>ROLE</a:t>
            </a:r>
            <a:r>
              <a:rPr lang="en-IN" dirty="0" smtClean="0"/>
              <a:t> is an identifier to decide what a User </a:t>
            </a:r>
            <a:r>
              <a:rPr lang="en-IN" b="1" dirty="0" smtClean="0">
                <a:solidFill>
                  <a:srgbClr val="00B050"/>
                </a:solidFill>
              </a:rPr>
              <a:t>can do </a:t>
            </a:r>
            <a:r>
              <a:rPr lang="en-IN" dirty="0" smtClean="0"/>
              <a:t>&amp;what she </a:t>
            </a:r>
            <a:r>
              <a:rPr lang="en-IN" b="1" u="sng" dirty="0" smtClean="0">
                <a:solidFill>
                  <a:srgbClr val="C00000"/>
                </a:solidFill>
              </a:rPr>
              <a:t>CAN’T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IN" dirty="0" smtClean="0"/>
              <a:t>We create a Spring MVC project </a:t>
            </a:r>
          </a:p>
          <a:p>
            <a:pPr lvl="1"/>
            <a:r>
              <a:rPr lang="en-IN" b="1" dirty="0" err="1" smtClean="0">
                <a:solidFill>
                  <a:srgbClr val="C00000"/>
                </a:solidFill>
              </a:rPr>
              <a:t>JdbcAuthentrication</a:t>
            </a:r>
            <a:r>
              <a:rPr lang="en-IN" b="1" dirty="0" smtClean="0">
                <a:solidFill>
                  <a:srgbClr val="C00000"/>
                </a:solidFill>
              </a:rPr>
              <a:t>  </a:t>
            </a:r>
          </a:p>
          <a:p>
            <a:pPr lvl="1"/>
            <a:r>
              <a:rPr lang="en-IN" b="1" dirty="0" err="1" smtClean="0"/>
              <a:t>NoOpPasswordEncoder</a:t>
            </a:r>
            <a:r>
              <a:rPr lang="en-IN" dirty="0" smtClean="0"/>
              <a:t> – to keep it simple and focus on ROLE only.</a:t>
            </a:r>
          </a:p>
          <a:p>
            <a:r>
              <a:rPr lang="en-IN" dirty="0" smtClean="0"/>
              <a:t>Let’s assume that we have </a:t>
            </a:r>
            <a:r>
              <a:rPr lang="en-IN" b="1" dirty="0" smtClean="0"/>
              <a:t>2</a:t>
            </a:r>
            <a:r>
              <a:rPr lang="en-IN" dirty="0" smtClean="0"/>
              <a:t> types of users:</a:t>
            </a:r>
          </a:p>
          <a:p>
            <a:pPr lvl="1"/>
            <a:r>
              <a:rPr lang="en-IN" dirty="0" smtClean="0"/>
              <a:t>Type-1 : Let’s call them </a:t>
            </a:r>
            <a:r>
              <a:rPr lang="en-IN" b="1" dirty="0" smtClean="0">
                <a:solidFill>
                  <a:srgbClr val="0070C0"/>
                </a:solidFill>
              </a:rPr>
              <a:t>ADMIN-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 smtClean="0"/>
              <a:t>who can access all pages </a:t>
            </a:r>
          </a:p>
          <a:p>
            <a:pPr lvl="1"/>
            <a:r>
              <a:rPr lang="en-IN" dirty="0" smtClean="0"/>
              <a:t>Type-2 : Let’s call them </a:t>
            </a:r>
            <a:r>
              <a:rPr lang="en-IN" b="1" dirty="0" smtClean="0"/>
              <a:t>EMP</a:t>
            </a:r>
            <a:r>
              <a:rPr lang="en-IN" dirty="0" smtClean="0"/>
              <a:t> –who can access requests </a:t>
            </a:r>
            <a:r>
              <a:rPr lang="en-IN" b="1" dirty="0" smtClean="0">
                <a:solidFill>
                  <a:srgbClr val="FF0000"/>
                </a:solidFill>
              </a:rPr>
              <a:t>/</a:t>
            </a:r>
            <a:r>
              <a:rPr lang="en-IN" b="1" dirty="0" err="1" smtClean="0">
                <a:solidFill>
                  <a:srgbClr val="FF0000"/>
                </a:solidFill>
              </a:rPr>
              <a:t>emp</a:t>
            </a:r>
            <a:r>
              <a:rPr lang="en-IN" b="1" dirty="0" smtClean="0">
                <a:solidFill>
                  <a:srgbClr val="FF0000"/>
                </a:solidFill>
              </a:rPr>
              <a:t>/**</a:t>
            </a:r>
          </a:p>
          <a:p>
            <a:pPr lvl="1"/>
            <a:r>
              <a:rPr lang="en-IN" dirty="0" smtClean="0">
                <a:solidFill>
                  <a:srgbClr val="002060"/>
                </a:solidFill>
              </a:rPr>
              <a:t>Both these two types of users can access OPEN pages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7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Snippet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956918"/>
            <a:ext cx="11915775" cy="3562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" y="1956918"/>
            <a:ext cx="11839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29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056" y="205105"/>
            <a:ext cx="10972800" cy="1143000"/>
          </a:xfrm>
        </p:spPr>
        <p:txBody>
          <a:bodyPr/>
          <a:lstStyle/>
          <a:p>
            <a:r>
              <a:rPr lang="en-IN" b="1" dirty="0" smtClean="0"/>
              <a:t>From where we left yesterday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PasswordEncoder</a:t>
            </a:r>
            <a:r>
              <a:rPr lang="en-IN" dirty="0"/>
              <a:t> –what and </a:t>
            </a:r>
            <a:r>
              <a:rPr lang="en-IN" dirty="0" smtClean="0"/>
              <a:t>why- Example?</a:t>
            </a:r>
          </a:p>
          <a:p>
            <a:r>
              <a:rPr lang="en-IN" i="1" dirty="0" smtClean="0"/>
              <a:t>Authentication</a:t>
            </a:r>
            <a:r>
              <a:rPr lang="en-IN" dirty="0" smtClean="0"/>
              <a:t> Vs. </a:t>
            </a:r>
            <a:r>
              <a:rPr lang="en-IN" i="1" dirty="0" smtClean="0"/>
              <a:t>Authorization </a:t>
            </a:r>
          </a:p>
          <a:p>
            <a:r>
              <a:rPr lang="en-IN" dirty="0" smtClean="0"/>
              <a:t>Concept of ROLE and ROLE based access</a:t>
            </a:r>
          </a:p>
          <a:p>
            <a:r>
              <a:rPr lang="en-IN" dirty="0" smtClean="0"/>
              <a:t>Enforce </a:t>
            </a:r>
            <a:r>
              <a:rPr lang="en-IN" b="1" dirty="0" smtClean="0"/>
              <a:t>HTTPS</a:t>
            </a:r>
          </a:p>
          <a:p>
            <a:r>
              <a:rPr lang="en-IN" dirty="0" smtClean="0"/>
              <a:t>Custom User Database service </a:t>
            </a:r>
          </a:p>
          <a:p>
            <a:r>
              <a:rPr lang="en-IN" dirty="0" smtClean="0"/>
              <a:t>Securing Views based on ROLE of user</a:t>
            </a:r>
          </a:p>
          <a:p>
            <a:r>
              <a:rPr lang="en-IN" dirty="0" smtClean="0"/>
              <a:t>Intercepting requests and filters  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43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178" y="205105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Password Encoder- </a:t>
            </a:r>
            <a:r>
              <a:rPr lang="en-IN" sz="4400" b="1" dirty="0" smtClean="0">
                <a:solidFill>
                  <a:srgbClr val="FF0000"/>
                </a:solidFill>
              </a:rPr>
              <a:t>Why should we avoid saving Password in Plaint-Text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1" y="1858112"/>
            <a:ext cx="6787836" cy="42207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988" y="3968470"/>
            <a:ext cx="2183773" cy="2033168"/>
          </a:xfrm>
          <a:prstGeom prst="ellipse">
            <a:avLst/>
          </a:prstGeom>
          <a:ln w="6350" cap="rnd">
            <a:solidFill>
              <a:srgbClr val="C0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8026399" y="3482896"/>
            <a:ext cx="1632755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Prying Eye</a:t>
            </a:r>
          </a:p>
        </p:txBody>
      </p:sp>
    </p:spTree>
    <p:extLst>
      <p:ext uri="{BB962C8B-B14F-4D97-AF65-F5344CB8AC3E}">
        <p14:creationId xmlns:p14="http://schemas.microsoft.com/office/powerpoint/2010/main" val="41542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0305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Password Encoder- </a:t>
            </a:r>
            <a:r>
              <a:rPr lang="en-IN" sz="4400" b="1" dirty="0" smtClean="0">
                <a:solidFill>
                  <a:srgbClr val="FF0000"/>
                </a:solidFill>
              </a:rPr>
              <a:t>Remedy- Store it as Cipher (</a:t>
            </a:r>
            <a:r>
              <a:rPr lang="en-IN" sz="4400" b="1" dirty="0" smtClean="0">
                <a:solidFill>
                  <a:schemeClr val="tx1"/>
                </a:solidFill>
              </a:rPr>
              <a:t>Encrypted</a:t>
            </a:r>
            <a:r>
              <a:rPr lang="en-IN" sz="4400" b="1" dirty="0" smtClean="0">
                <a:solidFill>
                  <a:srgbClr val="FF0000"/>
                </a:solidFill>
              </a:rPr>
              <a:t> ) </a:t>
            </a:r>
            <a:r>
              <a:rPr lang="en-IN" sz="4400" b="1" i="1" dirty="0" smtClean="0">
                <a:solidFill>
                  <a:schemeClr val="tx1"/>
                </a:solidFill>
              </a:rPr>
              <a:t>Text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988" y="3968470"/>
            <a:ext cx="2183773" cy="2033168"/>
          </a:xfrm>
          <a:prstGeom prst="ellipse">
            <a:avLst/>
          </a:prstGeom>
          <a:ln w="6350" cap="rnd">
            <a:solidFill>
              <a:srgbClr val="C0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8026399" y="3482896"/>
            <a:ext cx="1632755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Prying Eye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77" y="2906571"/>
            <a:ext cx="5400000" cy="33577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7177" y="1429547"/>
            <a:ext cx="8611674" cy="1384995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 smtClean="0"/>
              <a:t>DON’T</a:t>
            </a:r>
            <a:r>
              <a:rPr lang="en-IN" sz="2000" dirty="0" smtClean="0"/>
              <a:t> store password.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 smtClean="0"/>
              <a:t>Calculate</a:t>
            </a:r>
            <a:r>
              <a:rPr lang="en-IN" sz="2000" dirty="0" smtClean="0"/>
              <a:t> a value E.g. via any function E.g. </a:t>
            </a:r>
            <a:r>
              <a:rPr lang="en-IN" sz="2800" b="1" i="1" dirty="0" smtClean="0"/>
              <a:t>f(X)</a:t>
            </a:r>
            <a:r>
              <a:rPr lang="en-IN" sz="2000" i="1" dirty="0" smtClean="0"/>
              <a:t> </a:t>
            </a:r>
            <a:r>
              <a:rPr lang="en-IN" sz="2000" dirty="0" smtClean="0"/>
              <a:t>and STORE 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 smtClean="0"/>
              <a:t>Login module checks if  </a:t>
            </a:r>
            <a:r>
              <a:rPr lang="en-IN" sz="3600" b="1" i="1" dirty="0" smtClean="0">
                <a:solidFill>
                  <a:srgbClr val="002060"/>
                </a:solidFill>
              </a:rPr>
              <a:t>f</a:t>
            </a:r>
            <a:r>
              <a:rPr lang="en-IN" sz="2000" dirty="0" smtClean="0"/>
              <a:t>(</a:t>
            </a:r>
            <a:r>
              <a:rPr lang="en-IN" sz="2000" b="1" dirty="0" smtClean="0"/>
              <a:t>PASSWORD</a:t>
            </a:r>
            <a:r>
              <a:rPr lang="en-IN" sz="2000" dirty="0" smtClean="0"/>
              <a:t>) == </a:t>
            </a:r>
            <a:r>
              <a:rPr lang="en-IN" sz="2000" b="1" dirty="0" smtClean="0">
                <a:solidFill>
                  <a:srgbClr val="C00000"/>
                </a:solidFill>
              </a:rPr>
              <a:t>STORED_VALUE</a:t>
            </a:r>
          </a:p>
        </p:txBody>
      </p:sp>
    </p:spTree>
    <p:extLst>
      <p:ext uri="{BB962C8B-B14F-4D97-AF65-F5344CB8AC3E}">
        <p14:creationId xmlns:p14="http://schemas.microsoft.com/office/powerpoint/2010/main" val="327175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0305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Password Encoder- </a:t>
            </a:r>
            <a:r>
              <a:rPr lang="en-IN" sz="4400" b="1" dirty="0" smtClean="0">
                <a:solidFill>
                  <a:srgbClr val="FF0000"/>
                </a:solidFill>
              </a:rPr>
              <a:t>Remedy- Store it as Cipher (</a:t>
            </a:r>
            <a:r>
              <a:rPr lang="en-IN" sz="4400" b="1" dirty="0" smtClean="0">
                <a:solidFill>
                  <a:schemeClr val="tx1"/>
                </a:solidFill>
              </a:rPr>
              <a:t>Encrypted</a:t>
            </a:r>
            <a:r>
              <a:rPr lang="en-IN" sz="4400" b="1" dirty="0" smtClean="0">
                <a:solidFill>
                  <a:srgbClr val="FF0000"/>
                </a:solidFill>
              </a:rPr>
              <a:t> ) </a:t>
            </a:r>
            <a:r>
              <a:rPr lang="en-IN" sz="4400" b="1" i="1" dirty="0" smtClean="0">
                <a:solidFill>
                  <a:schemeClr val="tx1"/>
                </a:solidFill>
              </a:rPr>
              <a:t>Text </a:t>
            </a:r>
            <a:r>
              <a:rPr lang="en-IN" sz="4400" b="1" i="1" dirty="0" smtClean="0">
                <a:solidFill>
                  <a:srgbClr val="0070C0"/>
                </a:solidFill>
              </a:rPr>
              <a:t>Cont</a:t>
            </a:r>
            <a:r>
              <a:rPr lang="en-IN" sz="4400" b="1" i="1" dirty="0" smtClean="0">
                <a:solidFill>
                  <a:schemeClr val="tx1"/>
                </a:solidFill>
              </a:rPr>
              <a:t>.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988" y="3968470"/>
            <a:ext cx="2183773" cy="2033168"/>
          </a:xfrm>
          <a:prstGeom prst="ellipse">
            <a:avLst/>
          </a:prstGeom>
          <a:ln w="6350" cap="rnd">
            <a:solidFill>
              <a:srgbClr val="C0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8026399" y="3482896"/>
            <a:ext cx="1632755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Prying Eye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47" y="2398995"/>
            <a:ext cx="6079069" cy="3780000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896847" y="1668018"/>
            <a:ext cx="4076757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Modified Log-in FLOW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624" y="4288995"/>
            <a:ext cx="1714500" cy="17716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18988" y="6238001"/>
            <a:ext cx="2702984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FF00"/>
                </a:solidFill>
              </a:rPr>
              <a:t>Attempt Login and Fail!</a:t>
            </a:r>
          </a:p>
        </p:txBody>
      </p:sp>
    </p:spTree>
    <p:extLst>
      <p:ext uri="{BB962C8B-B14F-4D97-AF65-F5344CB8AC3E}">
        <p14:creationId xmlns:p14="http://schemas.microsoft.com/office/powerpoint/2010/main" val="67015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0305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Password Encoder- </a:t>
            </a:r>
            <a:r>
              <a:rPr lang="en-IN" sz="4400" b="1" dirty="0" smtClean="0">
                <a:solidFill>
                  <a:srgbClr val="FF0000"/>
                </a:solidFill>
              </a:rPr>
              <a:t>Remedy- Do it The </a:t>
            </a:r>
            <a:r>
              <a:rPr lang="en-IN" sz="4400" b="1" dirty="0" smtClean="0">
                <a:solidFill>
                  <a:srgbClr val="002060"/>
                </a:solidFill>
              </a:rPr>
              <a:t>Spring-way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4173" y="1313305"/>
            <a:ext cx="66658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Spring Security -</a:t>
            </a:r>
            <a:r>
              <a:rPr lang="en-IN" b="1" dirty="0" smtClean="0">
                <a:solidFill>
                  <a:srgbClr val="002060"/>
                </a:solidFill>
              </a:rPr>
              <a:t>4.x</a:t>
            </a:r>
            <a:r>
              <a:rPr lang="en-IN" b="1" dirty="0" smtClean="0"/>
              <a:t> Vs. Spring-security -</a:t>
            </a:r>
            <a:r>
              <a:rPr lang="en-IN" b="1" dirty="0" smtClean="0">
                <a:solidFill>
                  <a:srgbClr val="FF0000"/>
                </a:solidFill>
              </a:rPr>
              <a:t>5.x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44" y="2086990"/>
            <a:ext cx="10782300" cy="3495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914400" y="5778484"/>
            <a:ext cx="8865703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It used to work with </a:t>
            </a:r>
            <a:r>
              <a:rPr lang="en-IN" b="1" dirty="0" smtClean="0">
                <a:solidFill>
                  <a:srgbClr val="00B0F0"/>
                </a:solidFill>
              </a:rPr>
              <a:t>Spring</a:t>
            </a:r>
            <a:r>
              <a:rPr lang="en-IN" b="1" dirty="0" smtClean="0"/>
              <a:t> </a:t>
            </a:r>
            <a:r>
              <a:rPr lang="en-IN" b="1" dirty="0" smtClean="0">
                <a:solidFill>
                  <a:srgbClr val="00B0F0"/>
                </a:solidFill>
              </a:rPr>
              <a:t>Security-</a:t>
            </a:r>
            <a:r>
              <a:rPr lang="en-IN" b="1" dirty="0" smtClean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3427" y="5791200"/>
            <a:ext cx="886570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C00000"/>
                </a:solidFill>
              </a:rPr>
              <a:t>X</a:t>
            </a:r>
            <a:r>
              <a:rPr lang="en-IN" b="1" dirty="0" smtClean="0"/>
              <a:t>   </a:t>
            </a:r>
            <a:r>
              <a:rPr lang="en-IN" sz="2800" b="1" dirty="0" smtClean="0"/>
              <a:t>It won’t work with</a:t>
            </a:r>
            <a:r>
              <a:rPr lang="en-IN" sz="2800" dirty="0" smtClean="0"/>
              <a:t> </a:t>
            </a:r>
            <a:r>
              <a:rPr lang="en-IN" sz="2800" b="1" dirty="0" smtClean="0"/>
              <a:t>Spring Security -</a:t>
            </a:r>
            <a:r>
              <a:rPr lang="en-IN" sz="2800" b="1" dirty="0" smtClean="0">
                <a:solidFill>
                  <a:srgbClr val="C00000"/>
                </a:solidFill>
              </a:rPr>
              <a:t>5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19" y="1740899"/>
            <a:ext cx="105727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6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1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3" grpId="1" animBg="1"/>
      <p:bldP spid="13" grpId="2" animBg="1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Spring- Password Encoders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NoOpPasswordEncoder</a:t>
            </a:r>
            <a:r>
              <a:rPr lang="en-IN" dirty="0" smtClean="0"/>
              <a:t>  (</a:t>
            </a:r>
            <a:r>
              <a:rPr lang="en-IN" b="1" u="sng" dirty="0" smtClean="0">
                <a:solidFill>
                  <a:srgbClr val="C00000"/>
                </a:solidFill>
              </a:rPr>
              <a:t>Not</a:t>
            </a:r>
            <a:r>
              <a:rPr lang="en-IN" dirty="0" smtClean="0">
                <a:solidFill>
                  <a:srgbClr val="C00000"/>
                </a:solidFill>
              </a:rPr>
              <a:t> Secure</a:t>
            </a:r>
            <a:r>
              <a:rPr lang="en-IN" dirty="0" smtClean="0"/>
              <a:t> &amp; </a:t>
            </a:r>
            <a:r>
              <a:rPr lang="en-IN" b="1" dirty="0" smtClean="0">
                <a:solidFill>
                  <a:srgbClr val="C00000"/>
                </a:solidFill>
              </a:rPr>
              <a:t>Deprecated</a:t>
            </a:r>
            <a:r>
              <a:rPr lang="en-IN" dirty="0" smtClean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err="1" smtClean="0"/>
              <a:t>BCryptPasswordEncoder</a:t>
            </a: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Let’s migrate existing code of last day </a:t>
            </a:r>
            <a:r>
              <a:rPr lang="en-IN" i="1" dirty="0" smtClean="0"/>
              <a:t>from </a:t>
            </a:r>
            <a:r>
              <a:rPr lang="en-IN" dirty="0" smtClean="0"/>
              <a:t> </a:t>
            </a:r>
            <a:r>
              <a:rPr lang="en-IN" b="1" dirty="0" smtClean="0"/>
              <a:t>[1]</a:t>
            </a:r>
            <a:r>
              <a:rPr lang="en-IN" dirty="0" smtClean="0"/>
              <a:t> to </a:t>
            </a:r>
            <a:r>
              <a:rPr lang="en-IN" b="1" dirty="0" smtClean="0"/>
              <a:t>[2]</a:t>
            </a:r>
          </a:p>
          <a:p>
            <a:pPr marL="0" indent="0">
              <a:buNone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3396343"/>
            <a:ext cx="10572750" cy="2638697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614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IN" dirty="0" smtClean="0"/>
              <a:t>Migrate to </a:t>
            </a:r>
            <a:r>
              <a:rPr lang="en-IN" b="1" dirty="0" err="1">
                <a:solidFill>
                  <a:srgbClr val="C00000"/>
                </a:solidFill>
              </a:rPr>
              <a:t>BCryptPasswordEncoder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034" y="1412965"/>
            <a:ext cx="10972800" cy="43891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 Pick the values of password from existing </a:t>
            </a:r>
            <a:r>
              <a:rPr lang="en-IN" b="1" dirty="0" smtClean="0">
                <a:solidFill>
                  <a:srgbClr val="C00000"/>
                </a:solidFill>
              </a:rPr>
              <a:t>users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C00000"/>
                </a:solidFill>
              </a:rPr>
              <a:t> </a:t>
            </a:r>
            <a:r>
              <a:rPr lang="en-IN" i="1" dirty="0" smtClean="0">
                <a:solidFill>
                  <a:srgbClr val="C00000"/>
                </a:solidFill>
              </a:rPr>
              <a:t>      </a:t>
            </a:r>
            <a:r>
              <a:rPr lang="en-IN" i="1" dirty="0" smtClean="0"/>
              <a:t>table </a:t>
            </a:r>
            <a:r>
              <a:rPr lang="en-IN" dirty="0" smtClean="0"/>
              <a:t>– </a:t>
            </a:r>
            <a:r>
              <a:rPr lang="en-IN" dirty="0" smtClean="0">
                <a:solidFill>
                  <a:srgbClr val="C00000"/>
                </a:solidFill>
              </a:rPr>
              <a:t>where we kept password in </a:t>
            </a:r>
            <a:r>
              <a:rPr lang="en-IN" i="1" dirty="0" smtClean="0">
                <a:solidFill>
                  <a:srgbClr val="C00000"/>
                </a:solidFill>
              </a:rPr>
              <a:t>plain text</a:t>
            </a:r>
          </a:p>
          <a:p>
            <a:pPr marL="0" indent="0">
              <a:buNone/>
            </a:pPr>
            <a:r>
              <a:rPr lang="en-IN" i="1" dirty="0" smtClean="0"/>
              <a:t>2. We need to keep computed values of passwords here</a:t>
            </a:r>
          </a:p>
          <a:p>
            <a:pPr marL="0" indent="0">
              <a:buNone/>
            </a:pPr>
            <a:endParaRPr lang="en-IN" i="1" dirty="0" smtClean="0"/>
          </a:p>
          <a:p>
            <a:pPr marL="0" indent="0">
              <a:buNone/>
            </a:pPr>
            <a:r>
              <a:rPr lang="en-IN" i="1" dirty="0" smtClean="0"/>
              <a:t>3. Run a program like this-</a:t>
            </a:r>
          </a:p>
          <a:p>
            <a:pPr marL="0" indent="0">
              <a:buNone/>
            </a:pPr>
            <a:endParaRPr lang="en-IN" i="1" dirty="0" smtClean="0"/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endParaRPr lang="en-IN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329" y="1412965"/>
            <a:ext cx="3210071" cy="205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4019231"/>
            <a:ext cx="10382250" cy="390525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5" y="4586808"/>
            <a:ext cx="10289994" cy="647700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330" y="5370003"/>
            <a:ext cx="7121525" cy="837542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876" y="1142999"/>
            <a:ext cx="10559958" cy="521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0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7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IN" b="1" i="1" dirty="0" smtClean="0">
                <a:solidFill>
                  <a:srgbClr val="002060"/>
                </a:solidFill>
              </a:rPr>
              <a:t>Authentication</a:t>
            </a:r>
            <a:r>
              <a:rPr lang="en-IN" i="1" dirty="0" smtClean="0">
                <a:solidFill>
                  <a:srgbClr val="002060"/>
                </a:solidFill>
              </a:rPr>
              <a:t> </a:t>
            </a:r>
            <a:r>
              <a:rPr lang="en-IN" i="1" dirty="0" smtClean="0"/>
              <a:t>Vs. </a:t>
            </a:r>
            <a:r>
              <a:rPr lang="en-IN" b="1" i="1" dirty="0" smtClean="0">
                <a:solidFill>
                  <a:srgbClr val="C00000"/>
                </a:solidFill>
              </a:rPr>
              <a:t>Authorization </a:t>
            </a:r>
            <a:endParaRPr lang="en-IN" b="1" i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97" y="1555115"/>
            <a:ext cx="10972800" cy="4389120"/>
          </a:xfrm>
        </p:spPr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</a:rPr>
              <a:t>Authentication</a:t>
            </a:r>
            <a:r>
              <a:rPr lang="en-IN" dirty="0" smtClean="0">
                <a:sym typeface="Wingdings" panose="05000000000000000000" pitchFamily="2" charset="2"/>
              </a:rPr>
              <a:t> The process of identifying a user across a system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IN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Authorization</a:t>
            </a:r>
            <a:r>
              <a:rPr lang="en-IN" dirty="0" smtClean="0">
                <a:sym typeface="Wingdings" panose="05000000000000000000" pitchFamily="2" charset="2"/>
              </a:rPr>
              <a:t>  The process of checking whether an </a:t>
            </a:r>
            <a:r>
              <a:rPr lang="en-IN" b="1" dirty="0" smtClean="0">
                <a:sym typeface="Wingdings" panose="05000000000000000000" pitchFamily="2" charset="2"/>
              </a:rPr>
              <a:t>Authenticated</a:t>
            </a:r>
            <a:r>
              <a:rPr lang="en-IN" dirty="0" smtClean="0">
                <a:sym typeface="Wingdings" panose="05000000000000000000" pitchFamily="2" charset="2"/>
              </a:rPr>
              <a:t> user has the “legal - power” to perform something</a:t>
            </a:r>
          </a:p>
          <a:p>
            <a:pPr marL="0" indent="0">
              <a:buNone/>
            </a:pPr>
            <a:endParaRPr lang="en-IN" dirty="0" smtClean="0">
              <a:sym typeface="Wingdings" panose="05000000000000000000" pitchFamily="2" charset="2"/>
            </a:endParaRPr>
          </a:p>
          <a:p>
            <a:pPr lvl="1"/>
            <a:r>
              <a:rPr lang="en-IN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Authorization</a:t>
            </a:r>
            <a:r>
              <a:rPr lang="en-IN" dirty="0" smtClean="0">
                <a:sym typeface="Wingdings" panose="05000000000000000000" pitchFamily="2" charset="2"/>
              </a:rPr>
              <a:t> follows </a:t>
            </a:r>
            <a:r>
              <a:rPr lang="en-IN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Authentication  </a:t>
            </a:r>
          </a:p>
          <a:p>
            <a:pPr marL="393192" lvl="1" indent="0">
              <a:buNone/>
            </a:pPr>
            <a:endParaRPr lang="en-IN" b="1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lvl="1"/>
            <a:r>
              <a:rPr lang="en-IN" b="1" dirty="0" smtClean="0">
                <a:sym typeface="Wingdings" panose="05000000000000000000" pitchFamily="2" charset="2"/>
              </a:rPr>
              <a:t>Getting</a:t>
            </a:r>
            <a:r>
              <a:rPr lang="en-IN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 Authenticated </a:t>
            </a:r>
            <a:r>
              <a:rPr lang="en-IN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does not </a:t>
            </a:r>
            <a:r>
              <a:rPr lang="en-IN" b="1" dirty="0" smtClean="0">
                <a:sym typeface="Wingdings" panose="05000000000000000000" pitchFamily="2" charset="2"/>
              </a:rPr>
              <a:t>ensure </a:t>
            </a:r>
            <a:r>
              <a:rPr lang="en-IN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Authorization 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75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396</Words>
  <Application>Microsoft Office PowerPoint</Application>
  <PresentationFormat>Widescreen</PresentationFormat>
  <Paragraphs>77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Palatino Linotype</vt:lpstr>
      <vt:lpstr>Wingdings</vt:lpstr>
      <vt:lpstr>Wingdings 2</vt:lpstr>
      <vt:lpstr>Office Theme</vt:lpstr>
      <vt:lpstr>Presentation on brainstorming</vt:lpstr>
      <vt:lpstr>Securing a Spring Web Application: PART-2</vt:lpstr>
      <vt:lpstr>From where we left yesterday </vt:lpstr>
      <vt:lpstr>Password Encoder- Why should we avoid saving Password in Plaint-Text</vt:lpstr>
      <vt:lpstr>Password Encoder- Remedy- Store it as Cipher (Encrypted ) Text</vt:lpstr>
      <vt:lpstr>Password Encoder- Remedy- Store it as Cipher (Encrypted ) Text Cont.</vt:lpstr>
      <vt:lpstr>Password Encoder- Remedy- Do it The Spring-way</vt:lpstr>
      <vt:lpstr>Spring- Password Encoders</vt:lpstr>
      <vt:lpstr>Migrate to BCryptPasswordEncoder</vt:lpstr>
      <vt:lpstr>Authentication Vs. Authorization </vt:lpstr>
      <vt:lpstr>Concept of ROLE</vt:lpstr>
      <vt:lpstr>Code Snippet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a Spring Web Application</dc:title>
  <dc:creator>Windows User</dc:creator>
  <cp:lastModifiedBy>Windows User</cp:lastModifiedBy>
  <cp:revision>75</cp:revision>
  <dcterms:created xsi:type="dcterms:W3CDTF">2018-11-06T07:24:31Z</dcterms:created>
  <dcterms:modified xsi:type="dcterms:W3CDTF">2018-11-07T09:43:24Z</dcterms:modified>
</cp:coreProperties>
</file>