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396E-490D-478A-AF95-A02F522820A1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046B-6D0C-4A35-B26E-3E4D58589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9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2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8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31BF-C3B5-4970-8F4C-E47420B8810E}" type="datetime1">
              <a:rPr lang="en-US" smtClean="0">
                <a:solidFill>
                  <a:prstClr val="black"/>
                </a:solidFill>
              </a:rPr>
              <a:pPr/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4CC-64FC-4B06-99CF-41CBD7F71053}" type="datetime1">
              <a:rPr lang="en-US" smtClean="0">
                <a:solidFill>
                  <a:prstClr val="black"/>
                </a:solidFill>
              </a:rPr>
              <a:pPr/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72-3FFA-4406-885C-D874EB0CD011}" type="datetime1">
              <a:rPr lang="en-US" smtClean="0">
                <a:solidFill>
                  <a:prstClr val="black"/>
                </a:solidFill>
              </a:rPr>
              <a:pPr/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A63A-37DB-437F-A946-7BFD12A036F7}" type="datetime1">
              <a:rPr lang="en-US" smtClean="0">
                <a:solidFill>
                  <a:prstClr val="black"/>
                </a:solidFill>
              </a:rPr>
              <a:pPr/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8226-0558-4BC9-A4EE-FDC71DF62D4A}" type="datetime1">
              <a:rPr lang="en-US" smtClean="0">
                <a:solidFill>
                  <a:prstClr val="black"/>
                </a:solidFill>
              </a:rPr>
              <a:pPr/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B58-DF04-4A87-BE1E-7EF33C74DEF9}" type="datetime1">
              <a:rPr lang="en-US" smtClean="0">
                <a:solidFill>
                  <a:prstClr val="black"/>
                </a:solidFill>
              </a:rPr>
              <a:pPr/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23E7-C0DD-4DCD-8DBB-1D249CB633CA}" type="datetime1">
              <a:rPr lang="en-US" smtClean="0">
                <a:solidFill>
                  <a:prstClr val="black"/>
                </a:solidFill>
              </a:rPr>
              <a:pPr/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6F80-3AFA-4F45-97C4-E904FF0E435C}" type="datetime1">
              <a:rPr lang="en-US" smtClean="0">
                <a:solidFill>
                  <a:prstClr val="black"/>
                </a:solidFill>
              </a:rPr>
              <a:pPr/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5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0DD3-5FE4-4EB5-B089-3E62944F97F4}" type="datetime1">
              <a:rPr lang="en-US" smtClean="0">
                <a:solidFill>
                  <a:prstClr val="black"/>
                </a:solidFill>
              </a:rPr>
              <a:pPr/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61F-BEDE-456F-8F48-3DDBCDFD3651}" type="datetime1">
              <a:rPr lang="en-US" smtClean="0">
                <a:solidFill>
                  <a:prstClr val="black"/>
                </a:solidFill>
              </a:rPr>
              <a:pPr/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8E89-A779-40C1-9624-774D2368FB78}" type="datetime1">
              <a:rPr lang="en-US" smtClean="0">
                <a:solidFill>
                  <a:prstClr val="black"/>
                </a:solidFill>
              </a:rPr>
              <a:pPr/>
              <a:t>11/8/2018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7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7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7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7333-5BBC-489D-9804-C371F80B53FE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8CFB6EB8-AB7B-434F-8005-9FDA773FFED9}" type="datetime1">
              <a:rPr lang="en-US" smtClean="0">
                <a:solidFill>
                  <a:prstClr val="black"/>
                </a:solidFill>
              </a:rPr>
              <a:pPr/>
              <a:t>11/8/2018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Securing </a:t>
            </a:r>
            <a:r>
              <a:rPr lang="en-US" dirty="0" smtClean="0"/>
              <a:t>Method Level Security: PART-1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Soham</a:t>
            </a:r>
            <a:r>
              <a:rPr lang="en-US" b="1" dirty="0" smtClean="0"/>
              <a:t> </a:t>
            </a:r>
            <a:r>
              <a:rPr lang="en-US" b="1" dirty="0" err="1" smtClean="0"/>
              <a:t>Sengupta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783" y="369237"/>
            <a:ext cx="109728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@</a:t>
            </a:r>
            <a:r>
              <a:rPr lang="en-IN" b="1" dirty="0" err="1" smtClean="0">
                <a:solidFill>
                  <a:srgbClr val="FF0000"/>
                </a:solidFill>
              </a:rPr>
              <a:t>PreFilter</a:t>
            </a:r>
            <a:r>
              <a:rPr lang="en-IN" b="1" dirty="0" smtClean="0">
                <a:solidFill>
                  <a:srgbClr val="FF0000"/>
                </a:solidFill>
              </a:rPr>
              <a:t> – Contd.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400" b="1" u="sng" dirty="0" smtClean="0">
                <a:solidFill>
                  <a:srgbClr val="C00000"/>
                </a:solidFill>
              </a:rPr>
              <a:t>Assignment</a:t>
            </a:r>
            <a:r>
              <a:rPr lang="en-IN" sz="4400" b="1" u="sng" dirty="0" smtClean="0"/>
              <a:t> </a:t>
            </a:r>
            <a:r>
              <a:rPr lang="en-IN" dirty="0" smtClean="0"/>
              <a:t>– </a:t>
            </a:r>
            <a:r>
              <a:rPr lang="en-IN" sz="3600" dirty="0" smtClean="0"/>
              <a:t>What happens if more than one Collection are passed in parameter list? 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2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@</a:t>
            </a:r>
            <a:r>
              <a:rPr lang="en-IN" b="1" dirty="0" err="1" smtClean="0">
                <a:solidFill>
                  <a:srgbClr val="FF0000"/>
                </a:solidFill>
              </a:rPr>
              <a:t>PostFilter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helps filter returned </a:t>
            </a:r>
            <a:r>
              <a:rPr lang="en-IN" i="1" dirty="0" smtClean="0"/>
              <a:t>Collection based on some criteria that is returned</a:t>
            </a:r>
            <a:endParaRPr lang="en-IN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90379"/>
            <a:ext cx="11106802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7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Approaches- </a:t>
            </a:r>
            <a:r>
              <a:rPr lang="en-IN" b="1" dirty="0">
                <a:solidFill>
                  <a:srgbClr val="C00000"/>
                </a:solidFill>
              </a:rPr>
              <a:t>@Secured</a:t>
            </a:r>
            <a:r>
              <a:rPr lang="en-IN" b="1" dirty="0"/>
              <a:t> 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2" y="2289890"/>
            <a:ext cx="10200413" cy="79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54" y="2952179"/>
            <a:ext cx="9660491" cy="19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11222" y="5096803"/>
            <a:ext cx="956223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@Secured</a:t>
            </a:r>
            <a:r>
              <a:rPr lang="en-US" sz="2400" b="1" dirty="0"/>
              <a:t> </a:t>
            </a:r>
            <a:r>
              <a:rPr lang="en-US" sz="2400" dirty="0"/>
              <a:t>annotation</a:t>
            </a:r>
            <a:r>
              <a:rPr lang="en-US" sz="2400" b="1" dirty="0"/>
              <a:t> doesn’t support Spring Expression Language </a:t>
            </a:r>
            <a:endParaRPr lang="en-IN" sz="2400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911222" y="5683419"/>
            <a:ext cx="9532674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 smtClean="0"/>
              <a:t>What’ll be the  </a:t>
            </a:r>
            <a:r>
              <a:rPr lang="en-IN" sz="2400" b="1" dirty="0" smtClean="0">
                <a:solidFill>
                  <a:srgbClr val="FF0000"/>
                </a:solidFill>
              </a:rPr>
              <a:t>@</a:t>
            </a:r>
            <a:r>
              <a:rPr lang="en-IN" sz="2400" b="1" dirty="0" err="1" smtClean="0">
                <a:solidFill>
                  <a:srgbClr val="FF0000"/>
                </a:solidFill>
              </a:rPr>
              <a:t>PreAuthorize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equivalent of the above code snippet?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68388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9007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dirty="0"/>
              <a:t>Another Approach- </a:t>
            </a:r>
            <a:r>
              <a:rPr lang="en-IN" sz="4800" b="1" dirty="0">
                <a:solidFill>
                  <a:srgbClr val="FF0000"/>
                </a:solidFill>
              </a:rPr>
              <a:t>@</a:t>
            </a:r>
            <a:r>
              <a:rPr lang="en-IN" sz="4800" b="1" dirty="0" err="1">
                <a:solidFill>
                  <a:srgbClr val="FF0000"/>
                </a:solidFill>
              </a:rPr>
              <a:t>RoleAllowed</a:t>
            </a:r>
            <a:r>
              <a:rPr lang="en-IN" sz="4800" b="1" dirty="0" smtClean="0">
                <a:solidFill>
                  <a:srgbClr val="FF0000"/>
                </a:solidFill>
              </a:rPr>
              <a:t> </a:t>
            </a:r>
            <a:r>
              <a:rPr lang="en-IN" sz="4800" dirty="0" smtClean="0"/>
              <a:t> </a:t>
            </a:r>
            <a:endParaRPr lang="en-IN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00" y="2016631"/>
            <a:ext cx="9720000" cy="6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00" y="2754179"/>
            <a:ext cx="10427760" cy="23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024863" y="5473337"/>
            <a:ext cx="9532674" cy="7386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IN" sz="2400" dirty="0">
                <a:solidFill>
                  <a:prstClr val="black"/>
                </a:solidFill>
              </a:rPr>
              <a:t>What’ll be the  </a:t>
            </a:r>
            <a:r>
              <a:rPr lang="en-IN" sz="2400" b="1" dirty="0">
                <a:solidFill>
                  <a:srgbClr val="FF0000"/>
                </a:solidFill>
              </a:rPr>
              <a:t>@</a:t>
            </a:r>
            <a:r>
              <a:rPr lang="en-IN" sz="2400" b="1" dirty="0" err="1">
                <a:solidFill>
                  <a:srgbClr val="FF0000"/>
                </a:solidFill>
              </a:rPr>
              <a:t>PreAuthorize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prstClr val="black"/>
                </a:solidFill>
              </a:rPr>
              <a:t>equivalent of the above code snippet?</a:t>
            </a:r>
          </a:p>
          <a:p>
            <a:endParaRPr lang="en-IN" dirty="0" err="1" smtClean="0"/>
          </a:p>
        </p:txBody>
      </p:sp>
    </p:spTree>
    <p:extLst>
      <p:ext uri="{BB962C8B-B14F-4D97-AF65-F5344CB8AC3E}">
        <p14:creationId xmlns:p14="http://schemas.microsoft.com/office/powerpoint/2010/main" val="159144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9768"/>
            <a:ext cx="10972800" cy="1143000"/>
          </a:xfrm>
        </p:spPr>
        <p:txBody>
          <a:bodyPr/>
          <a:lstStyle/>
          <a:p>
            <a:r>
              <a:rPr lang="en-IN" dirty="0" smtClean="0"/>
              <a:t>Combining </a:t>
            </a:r>
            <a:r>
              <a:rPr lang="en-IN" b="1" dirty="0" smtClean="0">
                <a:solidFill>
                  <a:srgbClr val="FF0000"/>
                </a:solidFill>
              </a:rPr>
              <a:t>@</a:t>
            </a:r>
            <a:r>
              <a:rPr lang="en-IN" dirty="0" smtClean="0"/>
              <a:t>’s together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put multiple annotations together on a method. </a:t>
            </a:r>
          </a:p>
          <a:p>
            <a:r>
              <a:rPr lang="en-IN" dirty="0" smtClean="0"/>
              <a:t>I want a method </a:t>
            </a:r>
          </a:p>
          <a:p>
            <a:pPr lvl="1"/>
            <a:r>
              <a:rPr lang="en-IN" dirty="0" smtClean="0"/>
              <a:t>To be available to ADMIN only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Then, I want to return </a:t>
            </a:r>
            <a:r>
              <a:rPr lang="en-IN" i="1" dirty="0" smtClean="0"/>
              <a:t>Collection</a:t>
            </a:r>
            <a:r>
              <a:rPr lang="en-IN" dirty="0" smtClean="0"/>
              <a:t> of records of </a:t>
            </a:r>
            <a:r>
              <a:rPr lang="en-IN" i="1" dirty="0" smtClean="0"/>
              <a:t>logged</a:t>
            </a:r>
            <a:r>
              <a:rPr lang="en-IN" i="1" dirty="0"/>
              <a:t>-</a:t>
            </a:r>
            <a:r>
              <a:rPr lang="en-IN" i="1" dirty="0" smtClean="0"/>
              <a:t>in</a:t>
            </a:r>
            <a:r>
              <a:rPr lang="en-IN" dirty="0" smtClean="0"/>
              <a:t> user only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17" y="4130040"/>
            <a:ext cx="11022354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3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65" y="364453"/>
            <a:ext cx="10972800" cy="1143000"/>
          </a:xfrm>
        </p:spPr>
        <p:txBody>
          <a:bodyPr/>
          <a:lstStyle/>
          <a:p>
            <a:r>
              <a:rPr lang="en-IN" b="1" dirty="0" smtClean="0"/>
              <a:t>Important Notes-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By default</a:t>
            </a:r>
            <a:r>
              <a:rPr lang="en-US" b="1" dirty="0"/>
              <a:t>, Spring </a:t>
            </a:r>
            <a:r>
              <a:rPr lang="en-US" b="1" u="sng" dirty="0"/>
              <a:t>AOP</a:t>
            </a:r>
            <a:r>
              <a:rPr lang="en-US" b="1" dirty="0"/>
              <a:t> </a:t>
            </a:r>
            <a:r>
              <a:rPr lang="en-US" i="1" dirty="0" smtClean="0"/>
              <a:t>proxy-</a:t>
            </a:r>
            <a:r>
              <a:rPr lang="en-US" i="1" dirty="0" err="1" smtClean="0"/>
              <a:t>ing</a:t>
            </a:r>
            <a:r>
              <a:rPr lang="en-US" b="1" dirty="0" smtClean="0"/>
              <a:t> </a:t>
            </a:r>
            <a:r>
              <a:rPr lang="en-US" b="1" dirty="0"/>
              <a:t>is used to apply method security </a:t>
            </a:r>
            <a:endParaRPr lang="en-US" b="1" dirty="0" smtClean="0"/>
          </a:p>
          <a:p>
            <a:pPr marL="880110" lvl="1" indent="-514350"/>
            <a:r>
              <a:rPr lang="en-US" b="1" i="1" u="sng" dirty="0" smtClean="0">
                <a:solidFill>
                  <a:srgbClr val="FF0000"/>
                </a:solidFill>
              </a:rPr>
              <a:t>Security will be </a:t>
            </a:r>
            <a:r>
              <a:rPr lang="en-US" b="1" i="1" dirty="0" smtClean="0">
                <a:solidFill>
                  <a:srgbClr val="FF0000"/>
                </a:solidFill>
              </a:rPr>
              <a:t>ignored </a:t>
            </a:r>
            <a:r>
              <a:rPr lang="en-US" i="1" dirty="0" smtClean="0"/>
              <a:t>for</a:t>
            </a:r>
            <a:r>
              <a:rPr lang="en-US" dirty="0" smtClean="0"/>
              <a:t>a secure method </a:t>
            </a:r>
            <a:r>
              <a:rPr lang="en-US" b="1" i="1" dirty="0" smtClean="0">
                <a:solidFill>
                  <a:srgbClr val="FF0000"/>
                </a:solidFill>
              </a:rPr>
              <a:t>m1()</a:t>
            </a:r>
            <a:r>
              <a:rPr lang="en-US" b="1" dirty="0" smtClean="0"/>
              <a:t> </a:t>
            </a:r>
            <a:r>
              <a:rPr lang="en-US" i="1" dirty="0" smtClean="0"/>
              <a:t>called by another </a:t>
            </a:r>
            <a:r>
              <a:rPr lang="en-US" dirty="0" smtClean="0"/>
              <a:t>method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m2()</a:t>
            </a:r>
            <a:r>
              <a:rPr lang="en-US" b="1" dirty="0" smtClean="0"/>
              <a:t> </a:t>
            </a:r>
            <a:r>
              <a:rPr lang="en-US" dirty="0" smtClean="0"/>
              <a:t>in the same class</a:t>
            </a:r>
          </a:p>
          <a:p>
            <a:pPr marL="88011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u="sng" dirty="0" smtClean="0"/>
              <a:t>Thread-bound Security Context</a:t>
            </a:r>
            <a:r>
              <a:rPr lang="en-US" dirty="0" smtClean="0"/>
              <a:t>- </a:t>
            </a:r>
          </a:p>
          <a:p>
            <a:pPr marL="880110" lvl="1" indent="-514350"/>
            <a:r>
              <a:rPr lang="en-US" dirty="0"/>
              <a:t>security context isn’t propagated to </a:t>
            </a:r>
            <a:r>
              <a:rPr lang="en-US" dirty="0" smtClean="0"/>
              <a:t>child-threads</a:t>
            </a:r>
          </a:p>
          <a:p>
            <a:pPr marL="88011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can use </a:t>
            </a:r>
            <a:r>
              <a:rPr lang="en-US" b="1" dirty="0" smtClean="0">
                <a:solidFill>
                  <a:srgbClr val="C00000"/>
                </a:solidFill>
              </a:rPr>
              <a:t>@</a:t>
            </a:r>
            <a:r>
              <a:rPr lang="en-US" b="1" dirty="0" err="1" smtClean="0">
                <a:solidFill>
                  <a:srgbClr val="C00000"/>
                </a:solidFill>
              </a:rPr>
              <a:t>PreAuthroize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/>
              <a:t>or</a:t>
            </a:r>
            <a:r>
              <a:rPr lang="en-US" dirty="0" smtClean="0"/>
              <a:t> similar annotations at class-level to ensure ROLE_BASED access to that class.</a:t>
            </a:r>
          </a:p>
          <a:p>
            <a:pPr marL="365760" lvl="1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4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2050" name="Picture 2" descr="Image result for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98" y="2210569"/>
            <a:ext cx="3275999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9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Basic Approaches of Spring Security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4400" dirty="0" smtClean="0">
                <a:solidFill>
                  <a:srgbClr val="FF0000"/>
                </a:solidFill>
              </a:rPr>
              <a:t>URL </a:t>
            </a:r>
            <a:r>
              <a:rPr lang="en-IN" sz="4400" dirty="0">
                <a:solidFill>
                  <a:srgbClr val="FF0000"/>
                </a:solidFill>
              </a:rPr>
              <a:t>level </a:t>
            </a:r>
            <a:r>
              <a:rPr lang="en-IN" sz="4400" dirty="0" smtClean="0">
                <a:solidFill>
                  <a:srgbClr val="FF0000"/>
                </a:solidFill>
              </a:rPr>
              <a:t>security </a:t>
            </a:r>
            <a:r>
              <a:rPr lang="en-IN" sz="4000" b="1" dirty="0" smtClean="0">
                <a:solidFill>
                  <a:srgbClr val="FF0000"/>
                </a:solidFill>
              </a:rPr>
              <a:t>(We already know this)</a:t>
            </a:r>
            <a:endParaRPr lang="en-IN" sz="44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4400" b="1" dirty="0">
                <a:solidFill>
                  <a:srgbClr val="0070C0"/>
                </a:solidFill>
              </a:rPr>
              <a:t>Method level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400" dirty="0" smtClean="0"/>
              <a:t>Entity /Object Level security</a:t>
            </a:r>
            <a:endParaRPr lang="en-IN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1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125E-6 1.11111E-6 L -3.125E-6 -0.07222 " pathEditMode="relative" rAng="0" ptsTypes="AA">
                                      <p:cBhvr>
                                        <p:cTn id="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Method Level Security- what &amp; why?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Additional Layer of Security </a:t>
            </a:r>
          </a:p>
          <a:p>
            <a:endParaRPr lang="en-IN" dirty="0" smtClean="0"/>
          </a:p>
          <a:p>
            <a:r>
              <a:rPr lang="en-IN" dirty="0" smtClean="0"/>
              <a:t>Decouple &amp; </a:t>
            </a:r>
            <a:r>
              <a:rPr lang="en-IN" b="1" u="sng" dirty="0" smtClean="0"/>
              <a:t>less-rely on </a:t>
            </a:r>
            <a:r>
              <a:rPr lang="en-IN" dirty="0" smtClean="0"/>
              <a:t>Front-end logic for ‘ROLE based access ‘  </a:t>
            </a:r>
          </a:p>
          <a:p>
            <a:endParaRPr lang="en-IN" dirty="0" smtClean="0"/>
          </a:p>
          <a:p>
            <a:r>
              <a:rPr lang="en-IN" dirty="0" smtClean="0"/>
              <a:t> Survives in case of </a:t>
            </a:r>
            <a:r>
              <a:rPr lang="en-IN" u="sng" dirty="0" smtClean="0"/>
              <a:t>developer- mistake </a:t>
            </a:r>
            <a:r>
              <a:rPr lang="en-IN" dirty="0" smtClean="0"/>
              <a:t>(E.g. renaming paths – which allowed other roles to access resources)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4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that mean?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01" y="2208458"/>
            <a:ext cx="9344025" cy="31623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06" y="1847088"/>
            <a:ext cx="777384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prevent the method ,too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7625"/>
            <a:ext cx="9451635" cy="57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5" y="2713625"/>
            <a:ext cx="9782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happens?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Even if any other role is allowed to access /</a:t>
            </a:r>
            <a:r>
              <a:rPr lang="en-IN" b="1" dirty="0" err="1" smtClean="0">
                <a:solidFill>
                  <a:srgbClr val="FF0000"/>
                </a:solidFill>
              </a:rPr>
              <a:t>doA</a:t>
            </a:r>
            <a:endParaRPr lang="en-IN" b="1" dirty="0" smtClean="0"/>
          </a:p>
          <a:p>
            <a:pPr lvl="2"/>
            <a:r>
              <a:rPr lang="en-IN" dirty="0"/>
              <a:t> </a:t>
            </a:r>
            <a:r>
              <a:rPr lang="en-IN" dirty="0" smtClean="0"/>
              <a:t>Access to this method will be </a:t>
            </a:r>
            <a:r>
              <a:rPr lang="en-IN" b="1" dirty="0" smtClean="0"/>
              <a:t>FORBIDDEN</a:t>
            </a:r>
            <a:r>
              <a:rPr lang="en-IN" dirty="0" smtClean="0"/>
              <a:t> (</a:t>
            </a:r>
            <a:r>
              <a:rPr lang="en-IN" b="1" dirty="0" smtClean="0"/>
              <a:t>HTTP</a:t>
            </a:r>
            <a:r>
              <a:rPr lang="en-IN" dirty="0" smtClean="0"/>
              <a:t> Status: </a:t>
            </a:r>
            <a:r>
              <a:rPr lang="en-IN" sz="2800" b="1" dirty="0" smtClean="0"/>
              <a:t>403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@</a:t>
            </a:r>
            <a:r>
              <a:rPr lang="en-IN" dirty="0" err="1" smtClean="0">
                <a:solidFill>
                  <a:srgbClr val="FF0000"/>
                </a:solidFill>
              </a:rPr>
              <a:t>PreAuthorize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 </a:t>
            </a:r>
            <a:r>
              <a:rPr lang="en-IN" dirty="0" smtClean="0"/>
              <a:t>is capable of: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 smtClean="0"/>
              <a:t>Evaluating Spring Expressions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</a:rPr>
              <a:t>Access </a:t>
            </a:r>
            <a:r>
              <a:rPr lang="en-IN" b="1" u="sng" dirty="0" smtClean="0">
                <a:solidFill>
                  <a:srgbClr val="002060"/>
                </a:solidFill>
              </a:rPr>
              <a:t>Method Parameters    </a:t>
            </a:r>
            <a:endParaRPr lang="en-IN" b="1" u="sng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5" y="4130040"/>
            <a:ext cx="9582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1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@</a:t>
            </a:r>
            <a:r>
              <a:rPr lang="en-IN" b="1" dirty="0" err="1" smtClean="0">
                <a:solidFill>
                  <a:srgbClr val="C00000"/>
                </a:solidFill>
              </a:rPr>
              <a:t>PostAuthroize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helps control access to succeed depending on returned value of the method </a:t>
            </a:r>
          </a:p>
          <a:p>
            <a:r>
              <a:rPr lang="en-IN" dirty="0" smtClean="0"/>
              <a:t>E.g.  -a very silly </a:t>
            </a:r>
            <a:r>
              <a:rPr lang="en-IN" i="1" dirty="0" smtClean="0"/>
              <a:t>impractical USE-CASE-</a:t>
            </a:r>
          </a:p>
          <a:p>
            <a:pPr lvl="1"/>
            <a:r>
              <a:rPr lang="en-IN" i="1" dirty="0" smtClean="0"/>
              <a:t>Let Access succeed as long length of the username &lt;= </a:t>
            </a:r>
            <a:r>
              <a:rPr lang="en-IN" b="1" i="1" dirty="0" smtClean="0"/>
              <a:t>Radom</a:t>
            </a:r>
            <a:r>
              <a:rPr lang="en-IN" i="1" dirty="0" smtClean="0"/>
              <a:t>() </a:t>
            </a:r>
            <a:r>
              <a:rPr lang="en-IN" i="1" u="sng" dirty="0" smtClean="0"/>
              <a:t>mod</a:t>
            </a:r>
            <a:r>
              <a:rPr lang="en-IN" i="1" dirty="0" smtClean="0"/>
              <a:t> </a:t>
            </a:r>
            <a:r>
              <a:rPr lang="en-IN" b="1" i="1" dirty="0" smtClean="0"/>
              <a:t>8</a:t>
            </a:r>
            <a:r>
              <a:rPr lang="en-IN" i="1" dirty="0" smtClean="0"/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879851"/>
            <a:ext cx="11106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5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783" y="369237"/>
            <a:ext cx="109728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@</a:t>
            </a:r>
            <a:r>
              <a:rPr lang="en-IN" b="1" dirty="0" err="1">
                <a:solidFill>
                  <a:srgbClr val="FF0000"/>
                </a:solidFill>
              </a:rPr>
              <a:t>PreFilter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Helps filter out from a method, objects from a Collection passed as parameter to a method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891790"/>
            <a:ext cx="11106150" cy="24765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903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783" y="369237"/>
            <a:ext cx="109728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@</a:t>
            </a:r>
            <a:r>
              <a:rPr lang="en-IN" b="1" dirty="0" err="1" smtClean="0">
                <a:solidFill>
                  <a:srgbClr val="FF0000"/>
                </a:solidFill>
              </a:rPr>
              <a:t>PreFilter</a:t>
            </a:r>
            <a:r>
              <a:rPr lang="en-IN" b="1" dirty="0" smtClean="0">
                <a:solidFill>
                  <a:srgbClr val="FF0000"/>
                </a:solidFill>
              </a:rPr>
              <a:t> – Contd.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/>
              <a:t>Use Case </a:t>
            </a:r>
            <a:r>
              <a:rPr lang="en-IN" dirty="0" smtClean="0"/>
              <a:t>– List all Users except yourself – (E.g. Facebook –chat pane shows all friends of your but not you!)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884868"/>
            <a:ext cx="11624123" cy="295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1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397</Words>
  <Application>Microsoft Office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Palatino Linotype</vt:lpstr>
      <vt:lpstr>Wingdings</vt:lpstr>
      <vt:lpstr>Wingdings 2</vt:lpstr>
      <vt:lpstr>Office Theme</vt:lpstr>
      <vt:lpstr>Presentation on brainstorming</vt:lpstr>
      <vt:lpstr>Securing Method Level Security: PART-1</vt:lpstr>
      <vt:lpstr>Basic Approaches of Spring Security </vt:lpstr>
      <vt:lpstr>Method Level Security- what &amp; why?</vt:lpstr>
      <vt:lpstr>What does that mean?</vt:lpstr>
      <vt:lpstr>Let’s prevent the method ,too</vt:lpstr>
      <vt:lpstr>What happens?</vt:lpstr>
      <vt:lpstr>@PostAuthroize</vt:lpstr>
      <vt:lpstr>@PreFilter</vt:lpstr>
      <vt:lpstr>@PreFilter – Contd.</vt:lpstr>
      <vt:lpstr>@PreFilter – Contd.</vt:lpstr>
      <vt:lpstr>@PostFilter</vt:lpstr>
      <vt:lpstr>Other Approaches- @Secured  </vt:lpstr>
      <vt:lpstr>Another Approach- @RoleAllowed  </vt:lpstr>
      <vt:lpstr>Combining @’s together </vt:lpstr>
      <vt:lpstr>Important Notes-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 Spring Web Application</dc:title>
  <dc:creator>Windows User</dc:creator>
  <cp:lastModifiedBy>Windows User</cp:lastModifiedBy>
  <cp:revision>108</cp:revision>
  <dcterms:created xsi:type="dcterms:W3CDTF">2018-11-06T07:24:31Z</dcterms:created>
  <dcterms:modified xsi:type="dcterms:W3CDTF">2018-11-08T10:41:03Z</dcterms:modified>
</cp:coreProperties>
</file>