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B396E-490D-478A-AF95-A02F522820A1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7046B-6D0C-4A35-B26E-3E4D585899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09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6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12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1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383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31BF-C3B5-4970-8F4C-E47420B8810E}" type="datetime1">
              <a:rPr lang="en-US" smtClean="0">
                <a:solidFill>
                  <a:prstClr val="black"/>
                </a:solidFill>
              </a:rPr>
              <a:pPr/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98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B4CC-64FC-4B06-99CF-41CBD7F71053}" type="datetime1">
              <a:rPr lang="en-US" smtClean="0">
                <a:solidFill>
                  <a:prstClr val="black"/>
                </a:solidFill>
              </a:rPr>
              <a:pPr/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4872-3FFA-4406-885C-D874EB0CD011}" type="datetime1">
              <a:rPr lang="en-US" smtClean="0">
                <a:solidFill>
                  <a:prstClr val="black"/>
                </a:solidFill>
              </a:rPr>
              <a:pPr/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3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A63A-37DB-437F-A946-7BFD12A036F7}" type="datetime1">
              <a:rPr lang="en-US" smtClean="0">
                <a:solidFill>
                  <a:prstClr val="black"/>
                </a:solidFill>
              </a:rPr>
              <a:pPr/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20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8226-0558-4BC9-A4EE-FDC71DF62D4A}" type="datetime1">
              <a:rPr lang="en-US" smtClean="0">
                <a:solidFill>
                  <a:prstClr val="black"/>
                </a:solidFill>
              </a:rPr>
              <a:pPr/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3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6B58-DF04-4A87-BE1E-7EF33C74DEF9}" type="datetime1">
              <a:rPr lang="en-US" smtClean="0">
                <a:solidFill>
                  <a:prstClr val="black"/>
                </a:solidFill>
              </a:rPr>
              <a:pPr/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23E7-C0DD-4DCD-8DBB-1D249CB633CA}" type="datetime1">
              <a:rPr lang="en-US" smtClean="0">
                <a:solidFill>
                  <a:prstClr val="black"/>
                </a:solidFill>
              </a:rPr>
              <a:pPr/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22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6F80-3AFA-4F45-97C4-E904FF0E435C}" type="datetime1">
              <a:rPr lang="en-US" smtClean="0">
                <a:solidFill>
                  <a:prstClr val="black"/>
                </a:solidFill>
              </a:rPr>
              <a:pPr/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33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357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60DD3-5FE4-4EB5-B089-3E62944F97F4}" type="datetime1">
              <a:rPr lang="en-US" smtClean="0">
                <a:solidFill>
                  <a:prstClr val="black"/>
                </a:solidFill>
              </a:rPr>
              <a:pPr/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C61F-BEDE-456F-8F48-3DDBCDFD3651}" type="datetime1">
              <a:rPr lang="en-US" smtClean="0">
                <a:solidFill>
                  <a:prstClr val="black"/>
                </a:solidFill>
              </a:rPr>
              <a:pPr/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0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8E89-A779-40C1-9624-774D2368FB78}" type="datetime1">
              <a:rPr lang="en-US" smtClean="0">
                <a:solidFill>
                  <a:prstClr val="black"/>
                </a:solidFill>
              </a:rPr>
              <a:pPr/>
              <a:t>11/6/2018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64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9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18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69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57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37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3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333-5BBC-489D-9804-C371F80B53FE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17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87333-5BBC-489D-9804-C371F80B53FE}" type="datetimeFigureOut">
              <a:rPr lang="en-IN" smtClean="0"/>
              <a:t>06-11-2018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FA250-046F-4121-B3E9-328EEC2C3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8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8CFB6EB8-AB7B-434F-8005-9FDA773FFED9}" type="datetime1">
              <a:rPr lang="en-US" smtClean="0">
                <a:solidFill>
                  <a:prstClr val="black"/>
                </a:solidFill>
              </a:rPr>
              <a:pPr/>
              <a:t>11/6/2018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45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Securing a Spring Web Application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Soham</a:t>
            </a:r>
            <a:r>
              <a:rPr lang="en-US" b="1" dirty="0" smtClean="0"/>
              <a:t> </a:t>
            </a:r>
            <a:r>
              <a:rPr lang="en-US" b="1" dirty="0" err="1" smtClean="0"/>
              <a:t>Sengupta</a:t>
            </a:r>
            <a:endParaRPr lang="en-US" b="1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02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211" y="0"/>
            <a:ext cx="10972800" cy="1143000"/>
          </a:xfrm>
        </p:spPr>
        <p:txBody>
          <a:bodyPr/>
          <a:lstStyle/>
          <a:p>
            <a:r>
              <a:rPr lang="en-IN" dirty="0" smtClean="0"/>
              <a:t>Changed Requirement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31" y="1578529"/>
            <a:ext cx="10972800" cy="477782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smtClean="0"/>
              <a:t>Keep all pages </a:t>
            </a:r>
            <a:r>
              <a:rPr lang="en-IN" dirty="0" smtClean="0">
                <a:solidFill>
                  <a:schemeClr val="tx2"/>
                </a:solidFill>
              </a:rPr>
              <a:t>OPEN</a:t>
            </a:r>
            <a:r>
              <a:rPr lang="en-IN" dirty="0" smtClean="0"/>
              <a:t>  </a:t>
            </a:r>
            <a:r>
              <a:rPr lang="en-IN" b="1" u="sng" dirty="0" smtClean="0"/>
              <a:t>except</a:t>
            </a:r>
            <a:r>
              <a:rPr lang="en-IN" dirty="0" smtClean="0"/>
              <a:t> those under /</a:t>
            </a:r>
            <a:r>
              <a:rPr lang="en-IN" b="1" dirty="0" smtClean="0">
                <a:solidFill>
                  <a:srgbClr val="0070C0"/>
                </a:solidFill>
              </a:rPr>
              <a:t>WEB-INF/</a:t>
            </a:r>
            <a:r>
              <a:rPr lang="en-IN" b="1" dirty="0" err="1" smtClean="0">
                <a:solidFill>
                  <a:srgbClr val="0070C0"/>
                </a:solidFill>
              </a:rPr>
              <a:t>jsp</a:t>
            </a:r>
            <a:r>
              <a:rPr lang="en-IN" b="1" dirty="0" smtClean="0"/>
              <a:t>/</a:t>
            </a:r>
            <a:r>
              <a:rPr lang="en-IN" b="1" dirty="0" smtClean="0">
                <a:solidFill>
                  <a:srgbClr val="FF0000"/>
                </a:solidFill>
              </a:rPr>
              <a:t>admin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S</a:t>
            </a:r>
            <a:r>
              <a:rPr lang="en-IN" dirty="0" smtClean="0"/>
              <a:t>uch pages must be accessed after a </a:t>
            </a:r>
            <a:r>
              <a:rPr lang="en-IN" b="1" dirty="0" smtClean="0">
                <a:solidFill>
                  <a:srgbClr val="FF0000"/>
                </a:solidFill>
              </a:rPr>
              <a:t>Login activity </a:t>
            </a:r>
            <a:r>
              <a:rPr lang="en-IN" i="1" dirty="0" smtClean="0"/>
              <a:t>for security</a:t>
            </a:r>
          </a:p>
          <a:p>
            <a:pPr marL="514350" indent="-514350">
              <a:buFont typeface="+mj-lt"/>
              <a:buAutoNum type="arabicPeriod"/>
            </a:pPr>
            <a:r>
              <a:rPr lang="en-IN" i="1" dirty="0" smtClean="0"/>
              <a:t>Solution: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IN" i="1" dirty="0" smtClean="0"/>
              <a:t>We have all </a:t>
            </a:r>
            <a:r>
              <a:rPr lang="en-IN" i="1" smtClean="0"/>
              <a:t>these </a:t>
            </a:r>
            <a:r>
              <a:rPr lang="en-IN" i="1" smtClean="0"/>
              <a:t>pages </a:t>
            </a:r>
            <a:r>
              <a:rPr lang="en-IN" i="1" dirty="0" smtClean="0"/>
              <a:t>mapped in the </a:t>
            </a:r>
            <a:r>
              <a:rPr lang="en-IN" b="1" dirty="0" smtClean="0">
                <a:solidFill>
                  <a:srgbClr val="FF0000"/>
                </a:solidFill>
              </a:rPr>
              <a:t>@Controller </a:t>
            </a:r>
            <a:r>
              <a:rPr lang="en-IN" i="1" dirty="0" smtClean="0"/>
              <a:t>to patterns </a:t>
            </a:r>
            <a:r>
              <a:rPr lang="en-IN" b="1" i="1" dirty="0" smtClean="0">
                <a:solidFill>
                  <a:srgbClr val="0070C0"/>
                </a:solidFill>
              </a:rPr>
              <a:t>/admin/a1</a:t>
            </a:r>
            <a:r>
              <a:rPr lang="en-IN" i="1" dirty="0" smtClean="0">
                <a:solidFill>
                  <a:srgbClr val="0070C0"/>
                </a:solidFill>
              </a:rPr>
              <a:t>, </a:t>
            </a:r>
            <a:r>
              <a:rPr lang="en-IN" b="1" i="1" dirty="0" smtClean="0">
                <a:solidFill>
                  <a:srgbClr val="0070C0"/>
                </a:solidFill>
              </a:rPr>
              <a:t>/admin/a2</a:t>
            </a:r>
            <a:r>
              <a:rPr lang="en-IN" b="1" i="1" dirty="0" smtClean="0"/>
              <a:t> </a:t>
            </a:r>
            <a:r>
              <a:rPr lang="en-IN" dirty="0" smtClean="0"/>
              <a:t>etc.  </a:t>
            </a:r>
          </a:p>
          <a:p>
            <a:pPr marL="880110" lvl="1" indent="-514350">
              <a:buFont typeface="+mj-lt"/>
              <a:buAutoNum type="alphaLcParenR"/>
            </a:pPr>
            <a:r>
              <a:rPr lang="en-IN" b="1" i="1" dirty="0" smtClean="0"/>
              <a:t>We can assign generic request pattern - </a:t>
            </a:r>
            <a:r>
              <a:rPr lang="en-IN" b="1" dirty="0">
                <a:solidFill>
                  <a:srgbClr val="FF0000"/>
                </a:solidFill>
              </a:rPr>
              <a:t>/admin/</a:t>
            </a:r>
            <a:r>
              <a:rPr lang="en-IN" b="1" dirty="0">
                <a:solidFill>
                  <a:srgbClr val="0070C0"/>
                </a:solidFill>
              </a:rPr>
              <a:t>**</a:t>
            </a:r>
            <a:r>
              <a:rPr lang="en-IN" b="1" i="1" dirty="0" smtClean="0">
                <a:solidFill>
                  <a:srgbClr val="FF0000"/>
                </a:solidFill>
              </a:rPr>
              <a:t> </a:t>
            </a:r>
          </a:p>
          <a:p>
            <a:pPr marL="365760" lvl="1" indent="0">
              <a:buNone/>
            </a:pPr>
            <a:endParaRPr lang="en-IN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4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105"/>
            <a:ext cx="10972800" cy="1143000"/>
          </a:xfrm>
        </p:spPr>
        <p:txBody>
          <a:bodyPr/>
          <a:lstStyle/>
          <a:p>
            <a:r>
              <a:rPr lang="en-IN" dirty="0" smtClean="0"/>
              <a:t>Code snippet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90663"/>
            <a:ext cx="92487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6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105"/>
            <a:ext cx="10972800" cy="1143000"/>
          </a:xfrm>
        </p:spPr>
        <p:txBody>
          <a:bodyPr/>
          <a:lstStyle/>
          <a:p>
            <a:r>
              <a:rPr lang="en-IN" dirty="0" smtClean="0"/>
              <a:t>We can do many things more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 Recommend that you start exploring these –</a:t>
            </a:r>
          </a:p>
          <a:p>
            <a:pPr marL="0" indent="0">
              <a:buNone/>
            </a:pPr>
            <a:endParaRPr lang="en-IN" dirty="0" smtClean="0"/>
          </a:p>
          <a:p>
            <a:pPr lvl="1"/>
            <a:r>
              <a:rPr lang="en-IN" dirty="0" smtClean="0"/>
              <a:t>Custom handling of FORM-based login activity </a:t>
            </a:r>
          </a:p>
          <a:p>
            <a:pPr marL="393192" lvl="1" indent="0">
              <a:buNone/>
            </a:pPr>
            <a:endParaRPr lang="en-IN" dirty="0" smtClean="0"/>
          </a:p>
          <a:p>
            <a:pPr lvl="1"/>
            <a:r>
              <a:rPr lang="en-IN" dirty="0"/>
              <a:t> </a:t>
            </a:r>
            <a:r>
              <a:rPr lang="en-IN" dirty="0" smtClean="0"/>
              <a:t>Customize the Log-out event and URL</a:t>
            </a:r>
          </a:p>
          <a:p>
            <a:pPr marL="393192" lvl="1" indent="0">
              <a:buNone/>
            </a:pPr>
            <a:endParaRPr lang="en-IN" dirty="0" smtClean="0"/>
          </a:p>
          <a:p>
            <a:pPr lvl="1"/>
            <a:r>
              <a:rPr lang="en-IN" dirty="0"/>
              <a:t> </a:t>
            </a:r>
            <a:r>
              <a:rPr lang="en-IN" dirty="0" smtClean="0"/>
              <a:t>Can you implement a small “Remember-Me “ functionality ?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2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 –Study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ANT matcher 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Precedence Rules for applying </a:t>
            </a:r>
            <a:r>
              <a:rPr lang="en-IN" b="1" i="1" dirty="0" err="1" smtClean="0"/>
              <a:t>antMatchers</a:t>
            </a:r>
            <a:r>
              <a:rPr lang="en-IN" b="1" i="1" dirty="0" smtClean="0"/>
              <a:t> </a:t>
            </a:r>
          </a:p>
          <a:p>
            <a:pPr marL="393192" lvl="1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182" y="2488171"/>
            <a:ext cx="528631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2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105"/>
            <a:ext cx="109728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Anyway, what are my credentials?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After running the application, if we attempt to access /admin/a1, we get a Login FORM – </a:t>
            </a:r>
            <a:r>
              <a:rPr lang="en-IN" b="1" u="sng" dirty="0" smtClean="0"/>
              <a:t>that we did not create</a:t>
            </a:r>
            <a:r>
              <a:rPr lang="en-IN" dirty="0" smtClean="0"/>
              <a:t>! </a:t>
            </a:r>
          </a:p>
          <a:p>
            <a:pPr marL="393192" lvl="1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68" y="2866947"/>
            <a:ext cx="6120000" cy="2902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82625" y="3333489"/>
            <a:ext cx="5149743" cy="523220"/>
          </a:xfrm>
          <a:prstGeom prst="rect">
            <a:avLst/>
          </a:prstGeom>
          <a:solidFill>
            <a:srgbClr val="FFC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800" dirty="0" smtClean="0"/>
              <a:t>BUT,  what are my credentials </a:t>
            </a:r>
            <a:r>
              <a:rPr lang="en-IN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940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IN" dirty="0" smtClean="0"/>
              <a:t>Configure your Users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690686"/>
            <a:ext cx="11384877" cy="34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6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Configure your Users –Use Database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026" name="Picture 2" descr="Image result for question 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87" y="1870557"/>
            <a:ext cx="3023999" cy="30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20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103" y="0"/>
            <a:ext cx="10972800" cy="1143000"/>
          </a:xfrm>
        </p:spPr>
        <p:txBody>
          <a:bodyPr/>
          <a:lstStyle/>
          <a:p>
            <a:r>
              <a:rPr lang="en-IN" dirty="0" smtClean="0"/>
              <a:t>Create two tables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38" y="1143000"/>
            <a:ext cx="4445591" cy="3492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694" y="1143000"/>
            <a:ext cx="6802142" cy="2700000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694" y="4257268"/>
            <a:ext cx="3629025" cy="723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431" y="3503044"/>
            <a:ext cx="94678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8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998492"/>
            <a:ext cx="11039475" cy="628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85" y="2028009"/>
            <a:ext cx="10261229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7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Next Topics-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Authentication Vs. Authorization </a:t>
            </a:r>
          </a:p>
          <a:p>
            <a:r>
              <a:rPr lang="en-IN" dirty="0" smtClean="0"/>
              <a:t>ROLE based access</a:t>
            </a:r>
          </a:p>
          <a:p>
            <a:r>
              <a:rPr lang="en-IN" dirty="0" smtClean="0"/>
              <a:t>Enforce HTTPS</a:t>
            </a:r>
          </a:p>
          <a:p>
            <a:r>
              <a:rPr lang="en-IN" dirty="0" smtClean="0"/>
              <a:t>Custom User Tables </a:t>
            </a:r>
          </a:p>
          <a:p>
            <a:r>
              <a:rPr lang="en-IN" dirty="0" err="1" smtClean="0"/>
              <a:t>PasswordEncoder</a:t>
            </a:r>
            <a:r>
              <a:rPr lang="en-IN" dirty="0" smtClean="0"/>
              <a:t> –what and why?</a:t>
            </a:r>
          </a:p>
          <a:p>
            <a:r>
              <a:rPr lang="en-IN" dirty="0" smtClean="0"/>
              <a:t>Securing Views based on ROLE of user</a:t>
            </a:r>
          </a:p>
          <a:p>
            <a:r>
              <a:rPr lang="en-IN" dirty="0" smtClean="0"/>
              <a:t>Intercepting requests </a:t>
            </a:r>
            <a:r>
              <a:rPr lang="en-IN" smtClean="0"/>
              <a:t>and filters  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43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we shall do 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 Create a simple MVC Application using Spring BOOT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 Structure JSP pages in different folders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Impose Spring Security to restrict access to the pages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Impose conditional restriction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Configure Login and Logout and actions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Configure source of User Details 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19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Create an MVC Application-1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You </a:t>
            </a:r>
            <a:r>
              <a:rPr lang="en-IN" b="1" u="sng" dirty="0" smtClean="0"/>
              <a:t>may use</a:t>
            </a:r>
            <a:r>
              <a:rPr lang="en-IN" dirty="0" smtClean="0"/>
              <a:t> Spring BOOT Initializer </a:t>
            </a:r>
            <a:r>
              <a:rPr lang="en-IN" dirty="0">
                <a:hlinkClick r:id="rId2"/>
              </a:rPr>
              <a:t>https://start.spring.io</a:t>
            </a:r>
            <a:r>
              <a:rPr lang="en-IN" dirty="0" smtClean="0">
                <a:hlinkClick r:id="rId2"/>
              </a:rPr>
              <a:t>/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Import the template application as an existing MAVEN project into Eclipse workspace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r>
              <a:rPr lang="en-IN" dirty="0"/>
              <a:t> </a:t>
            </a:r>
            <a:r>
              <a:rPr lang="en-IN" dirty="0" smtClean="0"/>
              <a:t>Build with MAVEN – </a:t>
            </a:r>
          </a:p>
          <a:p>
            <a:pPr lvl="1"/>
            <a:r>
              <a:rPr lang="en-IN" dirty="0" smtClean="0"/>
              <a:t>Hang on, - some of the dependencies might take a while to download to your Local MAVEN repository if they’re not there already. 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07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65" y="163773"/>
            <a:ext cx="10972800" cy="873457"/>
          </a:xfrm>
        </p:spPr>
        <p:txBody>
          <a:bodyPr>
            <a:normAutofit/>
          </a:bodyPr>
          <a:lstStyle/>
          <a:p>
            <a:r>
              <a:rPr lang="en-IN" dirty="0" smtClean="0"/>
              <a:t>Create an MVC Application-2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04000" y="6388102"/>
            <a:ext cx="4470400" cy="365125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64" y="1170664"/>
            <a:ext cx="3857136" cy="540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04263" y="1787857"/>
            <a:ext cx="6478137" cy="3108543"/>
          </a:xfrm>
          <a:prstGeom prst="rect">
            <a:avLst/>
          </a:prstGeom>
          <a:solidFill>
            <a:srgbClr val="FF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 smtClean="0"/>
              <a:t>Expand the project in </a:t>
            </a:r>
            <a:r>
              <a:rPr lang="en-IN" sz="2000" b="1" dirty="0" smtClean="0"/>
              <a:t>PROJECT-EXPLORER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 smtClean="0"/>
              <a:t> Create the FOLDER hierarchy as shown , under </a:t>
            </a:r>
          </a:p>
          <a:p>
            <a:r>
              <a:rPr lang="en-IN" sz="2000" b="1" dirty="0"/>
              <a:t> </a:t>
            </a:r>
            <a:r>
              <a:rPr lang="en-IN" sz="2000" b="1" dirty="0" smtClean="0"/>
              <a:t>     </a:t>
            </a:r>
            <a:r>
              <a:rPr lang="en-IN" sz="2000" b="1" dirty="0" err="1" smtClean="0"/>
              <a:t>src</a:t>
            </a:r>
            <a:r>
              <a:rPr lang="en-IN" sz="2000" b="1" dirty="0" smtClean="0">
                <a:sym typeface="Wingdings" panose="05000000000000000000" pitchFamily="2" charset="2"/>
              </a:rPr>
              <a:t> main </a:t>
            </a:r>
            <a:r>
              <a:rPr lang="en-IN" sz="2000" b="1" dirty="0" err="1" smtClean="0">
                <a:sym typeface="Wingdings" panose="05000000000000000000" pitchFamily="2" charset="2"/>
              </a:rPr>
              <a:t>webapp</a:t>
            </a:r>
            <a:r>
              <a:rPr lang="en-IN" sz="2000" b="1" dirty="0" smtClean="0">
                <a:sym typeface="Wingdings" panose="05000000000000000000" pitchFamily="2" charset="2"/>
              </a:rPr>
              <a:t> </a:t>
            </a:r>
            <a:r>
              <a:rPr lang="en-IN" sz="2000" b="1" dirty="0" err="1" smtClean="0">
                <a:sym typeface="Wingdings" panose="05000000000000000000" pitchFamily="2" charset="2"/>
              </a:rPr>
              <a:t>WEB-INFjsp</a:t>
            </a:r>
            <a:endParaRPr lang="en-IN" sz="2000" b="1" dirty="0" smtClean="0">
              <a:sym typeface="Wingdings" panose="05000000000000000000" pitchFamily="2" charset="2"/>
            </a:endParaRPr>
          </a:p>
          <a:p>
            <a:endParaRPr lang="en-IN" sz="2000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 smtClean="0">
                <a:sym typeface="Wingdings" panose="05000000000000000000" pitchFamily="2" charset="2"/>
              </a:rPr>
              <a:t> </a:t>
            </a:r>
            <a:r>
              <a:rPr lang="en-IN" sz="2000" dirty="0" smtClean="0">
                <a:sym typeface="Wingdings" panose="05000000000000000000" pitchFamily="2" charset="2"/>
              </a:rPr>
              <a:t>Also create two folders, </a:t>
            </a:r>
            <a:r>
              <a:rPr lang="en-IN" sz="2000" b="1" dirty="0" smtClean="0">
                <a:sym typeface="Wingdings" panose="05000000000000000000" pitchFamily="2" charset="2"/>
              </a:rPr>
              <a:t>admin</a:t>
            </a:r>
            <a:r>
              <a:rPr lang="en-IN" sz="2000" dirty="0" smtClean="0">
                <a:sym typeface="Wingdings" panose="05000000000000000000" pitchFamily="2" charset="2"/>
              </a:rPr>
              <a:t> and </a:t>
            </a:r>
            <a:r>
              <a:rPr lang="en-IN" sz="2000" b="1" dirty="0" smtClean="0">
                <a:sym typeface="Wingdings" panose="05000000000000000000" pitchFamily="2" charset="2"/>
              </a:rPr>
              <a:t>user</a:t>
            </a:r>
            <a:r>
              <a:rPr lang="en-IN" sz="2000" dirty="0" smtClean="0">
                <a:sym typeface="Wingdings" panose="05000000000000000000" pitchFamily="2" charset="2"/>
              </a:rPr>
              <a:t> under </a:t>
            </a:r>
            <a:r>
              <a:rPr lang="en-IN" sz="2000" b="1" dirty="0" err="1" smtClean="0">
                <a:sym typeface="Wingdings" panose="05000000000000000000" pitchFamily="2" charset="2"/>
              </a:rPr>
              <a:t>jsp</a:t>
            </a:r>
            <a:endParaRPr lang="en-IN" sz="2000" b="1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b="1" dirty="0" smtClean="0">
                <a:sym typeface="Wingdings" panose="05000000000000000000" pitchFamily="2" charset="2"/>
              </a:rPr>
              <a:t>Finally , we code </a:t>
            </a:r>
          </a:p>
          <a:p>
            <a:endParaRPr lang="en-IN" b="1" dirty="0" smtClean="0">
              <a:sym typeface="Wingdings" panose="05000000000000000000" pitchFamily="2" charset="2"/>
            </a:endParaRPr>
          </a:p>
          <a:p>
            <a:r>
              <a:rPr lang="en-IN" b="1" dirty="0" smtClean="0"/>
              <a:t> </a:t>
            </a:r>
            <a:endParaRPr lang="en-IN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060812" y="5895833"/>
            <a:ext cx="4967785" cy="4922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26035" y="5711167"/>
            <a:ext cx="3833117" cy="36933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Dependencies are declared here</a:t>
            </a:r>
          </a:p>
        </p:txBody>
      </p:sp>
    </p:spTree>
    <p:extLst>
      <p:ext uri="{BB962C8B-B14F-4D97-AF65-F5344CB8AC3E}">
        <p14:creationId xmlns:p14="http://schemas.microsoft.com/office/powerpoint/2010/main" val="1786810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83765" y="163773"/>
            <a:ext cx="10972800" cy="873457"/>
          </a:xfrm>
        </p:spPr>
        <p:txBody>
          <a:bodyPr>
            <a:normAutofit/>
          </a:bodyPr>
          <a:lstStyle/>
          <a:p>
            <a:r>
              <a:rPr lang="en-IN" dirty="0" smtClean="0"/>
              <a:t>Create an MVC Application-3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14" y="1213513"/>
            <a:ext cx="6581250" cy="1080000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47" y="2650294"/>
            <a:ext cx="4435280" cy="154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189" y="2434932"/>
            <a:ext cx="5522225" cy="126000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C0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37" y="4485322"/>
            <a:ext cx="6514428" cy="1584000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rgbClr val="0070C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775" y="4138345"/>
            <a:ext cx="4345580" cy="1397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7875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418" y="1266740"/>
            <a:ext cx="10972800" cy="4389120"/>
          </a:xfrm>
        </p:spPr>
        <p:txBody>
          <a:bodyPr/>
          <a:lstStyle/>
          <a:p>
            <a:r>
              <a:rPr lang="en-IN" dirty="0" smtClean="0"/>
              <a:t>Create a </a:t>
            </a:r>
            <a:r>
              <a:rPr lang="en-IN" b="1" dirty="0" smtClean="0">
                <a:solidFill>
                  <a:srgbClr val="FF0000"/>
                </a:solidFill>
              </a:rPr>
              <a:t>@Controller 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 smtClean="0"/>
              <a:t>Create methods with </a:t>
            </a:r>
            <a:r>
              <a:rPr lang="en-IN" b="1" dirty="0" smtClean="0">
                <a:solidFill>
                  <a:srgbClr val="FF0000"/>
                </a:solidFill>
              </a:rPr>
              <a:t>@</a:t>
            </a:r>
            <a:r>
              <a:rPr lang="en-IN" b="1" dirty="0" err="1" smtClean="0">
                <a:solidFill>
                  <a:srgbClr val="FF0000"/>
                </a:solidFill>
              </a:rPr>
              <a:t>RequestMapping</a:t>
            </a:r>
            <a:r>
              <a:rPr lang="en-IN" b="1" dirty="0" smtClean="0"/>
              <a:t>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83765" y="163773"/>
            <a:ext cx="10972800" cy="873457"/>
          </a:xfrm>
        </p:spPr>
        <p:txBody>
          <a:bodyPr>
            <a:normAutofit/>
          </a:bodyPr>
          <a:lstStyle/>
          <a:p>
            <a:r>
              <a:rPr lang="en-IN" dirty="0" smtClean="0"/>
              <a:t>Create an MVC Application-4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440" y="1266740"/>
            <a:ext cx="4124325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0" y="2085890"/>
            <a:ext cx="3695700" cy="1266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45" y="3043451"/>
            <a:ext cx="6137939" cy="311913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212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418" y="1348626"/>
            <a:ext cx="10972800" cy="4389120"/>
          </a:xfrm>
        </p:spPr>
        <p:txBody>
          <a:bodyPr/>
          <a:lstStyle/>
          <a:p>
            <a:r>
              <a:rPr lang="en-IN" dirty="0" smtClean="0"/>
              <a:t>Just to remind you, if you have forgotten-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lvl="2"/>
            <a:r>
              <a:rPr lang="en-IN" dirty="0"/>
              <a:t> </a:t>
            </a:r>
            <a:r>
              <a:rPr lang="en-IN" dirty="0" smtClean="0"/>
              <a:t>GET Request (E.g. via Browser) to </a:t>
            </a:r>
            <a:r>
              <a:rPr lang="en-IN" b="1" dirty="0" smtClean="0">
                <a:solidFill>
                  <a:srgbClr val="C00000"/>
                </a:solidFill>
              </a:rPr>
              <a:t>/page1 </a:t>
            </a:r>
            <a:r>
              <a:rPr lang="en-IN" dirty="0" smtClean="0"/>
              <a:t>takes you to </a:t>
            </a:r>
            <a:r>
              <a:rPr lang="en-IN" b="1" dirty="0" smtClean="0"/>
              <a:t>/</a:t>
            </a:r>
            <a:r>
              <a:rPr lang="en-IN" b="1" dirty="0" smtClean="0">
                <a:solidFill>
                  <a:srgbClr val="002060"/>
                </a:solidFill>
              </a:rPr>
              <a:t>WEB-INF/</a:t>
            </a:r>
            <a:r>
              <a:rPr lang="en-IN" b="1" dirty="0" err="1" smtClean="0">
                <a:solidFill>
                  <a:srgbClr val="002060"/>
                </a:solidFill>
              </a:rPr>
              <a:t>jsp</a:t>
            </a:r>
            <a:r>
              <a:rPr lang="en-IN" b="1" dirty="0" smtClean="0"/>
              <a:t>/</a:t>
            </a:r>
            <a:r>
              <a:rPr lang="en-IN" b="1" dirty="0" smtClean="0">
                <a:solidFill>
                  <a:srgbClr val="FF0000"/>
                </a:solidFill>
              </a:rPr>
              <a:t>page1.jsp</a:t>
            </a:r>
            <a:r>
              <a:rPr lang="en-IN" b="1" dirty="0" smtClean="0"/>
              <a:t> </a:t>
            </a:r>
          </a:p>
          <a:p>
            <a:pPr marL="667512" lvl="2" indent="0">
              <a:buNone/>
            </a:pPr>
            <a:endParaRPr lang="en-IN" b="1" dirty="0" smtClean="0"/>
          </a:p>
          <a:p>
            <a:pPr lvl="2"/>
            <a:r>
              <a:rPr lang="en-IN" b="1" dirty="0">
                <a:solidFill>
                  <a:srgbClr val="FF0000"/>
                </a:solidFill>
              </a:rPr>
              <a:t>/</a:t>
            </a:r>
            <a:r>
              <a:rPr lang="en-IN" b="1" dirty="0" smtClean="0">
                <a:solidFill>
                  <a:srgbClr val="FF0000"/>
                </a:solidFill>
              </a:rPr>
              <a:t>admin/a1 </a:t>
            </a:r>
            <a:r>
              <a:rPr lang="en-IN" dirty="0" smtClean="0"/>
              <a:t>is resolved to the View provided by      /</a:t>
            </a:r>
            <a:r>
              <a:rPr lang="en-IN" b="1" dirty="0" smtClean="0"/>
              <a:t>WEB-INF/</a:t>
            </a:r>
            <a:r>
              <a:rPr lang="en-IN" b="1" dirty="0" err="1" smtClean="0"/>
              <a:t>jsp</a:t>
            </a:r>
            <a:r>
              <a:rPr lang="en-IN" b="1" dirty="0" smtClean="0"/>
              <a:t>/admin/</a:t>
            </a:r>
            <a:r>
              <a:rPr lang="en-IN" b="1" dirty="0" smtClean="0">
                <a:solidFill>
                  <a:srgbClr val="FF0000"/>
                </a:solidFill>
              </a:rPr>
              <a:t>a1.jsp</a:t>
            </a:r>
          </a:p>
          <a:p>
            <a:pPr marL="667512" lvl="2" indent="0">
              <a:buNone/>
            </a:pPr>
            <a:endParaRPr lang="en-IN" b="1" dirty="0" smtClean="0"/>
          </a:p>
          <a:p>
            <a:r>
              <a:rPr lang="en-IN" b="1" dirty="0" smtClean="0"/>
              <a:t>All these pages are </a:t>
            </a:r>
            <a:r>
              <a:rPr lang="en-IN" b="1" dirty="0" smtClean="0">
                <a:solidFill>
                  <a:srgbClr val="0070C0"/>
                </a:solidFill>
              </a:rPr>
              <a:t>OPEN</a:t>
            </a:r>
          </a:p>
          <a:p>
            <a:pPr marL="0" indent="0">
              <a:buNone/>
            </a:pPr>
            <a:endParaRPr lang="en-IN" b="1" dirty="0" smtClean="0">
              <a:solidFill>
                <a:srgbClr val="0070C0"/>
              </a:solidFill>
            </a:endParaRPr>
          </a:p>
          <a:p>
            <a:r>
              <a:rPr lang="en-IN" b="1" dirty="0" smtClean="0">
                <a:solidFill>
                  <a:srgbClr val="7030A0"/>
                </a:solidFill>
              </a:rPr>
              <a:t>We need to protect these pages 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83765" y="163774"/>
            <a:ext cx="10972800" cy="69603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Create an MVC Application-5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453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105"/>
            <a:ext cx="10972800" cy="75023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Securing a Spring MVC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 Create a subclass of </a:t>
            </a:r>
            <a:r>
              <a:rPr lang="en-IN" b="1" dirty="0" err="1" smtClean="0">
                <a:solidFill>
                  <a:srgbClr val="C00000"/>
                </a:solidFill>
              </a:rPr>
              <a:t>WebSecurityConfigurerAdapter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Annotate the class- 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Override the two methods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726" y="2630961"/>
            <a:ext cx="4032000" cy="939554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463" y="3867860"/>
            <a:ext cx="6203350" cy="2340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556000" y="4844955"/>
            <a:ext cx="2540000" cy="6141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60793" y="5337854"/>
            <a:ext cx="2395207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This for </a:t>
            </a:r>
            <a:r>
              <a:rPr lang="en-IN" b="1" dirty="0" err="1" smtClean="0"/>
              <a:t>HttpSecurity</a:t>
            </a:r>
            <a:endParaRPr lang="en-IN" b="1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518090" y="4472358"/>
            <a:ext cx="2558955" cy="215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6947" y="4613218"/>
            <a:ext cx="2771143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Let’s discuss a while later</a:t>
            </a:r>
          </a:p>
        </p:txBody>
      </p:sp>
    </p:spTree>
    <p:extLst>
      <p:ext uri="{BB962C8B-B14F-4D97-AF65-F5344CB8AC3E}">
        <p14:creationId xmlns:p14="http://schemas.microsoft.com/office/powerpoint/2010/main" val="63651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690" y="0"/>
            <a:ext cx="10972800" cy="1143000"/>
          </a:xfrm>
        </p:spPr>
        <p:txBody>
          <a:bodyPr/>
          <a:lstStyle/>
          <a:p>
            <a:r>
              <a:rPr lang="en-IN" dirty="0" smtClean="0"/>
              <a:t>Restrict all pages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https://github.com/trainerpb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90" y="1390785"/>
            <a:ext cx="9067800" cy="180975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62" y="3817713"/>
            <a:ext cx="55530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5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524</Words>
  <Application>Microsoft Office PowerPoint</Application>
  <PresentationFormat>Widescreen</PresentationFormat>
  <Paragraphs>127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Palatino Linotype</vt:lpstr>
      <vt:lpstr>Wingdings</vt:lpstr>
      <vt:lpstr>Wingdings 2</vt:lpstr>
      <vt:lpstr>Office Theme</vt:lpstr>
      <vt:lpstr>Presentation on brainstorming</vt:lpstr>
      <vt:lpstr>Securing a Spring Web Application</vt:lpstr>
      <vt:lpstr>What we shall do -</vt:lpstr>
      <vt:lpstr>Create an MVC Application-1</vt:lpstr>
      <vt:lpstr>Create an MVC Application-2</vt:lpstr>
      <vt:lpstr>Create an MVC Application-3</vt:lpstr>
      <vt:lpstr>Create an MVC Application-4</vt:lpstr>
      <vt:lpstr>Create an MVC Application-5</vt:lpstr>
      <vt:lpstr>Securing a Spring MVC Application</vt:lpstr>
      <vt:lpstr>Restrict all pages</vt:lpstr>
      <vt:lpstr>Changed Requirement</vt:lpstr>
      <vt:lpstr>Code snippet</vt:lpstr>
      <vt:lpstr>We can do many things more</vt:lpstr>
      <vt:lpstr>To –Study </vt:lpstr>
      <vt:lpstr>Anyway, what are my credentials?</vt:lpstr>
      <vt:lpstr>Configure your Users</vt:lpstr>
      <vt:lpstr>Configure your Users –Use Database</vt:lpstr>
      <vt:lpstr>Create two tables</vt:lpstr>
      <vt:lpstr>PowerPoint Presentation</vt:lpstr>
      <vt:lpstr>Next Topics-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a Spring Web Application</dc:title>
  <dc:creator>Windows User</dc:creator>
  <cp:lastModifiedBy>Windows User</cp:lastModifiedBy>
  <cp:revision>39</cp:revision>
  <dcterms:created xsi:type="dcterms:W3CDTF">2018-11-06T07:24:31Z</dcterms:created>
  <dcterms:modified xsi:type="dcterms:W3CDTF">2018-11-06T14:49:22Z</dcterms:modified>
</cp:coreProperties>
</file>