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a Spring Web Application: PART-2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90579"/>
            <a:ext cx="10972800" cy="1143000"/>
          </a:xfrm>
        </p:spPr>
        <p:txBody>
          <a:bodyPr/>
          <a:lstStyle/>
          <a:p>
            <a:r>
              <a:rPr lang="en-IN" dirty="0" smtClean="0"/>
              <a:t>Concept of </a:t>
            </a:r>
            <a:r>
              <a:rPr lang="en-IN" b="1" dirty="0" smtClean="0">
                <a:solidFill>
                  <a:schemeClr val="tx1"/>
                </a:solidFill>
              </a:rPr>
              <a:t>ROLE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ROLE</a:t>
            </a:r>
            <a:r>
              <a:rPr lang="en-IN" dirty="0" smtClean="0"/>
              <a:t> is an identifier to decide what a User </a:t>
            </a:r>
            <a:r>
              <a:rPr lang="en-IN" b="1" dirty="0" smtClean="0">
                <a:solidFill>
                  <a:srgbClr val="00B050"/>
                </a:solidFill>
              </a:rPr>
              <a:t>can do </a:t>
            </a:r>
            <a:r>
              <a:rPr lang="en-IN" dirty="0" smtClean="0"/>
              <a:t>&amp;what she </a:t>
            </a:r>
            <a:r>
              <a:rPr lang="en-IN" b="1" u="sng" dirty="0" smtClean="0">
                <a:solidFill>
                  <a:srgbClr val="C00000"/>
                </a:solidFill>
              </a:rPr>
              <a:t>CAN’T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IN" dirty="0" smtClean="0"/>
              <a:t>We create a Spring MVC project </a:t>
            </a:r>
          </a:p>
          <a:p>
            <a:pPr lvl="1"/>
            <a:r>
              <a:rPr lang="en-IN" b="1" smtClean="0">
                <a:solidFill>
                  <a:srgbClr val="C00000"/>
                </a:solidFill>
              </a:rPr>
              <a:t>JdbcAuthentication</a:t>
            </a:r>
            <a:r>
              <a:rPr lang="en-IN" b="1" dirty="0" smtClean="0">
                <a:solidFill>
                  <a:srgbClr val="C00000"/>
                </a:solidFill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/>
              <a:t>NoOpPasswordEncoder</a:t>
            </a:r>
            <a:r>
              <a:rPr lang="en-IN" dirty="0" smtClean="0"/>
              <a:t> – to keep it simple and focus on ROLE only.</a:t>
            </a:r>
          </a:p>
          <a:p>
            <a:r>
              <a:rPr lang="en-IN" dirty="0" smtClean="0"/>
              <a:t>Let’s assume that we have </a:t>
            </a:r>
            <a:r>
              <a:rPr lang="en-IN" b="1" dirty="0" smtClean="0"/>
              <a:t>2</a:t>
            </a:r>
            <a:r>
              <a:rPr lang="en-IN" dirty="0" smtClean="0"/>
              <a:t> types of users:</a:t>
            </a:r>
          </a:p>
          <a:p>
            <a:pPr lvl="1"/>
            <a:r>
              <a:rPr lang="en-IN" dirty="0" smtClean="0"/>
              <a:t>Type-1 : Let’s call them </a:t>
            </a:r>
            <a:r>
              <a:rPr lang="en-IN" b="1" dirty="0" smtClean="0">
                <a:solidFill>
                  <a:srgbClr val="0070C0"/>
                </a:solidFill>
              </a:rPr>
              <a:t>ADMIN-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who can access all pages </a:t>
            </a:r>
          </a:p>
          <a:p>
            <a:pPr lvl="1"/>
            <a:r>
              <a:rPr lang="en-IN" dirty="0" smtClean="0"/>
              <a:t>Type-2 : Let’s call them </a:t>
            </a:r>
            <a:r>
              <a:rPr lang="en-IN" b="1" dirty="0" smtClean="0"/>
              <a:t>EMP</a:t>
            </a:r>
            <a:r>
              <a:rPr lang="en-IN" dirty="0" smtClean="0"/>
              <a:t> –who can access requests </a:t>
            </a:r>
            <a:r>
              <a:rPr lang="en-IN" b="1" dirty="0" smtClean="0">
                <a:solidFill>
                  <a:srgbClr val="FF0000"/>
                </a:solidFill>
              </a:rPr>
              <a:t>/</a:t>
            </a:r>
            <a:r>
              <a:rPr lang="en-IN" b="1" dirty="0" err="1" smtClean="0">
                <a:solidFill>
                  <a:srgbClr val="FF0000"/>
                </a:solidFill>
              </a:rPr>
              <a:t>emp</a:t>
            </a:r>
            <a:r>
              <a:rPr lang="en-IN" b="1" dirty="0" smtClean="0">
                <a:solidFill>
                  <a:srgbClr val="FF0000"/>
                </a:solidFill>
              </a:rPr>
              <a:t>/**</a:t>
            </a:r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Both these two types of users can access OPEN pages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956918"/>
            <a:ext cx="11915775" cy="356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56918"/>
            <a:ext cx="1183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Securing View by Spring TAGLIB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previous example, for all users the hyperlinks were display</a:t>
            </a:r>
          </a:p>
          <a:p>
            <a:pPr lvl="1"/>
            <a:r>
              <a:rPr lang="en-IN" dirty="0" smtClean="0"/>
              <a:t>They were, however, not accessible unless you were logged in as ADMIM</a:t>
            </a:r>
            <a:endParaRPr lang="en-IN" dirty="0"/>
          </a:p>
          <a:p>
            <a:r>
              <a:rPr lang="en-IN" dirty="0" smtClean="0"/>
              <a:t>But, you might have to render the View according to ROLE of the user</a:t>
            </a:r>
          </a:p>
          <a:p>
            <a:pPr lvl="1"/>
            <a:r>
              <a:rPr lang="en-IN" dirty="0" smtClean="0"/>
              <a:t>Add Spring Security TAG library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330081"/>
            <a:ext cx="58644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98" y="4599323"/>
            <a:ext cx="9648825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5072144"/>
            <a:ext cx="5754362" cy="1470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361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 HTTPS /TLS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Some pages contain sensitive information </a:t>
            </a:r>
          </a:p>
          <a:p>
            <a:pPr lvl="2"/>
            <a:r>
              <a:rPr lang="en-IN" dirty="0" smtClean="0"/>
              <a:t>Credit Card information </a:t>
            </a:r>
          </a:p>
          <a:p>
            <a:pPr lvl="2"/>
            <a:r>
              <a:rPr lang="en-IN" dirty="0" smtClean="0"/>
              <a:t>Password </a:t>
            </a:r>
          </a:p>
          <a:p>
            <a:pPr lvl="2"/>
            <a:r>
              <a:rPr lang="en-IN" dirty="0" smtClean="0"/>
              <a:t>Etc. 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These must be prevented from </a:t>
            </a:r>
            <a:r>
              <a:rPr lang="en-IN" b="1" i="1" u="sng" dirty="0" smtClean="0">
                <a:solidFill>
                  <a:srgbClr val="0070C0"/>
                </a:solidFill>
              </a:rPr>
              <a:t>Man-in-Middle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smtClean="0"/>
              <a:t>attack </a:t>
            </a:r>
            <a:r>
              <a:rPr lang="en-IN" b="1" dirty="0" smtClean="0">
                <a:solidFill>
                  <a:srgbClr val="FF0000"/>
                </a:solidFill>
              </a:rPr>
              <a:t>– </a:t>
            </a:r>
            <a:r>
              <a:rPr lang="en-IN" b="1" dirty="0" smtClean="0"/>
              <a:t>Use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002060"/>
                </a:solidFill>
              </a:rPr>
              <a:t>TLS</a:t>
            </a:r>
            <a:r>
              <a:rPr lang="en-IN" b="1" dirty="0" smtClean="0">
                <a:solidFill>
                  <a:srgbClr val="FF0000"/>
                </a:solidFill>
              </a:rPr>
              <a:t> (</a:t>
            </a:r>
            <a:r>
              <a:rPr lang="en-IN" b="1" dirty="0" smtClean="0">
                <a:solidFill>
                  <a:srgbClr val="002060"/>
                </a:solidFill>
              </a:rPr>
              <a:t>https</a:t>
            </a:r>
            <a:r>
              <a:rPr lang="en-IN" b="1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IN" dirty="0" smtClean="0"/>
              <a:t>Spring can enforce channel to use HTTPS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76" y="4622414"/>
            <a:ext cx="8099994" cy="1404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431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56" y="205105"/>
            <a:ext cx="10972800" cy="1143000"/>
          </a:xfrm>
        </p:spPr>
        <p:txBody>
          <a:bodyPr/>
          <a:lstStyle/>
          <a:p>
            <a:r>
              <a:rPr lang="en-IN" b="1" dirty="0" smtClean="0"/>
              <a:t>From where we left yesterday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PasswordEncoder</a:t>
            </a:r>
            <a:r>
              <a:rPr lang="en-IN" dirty="0"/>
              <a:t> –what and </a:t>
            </a:r>
            <a:r>
              <a:rPr lang="en-IN" dirty="0" smtClean="0"/>
              <a:t>why- Example?</a:t>
            </a:r>
          </a:p>
          <a:p>
            <a:r>
              <a:rPr lang="en-IN" i="1" dirty="0" smtClean="0"/>
              <a:t>Authentication</a:t>
            </a:r>
            <a:r>
              <a:rPr lang="en-IN" dirty="0" smtClean="0"/>
              <a:t> Vs. </a:t>
            </a:r>
            <a:r>
              <a:rPr lang="en-IN" i="1" dirty="0" smtClean="0"/>
              <a:t>Authorization </a:t>
            </a:r>
          </a:p>
          <a:p>
            <a:r>
              <a:rPr lang="en-IN" dirty="0" smtClean="0"/>
              <a:t>Concept of ROLE and ROLE based access</a:t>
            </a:r>
          </a:p>
          <a:p>
            <a:r>
              <a:rPr lang="en-IN" dirty="0" smtClean="0"/>
              <a:t>Enforce </a:t>
            </a:r>
            <a:r>
              <a:rPr lang="en-IN" b="1" dirty="0" smtClean="0"/>
              <a:t>HTTPS</a:t>
            </a:r>
          </a:p>
          <a:p>
            <a:r>
              <a:rPr lang="en-IN" dirty="0" smtClean="0"/>
              <a:t>Custom User Database service </a:t>
            </a:r>
          </a:p>
          <a:p>
            <a:r>
              <a:rPr lang="en-IN" dirty="0" smtClean="0"/>
              <a:t>Securing Views based on ROLE of user</a:t>
            </a:r>
          </a:p>
          <a:p>
            <a:r>
              <a:rPr lang="en-IN" dirty="0" smtClean="0"/>
              <a:t>Intercepting requests </a:t>
            </a:r>
            <a:r>
              <a:rPr lang="en-IN" dirty="0" smtClean="0"/>
              <a:t>based on  IP Address (</a:t>
            </a:r>
            <a:r>
              <a:rPr lang="en-IN" b="1" dirty="0" smtClean="0">
                <a:solidFill>
                  <a:srgbClr val="C00000"/>
                </a:solidFill>
              </a:rPr>
              <a:t>Assignment</a:t>
            </a:r>
            <a:r>
              <a:rPr lang="en-IN" dirty="0" smtClean="0"/>
              <a:t>)</a:t>
            </a:r>
          </a:p>
          <a:p>
            <a:r>
              <a:rPr lang="en-IN" i="1" dirty="0" smtClean="0"/>
              <a:t>authenticated</a:t>
            </a:r>
            <a:r>
              <a:rPr lang="en-IN" dirty="0" smtClean="0"/>
              <a:t>() Vs. </a:t>
            </a:r>
            <a:r>
              <a:rPr lang="en-IN" i="1" dirty="0" err="1" smtClean="0"/>
              <a:t>fullyAuthenticated</a:t>
            </a:r>
            <a:r>
              <a:rPr lang="en-IN" dirty="0" smtClean="0"/>
              <a:t>() –(</a:t>
            </a:r>
            <a:r>
              <a:rPr lang="en-IN" b="1" dirty="0" smtClean="0">
                <a:solidFill>
                  <a:srgbClr val="C00000"/>
                </a:solidFill>
              </a:rPr>
              <a:t>Assignment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178" y="2051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Why should we avoid saving Password in Plaint-Text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1" y="1858112"/>
            <a:ext cx="6787836" cy="4220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</p:spTree>
    <p:extLst>
      <p:ext uri="{BB962C8B-B14F-4D97-AF65-F5344CB8AC3E}">
        <p14:creationId xmlns:p14="http://schemas.microsoft.com/office/powerpoint/2010/main" val="41542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Store it as Cipher (</a:t>
            </a:r>
            <a:r>
              <a:rPr lang="en-IN" sz="4400" b="1" dirty="0" smtClean="0">
                <a:solidFill>
                  <a:schemeClr val="tx1"/>
                </a:solidFill>
              </a:rPr>
              <a:t>Encrypted</a:t>
            </a:r>
            <a:r>
              <a:rPr lang="en-IN" sz="4400" b="1" dirty="0" smtClean="0">
                <a:solidFill>
                  <a:srgbClr val="FF0000"/>
                </a:solidFill>
              </a:rPr>
              <a:t> ) </a:t>
            </a:r>
            <a:r>
              <a:rPr lang="en-IN" sz="4400" b="1" i="1" dirty="0" smtClean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7" y="2906571"/>
            <a:ext cx="5400000" cy="33577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177" y="1429547"/>
            <a:ext cx="8611674" cy="1384995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DON’T</a:t>
            </a:r>
            <a:r>
              <a:rPr lang="en-IN" sz="2000" dirty="0" smtClean="0"/>
              <a:t> store password.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Calculate</a:t>
            </a:r>
            <a:r>
              <a:rPr lang="en-IN" sz="2000" dirty="0" smtClean="0"/>
              <a:t> a value E.g. via any function E.g. </a:t>
            </a:r>
            <a:r>
              <a:rPr lang="en-IN" sz="2800" b="1" i="1" dirty="0" smtClean="0"/>
              <a:t>f(X)</a:t>
            </a:r>
            <a:r>
              <a:rPr lang="en-IN" sz="2000" i="1" dirty="0" smtClean="0"/>
              <a:t> </a:t>
            </a:r>
            <a:r>
              <a:rPr lang="en-IN" sz="2000" dirty="0" smtClean="0"/>
              <a:t>and STORE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/>
              <a:t>Login module checks if  </a:t>
            </a:r>
            <a:r>
              <a:rPr lang="en-IN" sz="3600" b="1" i="1" dirty="0" smtClean="0">
                <a:solidFill>
                  <a:srgbClr val="002060"/>
                </a:solidFill>
              </a:rPr>
              <a:t>f</a:t>
            </a:r>
            <a:r>
              <a:rPr lang="en-IN" sz="2000" dirty="0" smtClean="0"/>
              <a:t>(</a:t>
            </a:r>
            <a:r>
              <a:rPr lang="en-IN" sz="2000" b="1" dirty="0" smtClean="0"/>
              <a:t>PASSWORD</a:t>
            </a:r>
            <a:r>
              <a:rPr lang="en-IN" sz="2000" dirty="0" smtClean="0"/>
              <a:t>) == </a:t>
            </a:r>
            <a:r>
              <a:rPr lang="en-IN" sz="2000" b="1" dirty="0" smtClean="0">
                <a:solidFill>
                  <a:srgbClr val="C00000"/>
                </a:solidFill>
              </a:rPr>
              <a:t>STORED_VALUE</a:t>
            </a:r>
          </a:p>
        </p:txBody>
      </p:sp>
    </p:spTree>
    <p:extLst>
      <p:ext uri="{BB962C8B-B14F-4D97-AF65-F5344CB8AC3E}">
        <p14:creationId xmlns:p14="http://schemas.microsoft.com/office/powerpoint/2010/main" val="32717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Store it as Cipher (</a:t>
            </a:r>
            <a:r>
              <a:rPr lang="en-IN" sz="4400" b="1" dirty="0" smtClean="0">
                <a:solidFill>
                  <a:schemeClr val="tx1"/>
                </a:solidFill>
              </a:rPr>
              <a:t>Encrypted</a:t>
            </a:r>
            <a:r>
              <a:rPr lang="en-IN" sz="4400" b="1" dirty="0" smtClean="0">
                <a:solidFill>
                  <a:srgbClr val="FF0000"/>
                </a:solidFill>
              </a:rPr>
              <a:t> ) </a:t>
            </a:r>
            <a:r>
              <a:rPr lang="en-IN" sz="4400" b="1" i="1" dirty="0" smtClean="0">
                <a:solidFill>
                  <a:schemeClr val="tx1"/>
                </a:solidFill>
              </a:rPr>
              <a:t>Text </a:t>
            </a:r>
            <a:r>
              <a:rPr lang="en-IN" sz="4400" b="1" i="1" dirty="0" smtClean="0">
                <a:solidFill>
                  <a:srgbClr val="0070C0"/>
                </a:solidFill>
              </a:rPr>
              <a:t>Cont</a:t>
            </a:r>
            <a:r>
              <a:rPr lang="en-IN" sz="4400" b="1" i="1" dirty="0" smtClean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7" y="2398995"/>
            <a:ext cx="6079069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896847" y="1668018"/>
            <a:ext cx="407675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Modified Log-in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24" y="4288995"/>
            <a:ext cx="1714500" cy="177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988" y="6238001"/>
            <a:ext cx="2702984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Attempt Login and Fail!</a:t>
            </a:r>
          </a:p>
        </p:txBody>
      </p:sp>
    </p:spTree>
    <p:extLst>
      <p:ext uri="{BB962C8B-B14F-4D97-AF65-F5344CB8AC3E}">
        <p14:creationId xmlns:p14="http://schemas.microsoft.com/office/powerpoint/2010/main" val="670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Do it The </a:t>
            </a:r>
            <a:r>
              <a:rPr lang="en-IN" sz="4400" b="1" dirty="0" smtClean="0">
                <a:solidFill>
                  <a:srgbClr val="002060"/>
                </a:solidFill>
              </a:rPr>
              <a:t>Spring-way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4173" y="1313305"/>
            <a:ext cx="6665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Spring Security -</a:t>
            </a:r>
            <a:r>
              <a:rPr lang="en-IN" b="1" dirty="0" smtClean="0">
                <a:solidFill>
                  <a:srgbClr val="002060"/>
                </a:solidFill>
              </a:rPr>
              <a:t>4.x</a:t>
            </a:r>
            <a:r>
              <a:rPr lang="en-IN" b="1" dirty="0" smtClean="0"/>
              <a:t> Vs. Spring-security -</a:t>
            </a:r>
            <a:r>
              <a:rPr lang="en-IN" b="1" dirty="0" smtClean="0">
                <a:solidFill>
                  <a:srgbClr val="FF0000"/>
                </a:solidFill>
              </a:rPr>
              <a:t>5.x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4" y="2086990"/>
            <a:ext cx="1078230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14400" y="5778484"/>
            <a:ext cx="886570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It used to work with </a:t>
            </a:r>
            <a:r>
              <a:rPr lang="en-IN" b="1" dirty="0" smtClean="0">
                <a:solidFill>
                  <a:srgbClr val="00B0F0"/>
                </a:solidFill>
              </a:rPr>
              <a:t>Spring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B0F0"/>
                </a:solidFill>
              </a:rPr>
              <a:t>Security-</a:t>
            </a:r>
            <a:r>
              <a:rPr lang="en-IN" b="1" dirty="0" smtClean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3427" y="5791200"/>
            <a:ext cx="88657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X</a:t>
            </a:r>
            <a:r>
              <a:rPr lang="en-IN" b="1" dirty="0" smtClean="0"/>
              <a:t>   </a:t>
            </a:r>
            <a:r>
              <a:rPr lang="en-IN" sz="2800" b="1" dirty="0" smtClean="0"/>
              <a:t>It won’t work with</a:t>
            </a:r>
            <a:r>
              <a:rPr lang="en-IN" sz="2800" dirty="0" smtClean="0"/>
              <a:t> </a:t>
            </a:r>
            <a:r>
              <a:rPr lang="en-IN" sz="2800" b="1" dirty="0" smtClean="0"/>
              <a:t>Spring Security -</a:t>
            </a:r>
            <a:r>
              <a:rPr lang="en-IN" sz="2800" b="1" dirty="0" smtClean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9" y="1740899"/>
            <a:ext cx="105727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  <p:bldP spid="13" grpId="2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Spring- Password Encoders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NoOpPasswordEncoder</a:t>
            </a:r>
            <a:r>
              <a:rPr lang="en-IN" dirty="0" smtClean="0"/>
              <a:t>  (</a:t>
            </a:r>
            <a:r>
              <a:rPr lang="en-IN" b="1" u="sng" dirty="0" smtClean="0">
                <a:solidFill>
                  <a:srgbClr val="C00000"/>
                </a:solidFill>
              </a:rPr>
              <a:t>Not</a:t>
            </a:r>
            <a:r>
              <a:rPr lang="en-IN" dirty="0" smtClean="0">
                <a:solidFill>
                  <a:srgbClr val="C00000"/>
                </a:solidFill>
              </a:rPr>
              <a:t> Secure</a:t>
            </a:r>
            <a:r>
              <a:rPr lang="en-IN" dirty="0" smtClean="0"/>
              <a:t> &amp; </a:t>
            </a:r>
            <a:r>
              <a:rPr lang="en-IN" b="1" dirty="0" smtClean="0">
                <a:solidFill>
                  <a:srgbClr val="C00000"/>
                </a:solidFill>
              </a:rPr>
              <a:t>Deprecated</a:t>
            </a:r>
            <a:r>
              <a:rPr lang="en-IN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 smtClean="0"/>
              <a:t>BCryptPasswordEncoder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Let’s migrate existing code of last day </a:t>
            </a:r>
            <a:r>
              <a:rPr lang="en-IN" i="1" dirty="0" smtClean="0"/>
              <a:t>from </a:t>
            </a:r>
            <a:r>
              <a:rPr lang="en-IN" dirty="0" smtClean="0"/>
              <a:t> </a:t>
            </a:r>
            <a:r>
              <a:rPr lang="en-IN" b="1" dirty="0" smtClean="0"/>
              <a:t>[1]</a:t>
            </a:r>
            <a:r>
              <a:rPr lang="en-IN" dirty="0" smtClean="0"/>
              <a:t> to </a:t>
            </a:r>
            <a:r>
              <a:rPr lang="en-IN" b="1" dirty="0" smtClean="0"/>
              <a:t>[2]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6343"/>
            <a:ext cx="10572750" cy="263869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14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dirty="0" smtClean="0"/>
              <a:t>Migrate to </a:t>
            </a:r>
            <a:r>
              <a:rPr lang="en-IN" b="1" dirty="0" err="1">
                <a:solidFill>
                  <a:srgbClr val="C00000"/>
                </a:solidFill>
              </a:rPr>
              <a:t>BCryptPasswordEncoder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412965"/>
            <a:ext cx="10972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Pick the values of password from existing </a:t>
            </a:r>
            <a:r>
              <a:rPr lang="en-IN" b="1" dirty="0" smtClean="0">
                <a:solidFill>
                  <a:srgbClr val="C00000"/>
                </a:solidFill>
              </a:rPr>
              <a:t>users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i="1" dirty="0" smtClean="0">
                <a:solidFill>
                  <a:srgbClr val="C00000"/>
                </a:solidFill>
              </a:rPr>
              <a:t>      </a:t>
            </a:r>
            <a:r>
              <a:rPr lang="en-IN" i="1" dirty="0" smtClean="0"/>
              <a:t>table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C00000"/>
                </a:solidFill>
              </a:rPr>
              <a:t>where we kept password in </a:t>
            </a:r>
            <a:r>
              <a:rPr lang="en-IN" i="1" dirty="0" smtClean="0">
                <a:solidFill>
                  <a:srgbClr val="C00000"/>
                </a:solidFill>
              </a:rPr>
              <a:t>plain text</a:t>
            </a:r>
          </a:p>
          <a:p>
            <a:pPr marL="0" indent="0">
              <a:buNone/>
            </a:pPr>
            <a:r>
              <a:rPr lang="en-IN" i="1" dirty="0" smtClean="0"/>
              <a:t>2. We need to keep computed values of passwords here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3. Run a program like this-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29" y="1412965"/>
            <a:ext cx="3210071" cy="20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019231"/>
            <a:ext cx="10382250" cy="39052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4586808"/>
            <a:ext cx="10289994" cy="6477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30" y="5370003"/>
            <a:ext cx="7121525" cy="83754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6" y="1142999"/>
            <a:ext cx="10559958" cy="52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</a:rPr>
              <a:t>Authentication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i="1" dirty="0" smtClean="0"/>
              <a:t>Vs. </a:t>
            </a:r>
            <a:r>
              <a:rPr lang="en-IN" b="1" i="1" dirty="0" smtClean="0">
                <a:solidFill>
                  <a:srgbClr val="C00000"/>
                </a:solidFill>
              </a:rPr>
              <a:t>Authorization 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1555115"/>
            <a:ext cx="10972800" cy="438912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Authentication</a:t>
            </a:r>
            <a:r>
              <a:rPr lang="en-IN" dirty="0" smtClean="0">
                <a:sym typeface="Wingdings" panose="05000000000000000000" pitchFamily="2" charset="2"/>
              </a:rPr>
              <a:t> The process of identifying a user across a system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</a:t>
            </a:r>
            <a:r>
              <a:rPr lang="en-IN" dirty="0" smtClean="0">
                <a:sym typeface="Wingdings" panose="05000000000000000000" pitchFamily="2" charset="2"/>
              </a:rPr>
              <a:t>  The process of checking whether an </a:t>
            </a:r>
            <a:r>
              <a:rPr lang="en-IN" b="1" dirty="0" smtClean="0">
                <a:sym typeface="Wingdings" panose="05000000000000000000" pitchFamily="2" charset="2"/>
              </a:rPr>
              <a:t>Authenticated</a:t>
            </a:r>
            <a:r>
              <a:rPr lang="en-IN" dirty="0" smtClean="0">
                <a:sym typeface="Wingdings" panose="05000000000000000000" pitchFamily="2" charset="2"/>
              </a:rPr>
              <a:t> user has the “legal - power” to perform something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</a:t>
            </a:r>
            <a:r>
              <a:rPr lang="en-IN" dirty="0" smtClean="0">
                <a:sym typeface="Wingdings" panose="05000000000000000000" pitchFamily="2" charset="2"/>
              </a:rPr>
              <a:t> follows </a:t>
            </a:r>
            <a:r>
              <a:rPr lang="en-IN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Authentication  </a:t>
            </a:r>
          </a:p>
          <a:p>
            <a:pPr marL="393192" lvl="1" indent="0">
              <a:buNone/>
            </a:pPr>
            <a:endParaRPr lang="en-IN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Getting</a:t>
            </a:r>
            <a:r>
              <a:rPr lang="en-IN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Authenticated </a:t>
            </a:r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does not </a:t>
            </a:r>
            <a:r>
              <a:rPr lang="en-IN" b="1" dirty="0" smtClean="0">
                <a:sym typeface="Wingdings" panose="05000000000000000000" pitchFamily="2" charset="2"/>
              </a:rPr>
              <a:t>ensure </a:t>
            </a:r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503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a Spring Web Application: PART-2</vt:lpstr>
      <vt:lpstr>From where we left yesterday </vt:lpstr>
      <vt:lpstr>Password Encoder- Why should we avoid saving Password in Plaint-Text</vt:lpstr>
      <vt:lpstr>Password Encoder- Remedy- Store it as Cipher (Encrypted ) Text</vt:lpstr>
      <vt:lpstr>Password Encoder- Remedy- Store it as Cipher (Encrypted ) Text Cont.</vt:lpstr>
      <vt:lpstr>Password Encoder- Remedy- Do it The Spring-way</vt:lpstr>
      <vt:lpstr>Spring- Password Encoders</vt:lpstr>
      <vt:lpstr>Migrate to BCryptPasswordEncoder</vt:lpstr>
      <vt:lpstr>Authentication Vs. Authorization </vt:lpstr>
      <vt:lpstr>Concept of ROLE</vt:lpstr>
      <vt:lpstr>Code Snippet</vt:lpstr>
      <vt:lpstr>Securing View by Spring TAGLIB</vt:lpstr>
      <vt:lpstr>Require HTTPS /TLS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80</cp:revision>
  <dcterms:created xsi:type="dcterms:W3CDTF">2018-11-06T07:24:31Z</dcterms:created>
  <dcterms:modified xsi:type="dcterms:W3CDTF">2018-11-07T10:34:52Z</dcterms:modified>
</cp:coreProperties>
</file>