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70" r:id="rId14"/>
    <p:sldId id="267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396E-490D-478A-AF95-A02F522820A1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046B-6D0C-4A35-B26E-3E4D58589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9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2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8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31BF-C3B5-4970-8F4C-E47420B8810E}" type="datetime1">
              <a:rPr lang="en-US" smtClean="0">
                <a:solidFill>
                  <a:prstClr val="black"/>
                </a:solidFill>
              </a:rPr>
              <a:pPr/>
              <a:t>11/11/2018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4CC-64FC-4B06-99CF-41CBD7F71053}" type="datetime1">
              <a:rPr lang="en-US" smtClean="0">
                <a:solidFill>
                  <a:prstClr val="black"/>
                </a:solidFill>
              </a:rPr>
              <a:pPr/>
              <a:t>11/11/2018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72-3FFA-4406-885C-D874EB0CD011}" type="datetime1">
              <a:rPr lang="en-US" smtClean="0">
                <a:solidFill>
                  <a:prstClr val="black"/>
                </a:solidFill>
              </a:rPr>
              <a:pPr/>
              <a:t>11/11/2018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A63A-37DB-437F-A946-7BFD12A036F7}" type="datetime1">
              <a:rPr lang="en-US" smtClean="0">
                <a:solidFill>
                  <a:prstClr val="black"/>
                </a:solidFill>
              </a:rPr>
              <a:pPr/>
              <a:t>11/11/2018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8226-0558-4BC9-A4EE-FDC71DF62D4A}" type="datetime1">
              <a:rPr lang="en-US" smtClean="0">
                <a:solidFill>
                  <a:prstClr val="black"/>
                </a:solidFill>
              </a:rPr>
              <a:pPr/>
              <a:t>11/11/2018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B58-DF04-4A87-BE1E-7EF33C74DEF9}" type="datetime1">
              <a:rPr lang="en-US" smtClean="0">
                <a:solidFill>
                  <a:prstClr val="black"/>
                </a:solidFill>
              </a:rPr>
              <a:pPr/>
              <a:t>11/11/2018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23E7-C0DD-4DCD-8DBB-1D249CB633CA}" type="datetime1">
              <a:rPr lang="en-US" smtClean="0">
                <a:solidFill>
                  <a:prstClr val="black"/>
                </a:solidFill>
              </a:rPr>
              <a:pPr/>
              <a:t>11/11/2018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6F80-3AFA-4F45-97C4-E904FF0E435C}" type="datetime1">
              <a:rPr lang="en-US" smtClean="0">
                <a:solidFill>
                  <a:prstClr val="black"/>
                </a:solidFill>
              </a:rPr>
              <a:pPr/>
              <a:t>11/11/2018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5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0DD3-5FE4-4EB5-B089-3E62944F97F4}" type="datetime1">
              <a:rPr lang="en-US" smtClean="0">
                <a:solidFill>
                  <a:prstClr val="black"/>
                </a:solidFill>
              </a:rPr>
              <a:pPr/>
              <a:t>11/11/2018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61F-BEDE-456F-8F48-3DDBCDFD3651}" type="datetime1">
              <a:rPr lang="en-US" smtClean="0">
                <a:solidFill>
                  <a:prstClr val="black"/>
                </a:solidFill>
              </a:rPr>
              <a:pPr/>
              <a:t>11/11/2018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8E89-A779-40C1-9624-774D2368FB78}" type="datetime1">
              <a:rPr lang="en-US" smtClean="0">
                <a:solidFill>
                  <a:prstClr val="black"/>
                </a:solidFill>
              </a:rPr>
              <a:pPr/>
              <a:t>11/11/2018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7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7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7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7333-5BBC-489D-9804-C371F80B53FE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8CFB6EB8-AB7B-434F-8005-9FDA773FFED9}" type="datetime1">
              <a:rPr lang="en-US" smtClean="0">
                <a:solidFill>
                  <a:prstClr val="black"/>
                </a:solidFill>
              </a:rPr>
              <a:pPr/>
              <a:t>11/11/2018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node/1827698" TargetMode="External"/><Relationship Id="rId2" Type="http://schemas.openxmlformats.org/officeDocument/2006/relationships/hyperlink" Target="https://www.slideshare.net/aaronpk/an-introduction-to-oauth-2/9-aaronpkoauth2_aaronpk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inerpb/training/tree/master/OauthDemo2_AuthServer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080/api/v1/players/al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0/oauth/token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2.0- Secure REST API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Soham</a:t>
            </a:r>
            <a:r>
              <a:rPr lang="en-US" b="1" dirty="0" smtClean="0"/>
              <a:t> </a:t>
            </a:r>
            <a:r>
              <a:rPr lang="en-US" b="1" dirty="0" err="1" smtClean="0"/>
              <a:t>Sengupta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3543"/>
            <a:ext cx="10972800" cy="1143000"/>
          </a:xfrm>
        </p:spPr>
        <p:txBody>
          <a:bodyPr/>
          <a:lstStyle/>
          <a:p>
            <a:r>
              <a:rPr lang="en-IN" dirty="0" smtClean="0"/>
              <a:t>We have Crud Repositories for both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17" y="1847088"/>
            <a:ext cx="9642565" cy="1850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84423"/>
            <a:ext cx="10249445" cy="19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1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@Service</a:t>
            </a:r>
            <a:r>
              <a:rPr lang="en-IN" dirty="0" smtClean="0"/>
              <a:t> for both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39" y="1645285"/>
            <a:ext cx="6185922" cy="356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645285"/>
            <a:ext cx="10831079" cy="44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7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1143000"/>
          </a:xfrm>
        </p:spPr>
        <p:txBody>
          <a:bodyPr/>
          <a:lstStyle/>
          <a:p>
            <a:r>
              <a:rPr lang="en-IN" dirty="0" smtClean="0"/>
              <a:t>The Players-REST API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4" y="1620228"/>
            <a:ext cx="11441512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0"/>
            <a:ext cx="109728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Into </a:t>
            </a:r>
            <a:r>
              <a:rPr lang="en-IN" b="1" dirty="0" err="1">
                <a:solidFill>
                  <a:srgbClr val="C00000"/>
                </a:solidFill>
              </a:rPr>
              <a:t>WebSecurityConfigurerAdapter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Sub-class </a:t>
            </a:r>
            <a:r>
              <a:rPr lang="en-IN" dirty="0" err="1">
                <a:solidFill>
                  <a:srgbClr val="C00000"/>
                </a:solidFill>
              </a:rPr>
              <a:t>WebSecurityConfigurerAdapter</a:t>
            </a:r>
            <a:r>
              <a:rPr lang="en-IN" dirty="0" smtClean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48740"/>
            <a:ext cx="840105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01880"/>
            <a:ext cx="8401050" cy="399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07" y="1174751"/>
            <a:ext cx="10086850" cy="5104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07" y="1129032"/>
            <a:ext cx="10968593" cy="51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6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1143000"/>
          </a:xfrm>
        </p:spPr>
        <p:txBody>
          <a:bodyPr/>
          <a:lstStyle/>
          <a:p>
            <a:r>
              <a:rPr lang="en-IN" dirty="0" smtClean="0"/>
              <a:t>Create Authorizing Server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7401"/>
            <a:ext cx="7029450" cy="119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5" y="1348105"/>
            <a:ext cx="11589454" cy="464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37" y="1368025"/>
            <a:ext cx="11292720" cy="46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9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0"/>
            <a:ext cx="10972800" cy="1143000"/>
          </a:xfrm>
        </p:spPr>
        <p:txBody>
          <a:bodyPr/>
          <a:lstStyle/>
          <a:p>
            <a:r>
              <a:rPr lang="en-IN" dirty="0" smtClean="0"/>
              <a:t>Resource Server-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143000"/>
            <a:ext cx="9072000" cy="1636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2474974"/>
            <a:ext cx="10937902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1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IN" dirty="0" smtClean="0"/>
              <a:t>Initially populate user database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3" y="1476104"/>
            <a:ext cx="5659756" cy="3749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9258" y="1489167"/>
            <a:ext cx="522514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We created 2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r</a:t>
            </a:r>
            <a:r>
              <a:rPr lang="en-IN" dirty="0" err="1" smtClean="0">
                <a:solidFill>
                  <a:schemeClr val="bg1"/>
                </a:solidFill>
              </a:rPr>
              <a:t>ohit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>
                <a:solidFill>
                  <a:srgbClr val="00B0F0"/>
                </a:solidFill>
                <a:sym typeface="Wingdings" panose="05000000000000000000" pitchFamily="2" charset="2"/>
              </a:rPr>
              <a:t>ROLE_EMP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v</a:t>
            </a:r>
            <a:r>
              <a:rPr lang="en-IN" dirty="0" err="1" smtClean="0">
                <a:solidFill>
                  <a:schemeClr val="bg1"/>
                </a:solidFill>
              </a:rPr>
              <a:t>irat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ROLE_ADMIN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0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97" y="205105"/>
            <a:ext cx="109728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Only </a:t>
            </a:r>
            <a:r>
              <a:rPr lang="en-IN" b="1" dirty="0" err="1" smtClean="0"/>
              <a:t>virat</a:t>
            </a:r>
            <a:r>
              <a:rPr lang="en-IN" dirty="0" smtClean="0"/>
              <a:t> can access Players API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76" y="1432685"/>
            <a:ext cx="9708424" cy="3631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594" y="5214054"/>
            <a:ext cx="104198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Access Token generated by logging-in </a:t>
            </a:r>
            <a:r>
              <a:rPr lang="en-IN" b="1" dirty="0" err="1" smtClean="0">
                <a:solidFill>
                  <a:srgbClr val="FF0000"/>
                </a:solidFill>
              </a:rPr>
              <a:t>rohit</a:t>
            </a:r>
            <a:r>
              <a:rPr lang="en-IN" b="1" dirty="0" smtClean="0"/>
              <a:t>, will not succeed to access the APIs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401949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OAuth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History of evolution of </a:t>
            </a:r>
            <a:r>
              <a:rPr lang="en-IN" dirty="0" err="1" smtClean="0"/>
              <a:t>Oauth</a:t>
            </a:r>
            <a:r>
              <a:rPr lang="en-IN" dirty="0" smtClean="0"/>
              <a:t> – </a:t>
            </a:r>
            <a:r>
              <a:rPr lang="en-IN" dirty="0" smtClean="0">
                <a:hlinkClick r:id="rId2"/>
              </a:rPr>
              <a:t>https://www.slideshare.net/aaronpk/an-introduction-to-oauth-2/9-aaronpkoauth2_aaronpk</a:t>
            </a:r>
            <a:endParaRPr lang="en-IN" dirty="0" smtClean="0"/>
          </a:p>
          <a:p>
            <a:pPr lvl="1"/>
            <a:r>
              <a:rPr lang="en-IN" dirty="0" err="1" smtClean="0"/>
              <a:t>Oauth</a:t>
            </a:r>
            <a:r>
              <a:rPr lang="en-IN" dirty="0" smtClean="0"/>
              <a:t> 1.x to 2.0 </a:t>
            </a:r>
          </a:p>
          <a:p>
            <a:pPr lvl="1"/>
            <a:r>
              <a:rPr lang="en-IN" dirty="0" smtClean="0"/>
              <a:t>Many standards and use cases</a:t>
            </a:r>
          </a:p>
          <a:p>
            <a:pPr marL="393192" lvl="1" indent="0">
              <a:buNone/>
            </a:pPr>
            <a:endParaRPr lang="en-IN" dirty="0" smtClean="0"/>
          </a:p>
          <a:p>
            <a:r>
              <a:rPr lang="en-IN" dirty="0" smtClean="0"/>
              <a:t>Single Sign On , CAS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 Further reading -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www.drupal.org/node/1827698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 as we Learn- Learn-as-we-Play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download </a:t>
            </a:r>
            <a:r>
              <a:rPr lang="en-IN" dirty="0"/>
              <a:t>the project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github.com/trainerpb/training/tree/master/OauthDemo2_AuthServer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Import it into your Eclipse /IDE as a MAVEN project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i="1" dirty="0" smtClean="0"/>
              <a:t>It might take a few minutes for MAVEN dependencies to download to your local MAVEN repository  </a:t>
            </a:r>
            <a:r>
              <a:rPr lang="en-IN" i="1" dirty="0" err="1" smtClean="0"/>
              <a:t>i</a:t>
            </a:r>
            <a:endParaRPr lang="en-IN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2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 – and Set-up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8 </a:t>
            </a:r>
          </a:p>
          <a:p>
            <a:r>
              <a:rPr lang="en-IN" dirty="0" smtClean="0"/>
              <a:t>Eclipse 4.2 or above with MAVEN</a:t>
            </a:r>
          </a:p>
          <a:p>
            <a:r>
              <a:rPr lang="en-IN" dirty="0"/>
              <a:t> </a:t>
            </a:r>
            <a:r>
              <a:rPr lang="en-IN" dirty="0" smtClean="0"/>
              <a:t>Well, you’ll need MySQL  </a:t>
            </a:r>
          </a:p>
          <a:p>
            <a:pPr lvl="1"/>
            <a:r>
              <a:rPr lang="en-IN" dirty="0" smtClean="0"/>
              <a:t>Create a database </a:t>
            </a:r>
            <a:r>
              <a:rPr lang="en-IN" b="1" dirty="0" smtClean="0"/>
              <a:t>spring </a:t>
            </a:r>
            <a:r>
              <a:rPr lang="en-IN" dirty="0" smtClean="0"/>
              <a:t> or change the same in </a:t>
            </a:r>
            <a:r>
              <a:rPr lang="en-IN" b="1" dirty="0" err="1" smtClean="0">
                <a:solidFill>
                  <a:srgbClr val="C00000"/>
                </a:solidFill>
              </a:rPr>
              <a:t>application.properties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3729"/>
            <a:ext cx="11282288" cy="39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9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178" y="0"/>
            <a:ext cx="10972800" cy="1143000"/>
          </a:xfrm>
        </p:spPr>
        <p:txBody>
          <a:bodyPr/>
          <a:lstStyle/>
          <a:p>
            <a:r>
              <a:rPr lang="en-IN" dirty="0" smtClean="0"/>
              <a:t>Run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1688"/>
            <a:ext cx="10972800" cy="438912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com.soham.oiathdemo2.authserver.MainApplication_AuthServer –</a:t>
            </a:r>
            <a:r>
              <a:rPr lang="en-IN" dirty="0" smtClean="0"/>
              <a:t>execute the main class of the </a:t>
            </a:r>
            <a:r>
              <a:rPr lang="en-IN" i="1" dirty="0" smtClean="0"/>
              <a:t>Spring Boot application </a:t>
            </a:r>
            <a:endParaRPr lang="en-IN" dirty="0" smtClean="0"/>
          </a:p>
          <a:p>
            <a:r>
              <a:rPr lang="en-IN" dirty="0" smtClean="0"/>
              <a:t>Now let’s try to access the REST API to fetch all players </a:t>
            </a:r>
          </a:p>
          <a:p>
            <a:pPr lvl="2"/>
            <a:r>
              <a:rPr lang="en-IN" dirty="0" smtClean="0"/>
              <a:t>HTTP 1.1 / GET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localhost:8080/api/v1/players/all</a:t>
            </a:r>
            <a:endParaRPr lang="en-IN" dirty="0" smtClean="0"/>
          </a:p>
          <a:p>
            <a:pPr lvl="2"/>
            <a:r>
              <a:rPr lang="en-IN" dirty="0" smtClean="0"/>
              <a:t>You won’t be able to access it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78" y="1728542"/>
            <a:ext cx="9699222" cy="44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0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Generate Token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POST request URL:   </a:t>
            </a:r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localhost:8080/oauth/token</a:t>
            </a:r>
            <a:endParaRPr lang="en-IN" dirty="0" smtClean="0"/>
          </a:p>
          <a:p>
            <a:r>
              <a:rPr lang="en-IN" dirty="0" smtClean="0"/>
              <a:t>HTTP Basic </a:t>
            </a:r>
            <a:r>
              <a:rPr lang="en-IN" dirty="0" err="1" smtClean="0"/>
              <a:t>Auth</a:t>
            </a:r>
            <a:r>
              <a:rPr lang="en-IN" dirty="0" smtClean="0"/>
              <a:t> </a:t>
            </a:r>
          </a:p>
          <a:p>
            <a:pPr lvl="3"/>
            <a:r>
              <a:rPr lang="en-IN" dirty="0" smtClean="0"/>
              <a:t>Username same as client-id</a:t>
            </a:r>
          </a:p>
          <a:p>
            <a:pPr lvl="3"/>
            <a:r>
              <a:rPr lang="en-IN" dirty="0" smtClean="0"/>
              <a:t>Password same as client-secret</a:t>
            </a:r>
          </a:p>
          <a:p>
            <a:r>
              <a:rPr lang="en-IN" dirty="0" smtClean="0"/>
              <a:t>Payload Body : x-form-</a:t>
            </a:r>
            <a:r>
              <a:rPr lang="en-IN" dirty="0" err="1" smtClean="0"/>
              <a:t>urlencoded</a:t>
            </a:r>
            <a:r>
              <a:rPr lang="en-IN" dirty="0" smtClean="0"/>
              <a:t>, username, password, </a:t>
            </a:r>
            <a:r>
              <a:rPr lang="en-IN" dirty="0" err="1" smtClean="0"/>
              <a:t>grant_type</a:t>
            </a:r>
            <a:endParaRPr lang="en-IN" dirty="0" smtClean="0"/>
          </a:p>
          <a:p>
            <a:pPr lvl="3"/>
            <a:endParaRPr lang="en-IN" dirty="0" smtClean="0"/>
          </a:p>
          <a:p>
            <a:pPr lvl="3"/>
            <a:endParaRPr lang="en-IN" dirty="0"/>
          </a:p>
          <a:p>
            <a:pPr marL="978408" lvl="3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4212586"/>
            <a:ext cx="10248900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73459"/>
            <a:ext cx="9648825" cy="5124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932" y="1646301"/>
            <a:ext cx="6872136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323"/>
            <a:ext cx="10972800" cy="1143000"/>
          </a:xfrm>
        </p:spPr>
        <p:txBody>
          <a:bodyPr/>
          <a:lstStyle/>
          <a:p>
            <a:r>
              <a:rPr lang="en-IN" dirty="0" smtClean="0"/>
              <a:t>Finally here you got your tokens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6" y="1566182"/>
            <a:ext cx="7492674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7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46" y="299139"/>
            <a:ext cx="10972800" cy="1143000"/>
          </a:xfrm>
        </p:spPr>
        <p:txBody>
          <a:bodyPr/>
          <a:lstStyle/>
          <a:p>
            <a:r>
              <a:rPr lang="en-IN" dirty="0" smtClean="0"/>
              <a:t>Pass this </a:t>
            </a:r>
            <a:r>
              <a:rPr lang="en-IN" b="1" dirty="0" err="1" smtClean="0">
                <a:solidFill>
                  <a:srgbClr val="C00000"/>
                </a:solidFill>
              </a:rPr>
              <a:t>access_token</a:t>
            </a:r>
            <a:r>
              <a:rPr lang="en-IN" dirty="0" smtClean="0"/>
              <a:t> in requests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6" y="1631245"/>
            <a:ext cx="8048762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1143000"/>
          </a:xfrm>
        </p:spPr>
        <p:txBody>
          <a:bodyPr/>
          <a:lstStyle/>
          <a:p>
            <a:r>
              <a:rPr lang="en-IN" dirty="0" smtClean="0"/>
              <a:t>Codes explained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two Models</a:t>
            </a:r>
          </a:p>
          <a:p>
            <a:r>
              <a:rPr lang="en-IN" dirty="0" err="1" smtClean="0">
                <a:solidFill>
                  <a:srgbClr val="C00000"/>
                </a:solidFill>
              </a:rPr>
              <a:t>DTO_User</a:t>
            </a:r>
            <a:r>
              <a:rPr lang="en-IN" dirty="0" smtClean="0"/>
              <a:t> represents user of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the system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dirty="0" err="1" smtClean="0">
                <a:solidFill>
                  <a:srgbClr val="C00000"/>
                </a:solidFill>
              </a:rPr>
              <a:t>DTO_Player</a:t>
            </a:r>
            <a:r>
              <a:rPr lang="en-IN" dirty="0" smtClean="0"/>
              <a:t> represents a </a:t>
            </a:r>
          </a:p>
          <a:p>
            <a:pPr marL="0" indent="0">
              <a:buNone/>
            </a:pPr>
            <a:r>
              <a:rPr lang="en-IN" dirty="0" smtClean="0"/>
              <a:t>Resource which we access via API</a:t>
            </a:r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142" y="1223101"/>
            <a:ext cx="282271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852" y="1379856"/>
            <a:ext cx="32543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6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338</Words>
  <Application>Microsoft Office PowerPoint</Application>
  <PresentationFormat>Widescreen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Palatino Linotype</vt:lpstr>
      <vt:lpstr>Wingdings</vt:lpstr>
      <vt:lpstr>Wingdings 2</vt:lpstr>
      <vt:lpstr>Office Theme</vt:lpstr>
      <vt:lpstr>Presentation on brainstorming</vt:lpstr>
      <vt:lpstr>OAuth 2.0- Secure REST API </vt:lpstr>
      <vt:lpstr>What is OAuth?</vt:lpstr>
      <vt:lpstr>Play as we Learn- Learn-as-we-Play</vt:lpstr>
      <vt:lpstr>Pre-requisite – and Set-up</vt:lpstr>
      <vt:lpstr>Run the project</vt:lpstr>
      <vt:lpstr>Generate Token</vt:lpstr>
      <vt:lpstr>Finally here you got your tokens</vt:lpstr>
      <vt:lpstr>Pass this access_token in requests</vt:lpstr>
      <vt:lpstr>Codes explained </vt:lpstr>
      <vt:lpstr>We have Crud Repositories for both</vt:lpstr>
      <vt:lpstr>@Service for both</vt:lpstr>
      <vt:lpstr>The Players-REST API</vt:lpstr>
      <vt:lpstr>Into WebSecurityConfigurerAdapter</vt:lpstr>
      <vt:lpstr>Create Authorizing Server</vt:lpstr>
      <vt:lpstr>Resource Server-</vt:lpstr>
      <vt:lpstr>Initially populate user database</vt:lpstr>
      <vt:lpstr>Only virat can access Players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 Spring Web Application</dc:title>
  <dc:creator>Windows User</dc:creator>
  <cp:lastModifiedBy>Windows User</cp:lastModifiedBy>
  <cp:revision>120</cp:revision>
  <dcterms:created xsi:type="dcterms:W3CDTF">2018-11-06T07:24:31Z</dcterms:created>
  <dcterms:modified xsi:type="dcterms:W3CDTF">2018-11-11T09:34:58Z</dcterms:modified>
</cp:coreProperties>
</file>