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a Spring Web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211" y="0"/>
            <a:ext cx="10972800" cy="1143000"/>
          </a:xfrm>
        </p:spPr>
        <p:txBody>
          <a:bodyPr/>
          <a:lstStyle/>
          <a:p>
            <a:r>
              <a:rPr lang="en-IN" dirty="0" smtClean="0"/>
              <a:t>Changed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31" y="1578529"/>
            <a:ext cx="10972800" cy="47778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Keep all pages </a:t>
            </a:r>
            <a:r>
              <a:rPr lang="en-IN" dirty="0" smtClean="0">
                <a:solidFill>
                  <a:schemeClr val="tx2"/>
                </a:solidFill>
              </a:rPr>
              <a:t>OPEN</a:t>
            </a:r>
            <a:r>
              <a:rPr lang="en-IN" dirty="0" smtClean="0"/>
              <a:t>  </a:t>
            </a:r>
            <a:r>
              <a:rPr lang="en-IN" b="1" u="sng" dirty="0" smtClean="0"/>
              <a:t>except</a:t>
            </a:r>
            <a:r>
              <a:rPr lang="en-IN" dirty="0" smtClean="0"/>
              <a:t> those under /</a:t>
            </a:r>
            <a:r>
              <a:rPr lang="en-IN" b="1" dirty="0" smtClean="0">
                <a:solidFill>
                  <a:srgbClr val="0070C0"/>
                </a:solidFill>
              </a:rPr>
              <a:t>WEB-INF/</a:t>
            </a:r>
            <a:r>
              <a:rPr lang="en-IN" b="1" dirty="0" err="1" smtClean="0">
                <a:solidFill>
                  <a:srgbClr val="0070C0"/>
                </a:solidFill>
              </a:rPr>
              <a:t>jsp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FF0000"/>
                </a:solidFill>
              </a:rPr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S</a:t>
            </a:r>
            <a:r>
              <a:rPr lang="en-IN" dirty="0" smtClean="0"/>
              <a:t>uch pages must be accessed after a </a:t>
            </a:r>
            <a:r>
              <a:rPr lang="en-IN" b="1" dirty="0" smtClean="0">
                <a:solidFill>
                  <a:srgbClr val="FF0000"/>
                </a:solidFill>
              </a:rPr>
              <a:t>Login activity </a:t>
            </a:r>
            <a:r>
              <a:rPr lang="en-IN" i="1" dirty="0" smtClean="0"/>
              <a:t>for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Solution: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i="1" dirty="0" smtClean="0"/>
              <a:t>We have all these paged mapped in the </a:t>
            </a:r>
            <a:r>
              <a:rPr lang="en-IN" b="1" dirty="0" smtClean="0">
                <a:solidFill>
                  <a:srgbClr val="FF0000"/>
                </a:solidFill>
              </a:rPr>
              <a:t>@Controller </a:t>
            </a:r>
            <a:r>
              <a:rPr lang="en-IN" i="1" dirty="0" smtClean="0"/>
              <a:t>to patterns </a:t>
            </a:r>
            <a:r>
              <a:rPr lang="en-IN" b="1" i="1" dirty="0" smtClean="0">
                <a:solidFill>
                  <a:srgbClr val="0070C0"/>
                </a:solidFill>
              </a:rPr>
              <a:t>/admin/a1</a:t>
            </a:r>
            <a:r>
              <a:rPr lang="en-IN" i="1" dirty="0" smtClean="0">
                <a:solidFill>
                  <a:srgbClr val="0070C0"/>
                </a:solidFill>
              </a:rPr>
              <a:t>, </a:t>
            </a:r>
            <a:r>
              <a:rPr lang="en-IN" b="1" i="1" dirty="0" smtClean="0">
                <a:solidFill>
                  <a:srgbClr val="0070C0"/>
                </a:solidFill>
              </a:rPr>
              <a:t>/admin/a2</a:t>
            </a:r>
            <a:r>
              <a:rPr lang="en-IN" b="1" i="1" dirty="0" smtClean="0"/>
              <a:t> </a:t>
            </a:r>
            <a:r>
              <a:rPr lang="en-IN" dirty="0" smtClean="0"/>
              <a:t>etc.  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b="1" i="1" dirty="0" smtClean="0"/>
              <a:t>We can assign generic request pattern - </a:t>
            </a:r>
            <a:r>
              <a:rPr lang="en-IN" b="1" dirty="0">
                <a:solidFill>
                  <a:srgbClr val="FF0000"/>
                </a:solidFill>
              </a:rPr>
              <a:t>/admin/</a:t>
            </a:r>
            <a:r>
              <a:rPr lang="en-IN" b="1" dirty="0">
                <a:solidFill>
                  <a:srgbClr val="0070C0"/>
                </a:solidFill>
              </a:rPr>
              <a:t>**</a:t>
            </a:r>
            <a:r>
              <a:rPr lang="en-IN" b="1" i="1" dirty="0" smtClean="0">
                <a:solidFill>
                  <a:srgbClr val="FF0000"/>
                </a:solidFill>
              </a:rPr>
              <a:t> </a:t>
            </a:r>
          </a:p>
          <a:p>
            <a:pPr marL="365760" lvl="1" indent="0">
              <a:buNone/>
            </a:pPr>
            <a:endParaRPr lang="en-IN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4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0663"/>
            <a:ext cx="9248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6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We can do many things more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Recommend that you start exploring these –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Custom handling of FORM-based login activity </a:t>
            </a:r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Customize the Log-out event and URL</a:t>
            </a:r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Can you implement a small “Remember-Me “ functionality ?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6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–Study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ANT matcher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Precedence Rules for applying </a:t>
            </a:r>
            <a:r>
              <a:rPr lang="en-IN" b="1" i="1" dirty="0" err="1" smtClean="0"/>
              <a:t>antMatchers</a:t>
            </a:r>
            <a:r>
              <a:rPr lang="en-IN" b="1" i="1" dirty="0" smtClean="0"/>
              <a:t> </a:t>
            </a:r>
          </a:p>
          <a:p>
            <a:pPr marL="393192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82" y="2488171"/>
            <a:ext cx="52863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Anyway, what are my credentials?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running the application, if we attempt to access /admin/a1, we get a Login FORM – </a:t>
            </a:r>
            <a:r>
              <a:rPr lang="en-IN" b="1" u="sng" dirty="0" smtClean="0"/>
              <a:t>that we did not create</a:t>
            </a:r>
            <a:r>
              <a:rPr lang="en-IN" dirty="0" smtClean="0"/>
              <a:t>! </a:t>
            </a:r>
          </a:p>
          <a:p>
            <a:pPr marL="393192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8" y="2866947"/>
            <a:ext cx="6120000" cy="290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625" y="3333489"/>
            <a:ext cx="5149743" cy="52322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800" dirty="0" smtClean="0"/>
              <a:t>BUT,  what are my credentials </a:t>
            </a:r>
            <a:r>
              <a:rPr lang="en-IN" dirty="0" smtClean="0"/>
              <a:t>?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940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dirty="0" smtClean="0"/>
              <a:t>Configure your Users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90686"/>
            <a:ext cx="11384877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6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Configure your Users –Use Database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87" y="1870557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0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0"/>
            <a:ext cx="10972800" cy="1143000"/>
          </a:xfrm>
        </p:spPr>
        <p:txBody>
          <a:bodyPr/>
          <a:lstStyle/>
          <a:p>
            <a:r>
              <a:rPr lang="en-IN" dirty="0" smtClean="0"/>
              <a:t>Create two tables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8" y="1143000"/>
            <a:ext cx="4445591" cy="349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94" y="1143000"/>
            <a:ext cx="6802142" cy="27000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4" y="4257268"/>
            <a:ext cx="36290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431" y="3503044"/>
            <a:ext cx="94678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998492"/>
            <a:ext cx="110394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5" y="2028009"/>
            <a:ext cx="10261229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Topics-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Authentication Vs. Authorization </a:t>
            </a:r>
          </a:p>
          <a:p>
            <a:r>
              <a:rPr lang="en-IN" dirty="0" smtClean="0"/>
              <a:t>ROLE based access</a:t>
            </a:r>
          </a:p>
          <a:p>
            <a:r>
              <a:rPr lang="en-IN" dirty="0" smtClean="0"/>
              <a:t>Enforce HTTPS</a:t>
            </a:r>
          </a:p>
          <a:p>
            <a:r>
              <a:rPr lang="en-IN" dirty="0" smtClean="0"/>
              <a:t>Custom User Tables </a:t>
            </a:r>
          </a:p>
          <a:p>
            <a:r>
              <a:rPr lang="en-IN" dirty="0" err="1" smtClean="0"/>
              <a:t>PasswordEncoder</a:t>
            </a:r>
            <a:r>
              <a:rPr lang="en-IN" dirty="0" smtClean="0"/>
              <a:t> –what and why?</a:t>
            </a:r>
          </a:p>
          <a:p>
            <a:r>
              <a:rPr lang="en-IN" dirty="0" smtClean="0"/>
              <a:t>Securing Views based on ROLE of user</a:t>
            </a:r>
          </a:p>
          <a:p>
            <a:r>
              <a:rPr lang="en-IN" dirty="0" smtClean="0"/>
              <a:t>Intercepting requests </a:t>
            </a:r>
            <a:r>
              <a:rPr lang="en-IN" smtClean="0"/>
              <a:t>and filters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shall do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Create a simple MVC Application using Spring BOOT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Structure JSP pages in different folders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Impose Spring Security to restrict access to the pages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Impose conditional restriction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Configure Login and Logout and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Configure source of User Details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an MVC Application-1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You </a:t>
            </a:r>
            <a:r>
              <a:rPr lang="en-IN" b="1" u="sng" dirty="0" smtClean="0"/>
              <a:t>may use</a:t>
            </a:r>
            <a:r>
              <a:rPr lang="en-IN" dirty="0" smtClean="0"/>
              <a:t> Spring BOOT Initializer </a:t>
            </a:r>
            <a:r>
              <a:rPr lang="en-IN" dirty="0">
                <a:hlinkClick r:id="rId2"/>
              </a:rPr>
              <a:t>https://start.spring.io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Import the template application as an existing MAVEN project into Eclipse workspace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Build with MAVEN – </a:t>
            </a:r>
          </a:p>
          <a:p>
            <a:pPr lvl="1"/>
            <a:r>
              <a:rPr lang="en-IN" dirty="0" smtClean="0"/>
              <a:t>Hang on, - some of the dependencies might take a while to download to your Local MAVEN repository if they’re not there already.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04000" y="6388102"/>
            <a:ext cx="44704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4" y="1170664"/>
            <a:ext cx="3857136" cy="54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4263" y="1787857"/>
            <a:ext cx="6478137" cy="3108543"/>
          </a:xfrm>
          <a:prstGeom prst="rect">
            <a:avLst/>
          </a:prstGeom>
          <a:solidFill>
            <a:srgbClr val="FF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/>
              <a:t>Expand the project in </a:t>
            </a:r>
            <a:r>
              <a:rPr lang="en-IN" sz="2000" b="1" dirty="0" smtClean="0"/>
              <a:t>PROJECT-EXPLORER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 Create the FOLDER hierarchy as shown , under 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src</a:t>
            </a:r>
            <a:r>
              <a:rPr lang="en-IN" sz="2000" b="1" dirty="0" smtClean="0">
                <a:sym typeface="Wingdings" panose="05000000000000000000" pitchFamily="2" charset="2"/>
              </a:rPr>
              <a:t> main </a:t>
            </a:r>
            <a:r>
              <a:rPr lang="en-IN" sz="2000" b="1" dirty="0" err="1" smtClean="0">
                <a:sym typeface="Wingdings" panose="05000000000000000000" pitchFamily="2" charset="2"/>
              </a:rPr>
              <a:t>webapp</a:t>
            </a:r>
            <a:r>
              <a:rPr lang="en-IN" sz="2000" b="1" dirty="0" smtClean="0">
                <a:sym typeface="Wingdings" panose="05000000000000000000" pitchFamily="2" charset="2"/>
              </a:rPr>
              <a:t> </a:t>
            </a:r>
            <a:r>
              <a:rPr lang="en-IN" sz="2000" b="1" dirty="0" err="1" smtClean="0">
                <a:sym typeface="Wingdings" panose="05000000000000000000" pitchFamily="2" charset="2"/>
              </a:rPr>
              <a:t>WEB-INFjsp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endParaRPr lang="en-IN" sz="20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Also create two folders, </a:t>
            </a:r>
            <a:r>
              <a:rPr lang="en-IN" sz="2000" b="1" dirty="0" smtClean="0">
                <a:sym typeface="Wingdings" panose="05000000000000000000" pitchFamily="2" charset="2"/>
              </a:rPr>
              <a:t>admin</a:t>
            </a:r>
            <a:r>
              <a:rPr lang="en-IN" sz="2000" dirty="0" smtClean="0">
                <a:sym typeface="Wingdings" panose="05000000000000000000" pitchFamily="2" charset="2"/>
              </a:rPr>
              <a:t> and </a:t>
            </a:r>
            <a:r>
              <a:rPr lang="en-IN" sz="2000" b="1" dirty="0" smtClean="0">
                <a:sym typeface="Wingdings" panose="05000000000000000000" pitchFamily="2" charset="2"/>
              </a:rPr>
              <a:t>user</a:t>
            </a:r>
            <a:r>
              <a:rPr lang="en-IN" sz="2000" dirty="0" smtClean="0">
                <a:sym typeface="Wingdings" panose="05000000000000000000" pitchFamily="2" charset="2"/>
              </a:rPr>
              <a:t> under </a:t>
            </a:r>
            <a:r>
              <a:rPr lang="en-IN" sz="2000" b="1" dirty="0" err="1" smtClean="0">
                <a:sym typeface="Wingdings" panose="05000000000000000000" pitchFamily="2" charset="2"/>
              </a:rPr>
              <a:t>jsp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>
                <a:sym typeface="Wingdings" panose="05000000000000000000" pitchFamily="2" charset="2"/>
              </a:rPr>
              <a:t>Finally , we code 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/>
              <a:t> 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0812" y="5895833"/>
            <a:ext cx="4967785" cy="492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6035" y="5711167"/>
            <a:ext cx="383311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Dependencies are declared here</a:t>
            </a:r>
          </a:p>
        </p:txBody>
      </p:sp>
    </p:spTree>
    <p:extLst>
      <p:ext uri="{BB962C8B-B14F-4D97-AF65-F5344CB8AC3E}">
        <p14:creationId xmlns:p14="http://schemas.microsoft.com/office/powerpoint/2010/main" val="178681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Application-3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4" y="1213513"/>
            <a:ext cx="6581250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7" y="2650294"/>
            <a:ext cx="4435280" cy="15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189" y="2434932"/>
            <a:ext cx="5522225" cy="12600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7" y="4485322"/>
            <a:ext cx="6514428" cy="158400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775" y="4138345"/>
            <a:ext cx="4345580" cy="139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87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8" y="1266740"/>
            <a:ext cx="10972800" cy="4389120"/>
          </a:xfrm>
        </p:spPr>
        <p:txBody>
          <a:bodyPr/>
          <a:lstStyle/>
          <a:p>
            <a:r>
              <a:rPr lang="en-IN" dirty="0" smtClean="0"/>
              <a:t>Create a </a:t>
            </a:r>
            <a:r>
              <a:rPr lang="en-IN" b="1" dirty="0" smtClean="0">
                <a:solidFill>
                  <a:srgbClr val="FF0000"/>
                </a:solidFill>
              </a:rPr>
              <a:t>@Controller 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/>
              <a:t>Create methods with </a:t>
            </a:r>
            <a:r>
              <a:rPr lang="en-IN" b="1" dirty="0" smtClean="0">
                <a:solidFill>
                  <a:srgbClr val="FF0000"/>
                </a:solidFill>
              </a:rPr>
              <a:t>@</a:t>
            </a:r>
            <a:r>
              <a:rPr lang="en-IN" b="1" dirty="0" err="1" smtClean="0">
                <a:solidFill>
                  <a:srgbClr val="FF0000"/>
                </a:solidFill>
              </a:rPr>
              <a:t>RequestMapping</a:t>
            </a:r>
            <a:r>
              <a:rPr lang="en-IN" b="1" dirty="0" smtClean="0"/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Application-4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40" y="1266740"/>
            <a:ext cx="41243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2085890"/>
            <a:ext cx="3695700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5" y="3043451"/>
            <a:ext cx="6137939" cy="31191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21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8" y="1348626"/>
            <a:ext cx="10972800" cy="4389120"/>
          </a:xfrm>
        </p:spPr>
        <p:txBody>
          <a:bodyPr/>
          <a:lstStyle/>
          <a:p>
            <a:r>
              <a:rPr lang="en-IN" dirty="0" smtClean="0"/>
              <a:t>Just to remind you, if you have forgotten-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GET Request (E.g. via Browser) to </a:t>
            </a:r>
            <a:r>
              <a:rPr lang="en-IN" b="1" dirty="0" smtClean="0">
                <a:solidFill>
                  <a:srgbClr val="C00000"/>
                </a:solidFill>
              </a:rPr>
              <a:t>/page1 </a:t>
            </a:r>
            <a:r>
              <a:rPr lang="en-IN" dirty="0" smtClean="0"/>
              <a:t>takes you to 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002060"/>
                </a:solidFill>
              </a:rPr>
              <a:t>WEB-INF/</a:t>
            </a:r>
            <a:r>
              <a:rPr lang="en-IN" b="1" dirty="0" err="1" smtClean="0">
                <a:solidFill>
                  <a:srgbClr val="002060"/>
                </a:solidFill>
              </a:rPr>
              <a:t>jsp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FF0000"/>
                </a:solidFill>
              </a:rPr>
              <a:t>page1.jsp</a:t>
            </a:r>
            <a:r>
              <a:rPr lang="en-IN" b="1" dirty="0" smtClean="0"/>
              <a:t> </a:t>
            </a:r>
          </a:p>
          <a:p>
            <a:pPr marL="667512" lvl="2" indent="0">
              <a:buNone/>
            </a:pPr>
            <a:endParaRPr lang="en-IN" b="1" dirty="0" smtClean="0"/>
          </a:p>
          <a:p>
            <a:pPr lvl="2"/>
            <a:r>
              <a:rPr lang="en-IN" b="1" dirty="0">
                <a:solidFill>
                  <a:srgbClr val="FF0000"/>
                </a:solidFill>
              </a:rPr>
              <a:t>/</a:t>
            </a:r>
            <a:r>
              <a:rPr lang="en-IN" b="1" dirty="0" smtClean="0">
                <a:solidFill>
                  <a:srgbClr val="FF0000"/>
                </a:solidFill>
              </a:rPr>
              <a:t>admin/a1 </a:t>
            </a:r>
            <a:r>
              <a:rPr lang="en-IN" dirty="0" smtClean="0"/>
              <a:t>is resolved to the View provided by      /</a:t>
            </a:r>
            <a:r>
              <a:rPr lang="en-IN" b="1" dirty="0" smtClean="0"/>
              <a:t>WEB-INF/</a:t>
            </a:r>
            <a:r>
              <a:rPr lang="en-IN" b="1" dirty="0" err="1" smtClean="0"/>
              <a:t>jsp</a:t>
            </a:r>
            <a:r>
              <a:rPr lang="en-IN" b="1" dirty="0" smtClean="0"/>
              <a:t>/admin/</a:t>
            </a:r>
            <a:r>
              <a:rPr lang="en-IN" b="1" dirty="0" smtClean="0">
                <a:solidFill>
                  <a:srgbClr val="FF0000"/>
                </a:solidFill>
              </a:rPr>
              <a:t>a1.jsp</a:t>
            </a:r>
          </a:p>
          <a:p>
            <a:pPr marL="667512" lvl="2" indent="0">
              <a:buNone/>
            </a:pPr>
            <a:endParaRPr lang="en-IN" b="1" dirty="0" smtClean="0"/>
          </a:p>
          <a:p>
            <a:r>
              <a:rPr lang="en-IN" b="1" dirty="0" smtClean="0"/>
              <a:t>All these pages are </a:t>
            </a:r>
            <a:r>
              <a:rPr lang="en-IN" b="1" dirty="0" smtClean="0">
                <a:solidFill>
                  <a:srgbClr val="0070C0"/>
                </a:solidFill>
              </a:rPr>
              <a:t>OPEN</a:t>
            </a:r>
          </a:p>
          <a:p>
            <a:pPr marL="0" indent="0"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We need to protect these pages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4"/>
            <a:ext cx="10972800" cy="6960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an MVC Application-5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5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7502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Securing a Spring MVC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Create a subclass of </a:t>
            </a:r>
            <a:r>
              <a:rPr lang="en-IN" b="1" dirty="0" err="1" smtClean="0">
                <a:solidFill>
                  <a:srgbClr val="C00000"/>
                </a:solidFill>
              </a:rPr>
              <a:t>WebSecurityConfigurerAdapter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Annotate the class-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Override the two methods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26" y="2630961"/>
            <a:ext cx="4032000" cy="939554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63" y="3867860"/>
            <a:ext cx="6203350" cy="23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56000" y="4844955"/>
            <a:ext cx="2540000" cy="614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0793" y="5337854"/>
            <a:ext cx="239520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This for </a:t>
            </a:r>
            <a:r>
              <a:rPr lang="en-IN" b="1" dirty="0" err="1" smtClean="0"/>
              <a:t>HttpSecurity</a:t>
            </a:r>
            <a:endParaRPr lang="en-IN" b="1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18090" y="4472358"/>
            <a:ext cx="2558955" cy="215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947" y="4613218"/>
            <a:ext cx="277114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Let’s discuss a while later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365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0" y="0"/>
            <a:ext cx="10972800" cy="1143000"/>
          </a:xfrm>
        </p:spPr>
        <p:txBody>
          <a:bodyPr/>
          <a:lstStyle/>
          <a:p>
            <a:r>
              <a:rPr lang="en-IN" dirty="0" smtClean="0"/>
              <a:t>Restrict all pages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0" y="1390785"/>
            <a:ext cx="9067800" cy="18097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3817713"/>
            <a:ext cx="5553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5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524</Words>
  <Application>Microsoft Office PowerPoint</Application>
  <PresentationFormat>Widescreen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a Spring Web Application</vt:lpstr>
      <vt:lpstr>What we shall do -</vt:lpstr>
      <vt:lpstr>Create an MVC Application-1</vt:lpstr>
      <vt:lpstr>Create an MVC Application-2</vt:lpstr>
      <vt:lpstr>Create an MVC Application-3</vt:lpstr>
      <vt:lpstr>Create an MVC Application-4</vt:lpstr>
      <vt:lpstr>Create an MVC Application-5</vt:lpstr>
      <vt:lpstr>Securing a Spring MVC Application</vt:lpstr>
      <vt:lpstr>Restrict all pages</vt:lpstr>
      <vt:lpstr>Changed Requirement</vt:lpstr>
      <vt:lpstr>Code snippet</vt:lpstr>
      <vt:lpstr>We can do many things more</vt:lpstr>
      <vt:lpstr>To –Study </vt:lpstr>
      <vt:lpstr>Anyway, what are my credentials?</vt:lpstr>
      <vt:lpstr>Configure your Users</vt:lpstr>
      <vt:lpstr>Configure your Users –Use Database</vt:lpstr>
      <vt:lpstr>Create two tables</vt:lpstr>
      <vt:lpstr>PowerPoint Presentation</vt:lpstr>
      <vt:lpstr>Next Topics-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38</cp:revision>
  <dcterms:created xsi:type="dcterms:W3CDTF">2018-11-06T07:24:31Z</dcterms:created>
  <dcterms:modified xsi:type="dcterms:W3CDTF">2018-11-06T10:10:03Z</dcterms:modified>
</cp:coreProperties>
</file>