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73" r:id="rId3"/>
    <p:sldId id="274" r:id="rId4"/>
    <p:sldId id="280" r:id="rId5"/>
    <p:sldId id="281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75" r:id="rId15"/>
    <p:sldId id="276" r:id="rId16"/>
    <p:sldId id="277" r:id="rId17"/>
    <p:sldId id="27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via Spring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Coding: </a:t>
            </a:r>
          </a:p>
          <a:p>
            <a:pPr lvl="1"/>
            <a:r>
              <a:rPr lang="en-IN" dirty="0" smtClean="0"/>
              <a:t>Create a @Bean </a:t>
            </a:r>
            <a:r>
              <a:rPr lang="en-IN" i="1" dirty="0" smtClean="0"/>
              <a:t>or </a:t>
            </a:r>
            <a:r>
              <a:rPr lang="en-IN" dirty="0" smtClean="0"/>
              <a:t>@Component representing a </a:t>
            </a:r>
            <a:r>
              <a:rPr lang="en-IN" b="1" dirty="0" err="1" smtClean="0">
                <a:solidFill>
                  <a:srgbClr val="FF0000"/>
                </a:solidFill>
              </a:rPr>
              <a:t>JavaMailSender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type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7" y="2982732"/>
            <a:ext cx="7638755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Contd.: </a:t>
            </a:r>
          </a:p>
          <a:p>
            <a:pPr lvl="1"/>
            <a:r>
              <a:rPr lang="en-IN" dirty="0" smtClean="0"/>
              <a:t>Create a </a:t>
            </a:r>
            <a:r>
              <a:rPr lang="en-IN" b="1" dirty="0" smtClean="0"/>
              <a:t>@Service </a:t>
            </a:r>
            <a:r>
              <a:rPr lang="en-IN" dirty="0" smtClean="0"/>
              <a:t>to send email using the @</a:t>
            </a:r>
            <a:r>
              <a:rPr lang="en-IN" b="1" dirty="0" smtClean="0"/>
              <a:t>Bean / @Component </a:t>
            </a:r>
            <a:r>
              <a:rPr lang="en-IN" dirty="0" smtClean="0"/>
              <a:t>you created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Inject the @Bean / @Component 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Create the method to create and send Email. </a:t>
            </a:r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15" y="2814034"/>
            <a:ext cx="4068000" cy="86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92" y="3847857"/>
            <a:ext cx="3315218" cy="9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71" y="4474485"/>
            <a:ext cx="7430909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2" y="2547256"/>
            <a:ext cx="11221021" cy="3513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381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9" y="2573383"/>
            <a:ext cx="11180700" cy="40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you have some independent modules that</a:t>
            </a:r>
            <a:endParaRPr lang="en-US" dirty="0"/>
          </a:p>
          <a:p>
            <a:pPr lvl="1"/>
            <a:r>
              <a:rPr lang="en-US" dirty="0" smtClean="0"/>
              <a:t>Need to send Emails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 you replicate the same code everywhere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u="sng" dirty="0" smtClean="0">
                <a:solidFill>
                  <a:srgbClr val="00B050"/>
                </a:solidFill>
              </a:rPr>
              <a:t>Why don’t we use </a:t>
            </a:r>
            <a:r>
              <a:rPr lang="en-US" b="1" u="sng" dirty="0" err="1" smtClean="0">
                <a:solidFill>
                  <a:srgbClr val="00B050"/>
                </a:solidFill>
              </a:rPr>
              <a:t>REST</a:t>
            </a:r>
            <a:r>
              <a:rPr lang="en-US" u="sng" dirty="0" err="1" smtClean="0">
                <a:solidFill>
                  <a:srgbClr val="00B050"/>
                </a:solidFill>
              </a:rPr>
              <a:t>ful</a:t>
            </a:r>
            <a:r>
              <a:rPr lang="en-US" u="sng" dirty="0" smtClean="0">
                <a:solidFill>
                  <a:srgbClr val="00B050"/>
                </a:solidFill>
              </a:rPr>
              <a:t> web services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? Let’s do it</a:t>
            </a:r>
            <a:endParaRPr lang="en-US" dirty="0"/>
          </a:p>
          <a:p>
            <a:r>
              <a:rPr lang="en-US" dirty="0" smtClean="0"/>
              <a:t>Expose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can be consumed by each of the modules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RESTful</a:t>
            </a:r>
            <a:r>
              <a:rPr lang="en-US" dirty="0" smtClean="0"/>
              <a:t> services to send emails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Autowire</a:t>
            </a:r>
            <a:r>
              <a:rPr lang="en-US" b="1" dirty="0" smtClean="0"/>
              <a:t> </a:t>
            </a:r>
            <a:r>
              <a:rPr lang="en-US" dirty="0" smtClean="0"/>
              <a:t>the service within your </a:t>
            </a:r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i="1" dirty="0" smtClean="0"/>
              <a:t>class</a:t>
            </a:r>
          </a:p>
          <a:p>
            <a:r>
              <a:rPr lang="en-US" b="1" dirty="0" smtClean="0"/>
              <a:t>Call the method on the service object accordingly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- </a:t>
            </a:r>
            <a:endParaRPr lang="en-US" dirty="0"/>
          </a:p>
          <a:p>
            <a:pPr lvl="1"/>
            <a:r>
              <a:rPr lang="en-US" dirty="0" smtClean="0"/>
              <a:t>Can anybody who knows about the service, use it, if accessible </a:t>
            </a:r>
            <a:r>
              <a:rPr lang="en-US" smtClean="0"/>
              <a:t>over Internet?</a:t>
            </a:r>
            <a:endParaRPr lang="en-US" dirty="0" smtClean="0"/>
          </a:p>
          <a:p>
            <a:pPr lvl="1"/>
            <a:r>
              <a:rPr lang="en-US" dirty="0" smtClean="0"/>
              <a:t>What’d happen if there’re many hits (E.g. 1000 requests/ second) </a:t>
            </a:r>
          </a:p>
          <a:p>
            <a:pPr lvl="1"/>
            <a:r>
              <a:rPr lang="en-US" dirty="0" smtClean="0"/>
              <a:t>What happens if we wish to switch from Gmail to any other provider?</a:t>
            </a:r>
          </a:p>
          <a:p>
            <a:pPr lvl="3"/>
            <a:r>
              <a:rPr lang="en-US" dirty="0" smtClean="0"/>
              <a:t>What exactly change and where?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How do we handle it -</a:t>
            </a:r>
          </a:p>
          <a:p>
            <a:pPr lvl="4"/>
            <a:r>
              <a:rPr lang="en-US" dirty="0" smtClean="0"/>
              <a:t>Without re-building our code ? [</a:t>
            </a:r>
            <a:r>
              <a:rPr lang="en-US" b="1" dirty="0" smtClean="0"/>
              <a:t>Try to find an answer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we wish to have two / more email services </a:t>
            </a:r>
            <a:r>
              <a:rPr lang="en-US" dirty="0"/>
              <a:t>? ? </a:t>
            </a:r>
            <a:endParaRPr lang="en-US" dirty="0" smtClean="0"/>
          </a:p>
          <a:p>
            <a:pPr marL="393192" lvl="1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We’ll see later on 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to send email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Send a single JSON as the  PAYLOAD</a:t>
            </a:r>
          </a:p>
          <a:p>
            <a:pPr lvl="1"/>
            <a:r>
              <a:rPr lang="en-US" dirty="0" smtClean="0"/>
              <a:t>Chalk out a structure for the PAYLOAD</a:t>
            </a:r>
          </a:p>
          <a:p>
            <a:pPr lvl="1"/>
            <a:r>
              <a:rPr lang="en-US" dirty="0" smtClean="0"/>
              <a:t>Return  a meaningful Response </a:t>
            </a:r>
          </a:p>
          <a:p>
            <a:pPr lvl="1"/>
            <a:r>
              <a:rPr lang="en-US" dirty="0" smtClean="0"/>
              <a:t>Test the Web service you created via</a:t>
            </a:r>
          </a:p>
          <a:p>
            <a:pPr lvl="2"/>
            <a:r>
              <a:rPr lang="en-US" dirty="0" smtClean="0"/>
              <a:t>POSTMAN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Your own Spring code ( use </a:t>
            </a:r>
            <a:r>
              <a:rPr lang="en-US" b="1" dirty="0" err="1" smtClean="0"/>
              <a:t>RestTemplate</a:t>
            </a:r>
            <a:r>
              <a:rPr lang="en-US" dirty="0" smtClean="0"/>
              <a:t>) 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?</a:t>
            </a:r>
            <a:endParaRPr lang="en-IN" dirty="0"/>
          </a:p>
        </p:txBody>
      </p:sp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628581"/>
            <a:ext cx="295199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will learn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send EMAILs from your Spring Application</a:t>
            </a:r>
          </a:p>
          <a:p>
            <a:pPr lvl="2"/>
            <a:r>
              <a:rPr lang="en-US" dirty="0" smtClean="0"/>
              <a:t>GMAIL</a:t>
            </a:r>
          </a:p>
          <a:p>
            <a:pPr lvl="2"/>
            <a:r>
              <a:rPr lang="en-US" dirty="0" smtClean="0"/>
              <a:t>OUTLOOK</a:t>
            </a:r>
          </a:p>
          <a:p>
            <a:pPr marL="667512" lvl="2" indent="0">
              <a:buNone/>
            </a:pPr>
            <a:endParaRPr lang="en-US" dirty="0" smtClean="0"/>
          </a:p>
          <a:p>
            <a:r>
              <a:rPr lang="en-US" dirty="0" smtClean="0"/>
              <a:t>Handling Text and Rich Texts</a:t>
            </a:r>
          </a:p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sends email</a:t>
            </a:r>
          </a:p>
          <a:p>
            <a:r>
              <a:rPr lang="en-US" b="1" dirty="0" smtClean="0"/>
              <a:t>Loosely coupled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Tightening seat belts-  We’d be flying to </a:t>
            </a:r>
            <a:r>
              <a:rPr lang="en-US" dirty="0" smtClean="0"/>
              <a:t>the world of </a:t>
            </a:r>
            <a:r>
              <a:rPr lang="en-US" i="1" dirty="0" smtClean="0"/>
              <a:t>Micro-services </a:t>
            </a:r>
            <a:r>
              <a:rPr lang="en-US" dirty="0" smtClean="0"/>
              <a:t>in a few days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Java Mail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Mail API helps you send emails programmatically </a:t>
            </a:r>
            <a:endParaRPr lang="en-US" b="1" dirty="0"/>
          </a:p>
          <a:p>
            <a:pPr lvl="1"/>
            <a:r>
              <a:rPr lang="en-US" dirty="0" smtClean="0"/>
              <a:t>A rich set of APIs </a:t>
            </a:r>
          </a:p>
          <a:p>
            <a:pPr lvl="1"/>
            <a:r>
              <a:rPr lang="en-US" dirty="0" smtClean="0"/>
              <a:t>Handles </a:t>
            </a:r>
          </a:p>
          <a:p>
            <a:pPr lvl="2"/>
            <a:r>
              <a:rPr lang="en-US" dirty="0" smtClean="0"/>
              <a:t>Text messages</a:t>
            </a:r>
          </a:p>
          <a:p>
            <a:pPr lvl="2"/>
            <a:r>
              <a:rPr lang="en-US" dirty="0" smtClean="0"/>
              <a:t>Rich Text messages (E.g. HTML body)</a:t>
            </a:r>
          </a:p>
          <a:p>
            <a:pPr lvl="2"/>
            <a:r>
              <a:rPr lang="en-US" dirty="0" smtClean="0"/>
              <a:t>Multipart (e.g. Attachments) </a:t>
            </a:r>
          </a:p>
          <a:p>
            <a:pPr lvl="2"/>
            <a:r>
              <a:rPr lang="en-US" dirty="0" smtClean="0"/>
              <a:t>Support for handling FOLDERs (E.g. INBOX etc.) </a:t>
            </a:r>
          </a:p>
          <a:p>
            <a:pPr lvl="2"/>
            <a:r>
              <a:rPr lang="en-US" dirty="0" smtClean="0"/>
              <a:t>Supports SMTP, POP, IMAP [</a:t>
            </a:r>
            <a:r>
              <a:rPr lang="en-US" b="1" u="sng" dirty="0" smtClean="0"/>
              <a:t>Don’t worry if you are not familiar with these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Security of Mails – support for </a:t>
            </a:r>
            <a:r>
              <a:rPr lang="en-US" b="1" dirty="0" smtClean="0"/>
              <a:t>TLS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Can be integrated with Gmail, Outlook – any Mail server .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/>
              <a:t>Code snippets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9556"/>
            <a:ext cx="7401060" cy="419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47" y="3245476"/>
            <a:ext cx="5889938" cy="338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44" y="1559885"/>
            <a:ext cx="5891867" cy="1872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096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 smtClean="0"/>
              <a:t>Let’s Test it ourselves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8389" y="1571222"/>
            <a:ext cx="9886681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Use your Gmail Address and Password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Use </a:t>
            </a:r>
            <a:r>
              <a:rPr lang="en-IN" dirty="0" smtClean="0"/>
              <a:t>the </a:t>
            </a:r>
            <a:r>
              <a:rPr lang="en-IN" dirty="0" smtClean="0"/>
              <a:t>method call </a:t>
            </a:r>
            <a:r>
              <a:rPr lang="en-IN" dirty="0" smtClean="0"/>
              <a:t>like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9" y="2274059"/>
            <a:ext cx="6784492" cy="172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389" y="4803820"/>
            <a:ext cx="778501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DID NOT WORK </a:t>
            </a:r>
            <a:r>
              <a:rPr lang="en-IN" dirty="0" smtClean="0"/>
              <a:t>?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Make sure that your Gmail Account accessible to Third party apps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15" y="2502071"/>
            <a:ext cx="6264000" cy="3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– Major Neighbours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27" y="2057802"/>
            <a:ext cx="8627047" cy="44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1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MailSender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-</a:t>
            </a:r>
            <a:r>
              <a:rPr lang="en-IN" dirty="0" smtClean="0"/>
              <a:t>Interface</a:t>
            </a:r>
          </a:p>
          <a:p>
            <a:pPr marL="1154430" lvl="2" indent="-514350"/>
            <a:r>
              <a:rPr lang="en-IN" dirty="0" smtClean="0"/>
              <a:t>root of everything</a:t>
            </a:r>
          </a:p>
          <a:p>
            <a:pPr marL="1154430" lvl="2" indent="-514350"/>
            <a:r>
              <a:rPr lang="en-IN" dirty="0" smtClean="0"/>
              <a:t>Provides simple email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JavaMailSender</a:t>
            </a:r>
            <a:r>
              <a:rPr lang="en-IN" dirty="0"/>
              <a:t> </a:t>
            </a:r>
            <a:r>
              <a:rPr lang="en-IN" dirty="0" smtClean="0"/>
              <a:t> - Interface</a:t>
            </a:r>
          </a:p>
          <a:p>
            <a:pPr marL="1154430" lvl="2" indent="-514350"/>
            <a:r>
              <a:rPr lang="en-IN" dirty="0"/>
              <a:t>supports MIME </a:t>
            </a:r>
            <a:r>
              <a:rPr lang="en-IN" dirty="0" smtClean="0"/>
              <a:t>messages</a:t>
            </a:r>
          </a:p>
          <a:p>
            <a:pPr marL="1154430" lvl="2" indent="-514350"/>
            <a:r>
              <a:rPr lang="en-IN" dirty="0" smtClean="0"/>
              <a:t>Is used with </a:t>
            </a:r>
            <a:r>
              <a:rPr lang="en-IN" dirty="0" err="1">
                <a:solidFill>
                  <a:srgbClr val="FF0000"/>
                </a:solidFill>
              </a:rPr>
              <a:t>MimeMessageHelper</a:t>
            </a: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15" y="1275588"/>
            <a:ext cx="4515285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1" dirty="0" err="1" smtClean="0">
                <a:solidFill>
                  <a:srgbClr val="FF0000"/>
                </a:solidFill>
              </a:rPr>
              <a:t>JavaMailSenderImpl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-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1154430" lvl="2" indent="-514350"/>
            <a:r>
              <a:rPr lang="en-IN" dirty="0" smtClean="0"/>
              <a:t>Implements </a:t>
            </a:r>
            <a:r>
              <a:rPr lang="en-IN" u="sng" dirty="0" err="1" smtClean="0">
                <a:solidFill>
                  <a:srgbClr val="FF0000"/>
                </a:solidFill>
              </a:rPr>
              <a:t>JavaMailSender</a:t>
            </a:r>
            <a:endParaRPr lang="en-IN" u="sng" dirty="0" smtClean="0">
              <a:solidFill>
                <a:srgbClr val="FF0000"/>
              </a:solidFill>
            </a:endParaRPr>
          </a:p>
          <a:p>
            <a:pPr marL="1154430" lvl="2" indent="-514350"/>
            <a:r>
              <a:rPr lang="en-US" dirty="0"/>
              <a:t>supports </a:t>
            </a:r>
            <a:r>
              <a:rPr lang="en-US" dirty="0" err="1"/>
              <a:t>JavaMail</a:t>
            </a:r>
            <a:r>
              <a:rPr lang="en-US" dirty="0"/>
              <a:t> Mime Messages </a:t>
            </a:r>
            <a:r>
              <a:rPr lang="en-US" dirty="0" smtClean="0"/>
              <a:t>Spring Simple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Mail Messages</a:t>
            </a:r>
            <a:r>
              <a:rPr lang="en-IN" dirty="0" smtClean="0"/>
              <a:t> </a:t>
            </a:r>
          </a:p>
          <a:p>
            <a:pPr marL="0" indent="0" fontAlgn="base">
              <a:buNone/>
            </a:pPr>
            <a:r>
              <a:rPr lang="en-IN" dirty="0" smtClean="0"/>
              <a:t>4. </a:t>
            </a:r>
            <a:r>
              <a:rPr lang="en-IN" b="1" dirty="0" err="1">
                <a:solidFill>
                  <a:srgbClr val="C00000"/>
                </a:solidFill>
              </a:rPr>
              <a:t>SimpleMailMessage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Class</a:t>
            </a:r>
          </a:p>
          <a:p>
            <a:pPr lvl="2"/>
            <a:r>
              <a:rPr lang="en-IN" dirty="0" smtClean="0"/>
              <a:t>  </a:t>
            </a:r>
            <a:r>
              <a:rPr lang="en-US" dirty="0" smtClean="0"/>
              <a:t>creating </a:t>
            </a:r>
            <a:r>
              <a:rPr lang="en-US" dirty="0"/>
              <a:t>a simple mail </a:t>
            </a:r>
            <a:r>
              <a:rPr lang="en-US" dirty="0" smtClean="0"/>
              <a:t>message</a:t>
            </a:r>
          </a:p>
          <a:p>
            <a:pPr marL="667512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IN" b="1" dirty="0" err="1">
                <a:solidFill>
                  <a:srgbClr val="C00000"/>
                </a:solidFill>
              </a:rPr>
              <a:t>MimeMessagePreparator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982980" lvl="2" indent="-342900"/>
            <a:r>
              <a:rPr lang="en-US" dirty="0"/>
              <a:t>call back interface for preparing the </a:t>
            </a:r>
            <a:r>
              <a:rPr lang="en-US" dirty="0" err="1"/>
              <a:t>JavaMail</a:t>
            </a:r>
            <a:r>
              <a:rPr lang="en-US" dirty="0"/>
              <a:t> MIME </a:t>
            </a:r>
            <a:r>
              <a:rPr lang="en-US" dirty="0" smtClean="0"/>
              <a:t>messages</a:t>
            </a:r>
          </a:p>
          <a:p>
            <a:pPr marL="64008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</a:t>
            </a:r>
            <a:r>
              <a:rPr lang="en-IN" b="1" dirty="0" err="1">
                <a:solidFill>
                  <a:srgbClr val="FF0000"/>
                </a:solidFill>
              </a:rPr>
              <a:t>MimeMessageHelper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982980" lvl="2" indent="-342900"/>
            <a:r>
              <a:rPr lang="en-US" dirty="0"/>
              <a:t>helper class </a:t>
            </a:r>
            <a:r>
              <a:rPr lang="en-US" dirty="0" smtClean="0"/>
              <a:t>supporting MIME message with inline </a:t>
            </a:r>
            <a:r>
              <a:rPr lang="en-US" dirty="0"/>
              <a:t>elements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32" y="1275588"/>
            <a:ext cx="333992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Create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A. Create Project: 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hlinkClick r:id="rId2"/>
              </a:rPr>
              <a:t>https://start.spring.io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to create a project with Mail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this adds this dependency to your pom.xml file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Import the Maven project to Eclipse and build 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64" y="1935479"/>
            <a:ext cx="3153043" cy="297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71" y="3421164"/>
            <a:ext cx="5624580" cy="2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0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147</TotalTime>
  <Words>593</Words>
  <Application>Microsoft Office PowerPoint</Application>
  <PresentationFormat>Widescreen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Email via Spring</vt:lpstr>
      <vt:lpstr>We will learn</vt:lpstr>
      <vt:lpstr>Overview- Java Mail</vt:lpstr>
      <vt:lpstr>Code snippets</vt:lpstr>
      <vt:lpstr>Let’s Test it ourselves</vt:lpstr>
      <vt:lpstr>Spring Email – Major Neighbours  </vt:lpstr>
      <vt:lpstr>Spring Email </vt:lpstr>
      <vt:lpstr>Spring Email </vt:lpstr>
      <vt:lpstr>Development Steps- Create Project</vt:lpstr>
      <vt:lpstr>Development Steps- Coding</vt:lpstr>
      <vt:lpstr>Development Steps- Coding</vt:lpstr>
      <vt:lpstr>Development Steps- Coding</vt:lpstr>
      <vt:lpstr>Development Steps- Coding</vt:lpstr>
      <vt:lpstr>Brainstorming Objectives</vt:lpstr>
      <vt:lpstr>Create RESTful services to send emails</vt:lpstr>
      <vt:lpstr>Brainstorming Activity</vt:lpstr>
      <vt:lpstr>Assignment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via Spring</dc:title>
  <dc:creator>Windows User</dc:creator>
  <cp:lastModifiedBy>Windows User</cp:lastModifiedBy>
  <cp:revision>38</cp:revision>
  <dcterms:created xsi:type="dcterms:W3CDTF">2018-11-03T05:46:49Z</dcterms:created>
  <dcterms:modified xsi:type="dcterms:W3CDTF">2018-11-03T08:14:40Z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