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72" r:id="rId2"/>
    <p:sldId id="273" r:id="rId3"/>
    <p:sldId id="274" r:id="rId4"/>
    <p:sldId id="280" r:id="rId5"/>
    <p:sldId id="281" r:id="rId6"/>
    <p:sldId id="284" r:id="rId7"/>
    <p:sldId id="282" r:id="rId8"/>
    <p:sldId id="283" r:id="rId9"/>
    <p:sldId id="285" r:id="rId10"/>
    <p:sldId id="286" r:id="rId11"/>
    <p:sldId id="287" r:id="rId12"/>
    <p:sldId id="288" r:id="rId13"/>
    <p:sldId id="289" r:id="rId14"/>
    <p:sldId id="275" r:id="rId15"/>
    <p:sldId id="276" r:id="rId16"/>
    <p:sldId id="277" r:id="rId17"/>
    <p:sldId id="278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0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31BF-C3B5-4970-8F4C-E47420B8810E}" type="datetime1">
              <a:rPr lang="en-US" smtClean="0"/>
              <a:t>11/3/2018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C61F-BEDE-456F-8F48-3DDBCDFD3651}" type="datetime1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8E89-A779-40C1-9624-774D2368FB78}" type="datetime1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B4CC-64FC-4B06-99CF-41CBD7F71053}" type="datetime1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872-3FFA-4406-885C-D874EB0CD011}" type="datetime1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A63A-37DB-437F-A946-7BFD12A036F7}" type="datetime1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8226-0558-4BC9-A4EE-FDC71DF62D4A}" type="datetime1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6B58-DF04-4A87-BE1E-7EF33C74DEF9}" type="datetime1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23E7-C0DD-4DCD-8DBB-1D249CB633CA}" type="datetime1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6F80-3AFA-4F45-97C4-E904FF0E435C}" type="datetime1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0DD3-5FE4-4EB5-B089-3E62944F97F4}" type="datetime1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8CFB6EB8-AB7B-434F-8005-9FDA773FFED9}" type="datetime1">
              <a:rPr lang="en-US" smtClean="0"/>
              <a:t>11/3/2018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Email via Spring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Soham</a:t>
            </a:r>
            <a:r>
              <a:rPr lang="en-US" b="1" dirty="0" smtClean="0"/>
              <a:t> </a:t>
            </a:r>
            <a:r>
              <a:rPr lang="en-US" b="1" dirty="0" err="1" smtClean="0"/>
              <a:t>Sengupta</a:t>
            </a:r>
            <a:endParaRPr lang="en-US" b="1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Development Steps- 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</a:t>
            </a:r>
            <a:r>
              <a:rPr lang="en-IN" dirty="0" smtClean="0"/>
              <a:t>. Coding: </a:t>
            </a:r>
          </a:p>
          <a:p>
            <a:pPr lvl="1"/>
            <a:r>
              <a:rPr lang="en-IN" dirty="0" smtClean="0"/>
              <a:t>Create a @Bean </a:t>
            </a:r>
            <a:r>
              <a:rPr lang="en-IN" i="1" dirty="0" smtClean="0"/>
              <a:t>or </a:t>
            </a:r>
            <a:r>
              <a:rPr lang="en-IN" dirty="0" smtClean="0"/>
              <a:t>@Component representing a </a:t>
            </a:r>
            <a:r>
              <a:rPr lang="en-IN" b="1" dirty="0" err="1" smtClean="0">
                <a:solidFill>
                  <a:srgbClr val="FF0000"/>
                </a:solidFill>
              </a:rPr>
              <a:t>JavaMailSender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type</a:t>
            </a:r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97" y="2982732"/>
            <a:ext cx="7638755" cy="3708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6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Development Steps- 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</a:t>
            </a:r>
            <a:r>
              <a:rPr lang="en-IN" dirty="0" smtClean="0"/>
              <a:t>. Coding Contd.: </a:t>
            </a:r>
          </a:p>
          <a:p>
            <a:pPr lvl="1"/>
            <a:r>
              <a:rPr lang="en-IN" dirty="0" smtClean="0"/>
              <a:t>Create a </a:t>
            </a:r>
            <a:r>
              <a:rPr lang="en-IN" b="1" dirty="0" smtClean="0"/>
              <a:t>@Service </a:t>
            </a:r>
            <a:r>
              <a:rPr lang="en-IN" dirty="0" smtClean="0"/>
              <a:t>to send email using the @</a:t>
            </a:r>
            <a:r>
              <a:rPr lang="en-IN" b="1" dirty="0" smtClean="0"/>
              <a:t>Bean / @Component </a:t>
            </a:r>
            <a:r>
              <a:rPr lang="en-IN" dirty="0" smtClean="0"/>
              <a:t>you created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Inject the @Bean / @Component 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Create the method to create and send Email. </a:t>
            </a:r>
          </a:p>
          <a:p>
            <a:pPr marL="393192" lvl="1" indent="0">
              <a:buNone/>
            </a:pPr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 smtClean="0"/>
          </a:p>
          <a:p>
            <a:pPr lvl="1"/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515" y="2814034"/>
            <a:ext cx="4068000" cy="86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92" y="3847857"/>
            <a:ext cx="3315218" cy="9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471" y="4474485"/>
            <a:ext cx="7430909" cy="24480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2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Development Steps- 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</a:t>
            </a:r>
            <a:r>
              <a:rPr lang="en-IN" dirty="0" smtClean="0"/>
              <a:t>. Coding Contd. : </a:t>
            </a:r>
          </a:p>
          <a:p>
            <a:pPr marL="0" indent="0">
              <a:buNone/>
            </a:pPr>
            <a:endParaRPr lang="en-IN" dirty="0" smtClean="0"/>
          </a:p>
          <a:p>
            <a:pPr lvl="1"/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2" y="2547256"/>
            <a:ext cx="11221021" cy="35139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1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Development Steps- 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</a:t>
            </a:r>
            <a:r>
              <a:rPr lang="en-IN" dirty="0" smtClean="0"/>
              <a:t>. Coding Contd. : </a:t>
            </a:r>
          </a:p>
          <a:p>
            <a:pPr marL="0" indent="0">
              <a:buNone/>
            </a:pPr>
            <a:endParaRPr lang="en-IN" dirty="0" smtClean="0"/>
          </a:p>
          <a:p>
            <a:pPr lvl="1"/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89" y="2573383"/>
            <a:ext cx="11180700" cy="400146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2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you have some independent modules that</a:t>
            </a:r>
            <a:endParaRPr lang="en-US" dirty="0"/>
          </a:p>
          <a:p>
            <a:pPr lvl="1"/>
            <a:r>
              <a:rPr lang="en-US" dirty="0" smtClean="0"/>
              <a:t>Need to send Emails 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Do you replicate the same code everywhere</a:t>
            </a:r>
            <a:r>
              <a:rPr lang="en-US" dirty="0" smtClean="0"/>
              <a:t>?</a:t>
            </a:r>
            <a:endParaRPr lang="en-US" dirty="0"/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NO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Then</a:t>
            </a:r>
            <a:r>
              <a:rPr lang="en-US" dirty="0" smtClean="0"/>
              <a:t> ?</a:t>
            </a:r>
            <a:endParaRPr lang="en-US" dirty="0"/>
          </a:p>
          <a:p>
            <a:pPr lvl="2"/>
            <a:r>
              <a:rPr lang="en-US" u="sng" dirty="0" smtClean="0">
                <a:solidFill>
                  <a:srgbClr val="00B050"/>
                </a:solidFill>
              </a:rPr>
              <a:t>Why don’t we use </a:t>
            </a:r>
            <a:r>
              <a:rPr lang="en-US" b="1" u="sng" dirty="0" err="1" smtClean="0">
                <a:solidFill>
                  <a:srgbClr val="00B050"/>
                </a:solidFill>
              </a:rPr>
              <a:t>REST</a:t>
            </a:r>
            <a:r>
              <a:rPr lang="en-US" u="sng" dirty="0" err="1" smtClean="0">
                <a:solidFill>
                  <a:srgbClr val="00B050"/>
                </a:solidFill>
              </a:rPr>
              <a:t>ful</a:t>
            </a:r>
            <a:r>
              <a:rPr lang="en-US" u="sng" dirty="0" smtClean="0">
                <a:solidFill>
                  <a:srgbClr val="00B050"/>
                </a:solidFill>
              </a:rPr>
              <a:t> web services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? Let’s do it</a:t>
            </a:r>
            <a:endParaRPr lang="en-US" dirty="0"/>
          </a:p>
          <a:p>
            <a:r>
              <a:rPr lang="en-US" dirty="0" smtClean="0"/>
              <a:t>Expose a </a:t>
            </a:r>
            <a:r>
              <a:rPr lang="en-US" b="1" dirty="0" err="1" smtClean="0"/>
              <a:t>REST</a:t>
            </a:r>
            <a:r>
              <a:rPr lang="en-US" dirty="0" err="1" smtClean="0"/>
              <a:t>ful</a:t>
            </a:r>
            <a:r>
              <a:rPr lang="en-US" dirty="0" smtClean="0"/>
              <a:t> web service that can be consumed by each of the modules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RESTful</a:t>
            </a:r>
            <a:r>
              <a:rPr lang="en-US" dirty="0" smtClean="0"/>
              <a:t> services to send emails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@</a:t>
            </a:r>
            <a:r>
              <a:rPr lang="en-US" b="1" dirty="0" err="1" smtClean="0"/>
              <a:t>Autowire</a:t>
            </a:r>
            <a:r>
              <a:rPr lang="en-US" b="1" dirty="0" smtClean="0"/>
              <a:t> </a:t>
            </a:r>
            <a:r>
              <a:rPr lang="en-US" dirty="0" smtClean="0"/>
              <a:t>the service within your </a:t>
            </a:r>
            <a:r>
              <a:rPr lang="en-US" b="1" dirty="0" smtClean="0"/>
              <a:t>@</a:t>
            </a:r>
            <a:r>
              <a:rPr lang="en-US" b="1" dirty="0" err="1" smtClean="0"/>
              <a:t>RestController</a:t>
            </a:r>
            <a:r>
              <a:rPr lang="en-US" b="1" dirty="0" smtClean="0"/>
              <a:t> </a:t>
            </a:r>
            <a:r>
              <a:rPr lang="en-US" i="1" dirty="0" smtClean="0"/>
              <a:t>class</a:t>
            </a:r>
          </a:p>
          <a:p>
            <a:r>
              <a:rPr lang="en-US" b="1" dirty="0" smtClean="0"/>
              <a:t>Call the method on the service object accordingly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 Activity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- </a:t>
            </a:r>
            <a:endParaRPr lang="en-US" dirty="0"/>
          </a:p>
          <a:p>
            <a:pPr lvl="1"/>
            <a:r>
              <a:rPr lang="en-US" dirty="0" smtClean="0"/>
              <a:t>Can anybody who knows about the service, use it, if accessible </a:t>
            </a:r>
            <a:r>
              <a:rPr lang="en-US" smtClean="0"/>
              <a:t>over Internet?</a:t>
            </a:r>
            <a:endParaRPr lang="en-US" dirty="0" smtClean="0"/>
          </a:p>
          <a:p>
            <a:pPr lvl="1"/>
            <a:r>
              <a:rPr lang="en-US" dirty="0" smtClean="0"/>
              <a:t>What’d happen if there’re many hits (E.g. 1000 requests/ second) </a:t>
            </a:r>
          </a:p>
          <a:p>
            <a:pPr lvl="1"/>
            <a:r>
              <a:rPr lang="en-US" dirty="0" smtClean="0"/>
              <a:t>What happens if we wish to switch from Gmail to any other provider?</a:t>
            </a:r>
          </a:p>
          <a:p>
            <a:pPr lvl="3"/>
            <a:r>
              <a:rPr lang="en-US" dirty="0" smtClean="0"/>
              <a:t>What exactly change and where?</a:t>
            </a:r>
          </a:p>
          <a:p>
            <a:pPr lvl="3"/>
            <a:r>
              <a:rPr lang="en-US" dirty="0"/>
              <a:t> </a:t>
            </a:r>
            <a:r>
              <a:rPr lang="en-US" dirty="0" smtClean="0"/>
              <a:t>How do we handle it -</a:t>
            </a:r>
          </a:p>
          <a:p>
            <a:pPr lvl="4"/>
            <a:r>
              <a:rPr lang="en-US" dirty="0" smtClean="0"/>
              <a:t>Without re-building our code ? [</a:t>
            </a:r>
            <a:r>
              <a:rPr lang="en-US" b="1" dirty="0" smtClean="0"/>
              <a:t>Try to find an answer</a:t>
            </a:r>
            <a:r>
              <a:rPr lang="en-US" dirty="0" smtClean="0"/>
              <a:t>]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If we wish to have two / more email services </a:t>
            </a:r>
            <a:r>
              <a:rPr lang="en-US" dirty="0"/>
              <a:t>? ? </a:t>
            </a:r>
            <a:endParaRPr lang="en-US" dirty="0" smtClean="0"/>
          </a:p>
          <a:p>
            <a:pPr marL="393192" lvl="1" indent="0" algn="ctr">
              <a:buNone/>
            </a:pPr>
            <a:r>
              <a:rPr lang="en-US" b="1" dirty="0" smtClean="0"/>
              <a:t>[</a:t>
            </a:r>
            <a:r>
              <a:rPr lang="en-US" b="1" dirty="0"/>
              <a:t>We’ll see later on ]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b="1" dirty="0" err="1" smtClean="0"/>
              <a:t>REST</a:t>
            </a:r>
            <a:r>
              <a:rPr lang="en-US" dirty="0" err="1" smtClean="0"/>
              <a:t>ful</a:t>
            </a:r>
            <a:r>
              <a:rPr lang="en-US" dirty="0" smtClean="0"/>
              <a:t> web service to send email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Send a single JSON as the  PAYLOAD</a:t>
            </a:r>
          </a:p>
          <a:p>
            <a:pPr lvl="1"/>
            <a:r>
              <a:rPr lang="en-US" dirty="0" smtClean="0"/>
              <a:t>Chalk out a structure for the PAYLOAD</a:t>
            </a:r>
          </a:p>
          <a:p>
            <a:pPr lvl="1"/>
            <a:r>
              <a:rPr lang="en-US" dirty="0" smtClean="0"/>
              <a:t>Return  a meaningful Response </a:t>
            </a:r>
          </a:p>
          <a:p>
            <a:pPr lvl="1"/>
            <a:r>
              <a:rPr lang="en-US" dirty="0" smtClean="0"/>
              <a:t>Test the Web service you created via</a:t>
            </a:r>
          </a:p>
          <a:p>
            <a:pPr lvl="2"/>
            <a:r>
              <a:rPr lang="en-US" dirty="0" smtClean="0"/>
              <a:t>POSTMAN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Your own Spring code ( use </a:t>
            </a:r>
            <a:r>
              <a:rPr lang="en-US" b="1" dirty="0" err="1" smtClean="0"/>
              <a:t>RestTemplate</a:t>
            </a:r>
            <a:r>
              <a:rPr lang="en-US" dirty="0" smtClean="0"/>
              <a:t>) 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 smtClean="0"/>
              <a:t>https://github.com/trainerpb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 ?</a:t>
            </a:r>
            <a:endParaRPr lang="en-IN" dirty="0"/>
          </a:p>
        </p:txBody>
      </p:sp>
      <p:pic>
        <p:nvPicPr>
          <p:cNvPr id="1026" name="Picture 2" descr="Image result for question m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2628581"/>
            <a:ext cx="2951999" cy="29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6000" y="6356351"/>
            <a:ext cx="6180428" cy="365125"/>
          </a:xfrm>
        </p:spPr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https://github.com/trainerpb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9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 will learn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send EMAILs from your Spring Application</a:t>
            </a:r>
          </a:p>
          <a:p>
            <a:pPr lvl="2"/>
            <a:r>
              <a:rPr lang="en-US" dirty="0" smtClean="0"/>
              <a:t>GMAIL</a:t>
            </a:r>
          </a:p>
          <a:p>
            <a:pPr lvl="2"/>
            <a:r>
              <a:rPr lang="en-US" dirty="0" smtClean="0"/>
              <a:t>OUTLOOK</a:t>
            </a:r>
          </a:p>
          <a:p>
            <a:pPr marL="667512" lvl="2" indent="0">
              <a:buNone/>
            </a:pPr>
            <a:endParaRPr lang="en-US" dirty="0" smtClean="0"/>
          </a:p>
          <a:p>
            <a:r>
              <a:rPr lang="en-US" dirty="0" smtClean="0"/>
              <a:t>Handling Text and Rich Texts</a:t>
            </a:r>
          </a:p>
          <a:p>
            <a:r>
              <a:rPr lang="en-US" dirty="0" smtClean="0"/>
              <a:t>Create a </a:t>
            </a:r>
            <a:r>
              <a:rPr lang="en-US" b="1" dirty="0" err="1" smtClean="0"/>
              <a:t>REST</a:t>
            </a:r>
            <a:r>
              <a:rPr lang="en-US" dirty="0" err="1" smtClean="0"/>
              <a:t>ful</a:t>
            </a:r>
            <a:r>
              <a:rPr lang="en-US" dirty="0" smtClean="0"/>
              <a:t> web service that sends email</a:t>
            </a:r>
          </a:p>
          <a:p>
            <a:r>
              <a:rPr lang="en-US" b="1" dirty="0" smtClean="0"/>
              <a:t>Loosely coupled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Tightening seat belts-  We’d be flying to the world of </a:t>
            </a:r>
            <a:r>
              <a:rPr lang="en-US" i="1" dirty="0" smtClean="0"/>
              <a:t>Micro-services </a:t>
            </a:r>
            <a:r>
              <a:rPr lang="en-US" dirty="0" smtClean="0"/>
              <a:t>in a few days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Overview- Java Mail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Java Mail API helps you send emails programmatically </a:t>
            </a:r>
            <a:endParaRPr lang="en-US" b="1" dirty="0"/>
          </a:p>
          <a:p>
            <a:pPr lvl="1"/>
            <a:r>
              <a:rPr lang="en-US" dirty="0" smtClean="0"/>
              <a:t>A rich set of APIs </a:t>
            </a:r>
          </a:p>
          <a:p>
            <a:pPr lvl="1"/>
            <a:r>
              <a:rPr lang="en-US" dirty="0" smtClean="0"/>
              <a:t>Handles </a:t>
            </a:r>
          </a:p>
          <a:p>
            <a:pPr lvl="2"/>
            <a:r>
              <a:rPr lang="en-US" dirty="0" smtClean="0"/>
              <a:t>Text messages</a:t>
            </a:r>
          </a:p>
          <a:p>
            <a:pPr lvl="2"/>
            <a:r>
              <a:rPr lang="en-US" dirty="0" smtClean="0"/>
              <a:t>Rich Text messages (E.g. HTML body)</a:t>
            </a:r>
          </a:p>
          <a:p>
            <a:pPr lvl="2"/>
            <a:r>
              <a:rPr lang="en-US" dirty="0" smtClean="0"/>
              <a:t>Multipart (e.g. Attachments) </a:t>
            </a:r>
          </a:p>
          <a:p>
            <a:pPr lvl="2"/>
            <a:r>
              <a:rPr lang="en-US" dirty="0" smtClean="0"/>
              <a:t>Support for handling FOLDERs (E.g. INBOX etc.) </a:t>
            </a:r>
          </a:p>
          <a:p>
            <a:pPr lvl="2"/>
            <a:r>
              <a:rPr lang="en-US" dirty="0" smtClean="0"/>
              <a:t>Supports SMTP, POP, IMAP [</a:t>
            </a:r>
            <a:r>
              <a:rPr lang="en-US" b="1" u="sng" dirty="0" smtClean="0"/>
              <a:t>Don’t worry if you are not familiar with these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Security of Mails – support for </a:t>
            </a:r>
            <a:r>
              <a:rPr lang="en-US" b="1" dirty="0" smtClean="0"/>
              <a:t>TLS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Can be integrated with Gmail, Outlook – any Mail server . 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389" y="424860"/>
            <a:ext cx="10972800" cy="854256"/>
          </a:xfrm>
        </p:spPr>
        <p:txBody>
          <a:bodyPr>
            <a:normAutofit/>
          </a:bodyPr>
          <a:lstStyle/>
          <a:p>
            <a:r>
              <a:rPr lang="en-IN" dirty="0"/>
              <a:t>Code snippets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29556"/>
            <a:ext cx="7401060" cy="4191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947" y="3245476"/>
            <a:ext cx="5889938" cy="3380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644" y="1559885"/>
            <a:ext cx="5891867" cy="1872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6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389" y="424860"/>
            <a:ext cx="10972800" cy="854256"/>
          </a:xfrm>
        </p:spPr>
        <p:txBody>
          <a:bodyPr>
            <a:normAutofit/>
          </a:bodyPr>
          <a:lstStyle/>
          <a:p>
            <a:r>
              <a:rPr lang="en-IN" dirty="0" smtClean="0"/>
              <a:t>Let’s Test it ourselves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38389" y="1571222"/>
            <a:ext cx="9886681" cy="28623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 Use your Gmail Address and Password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Use the method call like this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endParaRPr lang="en-I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289" y="2274059"/>
            <a:ext cx="6784492" cy="172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8389" y="4803820"/>
            <a:ext cx="778501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DID NOT WORK </a:t>
            </a:r>
            <a:r>
              <a:rPr lang="en-IN" dirty="0" smtClean="0"/>
              <a:t>?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Make sure that your Gmail Account accessible to Third party apps.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715" y="2502071"/>
            <a:ext cx="6264000" cy="386294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3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Email – Major Neighbours 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927" y="2057802"/>
            <a:ext cx="8627047" cy="443314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1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Email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Basically based on Java Mail API only </a:t>
            </a:r>
          </a:p>
          <a:p>
            <a:r>
              <a:rPr lang="en-IN" dirty="0" smtClean="0"/>
              <a:t>Provides additional wrappers to avoid </a:t>
            </a:r>
          </a:p>
          <a:p>
            <a:pPr marL="0" indent="0">
              <a:buNone/>
            </a:pPr>
            <a:r>
              <a:rPr lang="en-IN" i="1" dirty="0"/>
              <a:t> </a:t>
            </a:r>
            <a:r>
              <a:rPr lang="en-IN" i="1" dirty="0" smtClean="0"/>
              <a:t>   boilerplate</a:t>
            </a:r>
            <a:r>
              <a:rPr lang="en-IN" dirty="0" smtClean="0"/>
              <a:t> codes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err="1">
                <a:solidFill>
                  <a:srgbClr val="FF0000"/>
                </a:solidFill>
              </a:rPr>
              <a:t>MailSender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-</a:t>
            </a:r>
            <a:r>
              <a:rPr lang="en-IN" dirty="0" smtClean="0"/>
              <a:t>Interface</a:t>
            </a:r>
          </a:p>
          <a:p>
            <a:pPr marL="1154430" lvl="2" indent="-514350"/>
            <a:r>
              <a:rPr lang="en-IN" dirty="0" smtClean="0"/>
              <a:t>root of everything</a:t>
            </a:r>
          </a:p>
          <a:p>
            <a:pPr marL="1154430" lvl="2" indent="-514350"/>
            <a:r>
              <a:rPr lang="en-IN" dirty="0" smtClean="0"/>
              <a:t>Provides simple email functionalities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b="1" dirty="0" err="1">
                <a:solidFill>
                  <a:srgbClr val="FF0000"/>
                </a:solidFill>
              </a:rPr>
              <a:t>JavaMailSender</a:t>
            </a:r>
            <a:r>
              <a:rPr lang="en-IN" dirty="0"/>
              <a:t> </a:t>
            </a:r>
            <a:r>
              <a:rPr lang="en-IN" dirty="0" smtClean="0"/>
              <a:t> - Interface</a:t>
            </a:r>
          </a:p>
          <a:p>
            <a:pPr marL="1154430" lvl="2" indent="-514350"/>
            <a:r>
              <a:rPr lang="en-IN" dirty="0"/>
              <a:t>supports MIME </a:t>
            </a:r>
            <a:r>
              <a:rPr lang="en-IN" dirty="0" smtClean="0"/>
              <a:t>messages</a:t>
            </a:r>
          </a:p>
          <a:p>
            <a:pPr marL="1154430" lvl="2" indent="-514350"/>
            <a:r>
              <a:rPr lang="en-IN" dirty="0" smtClean="0"/>
              <a:t>Is used with </a:t>
            </a:r>
            <a:r>
              <a:rPr lang="en-IN" dirty="0" err="1">
                <a:solidFill>
                  <a:srgbClr val="FF0000"/>
                </a:solidFill>
              </a:rPr>
              <a:t>MimeMessageHelper</a:t>
            </a:r>
            <a:r>
              <a:rPr lang="en-IN" dirty="0"/>
              <a:t> 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1154430" lvl="2" indent="-514350"/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115" y="1275588"/>
            <a:ext cx="4515285" cy="460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3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Email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Basically based on Java Mail API only </a:t>
            </a:r>
          </a:p>
          <a:p>
            <a:r>
              <a:rPr lang="en-IN" dirty="0" smtClean="0"/>
              <a:t>Provides additional wrappers to avoid </a:t>
            </a:r>
          </a:p>
          <a:p>
            <a:pPr marL="0" indent="0">
              <a:buNone/>
            </a:pPr>
            <a:r>
              <a:rPr lang="en-IN" i="1" dirty="0"/>
              <a:t> </a:t>
            </a:r>
            <a:r>
              <a:rPr lang="en-IN" i="1" dirty="0" smtClean="0"/>
              <a:t>   boilerplate</a:t>
            </a:r>
            <a:r>
              <a:rPr lang="en-IN" dirty="0" smtClean="0"/>
              <a:t> codes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IN" b="1" dirty="0" err="1" smtClean="0">
                <a:solidFill>
                  <a:srgbClr val="FF0000"/>
                </a:solidFill>
              </a:rPr>
              <a:t>JavaMailSenderImpl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- </a:t>
            </a:r>
            <a:r>
              <a:rPr lang="en-IN" dirty="0" smtClean="0">
                <a:solidFill>
                  <a:srgbClr val="002060"/>
                </a:solidFill>
              </a:rPr>
              <a:t>Class</a:t>
            </a:r>
          </a:p>
          <a:p>
            <a:pPr marL="1154430" lvl="2" indent="-514350"/>
            <a:r>
              <a:rPr lang="en-IN" dirty="0" smtClean="0"/>
              <a:t>Implements </a:t>
            </a:r>
            <a:r>
              <a:rPr lang="en-IN" u="sng" dirty="0" err="1" smtClean="0">
                <a:solidFill>
                  <a:srgbClr val="FF0000"/>
                </a:solidFill>
              </a:rPr>
              <a:t>JavaMailSender</a:t>
            </a:r>
            <a:endParaRPr lang="en-IN" u="sng" dirty="0" smtClean="0">
              <a:solidFill>
                <a:srgbClr val="FF0000"/>
              </a:solidFill>
            </a:endParaRPr>
          </a:p>
          <a:p>
            <a:pPr marL="1154430" lvl="2" indent="-514350"/>
            <a:r>
              <a:rPr lang="en-US" dirty="0"/>
              <a:t>supports </a:t>
            </a:r>
            <a:r>
              <a:rPr lang="en-US" dirty="0" err="1"/>
              <a:t>JavaMail</a:t>
            </a:r>
            <a:r>
              <a:rPr lang="en-US" dirty="0"/>
              <a:t> Mime Messages </a:t>
            </a:r>
            <a:r>
              <a:rPr lang="en-US" dirty="0" smtClean="0"/>
              <a:t>Spring Simple</a:t>
            </a:r>
          </a:p>
          <a:p>
            <a:pPr marL="64008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Mail Messages</a:t>
            </a:r>
            <a:r>
              <a:rPr lang="en-IN" dirty="0" smtClean="0"/>
              <a:t> </a:t>
            </a:r>
          </a:p>
          <a:p>
            <a:pPr marL="0" indent="0" fontAlgn="base">
              <a:buNone/>
            </a:pPr>
            <a:r>
              <a:rPr lang="en-IN" dirty="0" smtClean="0"/>
              <a:t>4. </a:t>
            </a:r>
            <a:r>
              <a:rPr lang="en-IN" b="1" dirty="0" err="1">
                <a:solidFill>
                  <a:srgbClr val="C00000"/>
                </a:solidFill>
              </a:rPr>
              <a:t>SimpleMailMessage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>
                <a:solidFill>
                  <a:srgbClr val="002060"/>
                </a:solidFill>
              </a:rPr>
              <a:t>Class</a:t>
            </a:r>
          </a:p>
          <a:p>
            <a:pPr lvl="2"/>
            <a:r>
              <a:rPr lang="en-IN" dirty="0" smtClean="0"/>
              <a:t>  </a:t>
            </a:r>
            <a:r>
              <a:rPr lang="en-US" dirty="0" smtClean="0"/>
              <a:t>creating </a:t>
            </a:r>
            <a:r>
              <a:rPr lang="en-US" dirty="0"/>
              <a:t>a simple mail </a:t>
            </a:r>
            <a:r>
              <a:rPr lang="en-US" dirty="0" smtClean="0"/>
              <a:t>message</a:t>
            </a:r>
          </a:p>
          <a:p>
            <a:pPr marL="667512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IN" b="1" dirty="0" err="1">
                <a:solidFill>
                  <a:srgbClr val="C00000"/>
                </a:solidFill>
              </a:rPr>
              <a:t>MimeMessagePreparator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smtClean="0"/>
              <a:t>Interface</a:t>
            </a:r>
          </a:p>
          <a:p>
            <a:pPr marL="982980" lvl="2" indent="-342900"/>
            <a:r>
              <a:rPr lang="en-US" dirty="0"/>
              <a:t>call back interface for preparing the </a:t>
            </a:r>
            <a:r>
              <a:rPr lang="en-US" dirty="0" err="1"/>
              <a:t>JavaMail</a:t>
            </a:r>
            <a:r>
              <a:rPr lang="en-US" dirty="0"/>
              <a:t> MIME </a:t>
            </a:r>
            <a:r>
              <a:rPr lang="en-US" dirty="0" smtClean="0"/>
              <a:t>messages</a:t>
            </a:r>
          </a:p>
          <a:p>
            <a:pPr marL="64008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 </a:t>
            </a:r>
            <a:r>
              <a:rPr lang="en-IN" b="1" dirty="0" err="1">
                <a:solidFill>
                  <a:srgbClr val="FF0000"/>
                </a:solidFill>
              </a:rPr>
              <a:t>MimeMessageHelper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002060"/>
                </a:solidFill>
              </a:rPr>
              <a:t>Class</a:t>
            </a:r>
          </a:p>
          <a:p>
            <a:pPr marL="982980" lvl="2" indent="-342900"/>
            <a:r>
              <a:rPr lang="en-US" dirty="0"/>
              <a:t>helper class </a:t>
            </a:r>
            <a:r>
              <a:rPr lang="en-US" dirty="0" smtClean="0"/>
              <a:t>supporting MIME message with inline </a:t>
            </a:r>
            <a:r>
              <a:rPr lang="en-US" dirty="0"/>
              <a:t>elements</a:t>
            </a:r>
            <a:endParaRPr lang="en-IN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 </a:t>
            </a:r>
          </a:p>
          <a:p>
            <a:pPr marL="514350" indent="-514350">
              <a:buFont typeface="+mj-lt"/>
              <a:buAutoNum type="arabicPeriod" startAt="3"/>
            </a:pPr>
            <a:endParaRPr lang="en-IN" dirty="0" smtClean="0"/>
          </a:p>
          <a:p>
            <a:pPr marL="1154430" lvl="2" indent="-514350"/>
            <a:endParaRPr lang="en-IN" dirty="0"/>
          </a:p>
          <a:p>
            <a:pPr marL="514350" indent="-514350">
              <a:buFont typeface="+mj-lt"/>
              <a:buAutoNum type="arabicPeriod" startAt="3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632" y="1275588"/>
            <a:ext cx="3339921" cy="460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9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Development Steps- Create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A. Create Project: </a:t>
            </a:r>
          </a:p>
          <a:p>
            <a:pPr lvl="1"/>
            <a:r>
              <a:rPr lang="en-IN" dirty="0"/>
              <a:t>Use </a:t>
            </a:r>
            <a:r>
              <a:rPr lang="en-IN" dirty="0">
                <a:hlinkClick r:id="rId2"/>
              </a:rPr>
              <a:t>https://start.spring.io</a:t>
            </a:r>
            <a:r>
              <a:rPr lang="en-IN" dirty="0" smtClean="0">
                <a:hlinkClick r:id="rId2"/>
              </a:rPr>
              <a:t>/</a:t>
            </a:r>
            <a:r>
              <a:rPr lang="en-IN" dirty="0" smtClean="0"/>
              <a:t> to create a project with Mail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this adds this dependency to your pom.xml file</a:t>
            </a:r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lvl="1"/>
            <a:r>
              <a:rPr lang="en-IN" dirty="0" smtClean="0"/>
              <a:t>Import the Maven project to Eclipse and build it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364" y="1935479"/>
            <a:ext cx="3153043" cy="2971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371" y="3421164"/>
            <a:ext cx="5624580" cy="2064041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148</TotalTime>
  <Words>666</Words>
  <Application>Microsoft Office PowerPoint</Application>
  <PresentationFormat>Widescreen</PresentationFormat>
  <Paragraphs>176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Email via Spring</vt:lpstr>
      <vt:lpstr>We will learn</vt:lpstr>
      <vt:lpstr>Overview- Java Mail</vt:lpstr>
      <vt:lpstr>Code snippets</vt:lpstr>
      <vt:lpstr>Let’s Test it ourselves</vt:lpstr>
      <vt:lpstr>Spring Email – Major Neighbours  </vt:lpstr>
      <vt:lpstr>Spring Email </vt:lpstr>
      <vt:lpstr>Spring Email </vt:lpstr>
      <vt:lpstr>Development Steps- Create Project</vt:lpstr>
      <vt:lpstr>Development Steps- Coding</vt:lpstr>
      <vt:lpstr>Development Steps- Coding</vt:lpstr>
      <vt:lpstr>Development Steps- Coding</vt:lpstr>
      <vt:lpstr>Development Steps- Coding</vt:lpstr>
      <vt:lpstr>Brainstorming Objectives</vt:lpstr>
      <vt:lpstr>Create RESTful services to send emails</vt:lpstr>
      <vt:lpstr>Brainstorming Activity</vt:lpstr>
      <vt:lpstr>Assignment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via Spring</dc:title>
  <dc:creator>Windows User</dc:creator>
  <cp:lastModifiedBy>Windows User</cp:lastModifiedBy>
  <cp:revision>40</cp:revision>
  <dcterms:created xsi:type="dcterms:W3CDTF">2018-11-03T05:46:49Z</dcterms:created>
  <dcterms:modified xsi:type="dcterms:W3CDTF">2018-11-03T08:26:11Z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