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9" r:id="rId8"/>
    <p:sldId id="263" r:id="rId9"/>
    <p:sldId id="265" r:id="rId10"/>
    <p:sldId id="266" r:id="rId11"/>
    <p:sldId id="267" r:id="rId12"/>
    <p:sldId id="294" r:id="rId13"/>
    <p:sldId id="280" r:id="rId14"/>
    <p:sldId id="268" r:id="rId15"/>
    <p:sldId id="270" r:id="rId16"/>
    <p:sldId id="287" r:id="rId17"/>
    <p:sldId id="288" r:id="rId18"/>
    <p:sldId id="290" r:id="rId19"/>
    <p:sldId id="292" r:id="rId20"/>
    <p:sldId id="289" r:id="rId21"/>
    <p:sldId id="272" r:id="rId22"/>
    <p:sldId id="282" r:id="rId23"/>
    <p:sldId id="283" r:id="rId24"/>
    <p:sldId id="284" r:id="rId25"/>
    <p:sldId id="285" r:id="rId26"/>
    <p:sldId id="286" r:id="rId27"/>
    <p:sldId id="281" r:id="rId28"/>
    <p:sldId id="275" r:id="rId29"/>
    <p:sldId id="276" r:id="rId30"/>
    <p:sldId id="277" r:id="rId31"/>
    <p:sldId id="293" r:id="rId32"/>
    <p:sldId id="291" r:id="rId33"/>
    <p:sldId id="295" r:id="rId34"/>
    <p:sldId id="278"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0" d="100"/>
          <a:sy n="160" d="100"/>
        </p:scale>
        <p:origin x="27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rCore</a:t>
            </a:r>
            <a:r>
              <a:rPr lang="zh-CN" altLang="en-US" dirty="0"/>
              <a:t>实验报告</a:t>
            </a:r>
          </a:p>
        </p:txBody>
      </p:sp>
      <p:sp>
        <p:nvSpPr>
          <p:cNvPr id="3" name="副标题 2"/>
          <p:cNvSpPr>
            <a:spLocks noGrp="1"/>
          </p:cNvSpPr>
          <p:nvPr>
            <p:ph type="subTitle" idx="1"/>
          </p:nvPr>
        </p:nvSpPr>
        <p:spPr/>
        <p:txBody>
          <a:bodyPr/>
          <a:lstStyle/>
          <a:p>
            <a:r>
              <a:rPr lang="zh-CN" altLang="en-US" dirty="0"/>
              <a:t>袁晓坤、陶佳文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Chapter4-</a:t>
            </a:r>
            <a:r>
              <a:rPr lang="zh-CN" altLang="en-US" dirty="0"/>
              <a:t>简答题</a:t>
            </a:r>
            <a:r>
              <a:rPr lang="en-US" altLang="zh-CN" dirty="0"/>
              <a:t>2(2)</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buNone/>
            </a:pPr>
            <a:r>
              <a:rPr lang="en-US" altLang="zh-CN" b="1" dirty="0"/>
              <a:t>	lazy</a:t>
            </a:r>
            <a:r>
              <a:rPr lang="zh-CN" altLang="en-US" b="1" dirty="0"/>
              <a:t>策略的好处有哪些？</a:t>
            </a:r>
            <a:endParaRPr lang="en-US" altLang="zh-CN" b="1" dirty="0"/>
          </a:p>
          <a:p>
            <a:r>
              <a:rPr lang="zh-CN" altLang="en-US" b="1" dirty="0"/>
              <a:t>答案：</a:t>
            </a:r>
            <a:endParaRPr lang="en-US" altLang="zh-CN" b="1" dirty="0"/>
          </a:p>
          <a:p>
            <a:pPr marL="0" indent="0">
              <a:buNone/>
            </a:pPr>
            <a:r>
              <a:rPr lang="en-US" altLang="zh-CN" b="1" dirty="0"/>
              <a:t>	</a:t>
            </a:r>
            <a:r>
              <a:rPr lang="en-US" altLang="zh-CN" dirty="0"/>
              <a:t>1. </a:t>
            </a:r>
            <a:r>
              <a:rPr lang="zh-CN" altLang="en-US" dirty="0"/>
              <a:t>减少程序启动延迟：在程序启动时不用一次性把所有代码都加载到物理内存中，而是等到实际访问到再进行读取，这样可以让程序启动时更快。</a:t>
            </a:r>
            <a:endParaRPr lang="en-US" altLang="zh-CN" dirty="0"/>
          </a:p>
          <a:p>
            <a:pPr marL="0" indent="0">
              <a:buNone/>
            </a:pPr>
            <a:r>
              <a:rPr lang="en-US" altLang="zh-CN" b="1" dirty="0"/>
              <a:t>	</a:t>
            </a:r>
            <a:r>
              <a:rPr lang="en-US" altLang="zh-CN" dirty="0"/>
              <a:t>2. </a:t>
            </a:r>
            <a:r>
              <a:rPr lang="zh-CN" altLang="en-US" dirty="0"/>
              <a:t>优化</a:t>
            </a:r>
            <a:r>
              <a:rPr lang="en-US" altLang="zh-CN" dirty="0"/>
              <a:t>IO</a:t>
            </a:r>
            <a:r>
              <a:rPr lang="zh-CN" altLang="en-US" dirty="0"/>
              <a:t>操作：减少了不必要的</a:t>
            </a:r>
            <a:r>
              <a:rPr lang="en-US" altLang="zh-CN" dirty="0"/>
              <a:t>IO</a:t>
            </a:r>
            <a:r>
              <a:rPr lang="zh-CN" altLang="en-US" dirty="0"/>
              <a:t>操作，提高</a:t>
            </a:r>
            <a:r>
              <a:rPr lang="en-US" altLang="zh-CN" dirty="0"/>
              <a:t>IO</a:t>
            </a:r>
            <a:r>
              <a:rPr lang="zh-CN" altLang="en-US" dirty="0"/>
              <a:t>资源利用率</a:t>
            </a:r>
            <a:r>
              <a:rPr lang="zh-CN" altLang="en-US" b="1" dirty="0"/>
              <a:t>。</a:t>
            </a:r>
            <a:endParaRPr lang="en-US" altLang="zh-CN" b="1" dirty="0"/>
          </a:p>
          <a:p>
            <a:pPr marL="0" indent="0">
              <a:buNone/>
            </a:pPr>
            <a:r>
              <a:rPr lang="en-US" altLang="zh-CN" b="1" dirty="0"/>
              <a:t>	</a:t>
            </a:r>
            <a:r>
              <a:rPr lang="en-US" altLang="zh-CN" dirty="0"/>
              <a:t>3. .</a:t>
            </a:r>
            <a:r>
              <a:rPr lang="zh-CN" altLang="en-US" dirty="0"/>
              <a:t>提高内存利用率：执行时才加载代码，意味着不必要的代码不会被加载进内存空间，这提高了内存的利用效率。</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Chapter4-</a:t>
            </a:r>
            <a:r>
              <a:rPr lang="zh-CN" altLang="en-US" dirty="0"/>
              <a:t>简答题</a:t>
            </a:r>
            <a:r>
              <a:rPr lang="en-US" altLang="zh-CN" dirty="0"/>
              <a:t>2(3)</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buNone/>
            </a:pPr>
            <a:r>
              <a:rPr lang="en-US" altLang="zh-CN" b="1" dirty="0"/>
              <a:t>	swap</a:t>
            </a:r>
            <a:r>
              <a:rPr lang="zh-CN" altLang="en-US" b="1" dirty="0"/>
              <a:t>策略导致的页面失效如何体现在页表项上？</a:t>
            </a:r>
            <a:endParaRPr lang="en-US" altLang="zh-CN" b="1" dirty="0"/>
          </a:p>
          <a:p>
            <a:r>
              <a:rPr lang="zh-CN" altLang="en-US" b="1" dirty="0"/>
              <a:t>答案：</a:t>
            </a:r>
            <a:endParaRPr lang="en-US" altLang="zh-CN" b="1" dirty="0"/>
          </a:p>
          <a:p>
            <a:pPr marL="0" indent="0">
              <a:buNone/>
            </a:pPr>
            <a:r>
              <a:rPr lang="en-US" altLang="zh-CN" b="1" dirty="0"/>
              <a:t>	</a:t>
            </a:r>
            <a:r>
              <a:rPr lang="en-US" altLang="zh-CN" dirty="0"/>
              <a:t>1. </a:t>
            </a:r>
            <a:r>
              <a:rPr lang="zh-CN" altLang="en-US" dirty="0"/>
              <a:t>有效位置零：被换出内存的页面有效位会置零。</a:t>
            </a:r>
            <a:endParaRPr lang="en-US" altLang="zh-CN" dirty="0"/>
          </a:p>
          <a:p>
            <a:pPr marL="0" indent="0">
              <a:buNone/>
            </a:pPr>
            <a:r>
              <a:rPr lang="en-US" altLang="zh-CN" dirty="0"/>
              <a:t>	2. </a:t>
            </a:r>
            <a:r>
              <a:rPr lang="zh-CN" altLang="en-US" dirty="0"/>
              <a:t>权限改变：被换出内存的页面的权限位（可读等）会被修改，以防止进程错误地访问不在内存的页面。</a:t>
            </a:r>
            <a:endParaRPr lang="en-US" altLang="zh-CN" dirty="0"/>
          </a:p>
          <a:p>
            <a:pPr marL="0" indent="0">
              <a:buNone/>
            </a:pPr>
            <a:r>
              <a:rPr lang="en-US" altLang="zh-CN" dirty="0"/>
              <a:t>	3. PPN</a:t>
            </a:r>
            <a:r>
              <a:rPr lang="zh-CN" altLang="en-US" dirty="0"/>
              <a:t>可能的变化：由于被置换出内存，</a:t>
            </a:r>
            <a:r>
              <a:rPr lang="en-US" altLang="zh-CN" dirty="0"/>
              <a:t>PPN</a:t>
            </a:r>
            <a:r>
              <a:rPr lang="zh-CN" altLang="en-US" dirty="0"/>
              <a:t>也就失去了意义，因此可能会被修改。</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normAutofit/>
          </a:bodyPr>
          <a:lstStyle/>
          <a:p>
            <a:r>
              <a:rPr lang="en-US" altLang="zh-CN"/>
              <a:t>Chapter4-Lab2</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buNone/>
            </a:pPr>
            <a:r>
              <a:rPr lang="en-US" altLang="zh-CN" b="1" dirty="0"/>
              <a:t>	</a:t>
            </a:r>
            <a:r>
              <a:rPr lang="zh-CN" altLang="en-US" b="0" i="0" dirty="0">
                <a:solidFill>
                  <a:srgbClr val="000000"/>
                </a:solidFill>
                <a:effectLst/>
                <a:latin typeface="-apple-system"/>
              </a:rPr>
              <a:t>实现 </a:t>
            </a:r>
            <a:r>
              <a:rPr lang="en-US" altLang="zh-CN" b="0" i="0" dirty="0" err="1">
                <a:solidFill>
                  <a:srgbClr val="000000"/>
                </a:solidFill>
                <a:effectLst/>
                <a:latin typeface="-apple-system"/>
              </a:rPr>
              <a:t>mmap</a:t>
            </a:r>
            <a:r>
              <a:rPr lang="en-US" altLang="zh-CN" b="0" i="0" dirty="0">
                <a:solidFill>
                  <a:srgbClr val="000000"/>
                </a:solidFill>
                <a:effectLst/>
                <a:latin typeface="-apple-system"/>
              </a:rPr>
              <a:t> </a:t>
            </a:r>
            <a:r>
              <a:rPr lang="zh-CN" altLang="en-US" b="0" i="0" dirty="0">
                <a:solidFill>
                  <a:srgbClr val="000000"/>
                </a:solidFill>
                <a:effectLst/>
                <a:latin typeface="-apple-system"/>
              </a:rPr>
              <a:t>和 </a:t>
            </a:r>
            <a:r>
              <a:rPr lang="en-US" altLang="zh-CN" b="0" i="0" dirty="0" err="1">
                <a:solidFill>
                  <a:srgbClr val="000000"/>
                </a:solidFill>
                <a:effectLst/>
                <a:latin typeface="-apple-system"/>
              </a:rPr>
              <a:t>munmap</a:t>
            </a:r>
            <a:r>
              <a:rPr lang="en-US" altLang="zh-CN" b="0" i="0" dirty="0">
                <a:solidFill>
                  <a:srgbClr val="000000"/>
                </a:solidFill>
                <a:effectLst/>
                <a:latin typeface="-apple-system"/>
              </a:rPr>
              <a:t> </a:t>
            </a:r>
            <a:r>
              <a:rPr lang="zh-CN" altLang="en-US" b="0" i="0" dirty="0">
                <a:solidFill>
                  <a:srgbClr val="000000"/>
                </a:solidFill>
                <a:effectLst/>
                <a:latin typeface="-apple-system"/>
              </a:rPr>
              <a:t>系统调用</a:t>
            </a:r>
            <a:endParaRPr lang="en-US" altLang="zh-CN" b="1" dirty="0"/>
          </a:p>
          <a:p>
            <a:r>
              <a:rPr lang="zh-CN" altLang="en-US" b="1" dirty="0"/>
              <a:t>思路：</a:t>
            </a:r>
            <a:endParaRPr lang="en-US" altLang="zh-CN" b="1" dirty="0"/>
          </a:p>
          <a:p>
            <a:pPr marL="0" indent="0">
              <a:buNone/>
            </a:pPr>
            <a:r>
              <a:rPr lang="en-US" altLang="zh-CN" b="1" dirty="0"/>
              <a:t>	</a:t>
            </a:r>
            <a:r>
              <a:rPr lang="zh-CN" altLang="en-US" dirty="0"/>
              <a:t>虚拟内存导致</a:t>
            </a:r>
            <a:r>
              <a:rPr lang="en-US" altLang="zh-CN" dirty="0" err="1"/>
              <a:t>sys_get_time</a:t>
            </a:r>
            <a:r>
              <a:rPr lang="zh-CN" altLang="en-US" dirty="0"/>
              <a:t>和</a:t>
            </a:r>
            <a:r>
              <a:rPr lang="en-US" altLang="zh-CN" dirty="0" err="1"/>
              <a:t>sys_task_info</a:t>
            </a:r>
            <a:r>
              <a:rPr lang="zh-CN" altLang="en-US" dirty="0"/>
              <a:t>函数失效，在中断处理函数中添加查表将虚拟内存转为物理内存，迁移其余内容直接搬运即可</a:t>
            </a:r>
            <a:endParaRPr lang="en-US" altLang="zh-CN" dirty="0"/>
          </a:p>
          <a:p>
            <a:pPr marL="0" indent="0">
              <a:buNone/>
            </a:pPr>
            <a:r>
              <a:rPr lang="en-US" altLang="zh-CN" dirty="0"/>
              <a:t>	</a:t>
            </a:r>
            <a:r>
              <a:rPr lang="zh-CN" altLang="en-US" dirty="0"/>
              <a:t>实现</a:t>
            </a:r>
            <a:r>
              <a:rPr lang="en-US" altLang="zh-CN" dirty="0" err="1"/>
              <a:t>mmap</a:t>
            </a:r>
            <a:r>
              <a:rPr lang="zh-CN" altLang="en-US" dirty="0"/>
              <a:t>和</a:t>
            </a:r>
            <a:r>
              <a:rPr lang="en-US" altLang="zh-CN" dirty="0" err="1"/>
              <a:t>munmap</a:t>
            </a:r>
            <a:r>
              <a:rPr lang="zh-CN" altLang="en-US" dirty="0"/>
              <a:t>：检查边界，然后找到</a:t>
            </a:r>
            <a:r>
              <a:rPr lang="en-US" altLang="zh-CN" dirty="0" err="1"/>
              <a:t>vpn</a:t>
            </a:r>
            <a:r>
              <a:rPr lang="zh-CN" altLang="en-US" dirty="0"/>
              <a:t>并使用维护的</a:t>
            </a:r>
            <a:r>
              <a:rPr lang="en-US" altLang="zh-CN" dirty="0" err="1"/>
              <a:t>memory_set</a:t>
            </a:r>
            <a:r>
              <a:rPr lang="zh-CN" altLang="en-US" dirty="0"/>
              <a:t>进行插入和删除即可。</a:t>
            </a:r>
            <a:endParaRPr lang="en-US" altLang="zh-CN" dirty="0"/>
          </a:p>
        </p:txBody>
      </p:sp>
    </p:spTree>
    <p:extLst>
      <p:ext uri="{BB962C8B-B14F-4D97-AF65-F5344CB8AC3E}">
        <p14:creationId xmlns:p14="http://schemas.microsoft.com/office/powerpoint/2010/main" val="52148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normAutofit/>
          </a:bodyPr>
          <a:lstStyle/>
          <a:p>
            <a:r>
              <a:rPr lang="en-US" altLang="zh-CN"/>
              <a:t>Chapter4-Lab2</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本地评测截图：</a:t>
            </a:r>
          </a:p>
        </p:txBody>
      </p:sp>
      <p:pic>
        <p:nvPicPr>
          <p:cNvPr id="5" name="图片 4"/>
          <p:cNvPicPr>
            <a:picLocks noChangeAspect="1"/>
          </p:cNvPicPr>
          <p:nvPr/>
        </p:nvPicPr>
        <p:blipFill>
          <a:blip r:embed="rId2"/>
          <a:stretch>
            <a:fillRect/>
          </a:stretch>
        </p:blipFill>
        <p:spPr>
          <a:xfrm>
            <a:off x="1676400" y="2278380"/>
            <a:ext cx="8164830" cy="3834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a:t>
            </a:r>
            <a:r>
              <a:rPr lang="zh-CN" altLang="en-US" dirty="0"/>
              <a:t>简答题</a:t>
            </a:r>
            <a:r>
              <a:rPr lang="en-US" altLang="zh-CN" dirty="0"/>
              <a:t>1(1)</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lgn="l">
              <a:buNone/>
            </a:pPr>
            <a:r>
              <a:rPr lang="en-US" altLang="zh-CN" b="1" i="1" dirty="0">
                <a:solidFill>
                  <a:srgbClr val="000000"/>
                </a:solidFill>
                <a:latin typeface="-apple-system"/>
              </a:rPr>
              <a:t>	</a:t>
            </a:r>
            <a:r>
              <a:rPr lang="en-US" altLang="zh-CN" b="0" i="1" dirty="0">
                <a:solidFill>
                  <a:srgbClr val="000000"/>
                </a:solidFill>
                <a:effectLst/>
                <a:latin typeface="-apple-system"/>
              </a:rPr>
              <a:t>stride </a:t>
            </a:r>
            <a:r>
              <a:rPr lang="zh-CN" altLang="en-US" b="0" i="1" dirty="0">
                <a:solidFill>
                  <a:srgbClr val="000000"/>
                </a:solidFill>
                <a:effectLst/>
                <a:latin typeface="-apple-system"/>
              </a:rPr>
              <a:t>算法原理非常简单，但是有一个比较大的问题。例如两个 </a:t>
            </a:r>
            <a:r>
              <a:rPr lang="en-US" altLang="zh-CN" b="0" i="1" dirty="0">
                <a:solidFill>
                  <a:srgbClr val="000000"/>
                </a:solidFill>
                <a:effectLst/>
                <a:latin typeface="-apple-system"/>
              </a:rPr>
              <a:t>pass = 10 </a:t>
            </a:r>
            <a:r>
              <a:rPr lang="zh-CN" altLang="en-US" b="0" i="1" dirty="0">
                <a:solidFill>
                  <a:srgbClr val="000000"/>
                </a:solidFill>
                <a:effectLst/>
                <a:latin typeface="-apple-system"/>
              </a:rPr>
              <a:t>的进程，使用 </a:t>
            </a:r>
            <a:r>
              <a:rPr lang="en-US" altLang="zh-CN" b="0" i="1" dirty="0">
                <a:solidFill>
                  <a:srgbClr val="000000"/>
                </a:solidFill>
                <a:effectLst/>
                <a:latin typeface="-apple-system"/>
              </a:rPr>
              <a:t>8bit </a:t>
            </a:r>
            <a:r>
              <a:rPr lang="zh-CN" altLang="en-US" b="0" i="1" dirty="0">
                <a:solidFill>
                  <a:srgbClr val="000000"/>
                </a:solidFill>
                <a:effectLst/>
                <a:latin typeface="-apple-system"/>
              </a:rPr>
              <a:t>无符号整形储存 </a:t>
            </a:r>
            <a:r>
              <a:rPr lang="en-US" altLang="zh-CN" b="0" i="1" dirty="0">
                <a:solidFill>
                  <a:srgbClr val="000000"/>
                </a:solidFill>
                <a:effectLst/>
                <a:latin typeface="-apple-system"/>
              </a:rPr>
              <a:t>stride</a:t>
            </a:r>
            <a:r>
              <a:rPr lang="zh-CN" altLang="en-US" b="0" i="1" dirty="0">
                <a:solidFill>
                  <a:srgbClr val="000000"/>
                </a:solidFill>
                <a:effectLst/>
                <a:latin typeface="-apple-system"/>
              </a:rPr>
              <a:t>， </a:t>
            </a:r>
            <a:r>
              <a:rPr lang="en-US" altLang="zh-CN" b="0" i="1" dirty="0">
                <a:solidFill>
                  <a:srgbClr val="000000"/>
                </a:solidFill>
                <a:effectLst/>
                <a:latin typeface="-apple-system"/>
              </a:rPr>
              <a:t>p1.stride = 255, p2.stride = 250</a:t>
            </a:r>
            <a:r>
              <a:rPr lang="zh-CN" altLang="en-US" b="0" i="1" dirty="0">
                <a:solidFill>
                  <a:srgbClr val="000000"/>
                </a:solidFill>
                <a:effectLst/>
                <a:latin typeface="-apple-system"/>
              </a:rPr>
              <a:t>，在 </a:t>
            </a:r>
            <a:r>
              <a:rPr lang="en-US" altLang="zh-CN" b="0" i="1" dirty="0">
                <a:solidFill>
                  <a:srgbClr val="000000"/>
                </a:solidFill>
                <a:effectLst/>
                <a:latin typeface="-apple-system"/>
              </a:rPr>
              <a:t>p2 </a:t>
            </a:r>
            <a:r>
              <a:rPr lang="zh-CN" altLang="en-US" b="0" i="1" dirty="0">
                <a:solidFill>
                  <a:srgbClr val="000000"/>
                </a:solidFill>
                <a:effectLst/>
                <a:latin typeface="-apple-system"/>
              </a:rPr>
              <a:t>执行一个时间片后，理论上下一次应该 </a:t>
            </a:r>
            <a:r>
              <a:rPr lang="en-US" altLang="zh-CN" b="0" i="1" dirty="0">
                <a:solidFill>
                  <a:srgbClr val="000000"/>
                </a:solidFill>
                <a:effectLst/>
                <a:latin typeface="-apple-system"/>
              </a:rPr>
              <a:t>p1 </a:t>
            </a:r>
            <a:r>
              <a:rPr lang="zh-CN" altLang="en-US" b="0" i="1" dirty="0">
                <a:solidFill>
                  <a:srgbClr val="000000"/>
                </a:solidFill>
                <a:effectLst/>
                <a:latin typeface="-apple-system"/>
              </a:rPr>
              <a:t>执行。</a:t>
            </a:r>
          </a:p>
          <a:p>
            <a:pPr marL="0" indent="0" algn="l">
              <a:buNone/>
            </a:pPr>
            <a:r>
              <a:rPr lang="en-US" altLang="zh-CN" b="0" i="1" dirty="0">
                <a:solidFill>
                  <a:srgbClr val="000000"/>
                </a:solidFill>
                <a:effectLst/>
                <a:latin typeface="-apple-system"/>
              </a:rPr>
              <a:t>	</a:t>
            </a:r>
            <a:r>
              <a:rPr lang="zh-CN" altLang="en-US" b="0" i="1" dirty="0">
                <a:solidFill>
                  <a:srgbClr val="000000"/>
                </a:solidFill>
                <a:effectLst/>
                <a:latin typeface="-apple-system"/>
              </a:rPr>
              <a:t>实际情况是轮到 </a:t>
            </a:r>
            <a:r>
              <a:rPr lang="en-US" altLang="zh-CN" b="0" i="1" dirty="0">
                <a:solidFill>
                  <a:srgbClr val="000000"/>
                </a:solidFill>
                <a:effectLst/>
                <a:latin typeface="-apple-system"/>
              </a:rPr>
              <a:t>p1 </a:t>
            </a:r>
            <a:r>
              <a:rPr lang="zh-CN" altLang="en-US" b="0" i="1" dirty="0">
                <a:solidFill>
                  <a:srgbClr val="000000"/>
                </a:solidFill>
                <a:effectLst/>
                <a:latin typeface="-apple-system"/>
              </a:rPr>
              <a:t>执行吗？为什么</a:t>
            </a:r>
            <a:r>
              <a:rPr lang="zh-CN" altLang="en-US" i="1" dirty="0">
                <a:solidFill>
                  <a:srgbClr val="000000"/>
                </a:solidFill>
                <a:latin typeface="-apple-system"/>
              </a:rPr>
              <a:t>？</a:t>
            </a:r>
            <a:endParaRPr lang="en-US" altLang="zh-CN" i="1" dirty="0">
              <a:solidFill>
                <a:srgbClr val="000000"/>
              </a:solidFill>
              <a:latin typeface="-apple-system"/>
            </a:endParaRPr>
          </a:p>
          <a:p>
            <a:r>
              <a:rPr lang="zh-CN" altLang="en-US" b="1" dirty="0">
                <a:solidFill>
                  <a:srgbClr val="000000"/>
                </a:solidFill>
                <a:effectLst/>
                <a:latin typeface="-apple-system"/>
              </a:rPr>
              <a:t>答案：</a:t>
            </a:r>
            <a:endParaRPr lang="en-US" altLang="zh-CN" b="1" dirty="0">
              <a:solidFill>
                <a:srgbClr val="000000"/>
              </a:solidFill>
              <a:latin typeface="-apple-system"/>
            </a:endParaRPr>
          </a:p>
          <a:p>
            <a:pPr marL="0" indent="0">
              <a:buNone/>
            </a:pPr>
            <a:r>
              <a:rPr lang="en-US" altLang="zh-CN" b="1" dirty="0">
                <a:solidFill>
                  <a:srgbClr val="000000"/>
                </a:solidFill>
                <a:effectLst/>
                <a:latin typeface="-apple-system"/>
              </a:rPr>
              <a:t>	</a:t>
            </a:r>
            <a:r>
              <a:rPr lang="zh-CN" altLang="en-US" b="1" dirty="0">
                <a:solidFill>
                  <a:srgbClr val="000000"/>
                </a:solidFill>
                <a:latin typeface="-apple-system"/>
              </a:rPr>
              <a:t>不是。还是轮到</a:t>
            </a:r>
            <a:r>
              <a:rPr lang="en-US" altLang="zh-CN" b="1" dirty="0">
                <a:solidFill>
                  <a:srgbClr val="000000"/>
                </a:solidFill>
                <a:latin typeface="-apple-system"/>
              </a:rPr>
              <a:t>p2</a:t>
            </a:r>
            <a:r>
              <a:rPr lang="zh-CN" altLang="en-US" b="1" dirty="0">
                <a:solidFill>
                  <a:srgbClr val="000000"/>
                </a:solidFill>
                <a:latin typeface="-apple-system"/>
              </a:rPr>
              <a:t>。</a:t>
            </a:r>
            <a:endParaRPr lang="en-US" altLang="zh-CN" b="1" dirty="0">
              <a:solidFill>
                <a:srgbClr val="000000"/>
              </a:solidFill>
              <a:latin typeface="-apple-system"/>
            </a:endParaRPr>
          </a:p>
          <a:p>
            <a:pPr marL="0" indent="0">
              <a:buNone/>
            </a:pPr>
            <a:r>
              <a:rPr lang="en-US" altLang="zh-CN" b="1" dirty="0">
                <a:solidFill>
                  <a:srgbClr val="000000"/>
                </a:solidFill>
                <a:effectLst/>
                <a:latin typeface="-apple-system"/>
              </a:rPr>
              <a:t>	</a:t>
            </a:r>
            <a:r>
              <a:rPr lang="zh-CN" altLang="en-US" dirty="0">
                <a:solidFill>
                  <a:srgbClr val="000000"/>
                </a:solidFill>
                <a:effectLst/>
                <a:latin typeface="-apple-system"/>
              </a:rPr>
              <a:t>因为</a:t>
            </a:r>
            <a:r>
              <a:rPr lang="en-US" altLang="zh-CN" dirty="0">
                <a:solidFill>
                  <a:srgbClr val="000000"/>
                </a:solidFill>
                <a:effectLst/>
                <a:latin typeface="-apple-system"/>
              </a:rPr>
              <a:t>stride</a:t>
            </a:r>
            <a:r>
              <a:rPr lang="zh-CN" altLang="en-US" dirty="0">
                <a:solidFill>
                  <a:srgbClr val="000000"/>
                </a:solidFill>
                <a:effectLst/>
                <a:latin typeface="-apple-system"/>
              </a:rPr>
              <a:t>算法会选择当前运行时间最短（即</a:t>
            </a:r>
            <a:r>
              <a:rPr lang="en-US" altLang="zh-CN" dirty="0">
                <a:solidFill>
                  <a:srgbClr val="000000"/>
                </a:solidFill>
                <a:effectLst/>
                <a:latin typeface="-apple-system"/>
              </a:rPr>
              <a:t>stride</a:t>
            </a:r>
            <a:r>
              <a:rPr lang="zh-CN" altLang="en-US" dirty="0">
                <a:solidFill>
                  <a:srgbClr val="000000"/>
                </a:solidFill>
                <a:effectLst/>
                <a:latin typeface="-apple-system"/>
              </a:rPr>
              <a:t>最小）的进程进行调度，但因为</a:t>
            </a:r>
            <a:r>
              <a:rPr lang="en-US" altLang="zh-CN" dirty="0">
                <a:solidFill>
                  <a:srgbClr val="000000"/>
                </a:solidFill>
                <a:effectLst/>
                <a:latin typeface="-apple-system"/>
              </a:rPr>
              <a:t>p2</a:t>
            </a:r>
            <a:r>
              <a:rPr lang="zh-CN" altLang="en-US" dirty="0">
                <a:solidFill>
                  <a:srgbClr val="000000"/>
                </a:solidFill>
                <a:effectLst/>
                <a:latin typeface="-apple-system"/>
              </a:rPr>
              <a:t>执行完之后，</a:t>
            </a:r>
            <a:r>
              <a:rPr lang="en-US" altLang="zh-CN" dirty="0">
                <a:solidFill>
                  <a:srgbClr val="000000"/>
                </a:solidFill>
                <a:effectLst/>
                <a:latin typeface="-apple-system"/>
              </a:rPr>
              <a:t>250+10=260</a:t>
            </a:r>
            <a:r>
              <a:rPr lang="zh-CN" altLang="en-US" dirty="0">
                <a:solidFill>
                  <a:srgbClr val="000000"/>
                </a:solidFill>
                <a:effectLst/>
                <a:latin typeface="-apple-system"/>
              </a:rPr>
              <a:t>，溢出了</a:t>
            </a:r>
            <a:r>
              <a:rPr lang="en-US" altLang="zh-CN" dirty="0">
                <a:solidFill>
                  <a:srgbClr val="000000"/>
                </a:solidFill>
                <a:effectLst/>
                <a:latin typeface="-apple-system"/>
              </a:rPr>
              <a:t>8bit</a:t>
            </a:r>
            <a:r>
              <a:rPr lang="zh-CN" altLang="en-US" dirty="0">
                <a:solidFill>
                  <a:srgbClr val="000000"/>
                </a:solidFill>
                <a:effectLst/>
                <a:latin typeface="-apple-system"/>
              </a:rPr>
              <a:t>所能表示的最大范围（</a:t>
            </a:r>
            <a:r>
              <a:rPr lang="en-US" altLang="zh-CN" dirty="0">
                <a:solidFill>
                  <a:srgbClr val="000000"/>
                </a:solidFill>
                <a:effectLst/>
                <a:latin typeface="-apple-system"/>
              </a:rPr>
              <a:t>255</a:t>
            </a:r>
            <a:r>
              <a:rPr lang="zh-CN" altLang="en-US" dirty="0">
                <a:solidFill>
                  <a:srgbClr val="000000"/>
                </a:solidFill>
                <a:effectLst/>
                <a:latin typeface="-apple-system"/>
              </a:rPr>
              <a:t>），从而变成了</a:t>
            </a:r>
            <a:r>
              <a:rPr lang="en-US" altLang="zh-CN" dirty="0">
                <a:solidFill>
                  <a:srgbClr val="000000"/>
                </a:solidFill>
                <a:effectLst/>
                <a:latin typeface="-apple-system"/>
              </a:rPr>
              <a:t>4</a:t>
            </a:r>
            <a:r>
              <a:rPr lang="zh-CN" altLang="en-US" dirty="0">
                <a:solidFill>
                  <a:srgbClr val="000000"/>
                </a:solidFill>
                <a:latin typeface="-apple-system"/>
              </a:rPr>
              <a:t>。因此还是</a:t>
            </a:r>
            <a:r>
              <a:rPr lang="en-US" altLang="zh-CN" dirty="0">
                <a:solidFill>
                  <a:srgbClr val="000000"/>
                </a:solidFill>
                <a:latin typeface="-apple-system"/>
              </a:rPr>
              <a:t>p2</a:t>
            </a:r>
            <a:r>
              <a:rPr lang="zh-CN" altLang="en-US" dirty="0">
                <a:solidFill>
                  <a:srgbClr val="000000"/>
                </a:solidFill>
                <a:latin typeface="-apple-system"/>
              </a:rPr>
              <a:t>执行。</a:t>
            </a:r>
            <a:endParaRPr lang="en-US" altLang="zh-CN" b="1" dirty="0">
              <a:solidFill>
                <a:srgbClr val="000000"/>
              </a:solidFill>
              <a:effectLst/>
              <a:latin typeface="-apple-syste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a:t>
            </a:r>
            <a:r>
              <a:rPr lang="zh-CN" altLang="en-US" dirty="0"/>
              <a:t>简答题</a:t>
            </a:r>
            <a:r>
              <a:rPr lang="en-US" altLang="zh-CN" dirty="0"/>
              <a:t>1(2)</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lgn="l">
              <a:buNone/>
            </a:pPr>
            <a:r>
              <a:rPr lang="en-US" altLang="zh-CN" b="1" i="1" dirty="0">
                <a:solidFill>
                  <a:srgbClr val="000000"/>
                </a:solidFill>
                <a:effectLst/>
                <a:latin typeface="-apple-system"/>
              </a:rPr>
              <a:t>	</a:t>
            </a:r>
            <a:r>
              <a:rPr lang="zh-CN" altLang="en-US" b="0" i="1" dirty="0">
                <a:solidFill>
                  <a:srgbClr val="000000"/>
                </a:solidFill>
                <a:effectLst/>
                <a:latin typeface="-apple-system"/>
              </a:rPr>
              <a:t>我们之前要求进程优先级 </a:t>
            </a:r>
            <a:r>
              <a:rPr lang="en-US" altLang="zh-CN" b="0" i="1" dirty="0">
                <a:solidFill>
                  <a:srgbClr val="000000"/>
                </a:solidFill>
                <a:effectLst/>
                <a:latin typeface="-apple-system"/>
              </a:rPr>
              <a:t>&gt;= 2 </a:t>
            </a:r>
            <a:r>
              <a:rPr lang="zh-CN" altLang="en-US" b="0" i="1" dirty="0">
                <a:solidFill>
                  <a:srgbClr val="000000"/>
                </a:solidFill>
                <a:effectLst/>
                <a:latin typeface="-apple-system"/>
              </a:rPr>
              <a:t>其实就是为了解决这个问题。可以证明， </a:t>
            </a:r>
            <a:r>
              <a:rPr lang="zh-CN" altLang="en-US" b="1" i="1" dirty="0">
                <a:solidFill>
                  <a:srgbClr val="000000"/>
                </a:solidFill>
                <a:effectLst/>
                <a:latin typeface="-apple-system"/>
              </a:rPr>
              <a:t>在不考虑溢出的情况下</a:t>
            </a:r>
            <a:r>
              <a:rPr lang="zh-CN" altLang="en-US" b="0" i="1" dirty="0">
                <a:solidFill>
                  <a:srgbClr val="000000"/>
                </a:solidFill>
                <a:effectLst/>
                <a:latin typeface="-apple-system"/>
              </a:rPr>
              <a:t> </a:t>
            </a:r>
            <a:r>
              <a:rPr lang="en-US" altLang="zh-CN" b="0" i="1" dirty="0">
                <a:solidFill>
                  <a:srgbClr val="000000"/>
                </a:solidFill>
                <a:effectLst/>
                <a:latin typeface="-apple-system"/>
              </a:rPr>
              <a:t>, </a:t>
            </a:r>
            <a:r>
              <a:rPr lang="zh-CN" altLang="en-US" b="0" i="1" dirty="0">
                <a:solidFill>
                  <a:srgbClr val="000000"/>
                </a:solidFill>
                <a:effectLst/>
                <a:latin typeface="-apple-system"/>
              </a:rPr>
              <a:t>在进程优先级全部 </a:t>
            </a:r>
            <a:r>
              <a:rPr lang="en-US" altLang="zh-CN" b="0" i="1" dirty="0">
                <a:solidFill>
                  <a:srgbClr val="000000"/>
                </a:solidFill>
                <a:effectLst/>
                <a:latin typeface="-apple-system"/>
              </a:rPr>
              <a:t>&gt;= 2 </a:t>
            </a:r>
            <a:r>
              <a:rPr lang="zh-CN" altLang="en-US" b="0" i="1" dirty="0">
                <a:solidFill>
                  <a:srgbClr val="000000"/>
                </a:solidFill>
                <a:effectLst/>
                <a:latin typeface="-apple-system"/>
              </a:rPr>
              <a:t>的情况下，如果严格按照算法执行，那么 </a:t>
            </a:r>
            <a:r>
              <a:rPr lang="en-US" altLang="zh-CN" b="0" i="1" dirty="0">
                <a:solidFill>
                  <a:srgbClr val="000000"/>
                </a:solidFill>
                <a:effectLst/>
                <a:latin typeface="-apple-system"/>
              </a:rPr>
              <a:t>STRIDE_MAX – STRIDE_MIN &lt;= </a:t>
            </a:r>
            <a:r>
              <a:rPr lang="en-US" altLang="zh-CN" b="0" i="1" dirty="0" err="1">
                <a:solidFill>
                  <a:srgbClr val="000000"/>
                </a:solidFill>
                <a:effectLst/>
                <a:latin typeface="-apple-system"/>
              </a:rPr>
              <a:t>BigStride</a:t>
            </a:r>
            <a:r>
              <a:rPr lang="en-US" altLang="zh-CN" b="0" i="1" dirty="0">
                <a:solidFill>
                  <a:srgbClr val="000000"/>
                </a:solidFill>
                <a:effectLst/>
                <a:latin typeface="-apple-system"/>
              </a:rPr>
              <a:t> / 2</a:t>
            </a:r>
            <a:r>
              <a:rPr lang="zh-CN" altLang="en-US" b="0" i="1" dirty="0">
                <a:solidFill>
                  <a:srgbClr val="000000"/>
                </a:solidFill>
                <a:effectLst/>
                <a:latin typeface="-apple-system"/>
              </a:rPr>
              <a:t>。</a:t>
            </a:r>
          </a:p>
          <a:p>
            <a:pPr marL="0" indent="0" algn="l">
              <a:buNone/>
            </a:pPr>
            <a:r>
              <a:rPr lang="en-US" altLang="zh-CN" b="0" i="1" dirty="0">
                <a:solidFill>
                  <a:srgbClr val="000000"/>
                </a:solidFill>
                <a:effectLst/>
                <a:latin typeface="-apple-system"/>
              </a:rPr>
              <a:t>	</a:t>
            </a:r>
            <a:r>
              <a:rPr lang="zh-CN" altLang="en-US" b="0" i="1" dirty="0">
                <a:solidFill>
                  <a:srgbClr val="000000"/>
                </a:solidFill>
                <a:effectLst/>
                <a:latin typeface="-apple-system"/>
              </a:rPr>
              <a:t>为什么？尝试简单说明（不要求严格证明）。</a:t>
            </a:r>
          </a:p>
          <a:p>
            <a:r>
              <a:rPr lang="zh-CN" altLang="en-US" b="1" dirty="0">
                <a:solidFill>
                  <a:srgbClr val="000000"/>
                </a:solidFill>
                <a:effectLst/>
                <a:latin typeface="-apple-system"/>
              </a:rPr>
              <a:t>答案：</a:t>
            </a:r>
            <a:endParaRPr lang="en-US" altLang="zh-CN" b="1" dirty="0">
              <a:solidFill>
                <a:srgbClr val="000000"/>
              </a:solidFill>
              <a:latin typeface="-apple-system"/>
            </a:endParaRPr>
          </a:p>
          <a:p>
            <a:pPr marL="0" indent="0">
              <a:buNone/>
            </a:pPr>
            <a:r>
              <a:rPr lang="en-US" altLang="zh-CN" b="1" dirty="0">
                <a:solidFill>
                  <a:srgbClr val="000000"/>
                </a:solidFill>
                <a:latin typeface="-apple-system"/>
              </a:rPr>
              <a:t>	</a:t>
            </a:r>
            <a:r>
              <a:rPr lang="zh-CN" altLang="en-US" dirty="0"/>
              <a:t>因为假设</a:t>
            </a:r>
            <a:r>
              <a:rPr lang="en-US" altLang="zh-CN" dirty="0"/>
              <a:t>STRIDE_MAX =</a:t>
            </a:r>
            <a:r>
              <a:rPr lang="en-US" altLang="zh-CN" dirty="0" err="1"/>
              <a:t>BigStride</a:t>
            </a:r>
            <a:r>
              <a:rPr lang="en-US" altLang="zh-CN" dirty="0"/>
              <a:t>/x, STRIDE_MIN=</a:t>
            </a:r>
            <a:r>
              <a:rPr lang="en-US" altLang="zh-CN" dirty="0" err="1"/>
              <a:t>BigStride</a:t>
            </a:r>
            <a:r>
              <a:rPr lang="en-US" altLang="zh-CN" dirty="0"/>
              <a:t>/y, </a:t>
            </a:r>
            <a:r>
              <a:rPr lang="zh-CN" altLang="en-US" dirty="0"/>
              <a:t>其中</a:t>
            </a:r>
            <a:r>
              <a:rPr lang="en-US" altLang="zh-CN" dirty="0"/>
              <a:t>x</a:t>
            </a:r>
            <a:r>
              <a:rPr lang="zh-CN" altLang="en-US" dirty="0"/>
              <a:t>与</a:t>
            </a:r>
            <a:r>
              <a:rPr lang="en-US" altLang="zh-CN" dirty="0"/>
              <a:t>y</a:t>
            </a:r>
            <a:r>
              <a:rPr lang="zh-CN" altLang="en-US" dirty="0"/>
              <a:t>分别代表最大和最小进程对应的优先级。</a:t>
            </a:r>
            <a:endParaRPr lang="en-US" altLang="zh-CN" dirty="0"/>
          </a:p>
          <a:p>
            <a:pPr marL="0" indent="0">
              <a:buNone/>
            </a:pPr>
            <a:r>
              <a:rPr lang="en-US" altLang="zh-CN" dirty="0"/>
              <a:t>	</a:t>
            </a:r>
            <a:r>
              <a:rPr lang="zh-CN" altLang="en-US" dirty="0"/>
              <a:t>那么</a:t>
            </a:r>
            <a:r>
              <a:rPr lang="en-US" altLang="zh-CN" dirty="0"/>
              <a:t>STRIDE_MAX – STRIDE_MIN=</a:t>
            </a:r>
            <a:r>
              <a:rPr lang="en-US" altLang="zh-CN" dirty="0" err="1"/>
              <a:t>BigStride</a:t>
            </a:r>
            <a:r>
              <a:rPr lang="en-US" altLang="zh-CN" dirty="0"/>
              <a:t>/(1/x-1/y)</a:t>
            </a:r>
            <a:r>
              <a:rPr lang="zh-CN" altLang="en-US" dirty="0"/>
              <a:t>＜</a:t>
            </a:r>
            <a:r>
              <a:rPr lang="en-US" altLang="zh-CN" dirty="0" err="1"/>
              <a:t>BigStride</a:t>
            </a:r>
            <a:r>
              <a:rPr lang="en-US" altLang="zh-CN" dirty="0"/>
              <a:t>/2</a:t>
            </a:r>
            <a:r>
              <a:rPr lang="zh-CN" altLang="en-US" dirty="0"/>
              <a:t>。得证。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Chapter5-Lab3</a:t>
            </a:r>
          </a:p>
        </p:txBody>
      </p:sp>
      <p:sp>
        <p:nvSpPr>
          <p:cNvPr id="3" name="内容占位符 2"/>
          <p:cNvSpPr>
            <a:spLocks noGrp="1"/>
          </p:cNvSpPr>
          <p:nvPr>
            <p:ph idx="1"/>
          </p:nvPr>
        </p:nvSpPr>
        <p:spPr>
          <a:xfrm>
            <a:off x="838200" y="1501775"/>
            <a:ext cx="10714990" cy="3784328"/>
          </a:xfrm>
        </p:spPr>
        <p:txBody>
          <a:bodyPr>
            <a:normAutofit/>
          </a:bodyPr>
          <a:lstStyle/>
          <a:p>
            <a:r>
              <a:rPr lang="zh-CN" altLang="en-US" b="1" dirty="0"/>
              <a:t>题目：</a:t>
            </a:r>
          </a:p>
          <a:p>
            <a:pPr marL="0" indent="457200">
              <a:buNone/>
            </a:pPr>
            <a:r>
              <a:rPr lang="zh-CN" altLang="en-US" b="1" i="0" dirty="0">
                <a:solidFill>
                  <a:srgbClr val="000000"/>
                </a:solidFill>
                <a:effectLst/>
                <a:latin typeface="-apple-system"/>
              </a:rPr>
              <a:t>实现一个完全 </a:t>
            </a:r>
            <a:r>
              <a:rPr lang="en-US" altLang="zh-CN" b="1" i="0" dirty="0">
                <a:solidFill>
                  <a:srgbClr val="000000"/>
                </a:solidFill>
                <a:effectLst/>
                <a:latin typeface="-apple-system"/>
              </a:rPr>
              <a:t>DIY </a:t>
            </a:r>
            <a:r>
              <a:rPr lang="zh-CN" altLang="en-US" b="1" i="0" dirty="0">
                <a:solidFill>
                  <a:srgbClr val="000000"/>
                </a:solidFill>
                <a:effectLst/>
                <a:latin typeface="-apple-system"/>
              </a:rPr>
              <a:t>的系统调用 </a:t>
            </a:r>
            <a:r>
              <a:rPr lang="en-US" altLang="zh-CN" b="1" i="0" dirty="0">
                <a:solidFill>
                  <a:srgbClr val="000000"/>
                </a:solidFill>
                <a:effectLst/>
                <a:latin typeface="-apple-system"/>
              </a:rPr>
              <a:t>spawn</a:t>
            </a:r>
            <a:r>
              <a:rPr lang="zh-CN" altLang="en-US" b="1" i="0" dirty="0">
                <a:solidFill>
                  <a:srgbClr val="000000"/>
                </a:solidFill>
                <a:effectLst/>
                <a:latin typeface="-apple-system"/>
              </a:rPr>
              <a:t>。</a:t>
            </a:r>
            <a:endParaRPr lang="en-US" altLang="zh-CN" b="1" i="0" dirty="0">
              <a:solidFill>
                <a:srgbClr val="000000"/>
              </a:solidFill>
              <a:effectLst/>
              <a:latin typeface="-apple-system"/>
            </a:endParaRPr>
          </a:p>
          <a:p>
            <a:pPr marL="0" indent="457200">
              <a:buNone/>
            </a:pPr>
            <a:r>
              <a:rPr lang="zh-CN" altLang="en-US" b="0" i="0" dirty="0">
                <a:solidFill>
                  <a:srgbClr val="000000"/>
                </a:solidFill>
                <a:effectLst/>
                <a:latin typeface="-apple-system"/>
              </a:rPr>
              <a:t>功能：新建子进程，使其执行目标程序。</a:t>
            </a:r>
          </a:p>
          <a:p>
            <a:pPr marL="0" indent="457200">
              <a:buNone/>
            </a:pPr>
            <a:r>
              <a:rPr lang="zh-CN" altLang="en-US" b="0" i="0" dirty="0">
                <a:solidFill>
                  <a:srgbClr val="000000"/>
                </a:solidFill>
                <a:effectLst/>
                <a:latin typeface="-apple-system"/>
              </a:rPr>
              <a:t>实现一种带优先级的调度算法：</a:t>
            </a:r>
            <a:r>
              <a:rPr lang="en-US" altLang="zh-CN" b="0" i="0" dirty="0">
                <a:solidFill>
                  <a:srgbClr val="000000"/>
                </a:solidFill>
                <a:effectLst/>
                <a:latin typeface="-apple-system"/>
              </a:rPr>
              <a:t>stride </a:t>
            </a:r>
            <a:r>
              <a:rPr lang="zh-CN" altLang="en-US" b="0" i="0" dirty="0">
                <a:solidFill>
                  <a:srgbClr val="000000"/>
                </a:solidFill>
                <a:effectLst/>
                <a:latin typeface="-apple-system"/>
              </a:rPr>
              <a:t>调度算法。</a:t>
            </a:r>
          </a:p>
          <a:p>
            <a:pPr marL="0" indent="457200">
              <a:buNone/>
            </a:pPr>
            <a:endParaRPr lang="zh-CN" altLang="en-US" b="1" dirty="0"/>
          </a:p>
        </p:txBody>
      </p:sp>
    </p:spTree>
    <p:extLst>
      <p:ext uri="{BB962C8B-B14F-4D97-AF65-F5344CB8AC3E}">
        <p14:creationId xmlns:p14="http://schemas.microsoft.com/office/powerpoint/2010/main" val="58279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Chapter5-Lab3</a:t>
            </a:r>
          </a:p>
        </p:txBody>
      </p:sp>
      <p:sp>
        <p:nvSpPr>
          <p:cNvPr id="3" name="内容占位符 2"/>
          <p:cNvSpPr>
            <a:spLocks noGrp="1"/>
          </p:cNvSpPr>
          <p:nvPr>
            <p:ph idx="1"/>
          </p:nvPr>
        </p:nvSpPr>
        <p:spPr>
          <a:xfrm>
            <a:off x="838200" y="1501775"/>
            <a:ext cx="10714990" cy="3784328"/>
          </a:xfrm>
        </p:spPr>
        <p:txBody>
          <a:bodyPr>
            <a:normAutofit/>
          </a:bodyPr>
          <a:lstStyle/>
          <a:p>
            <a:r>
              <a:rPr lang="zh-CN" altLang="en-US" b="1" dirty="0"/>
              <a:t>大体思路：</a:t>
            </a:r>
          </a:p>
          <a:p>
            <a:pPr marL="0" indent="457200">
              <a:buNone/>
            </a:pPr>
            <a:r>
              <a:rPr lang="zh-CN" altLang="en-US" dirty="0"/>
              <a:t>首先是迁移通过以前的测试</a:t>
            </a:r>
            <a:endParaRPr lang="en-US" altLang="zh-CN" dirty="0"/>
          </a:p>
          <a:p>
            <a:pPr marL="0" indent="457200">
              <a:buNone/>
            </a:pPr>
            <a:r>
              <a:rPr lang="zh-CN" altLang="en-US" dirty="0"/>
              <a:t>在</a:t>
            </a:r>
            <a:r>
              <a:rPr lang="en-US" altLang="zh-CN" dirty="0"/>
              <a:t>lab1</a:t>
            </a:r>
            <a:r>
              <a:rPr lang="zh-CN" altLang="en-US" dirty="0"/>
              <a:t>中，为了实现</a:t>
            </a:r>
            <a:r>
              <a:rPr lang="en-US" altLang="zh-CN" dirty="0" err="1"/>
              <a:t>get_task_info</a:t>
            </a:r>
            <a:r>
              <a:rPr lang="zh-CN" altLang="en-US" dirty="0"/>
              <a:t>功能，我们添加了</a:t>
            </a:r>
            <a:r>
              <a:rPr lang="en-US" altLang="zh-CN" dirty="0" err="1"/>
              <a:t>task_info_inner</a:t>
            </a:r>
            <a:r>
              <a:rPr lang="zh-CN" altLang="en-US" dirty="0"/>
              <a:t>结构，但是</a:t>
            </a:r>
            <a:r>
              <a:rPr lang="en-US" altLang="zh-CN" dirty="0"/>
              <a:t>lab3</a:t>
            </a:r>
            <a:r>
              <a:rPr lang="zh-CN" altLang="en-US" dirty="0"/>
              <a:t>代码的框架里已经实现了这一部分，所以只需将之前的解构迁移进去即可。</a:t>
            </a:r>
            <a:endParaRPr lang="en-US" altLang="zh-CN" dirty="0"/>
          </a:p>
          <a:p>
            <a:pPr marL="0" indent="457200">
              <a:buNone/>
            </a:pPr>
            <a:r>
              <a:rPr lang="zh-CN" altLang="en-US" dirty="0"/>
              <a:t>其余结构大致如前，搬运到对应的地方即可。</a:t>
            </a:r>
            <a:endParaRPr lang="en-US" altLang="zh-CN" dirty="0"/>
          </a:p>
        </p:txBody>
      </p:sp>
    </p:spTree>
    <p:extLst>
      <p:ext uri="{BB962C8B-B14F-4D97-AF65-F5344CB8AC3E}">
        <p14:creationId xmlns:p14="http://schemas.microsoft.com/office/powerpoint/2010/main" val="2577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Chapter5-Lab3</a:t>
            </a:r>
          </a:p>
        </p:txBody>
      </p:sp>
      <p:sp>
        <p:nvSpPr>
          <p:cNvPr id="3" name="内容占位符 2"/>
          <p:cNvSpPr>
            <a:spLocks noGrp="1"/>
          </p:cNvSpPr>
          <p:nvPr>
            <p:ph idx="1"/>
          </p:nvPr>
        </p:nvSpPr>
        <p:spPr>
          <a:xfrm>
            <a:off x="838200" y="1501774"/>
            <a:ext cx="10714990" cy="4385049"/>
          </a:xfrm>
        </p:spPr>
        <p:txBody>
          <a:bodyPr>
            <a:normAutofit/>
          </a:bodyPr>
          <a:lstStyle/>
          <a:p>
            <a:r>
              <a:rPr lang="zh-CN" altLang="en-US" b="1" dirty="0"/>
              <a:t>大体思路：</a:t>
            </a:r>
          </a:p>
          <a:p>
            <a:pPr marL="0" indent="457200">
              <a:buNone/>
            </a:pPr>
            <a:r>
              <a:rPr lang="zh-CN" altLang="en-US" dirty="0"/>
              <a:t>接下来实现</a:t>
            </a:r>
            <a:r>
              <a:rPr lang="en-US" altLang="zh-CN" dirty="0"/>
              <a:t>spawn</a:t>
            </a:r>
            <a:r>
              <a:rPr lang="zh-CN" altLang="en-US" dirty="0"/>
              <a:t>。改写</a:t>
            </a:r>
            <a:r>
              <a:rPr lang="en-US" altLang="zh-CN" dirty="0"/>
              <a:t>fork</a:t>
            </a:r>
            <a:r>
              <a:rPr lang="zh-CN" altLang="en-US" dirty="0"/>
              <a:t>（创建新进程，去掉其中复制父进程地址空间的步骤）</a:t>
            </a:r>
            <a:r>
              <a:rPr lang="en-US" altLang="zh-CN" dirty="0"/>
              <a:t>+exec</a:t>
            </a:r>
            <a:r>
              <a:rPr lang="zh-CN" altLang="en-US" dirty="0"/>
              <a:t>（执行程序）即可。</a:t>
            </a:r>
            <a:endParaRPr lang="en-US" altLang="zh-CN" dirty="0"/>
          </a:p>
          <a:p>
            <a:pPr marL="0" indent="457200">
              <a:buNone/>
            </a:pPr>
            <a:r>
              <a:rPr lang="zh-CN" altLang="en-US" dirty="0"/>
              <a:t>大致可以分为几步：</a:t>
            </a:r>
            <a:endParaRPr lang="en-US" altLang="zh-CN" dirty="0"/>
          </a:p>
          <a:p>
            <a:pPr marL="0" indent="457200">
              <a:buNone/>
            </a:pPr>
            <a:r>
              <a:rPr lang="en-US" altLang="zh-CN" dirty="0"/>
              <a:t>1. </a:t>
            </a:r>
            <a:r>
              <a:rPr lang="zh-CN" altLang="en-US" dirty="0"/>
              <a:t>新建 新任务的</a:t>
            </a:r>
            <a:r>
              <a:rPr lang="en-US" altLang="zh-CN" dirty="0"/>
              <a:t>TCB</a:t>
            </a:r>
          </a:p>
          <a:p>
            <a:pPr marL="0" indent="457200">
              <a:buNone/>
            </a:pPr>
            <a:r>
              <a:rPr lang="en-US" altLang="zh-CN" dirty="0"/>
              <a:t>2. </a:t>
            </a:r>
            <a:r>
              <a:rPr lang="zh-CN" altLang="en-US" dirty="0"/>
              <a:t>维护</a:t>
            </a:r>
            <a:r>
              <a:rPr lang="en-US" altLang="zh-CN" dirty="0"/>
              <a:t>TCB</a:t>
            </a:r>
            <a:r>
              <a:rPr lang="zh-CN" altLang="en-US" dirty="0"/>
              <a:t>之间的关系，即要将新的 </a:t>
            </a:r>
            <a:r>
              <a:rPr lang="en-US" altLang="zh-CN" dirty="0"/>
              <a:t>TCB </a:t>
            </a:r>
            <a:r>
              <a:rPr lang="zh-CN" altLang="en-US" dirty="0"/>
              <a:t>加入当前 </a:t>
            </a:r>
            <a:r>
              <a:rPr lang="en-US" altLang="zh-CN" dirty="0"/>
              <a:t>TCB </a:t>
            </a:r>
            <a:r>
              <a:rPr lang="zh-CN" altLang="en-US" dirty="0"/>
              <a:t>的 </a:t>
            </a:r>
            <a:r>
              <a:rPr lang="en-US" altLang="zh-CN" dirty="0"/>
              <a:t>children </a:t>
            </a:r>
            <a:r>
              <a:rPr lang="zh-CN" altLang="en-US" dirty="0"/>
              <a:t>里</a:t>
            </a:r>
            <a:endParaRPr lang="en-US" altLang="zh-CN" dirty="0"/>
          </a:p>
          <a:p>
            <a:pPr marL="0" indent="457200">
              <a:buNone/>
            </a:pPr>
            <a:r>
              <a:rPr lang="en-US" altLang="zh-CN" dirty="0"/>
              <a:t>3. </a:t>
            </a:r>
            <a:r>
              <a:rPr lang="zh-CN" altLang="en-US" dirty="0"/>
              <a:t>修改新</a:t>
            </a:r>
            <a:r>
              <a:rPr lang="en-US" altLang="zh-CN" dirty="0"/>
              <a:t>TCB</a:t>
            </a:r>
            <a:r>
              <a:rPr lang="zh-CN" altLang="en-US" dirty="0"/>
              <a:t>的</a:t>
            </a:r>
            <a:r>
              <a:rPr lang="en-US" altLang="zh-CN" dirty="0" err="1"/>
              <a:t>trap_cx</a:t>
            </a:r>
            <a:r>
              <a:rPr lang="zh-CN" altLang="en-US" dirty="0"/>
              <a:t>，通过解析</a:t>
            </a:r>
            <a:r>
              <a:rPr lang="en-US" altLang="zh-CN" dirty="0"/>
              <a:t>.elf</a:t>
            </a:r>
            <a:r>
              <a:rPr lang="zh-CN" altLang="en-US" dirty="0"/>
              <a:t>文件计算得到。</a:t>
            </a:r>
            <a:endParaRPr lang="en-US" altLang="zh-CN" dirty="0"/>
          </a:p>
        </p:txBody>
      </p:sp>
    </p:spTree>
    <p:extLst>
      <p:ext uri="{BB962C8B-B14F-4D97-AF65-F5344CB8AC3E}">
        <p14:creationId xmlns:p14="http://schemas.microsoft.com/office/powerpoint/2010/main" val="41131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Chapter5-Lab3</a:t>
            </a:r>
          </a:p>
        </p:txBody>
      </p:sp>
      <p:sp>
        <p:nvSpPr>
          <p:cNvPr id="3" name="内容占位符 2"/>
          <p:cNvSpPr>
            <a:spLocks noGrp="1"/>
          </p:cNvSpPr>
          <p:nvPr>
            <p:ph idx="1"/>
          </p:nvPr>
        </p:nvSpPr>
        <p:spPr>
          <a:xfrm>
            <a:off x="838200" y="1501774"/>
            <a:ext cx="10714990" cy="4385049"/>
          </a:xfrm>
        </p:spPr>
        <p:txBody>
          <a:bodyPr>
            <a:normAutofit/>
          </a:bodyPr>
          <a:lstStyle/>
          <a:p>
            <a:r>
              <a:rPr lang="zh-CN" altLang="en-US" b="1" dirty="0"/>
              <a:t>大体思路：</a:t>
            </a:r>
          </a:p>
          <a:p>
            <a:pPr marL="0" indent="457200">
              <a:buNone/>
            </a:pPr>
            <a:r>
              <a:rPr lang="zh-CN" altLang="en-US" dirty="0"/>
              <a:t>最后实现</a:t>
            </a:r>
            <a:r>
              <a:rPr lang="en-US" altLang="zh-CN" dirty="0"/>
              <a:t>stride</a:t>
            </a:r>
            <a:r>
              <a:rPr lang="zh-CN" altLang="en-US" dirty="0"/>
              <a:t>调度算法。</a:t>
            </a:r>
            <a:endParaRPr lang="en-US" altLang="zh-CN" dirty="0"/>
          </a:p>
          <a:p>
            <a:pPr marL="0" indent="457200">
              <a:buNone/>
            </a:pPr>
            <a:r>
              <a:rPr lang="zh-CN" altLang="en-US" dirty="0"/>
              <a:t>实现方法是</a:t>
            </a:r>
            <a:r>
              <a:rPr lang="en-US" altLang="zh-CN" dirty="0"/>
              <a:t>TCB</a:t>
            </a:r>
            <a:r>
              <a:rPr lang="zh-CN" altLang="en-US" dirty="0"/>
              <a:t>中加入一个字段维护进程优先级等，并在</a:t>
            </a:r>
            <a:r>
              <a:rPr lang="en-US" altLang="zh-CN" dirty="0" err="1"/>
              <a:t>TaskManager</a:t>
            </a:r>
            <a:r>
              <a:rPr lang="zh-CN" altLang="en-US" dirty="0"/>
              <a:t>中维护一个队列记录每个任务的</a:t>
            </a:r>
            <a:r>
              <a:rPr lang="en-US" altLang="zh-CN" dirty="0"/>
              <a:t>pass</a:t>
            </a:r>
            <a:r>
              <a:rPr lang="zh-CN" altLang="en-US" dirty="0"/>
              <a:t>值，每次需要调度时暴力扫一遍找到最小的进行调度即可。</a:t>
            </a:r>
            <a:endParaRPr lang="en-US" altLang="zh-CN" dirty="0"/>
          </a:p>
          <a:p>
            <a:pPr marL="0" indent="457200">
              <a:buNone/>
            </a:pPr>
            <a:r>
              <a:rPr lang="zh-CN" altLang="en-US" dirty="0"/>
              <a:t>值得一提的是对于</a:t>
            </a:r>
            <a:r>
              <a:rPr lang="en-US" altLang="zh-CN" dirty="0"/>
              <a:t>BIG_STRIDE</a:t>
            </a:r>
            <a:r>
              <a:rPr lang="zh-CN" altLang="en-US" dirty="0"/>
              <a:t>的选择，一方面要减少整数除的误差要求其为大数，一方面也要防止过大发生反转现象，因此我们权衡后选择了</a:t>
            </a:r>
            <a:r>
              <a:rPr lang="en-US" altLang="zh-CN" dirty="0"/>
              <a:t>2^16</a:t>
            </a:r>
            <a:r>
              <a:rPr lang="zh-CN" altLang="en-US" dirty="0"/>
              <a:t>作为其值。</a:t>
            </a:r>
            <a:endParaRPr lang="en-US" altLang="zh-CN" dirty="0"/>
          </a:p>
        </p:txBody>
      </p:sp>
    </p:spTree>
    <p:extLst>
      <p:ext uri="{BB962C8B-B14F-4D97-AF65-F5344CB8AC3E}">
        <p14:creationId xmlns:p14="http://schemas.microsoft.com/office/powerpoint/2010/main" val="12778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a:t>
            </a:r>
            <a:r>
              <a:rPr lang="zh-CN" altLang="en-US"/>
              <a:t>简答题</a:t>
            </a:r>
            <a:r>
              <a:rPr lang="en-US" altLang="zh-CN"/>
              <a:t>6</a:t>
            </a:r>
          </a:p>
        </p:txBody>
      </p:sp>
      <p:sp>
        <p:nvSpPr>
          <p:cNvPr id="3" name="内容占位符 2"/>
          <p:cNvSpPr>
            <a:spLocks noGrp="1"/>
          </p:cNvSpPr>
          <p:nvPr>
            <p:ph idx="1"/>
          </p:nvPr>
        </p:nvSpPr>
        <p:spPr>
          <a:xfrm>
            <a:off x="838200" y="1501775"/>
            <a:ext cx="10714990" cy="5282202"/>
          </a:xfrm>
        </p:spPr>
        <p:txBody>
          <a:bodyPr>
            <a:normAutofit fontScale="92500"/>
          </a:bodyPr>
          <a:lstStyle/>
          <a:p>
            <a:r>
              <a:rPr lang="zh-CN" altLang="en-US" b="1" dirty="0"/>
              <a:t>题目：</a:t>
            </a:r>
          </a:p>
          <a:p>
            <a:pPr marL="0" indent="457200">
              <a:buNone/>
            </a:pPr>
            <a:r>
              <a:rPr lang="en-US" altLang="zh-CN" b="1" dirty="0"/>
              <a:t>L13：该指令之后，sp 和 </a:t>
            </a:r>
            <a:r>
              <a:rPr lang="en-US" altLang="zh-CN" b="1" dirty="0" err="1"/>
              <a:t>sscratch</a:t>
            </a:r>
            <a:r>
              <a:rPr lang="en-US" altLang="zh-CN" b="1" dirty="0"/>
              <a:t> </a:t>
            </a:r>
            <a:r>
              <a:rPr lang="en-US" altLang="zh-CN" b="1" dirty="0" err="1"/>
              <a:t>中的值分别有什么意义</a:t>
            </a:r>
            <a:r>
              <a:rPr lang="en-US" altLang="zh-CN" b="1" dirty="0"/>
              <a:t>？</a:t>
            </a:r>
          </a:p>
          <a:p>
            <a:pPr marL="0" indent="457200">
              <a:buNone/>
            </a:pPr>
            <a:r>
              <a:rPr lang="en-US" altLang="zh-CN" b="1" dirty="0"/>
              <a:t>L13</a:t>
            </a:r>
            <a:r>
              <a:rPr lang="zh-CN" altLang="en-US" b="1" dirty="0"/>
              <a:t>：</a:t>
            </a:r>
            <a:r>
              <a:rPr lang="en-US" altLang="zh-CN" b="1" dirty="0" err="1"/>
              <a:t>csrrw</a:t>
            </a:r>
            <a:r>
              <a:rPr lang="en-US" altLang="zh-CN" b="1" dirty="0"/>
              <a:t> </a:t>
            </a:r>
            <a:r>
              <a:rPr lang="en-US" altLang="zh-CN" b="1" dirty="0" err="1"/>
              <a:t>sp</a:t>
            </a:r>
            <a:r>
              <a:rPr lang="en-US" altLang="zh-CN" b="1" dirty="0"/>
              <a:t>, </a:t>
            </a:r>
            <a:r>
              <a:rPr lang="en-US" altLang="zh-CN" b="1" dirty="0" err="1"/>
              <a:t>sscratch</a:t>
            </a:r>
            <a:r>
              <a:rPr lang="en-US" altLang="zh-CN" b="1" dirty="0"/>
              <a:t>, </a:t>
            </a:r>
            <a:r>
              <a:rPr lang="en-US" altLang="zh-CN" b="1" dirty="0" err="1"/>
              <a:t>sp</a:t>
            </a:r>
            <a:endParaRPr lang="en-US" altLang="zh-CN" b="1" dirty="0"/>
          </a:p>
          <a:p>
            <a:r>
              <a:rPr lang="en-US" altLang="zh-CN" b="1" dirty="0"/>
              <a:t>​</a:t>
            </a:r>
            <a:r>
              <a:rPr lang="zh-CN" altLang="en-US" b="1" dirty="0"/>
              <a:t>答案：</a:t>
            </a:r>
            <a:r>
              <a:rPr lang="en-US" altLang="zh-CN" dirty="0"/>
              <a:t>	</a:t>
            </a:r>
          </a:p>
          <a:p>
            <a:pPr marL="0" indent="457200">
              <a:lnSpc>
                <a:spcPct val="100000"/>
              </a:lnSpc>
              <a:buNone/>
            </a:pPr>
            <a:r>
              <a:rPr lang="zh-CN" altLang="en-US" dirty="0"/>
              <a:t>首先明确</a:t>
            </a:r>
            <a:r>
              <a:rPr lang="en-US" altLang="zh-CN" dirty="0" err="1"/>
              <a:t>csrrw</a:t>
            </a:r>
            <a:r>
              <a:rPr lang="zh-CN" altLang="en-US" dirty="0"/>
              <a:t>指令的含义：</a:t>
            </a:r>
            <a:r>
              <a:rPr lang="zh-CN" altLang="en-US" dirty="0">
                <a:sym typeface="+mn-ea"/>
              </a:rPr>
              <a:t> </a:t>
            </a:r>
            <a:r>
              <a:rPr lang="en-US" altLang="zh-CN" dirty="0" err="1">
                <a:sym typeface="+mn-ea"/>
              </a:rPr>
              <a:t>csrrw</a:t>
            </a:r>
            <a:r>
              <a:rPr lang="en-US" altLang="zh-CN" dirty="0">
                <a:sym typeface="+mn-ea"/>
              </a:rPr>
              <a:t> r1, r2, r3</a:t>
            </a:r>
            <a:r>
              <a:rPr lang="zh-CN" altLang="en-US" dirty="0">
                <a:sym typeface="+mn-ea"/>
              </a:rPr>
              <a:t>即为把 r2 写进 r1 ，把 r3 写进 r2 。在这里，</a:t>
            </a:r>
            <a:r>
              <a:rPr lang="zh-CN" altLang="en-US" dirty="0"/>
              <a:t>CSRRW 指令会原子性的交换CSR和寄存器中的值。</a:t>
            </a:r>
          </a:p>
          <a:p>
            <a:pPr marL="0" indent="457200">
              <a:lnSpc>
                <a:spcPct val="100000"/>
              </a:lnSpc>
              <a:buNone/>
            </a:pPr>
            <a:r>
              <a:rPr lang="zh-CN" altLang="en-US" dirty="0"/>
              <a:t>同时，调用该指令前，</a:t>
            </a:r>
            <a:r>
              <a:rPr lang="en-US" altLang="zh-CN" dirty="0" err="1"/>
              <a:t>sscratch</a:t>
            </a:r>
            <a:r>
              <a:rPr lang="zh-CN" altLang="en-US" dirty="0"/>
              <a:t>的值为内核态栈指针，</a:t>
            </a:r>
            <a:r>
              <a:rPr lang="en-US" altLang="zh-CN" dirty="0" err="1"/>
              <a:t>sp</a:t>
            </a:r>
            <a:r>
              <a:rPr lang="zh-CN" altLang="en-US" dirty="0"/>
              <a:t>为用户态栈指针。</a:t>
            </a:r>
          </a:p>
          <a:p>
            <a:pPr marL="0" indent="457200">
              <a:lnSpc>
                <a:spcPct val="100000"/>
              </a:lnSpc>
              <a:buNone/>
            </a:pPr>
            <a:r>
              <a:rPr lang="zh-CN" altLang="en-US" dirty="0"/>
              <a:t>因此，执行该指令后，</a:t>
            </a:r>
            <a:r>
              <a:rPr lang="en-US" altLang="zh-CN" dirty="0" err="1"/>
              <a:t>sscratch</a:t>
            </a:r>
            <a:r>
              <a:rPr lang="zh-CN" altLang="en-US" dirty="0"/>
              <a:t>中为</a:t>
            </a:r>
            <a:r>
              <a:rPr lang="en-US" altLang="zh-CN" dirty="0"/>
              <a:t> </a:t>
            </a:r>
            <a:r>
              <a:rPr lang="en-US" altLang="zh-CN" dirty="0" err="1"/>
              <a:t>sp</a:t>
            </a:r>
            <a:r>
              <a:rPr lang="zh-CN" altLang="en-US" dirty="0"/>
              <a:t>的旧</a:t>
            </a:r>
            <a:r>
              <a:rPr lang="en-US" altLang="zh-CN" dirty="0" err="1"/>
              <a:t>值，即内核模式被激活之前的用户栈指针。sp</a:t>
            </a:r>
            <a:r>
              <a:rPr lang="zh-CN" altLang="en-US" dirty="0"/>
              <a:t>的值为sscratch 的旧值，即用户态的栈指针。这时，sp 被更新为指向内核栈。</a:t>
            </a:r>
          </a:p>
          <a:p>
            <a:pPr marL="0" indent="45720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Chapter5-Lab3</a:t>
            </a:r>
          </a:p>
        </p:txBody>
      </p:sp>
      <p:sp>
        <p:nvSpPr>
          <p:cNvPr id="3" name="内容占位符 2"/>
          <p:cNvSpPr>
            <a:spLocks noGrp="1"/>
          </p:cNvSpPr>
          <p:nvPr>
            <p:ph idx="1"/>
          </p:nvPr>
        </p:nvSpPr>
        <p:spPr>
          <a:xfrm>
            <a:off x="838200" y="1501775"/>
            <a:ext cx="10714990" cy="3784328"/>
          </a:xfrm>
        </p:spPr>
        <p:txBody>
          <a:bodyPr>
            <a:normAutofit/>
          </a:bodyPr>
          <a:lstStyle/>
          <a:p>
            <a:r>
              <a:rPr lang="zh-CN" altLang="en-US" b="1" dirty="0"/>
              <a:t>本地评测截图：</a:t>
            </a:r>
          </a:p>
        </p:txBody>
      </p:sp>
      <p:pic>
        <p:nvPicPr>
          <p:cNvPr id="5" name="图片 4">
            <a:extLst>
              <a:ext uri="{FF2B5EF4-FFF2-40B4-BE49-F238E27FC236}">
                <a16:creationId xmlns:a16="http://schemas.microsoft.com/office/drawing/2014/main" id="{498EA333-1F1A-920D-2B45-DECB3FB26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35" y="2233678"/>
            <a:ext cx="7972599" cy="3759255"/>
          </a:xfrm>
          <a:prstGeom prst="rect">
            <a:avLst/>
          </a:prstGeom>
        </p:spPr>
      </p:pic>
    </p:spTree>
    <p:extLst>
      <p:ext uri="{BB962C8B-B14F-4D97-AF65-F5344CB8AC3E}">
        <p14:creationId xmlns:p14="http://schemas.microsoft.com/office/powerpoint/2010/main" val="37041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a:t>
            </a:r>
            <a:r>
              <a:rPr lang="zh-CN" altLang="en-US" dirty="0"/>
              <a:t>简答题</a:t>
            </a:r>
            <a:endParaRPr lang="en-US" altLang="zh-CN" dirty="0"/>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lgn="l">
              <a:buNone/>
            </a:pPr>
            <a:r>
              <a:rPr lang="en-US" altLang="zh-CN" b="1" i="1" dirty="0">
                <a:solidFill>
                  <a:srgbClr val="000000"/>
                </a:solidFill>
                <a:effectLst/>
                <a:latin typeface="-apple-system"/>
              </a:rPr>
              <a:t>	</a:t>
            </a:r>
            <a:r>
              <a:rPr lang="zh-CN" altLang="en-US" b="0" i="0" dirty="0">
                <a:solidFill>
                  <a:srgbClr val="000000"/>
                </a:solidFill>
                <a:effectLst/>
                <a:latin typeface="-apple-system"/>
              </a:rPr>
              <a:t>在我们的</a:t>
            </a:r>
            <a:r>
              <a:rPr lang="en-US" altLang="zh-CN" b="0" i="0" dirty="0">
                <a:solidFill>
                  <a:srgbClr val="000000"/>
                </a:solidFill>
                <a:effectLst/>
                <a:latin typeface="-apple-system"/>
              </a:rPr>
              <a:t>easy-fs</a:t>
            </a:r>
            <a:r>
              <a:rPr lang="zh-CN" altLang="en-US" b="0" i="0" dirty="0">
                <a:solidFill>
                  <a:srgbClr val="000000"/>
                </a:solidFill>
                <a:effectLst/>
                <a:latin typeface="-apple-system"/>
              </a:rPr>
              <a:t>中，</a:t>
            </a:r>
            <a:r>
              <a:rPr lang="en-US" altLang="zh-CN" b="0" i="0" dirty="0">
                <a:solidFill>
                  <a:srgbClr val="000000"/>
                </a:solidFill>
                <a:effectLst/>
                <a:latin typeface="-apple-system"/>
              </a:rPr>
              <a:t>root </a:t>
            </a:r>
            <a:r>
              <a:rPr lang="en-US" altLang="zh-CN" b="0" i="0" dirty="0" err="1">
                <a:solidFill>
                  <a:srgbClr val="000000"/>
                </a:solidFill>
                <a:effectLst/>
                <a:latin typeface="-apple-system"/>
              </a:rPr>
              <a:t>inode</a:t>
            </a:r>
            <a:r>
              <a:rPr lang="zh-CN" altLang="en-US" b="0" i="0" dirty="0">
                <a:solidFill>
                  <a:srgbClr val="000000"/>
                </a:solidFill>
                <a:effectLst/>
                <a:latin typeface="-apple-system"/>
              </a:rPr>
              <a:t>起着什么作用？如果</a:t>
            </a:r>
            <a:r>
              <a:rPr lang="en-US" altLang="zh-CN" b="0" i="0" dirty="0">
                <a:solidFill>
                  <a:srgbClr val="000000"/>
                </a:solidFill>
                <a:effectLst/>
                <a:latin typeface="-apple-system"/>
              </a:rPr>
              <a:t>root </a:t>
            </a:r>
            <a:r>
              <a:rPr lang="en-US" altLang="zh-CN" b="0" i="0" dirty="0" err="1">
                <a:solidFill>
                  <a:srgbClr val="000000"/>
                </a:solidFill>
                <a:effectLst/>
                <a:latin typeface="-apple-system"/>
              </a:rPr>
              <a:t>inode</a:t>
            </a:r>
            <a:r>
              <a:rPr lang="zh-CN" altLang="en-US" b="0" i="0" dirty="0">
                <a:solidFill>
                  <a:srgbClr val="000000"/>
                </a:solidFill>
                <a:effectLst/>
                <a:latin typeface="-apple-system"/>
              </a:rPr>
              <a:t>中的内容损坏了，会发生什么？</a:t>
            </a:r>
          </a:p>
          <a:p>
            <a:r>
              <a:rPr lang="zh-CN" altLang="en-US" b="1" dirty="0">
                <a:solidFill>
                  <a:srgbClr val="000000"/>
                </a:solidFill>
                <a:effectLst/>
                <a:latin typeface="-apple-system"/>
              </a:rPr>
              <a:t>答案：</a:t>
            </a:r>
            <a:endParaRPr lang="en-US" altLang="zh-CN" b="1" dirty="0">
              <a:solidFill>
                <a:srgbClr val="000000"/>
              </a:solidFill>
              <a:latin typeface="-apple-system"/>
            </a:endParaRPr>
          </a:p>
          <a:p>
            <a:pPr marL="0" indent="0">
              <a:buNone/>
            </a:pPr>
            <a:r>
              <a:rPr lang="en-US" altLang="zh-CN" b="1" dirty="0">
                <a:solidFill>
                  <a:srgbClr val="000000"/>
                </a:solidFill>
                <a:effectLst/>
                <a:latin typeface="-apple-system"/>
              </a:rPr>
              <a:t>	</a:t>
            </a:r>
            <a:r>
              <a:rPr lang="zh-CN" altLang="en-US" dirty="0">
                <a:solidFill>
                  <a:srgbClr val="000000"/>
                </a:solidFill>
                <a:effectLst/>
                <a:latin typeface="-apple-system"/>
              </a:rPr>
              <a:t>顾名思义，</a:t>
            </a:r>
            <a:r>
              <a:rPr lang="en-US" altLang="zh-CN" dirty="0">
                <a:solidFill>
                  <a:srgbClr val="000000"/>
                </a:solidFill>
                <a:latin typeface="-apple-system"/>
              </a:rPr>
              <a:t>root </a:t>
            </a:r>
            <a:r>
              <a:rPr lang="en-US" altLang="zh-CN" dirty="0" err="1">
                <a:solidFill>
                  <a:srgbClr val="000000"/>
                </a:solidFill>
                <a:latin typeface="-apple-system"/>
              </a:rPr>
              <a:t>inode</a:t>
            </a:r>
            <a:r>
              <a:rPr lang="zh-CN" altLang="en-US" dirty="0">
                <a:solidFill>
                  <a:srgbClr val="000000"/>
                </a:solidFill>
                <a:latin typeface="-apple-system"/>
              </a:rPr>
              <a:t>代表着根目录的</a:t>
            </a:r>
            <a:r>
              <a:rPr lang="en-US" altLang="zh-CN" dirty="0" err="1">
                <a:solidFill>
                  <a:srgbClr val="000000"/>
                </a:solidFill>
                <a:latin typeface="-apple-system"/>
              </a:rPr>
              <a:t>i</a:t>
            </a:r>
            <a:r>
              <a:rPr lang="zh-CN" altLang="en-US" dirty="0">
                <a:solidFill>
                  <a:srgbClr val="000000"/>
                </a:solidFill>
                <a:latin typeface="-apple-system"/>
              </a:rPr>
              <a:t>节点，即文件树的根，是访问所有文件路径的起始点。</a:t>
            </a:r>
          </a:p>
          <a:p>
            <a:pPr marL="0" indent="0">
              <a:buNone/>
            </a:pPr>
            <a:r>
              <a:rPr lang="zh-CN" altLang="en-US" dirty="0">
                <a:solidFill>
                  <a:srgbClr val="000000"/>
                </a:solidFill>
                <a:latin typeface="-apple-system"/>
              </a:rPr>
              <a:t>​	如果</a:t>
            </a:r>
            <a:r>
              <a:rPr lang="en-US" altLang="zh-CN" dirty="0">
                <a:solidFill>
                  <a:srgbClr val="000000"/>
                </a:solidFill>
                <a:latin typeface="-apple-system"/>
              </a:rPr>
              <a:t>root </a:t>
            </a:r>
            <a:r>
              <a:rPr lang="en-US" altLang="zh-CN" dirty="0" err="1">
                <a:solidFill>
                  <a:srgbClr val="000000"/>
                </a:solidFill>
                <a:latin typeface="-apple-system"/>
              </a:rPr>
              <a:t>inode</a:t>
            </a:r>
            <a:r>
              <a:rPr lang="zh-CN" altLang="en-US" dirty="0">
                <a:solidFill>
                  <a:srgbClr val="000000"/>
                </a:solidFill>
                <a:latin typeface="-apple-system"/>
              </a:rPr>
              <a:t>中的内容损坏，系统将无法正确访问任何绝对路径，因为一切绝对路径都要从根节点开始，导致系统不能正确地挂载文件系统。同时，由于错误的</a:t>
            </a:r>
            <a:r>
              <a:rPr lang="en-US" altLang="zh-CN" dirty="0">
                <a:solidFill>
                  <a:srgbClr val="000000"/>
                </a:solidFill>
                <a:latin typeface="-apple-system"/>
              </a:rPr>
              <a:t>root </a:t>
            </a:r>
            <a:r>
              <a:rPr lang="en-US" altLang="zh-CN" dirty="0" err="1">
                <a:solidFill>
                  <a:srgbClr val="000000"/>
                </a:solidFill>
                <a:latin typeface="-apple-system"/>
              </a:rPr>
              <a:t>inode</a:t>
            </a:r>
            <a:r>
              <a:rPr lang="zh-CN" altLang="en-US" dirty="0">
                <a:solidFill>
                  <a:srgbClr val="000000"/>
                </a:solidFill>
                <a:latin typeface="-apple-system"/>
              </a:rPr>
              <a:t>内容，可能会操作错误的数据，导致操作系统崩溃。</a:t>
            </a:r>
            <a:endParaRPr lang="en-US" altLang="zh-CN" b="1" dirty="0">
              <a:solidFill>
                <a:srgbClr val="000000"/>
              </a:solidFill>
              <a:effectLst/>
              <a:latin typeface="-apple-syste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a:t>
            </a:r>
            <a:r>
              <a:rPr lang="zh-CN" altLang="en-US" b="1" dirty="0">
                <a:solidFill>
                  <a:srgbClr val="000000"/>
                </a:solidFill>
                <a:latin typeface="-apple-system"/>
              </a:rPr>
              <a:t>硬链接</a:t>
            </a:r>
            <a:endParaRPr lang="en-US" altLang="zh-CN" b="1" dirty="0">
              <a:solidFill>
                <a:srgbClr val="000000"/>
              </a:solidFill>
              <a:latin typeface="-apple-system"/>
            </a:endParaRPr>
          </a:p>
          <a:p>
            <a:pPr marL="0" indent="0">
              <a:buNone/>
            </a:pPr>
            <a:r>
              <a:rPr lang="en-US" altLang="zh-CN" b="1" dirty="0">
                <a:solidFill>
                  <a:srgbClr val="000000"/>
                </a:solidFill>
                <a:latin typeface="-apple-system"/>
              </a:rPr>
              <a:t>	</a:t>
            </a:r>
            <a:r>
              <a:rPr lang="zh-CN" altLang="en-US" b="1" dirty="0">
                <a:solidFill>
                  <a:srgbClr val="000000"/>
                </a:solidFill>
                <a:latin typeface="-apple-system"/>
              </a:rPr>
              <a:t>硬链接要求两个不同的目录项指向同一个文件，在我们的文件系统中也就是两个不同名称目录项指向同一个磁盘块。</a:t>
            </a:r>
          </a:p>
          <a:p>
            <a:pPr marL="0" indent="0">
              <a:buNone/>
            </a:pPr>
            <a:r>
              <a:rPr lang="en-US" altLang="zh-CN" b="1" dirty="0">
                <a:solidFill>
                  <a:srgbClr val="000000"/>
                </a:solidFill>
                <a:latin typeface="-apple-system"/>
              </a:rPr>
              <a:t>	</a:t>
            </a:r>
            <a:r>
              <a:rPr lang="zh-CN" altLang="en-US" b="1" dirty="0">
                <a:solidFill>
                  <a:srgbClr val="000000"/>
                </a:solidFill>
                <a:latin typeface="-apple-system"/>
              </a:rPr>
              <a:t>本节要求实现三个系统调用 </a:t>
            </a:r>
            <a:r>
              <a:rPr lang="en-US" altLang="zh-CN" b="1" dirty="0" err="1">
                <a:solidFill>
                  <a:srgbClr val="000000"/>
                </a:solidFill>
                <a:latin typeface="-apple-system"/>
              </a:rPr>
              <a:t>sys_linkat</a:t>
            </a:r>
            <a:r>
              <a:rPr lang="zh-CN" altLang="en-US" b="1" dirty="0">
                <a:solidFill>
                  <a:srgbClr val="000000"/>
                </a:solidFill>
                <a:latin typeface="-apple-system"/>
              </a:rPr>
              <a:t>、</a:t>
            </a:r>
            <a:r>
              <a:rPr lang="en-US" altLang="zh-CN" b="1" dirty="0" err="1">
                <a:solidFill>
                  <a:srgbClr val="000000"/>
                </a:solidFill>
                <a:latin typeface="-apple-system"/>
              </a:rPr>
              <a:t>sys_unlinkat</a:t>
            </a:r>
            <a:r>
              <a:rPr lang="zh-CN" altLang="en-US" b="1" dirty="0">
                <a:solidFill>
                  <a:srgbClr val="000000"/>
                </a:solidFill>
                <a:latin typeface="-apple-system"/>
              </a:rPr>
              <a:t>、</a:t>
            </a:r>
            <a:r>
              <a:rPr lang="en-US" altLang="zh-CN" b="1" dirty="0" err="1">
                <a:solidFill>
                  <a:srgbClr val="000000"/>
                </a:solidFill>
                <a:latin typeface="-apple-system"/>
              </a:rPr>
              <a:t>sys_stat</a:t>
            </a:r>
            <a:r>
              <a:rPr lang="en-US" altLang="zh-CN" b="1" dirty="0">
                <a:solidFill>
                  <a:srgbClr val="000000"/>
                </a:solidFill>
                <a:latin typeface="-apple-system"/>
              </a:rPr>
              <a:t> </a:t>
            </a:r>
            <a:r>
              <a:rPr lang="zh-CN" altLang="en-US" b="1" dirty="0">
                <a:solidFill>
                  <a:srgbClr val="000000"/>
                </a:solidFill>
                <a:latin typeface="-apple-system"/>
              </a:rPr>
              <a:t>。</a:t>
            </a:r>
            <a:endParaRPr lang="en-US" altLang="zh-CN" b="1" dirty="0">
              <a:solidFill>
                <a:srgbClr val="000000"/>
              </a:solidFill>
              <a:latin typeface="-apple-system"/>
            </a:endParaRPr>
          </a:p>
          <a:p>
            <a:pPr marL="0" indent="0">
              <a:buNone/>
            </a:pPr>
            <a:r>
              <a:rPr lang="en-US" altLang="zh-CN" b="1" dirty="0">
                <a:solidFill>
                  <a:srgbClr val="000000"/>
                </a:solidFill>
                <a:latin typeface="-apple-system"/>
              </a:rPr>
              <a:t>	</a:t>
            </a:r>
            <a:r>
              <a:rPr lang="en-US" altLang="zh-CN" dirty="0" err="1">
                <a:solidFill>
                  <a:srgbClr val="000000"/>
                </a:solidFill>
                <a:latin typeface="-apple-system"/>
              </a:rPr>
              <a:t>sys_linkat</a:t>
            </a:r>
            <a:r>
              <a:rPr lang="en-US" altLang="zh-CN" dirty="0">
                <a:solidFill>
                  <a:srgbClr val="000000"/>
                </a:solidFill>
                <a:latin typeface="-apple-system"/>
              </a:rPr>
              <a:t>:</a:t>
            </a:r>
            <a:r>
              <a:rPr lang="zh-CN" altLang="en-US" b="0" i="1" dirty="0">
                <a:solidFill>
                  <a:srgbClr val="000000"/>
                </a:solidFill>
                <a:effectLst/>
                <a:latin typeface="-apple-system"/>
              </a:rPr>
              <a:t>创建一个文件的一个硬链接</a:t>
            </a:r>
            <a:endParaRPr lang="en-US" altLang="zh-CN" b="0" i="1" dirty="0">
              <a:solidFill>
                <a:srgbClr val="000000"/>
              </a:solidFill>
              <a:effectLst/>
              <a:latin typeface="-apple-system"/>
            </a:endParaRPr>
          </a:p>
          <a:p>
            <a:pPr marL="0" indent="0">
              <a:buNone/>
            </a:pPr>
            <a:r>
              <a:rPr lang="en-US" altLang="zh-CN" i="1" dirty="0">
                <a:solidFill>
                  <a:srgbClr val="000000"/>
                </a:solidFill>
                <a:latin typeface="-apple-system"/>
              </a:rPr>
              <a:t>	</a:t>
            </a:r>
            <a:r>
              <a:rPr lang="en-US" altLang="zh-CN" i="1" dirty="0" err="1">
                <a:solidFill>
                  <a:srgbClr val="000000"/>
                </a:solidFill>
                <a:latin typeface="-apple-system"/>
              </a:rPr>
              <a:t>sys_unlinkat</a:t>
            </a:r>
            <a:r>
              <a:rPr lang="en-US" altLang="zh-CN" i="1" dirty="0">
                <a:solidFill>
                  <a:srgbClr val="000000"/>
                </a:solidFill>
                <a:latin typeface="-apple-system"/>
              </a:rPr>
              <a:t>:</a:t>
            </a:r>
            <a:r>
              <a:rPr lang="zh-CN" altLang="en-US" b="0" i="1" dirty="0">
                <a:solidFill>
                  <a:srgbClr val="000000"/>
                </a:solidFill>
                <a:effectLst/>
                <a:latin typeface="-apple-system"/>
              </a:rPr>
              <a:t>取消一个文件路径到文件的链接</a:t>
            </a:r>
            <a:endParaRPr lang="en-US" altLang="zh-CN" i="1" dirty="0">
              <a:solidFill>
                <a:srgbClr val="000000"/>
              </a:solidFill>
              <a:latin typeface="-apple-system"/>
            </a:endParaRPr>
          </a:p>
          <a:p>
            <a:pPr marL="0" indent="0">
              <a:buNone/>
            </a:pPr>
            <a:r>
              <a:rPr lang="en-US" altLang="zh-CN" b="1" i="1" dirty="0">
                <a:solidFill>
                  <a:srgbClr val="000000"/>
                </a:solidFill>
                <a:latin typeface="-apple-system"/>
              </a:rPr>
              <a:t>	</a:t>
            </a:r>
            <a:r>
              <a:rPr lang="en-US" altLang="zh-CN" i="1" dirty="0" err="1">
                <a:solidFill>
                  <a:srgbClr val="000000"/>
                </a:solidFill>
                <a:latin typeface="-apple-system"/>
              </a:rPr>
              <a:t>sys_fstat</a:t>
            </a:r>
            <a:r>
              <a:rPr lang="en-US" altLang="zh-CN" i="1" dirty="0">
                <a:solidFill>
                  <a:srgbClr val="000000"/>
                </a:solidFill>
                <a:latin typeface="-apple-system"/>
              </a:rPr>
              <a:t>:</a:t>
            </a:r>
            <a:r>
              <a:rPr lang="zh-CN" altLang="en-US" b="0" i="1" dirty="0">
                <a:solidFill>
                  <a:srgbClr val="000000"/>
                </a:solidFill>
                <a:effectLst/>
                <a:latin typeface="-apple-system"/>
              </a:rPr>
              <a:t>获取文件状态</a:t>
            </a:r>
            <a:endParaRPr lang="en-US" altLang="zh-CN" b="1" dirty="0">
              <a:solidFill>
                <a:srgbClr val="000000"/>
              </a:solidFill>
              <a:latin typeface="-apple-system"/>
            </a:endParaRPr>
          </a:p>
          <a:p>
            <a:pPr marL="0" indent="0">
              <a:buNone/>
            </a:pPr>
            <a:endParaRPr lang="en-US" altLang="zh-CN" b="1" i="1" dirty="0"/>
          </a:p>
        </p:txBody>
      </p:sp>
    </p:spTree>
    <p:extLst>
      <p:ext uri="{BB962C8B-B14F-4D97-AF65-F5344CB8AC3E}">
        <p14:creationId xmlns:p14="http://schemas.microsoft.com/office/powerpoint/2010/main" val="121430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思路：</a:t>
            </a:r>
            <a:endParaRPr lang="en-US" altLang="zh-CN" b="1" dirty="0"/>
          </a:p>
          <a:p>
            <a:pPr marL="0" indent="0">
              <a:buNone/>
            </a:pPr>
            <a:r>
              <a:rPr lang="en-US" altLang="zh-CN" b="1" dirty="0"/>
              <a:t>	</a:t>
            </a:r>
            <a:r>
              <a:rPr lang="zh-CN" altLang="en-US" dirty="0"/>
              <a:t>首先还是实现前向兼容，即将前面的</a:t>
            </a:r>
            <a:r>
              <a:rPr lang="en-US" altLang="zh-CN" dirty="0"/>
              <a:t>lab</a:t>
            </a:r>
            <a:r>
              <a:rPr lang="zh-CN" altLang="en-US" dirty="0"/>
              <a:t>所实现的功能迁移到</a:t>
            </a:r>
            <a:r>
              <a:rPr lang="en-US" altLang="zh-CN" dirty="0"/>
              <a:t>lab4</a:t>
            </a:r>
            <a:r>
              <a:rPr lang="zh-CN" altLang="en-US" dirty="0"/>
              <a:t>中再实现一遍。</a:t>
            </a:r>
            <a:endParaRPr lang="en-US" altLang="zh-CN" dirty="0"/>
          </a:p>
          <a:p>
            <a:pPr marL="0" indent="0">
              <a:buNone/>
            </a:pPr>
            <a:r>
              <a:rPr lang="en-US" altLang="zh-CN" dirty="0"/>
              <a:t>	</a:t>
            </a:r>
            <a:r>
              <a:rPr lang="zh-CN" altLang="en-US" dirty="0"/>
              <a:t>大部分不需要过多的修改，主要需要修改的地方是由于</a:t>
            </a:r>
            <a:r>
              <a:rPr lang="en-US" altLang="zh-CN" dirty="0"/>
              <a:t>lab4</a:t>
            </a:r>
            <a:r>
              <a:rPr lang="zh-CN" altLang="en-US" dirty="0"/>
              <a:t>用文件系统代替</a:t>
            </a:r>
            <a:r>
              <a:rPr lang="en-US" altLang="zh-CN" dirty="0"/>
              <a:t>loader</a:t>
            </a:r>
            <a:r>
              <a:rPr lang="zh-CN" altLang="en-US" dirty="0"/>
              <a:t>，因此加载用户程序的的方式从用</a:t>
            </a:r>
            <a:r>
              <a:rPr lang="en-US" altLang="zh-CN" dirty="0" err="1"/>
              <a:t>get_app_by_name</a:t>
            </a:r>
            <a:r>
              <a:rPr lang="en-US" altLang="zh-CN" dirty="0"/>
              <a:t> </a:t>
            </a:r>
            <a:r>
              <a:rPr lang="zh-CN" altLang="en-US" dirty="0"/>
              <a:t>从</a:t>
            </a:r>
            <a:r>
              <a:rPr lang="en-US" altLang="zh-CN" dirty="0"/>
              <a:t>loader</a:t>
            </a:r>
            <a:r>
              <a:rPr lang="zh-CN" altLang="en-US" dirty="0"/>
              <a:t>里取改成了用文件系统的</a:t>
            </a:r>
            <a:r>
              <a:rPr lang="en-US" altLang="zh-CN" dirty="0" err="1"/>
              <a:t>api</a:t>
            </a:r>
            <a:r>
              <a:rPr lang="en-US" altLang="zh-CN" dirty="0"/>
              <a:t> </a:t>
            </a:r>
            <a:r>
              <a:rPr lang="zh-CN" altLang="en-US" dirty="0"/>
              <a:t>（即</a:t>
            </a:r>
            <a:r>
              <a:rPr lang="en-US" altLang="zh-CN" dirty="0" err="1"/>
              <a:t>open_file</a:t>
            </a:r>
            <a:r>
              <a:rPr lang="en-US" altLang="zh-CN" dirty="0"/>
              <a:t>)</a:t>
            </a:r>
            <a:r>
              <a:rPr lang="zh-CN" altLang="en-US" dirty="0"/>
              <a:t>去打开文件。</a:t>
            </a:r>
            <a:endParaRPr lang="en-US" altLang="zh-CN" dirty="0"/>
          </a:p>
        </p:txBody>
      </p:sp>
    </p:spTree>
    <p:extLst>
      <p:ext uri="{BB962C8B-B14F-4D97-AF65-F5344CB8AC3E}">
        <p14:creationId xmlns:p14="http://schemas.microsoft.com/office/powerpoint/2010/main" val="131437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思路：</a:t>
            </a:r>
            <a:endParaRPr lang="en-US" altLang="zh-CN" b="1" dirty="0"/>
          </a:p>
          <a:p>
            <a:pPr marL="0" indent="0">
              <a:buNone/>
            </a:pPr>
            <a:r>
              <a:rPr lang="en-US" altLang="zh-CN" b="1" dirty="0"/>
              <a:t>	</a:t>
            </a:r>
            <a:r>
              <a:rPr lang="zh-CN" altLang="en-US" dirty="0"/>
              <a:t>接下来考虑实现</a:t>
            </a:r>
            <a:r>
              <a:rPr lang="en-US" altLang="zh-CN" dirty="0" err="1"/>
              <a:t>fstat</a:t>
            </a:r>
            <a:r>
              <a:rPr lang="zh-CN" altLang="en-US" dirty="0"/>
              <a:t>。</a:t>
            </a:r>
            <a:endParaRPr lang="en-US" altLang="zh-CN" dirty="0"/>
          </a:p>
          <a:p>
            <a:pPr marL="0" indent="0">
              <a:buNone/>
            </a:pPr>
            <a:r>
              <a:rPr lang="en-US" altLang="zh-CN" dirty="0"/>
              <a:t>	</a:t>
            </a:r>
            <a:r>
              <a:rPr lang="zh-CN" altLang="en-US" dirty="0"/>
              <a:t>需要获取的是三个数据，</a:t>
            </a:r>
            <a:r>
              <a:rPr lang="en-US" altLang="zh-CN" dirty="0" err="1"/>
              <a:t>inode</a:t>
            </a:r>
            <a:r>
              <a:rPr lang="zh-CN" altLang="en-US" dirty="0"/>
              <a:t>编号、文件类型（普通文件</a:t>
            </a:r>
            <a:r>
              <a:rPr lang="en-US" altLang="zh-CN" dirty="0"/>
              <a:t>/</a:t>
            </a:r>
            <a:r>
              <a:rPr lang="zh-CN" altLang="en-US" dirty="0"/>
              <a:t>目录文件）、硬链接数量。其中较难的一步是获取</a:t>
            </a:r>
            <a:r>
              <a:rPr lang="en-US" altLang="zh-CN" dirty="0" err="1"/>
              <a:t>inode</a:t>
            </a:r>
            <a:r>
              <a:rPr lang="zh-CN" altLang="en-US" dirty="0"/>
              <a:t>编号。</a:t>
            </a:r>
            <a:endParaRPr lang="en-US" altLang="zh-CN" dirty="0"/>
          </a:p>
          <a:p>
            <a:pPr marL="0" indent="0">
              <a:buNone/>
            </a:pPr>
            <a:r>
              <a:rPr lang="en-US" altLang="zh-CN" dirty="0"/>
              <a:t>	</a:t>
            </a:r>
            <a:r>
              <a:rPr lang="zh-CN" altLang="en-US" dirty="0"/>
              <a:t>我们的实现方法是将该能力分配给</a:t>
            </a:r>
            <a:r>
              <a:rPr lang="en-US" altLang="zh-CN" dirty="0"/>
              <a:t>fs</a:t>
            </a:r>
            <a:r>
              <a:rPr lang="zh-CN" altLang="en-US" dirty="0"/>
              <a:t>，为</a:t>
            </a:r>
            <a:r>
              <a:rPr lang="en-US" altLang="zh-CN" dirty="0" err="1"/>
              <a:t>easy_fs</a:t>
            </a:r>
            <a:r>
              <a:rPr lang="zh-CN" altLang="en-US" dirty="0"/>
              <a:t>中的</a:t>
            </a:r>
            <a:r>
              <a:rPr lang="en-US" altLang="zh-CN" dirty="0" err="1"/>
              <a:t>Inode</a:t>
            </a:r>
            <a:r>
              <a:rPr lang="zh-CN" altLang="en-US" dirty="0"/>
              <a:t>对象加上一个</a:t>
            </a:r>
            <a:r>
              <a:rPr lang="en-US" altLang="zh-CN" dirty="0" err="1"/>
              <a:t>get_inode_id</a:t>
            </a:r>
            <a:r>
              <a:rPr lang="zh-CN" altLang="en-US" dirty="0"/>
              <a:t>的方法，由文件系统实现从块信息中读取</a:t>
            </a:r>
            <a:r>
              <a:rPr lang="en-US" altLang="zh-CN" dirty="0" err="1"/>
              <a:t>inode</a:t>
            </a:r>
            <a:r>
              <a:rPr lang="zh-CN" altLang="en-US" dirty="0"/>
              <a:t>号。随后还是在</a:t>
            </a:r>
            <a:r>
              <a:rPr lang="en-US" altLang="zh-CN" dirty="0"/>
              <a:t>fs</a:t>
            </a:r>
            <a:r>
              <a:rPr lang="zh-CN" altLang="en-US" dirty="0"/>
              <a:t>中，根据</a:t>
            </a:r>
            <a:r>
              <a:rPr lang="en-US" altLang="zh-CN" dirty="0" err="1"/>
              <a:t>inode</a:t>
            </a:r>
            <a:r>
              <a:rPr lang="zh-CN" altLang="en-US" dirty="0"/>
              <a:t>号进行读盘，从对应的</a:t>
            </a:r>
            <a:r>
              <a:rPr lang="en-US" altLang="zh-CN" dirty="0" err="1"/>
              <a:t>inode</a:t>
            </a:r>
            <a:r>
              <a:rPr lang="zh-CN" altLang="en-US" dirty="0"/>
              <a:t>中获取所需要的信息即可。</a:t>
            </a:r>
            <a:endParaRPr lang="en-US" altLang="zh-CN" dirty="0"/>
          </a:p>
        </p:txBody>
      </p:sp>
    </p:spTree>
    <p:extLst>
      <p:ext uri="{BB962C8B-B14F-4D97-AF65-F5344CB8AC3E}">
        <p14:creationId xmlns:p14="http://schemas.microsoft.com/office/powerpoint/2010/main" val="395278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思路：</a:t>
            </a:r>
            <a:endParaRPr lang="en-US" altLang="zh-CN" b="1" dirty="0"/>
          </a:p>
          <a:p>
            <a:pPr marL="0" indent="0">
              <a:buNone/>
            </a:pPr>
            <a:r>
              <a:rPr lang="en-US" altLang="zh-CN" b="1" dirty="0"/>
              <a:t>	</a:t>
            </a:r>
            <a:r>
              <a:rPr lang="zh-CN" altLang="en-US" dirty="0"/>
              <a:t>下一步是实现</a:t>
            </a:r>
            <a:r>
              <a:rPr lang="en-US" altLang="zh-CN" dirty="0" err="1"/>
              <a:t>linkat</a:t>
            </a:r>
            <a:r>
              <a:rPr lang="zh-CN" altLang="en-US" dirty="0"/>
              <a:t>功能。</a:t>
            </a:r>
            <a:endParaRPr lang="en-US" altLang="zh-CN" dirty="0"/>
          </a:p>
          <a:p>
            <a:pPr marL="0" indent="0">
              <a:buNone/>
            </a:pPr>
            <a:r>
              <a:rPr lang="en-US" altLang="zh-CN" dirty="0"/>
              <a:t>	</a:t>
            </a:r>
            <a:r>
              <a:rPr lang="zh-CN" altLang="en-US" dirty="0"/>
              <a:t>我们在</a:t>
            </a:r>
            <a:r>
              <a:rPr lang="en-US" altLang="zh-CN" dirty="0" err="1"/>
              <a:t>Inode</a:t>
            </a:r>
            <a:r>
              <a:rPr lang="zh-CN" altLang="en-US" dirty="0"/>
              <a:t>中实现了</a:t>
            </a:r>
            <a:r>
              <a:rPr lang="en-US" altLang="zh-CN" dirty="0" err="1"/>
              <a:t>linkat</a:t>
            </a:r>
            <a:r>
              <a:rPr lang="zh-CN" altLang="en-US" dirty="0"/>
              <a:t>功能，这里我们参照了</a:t>
            </a:r>
            <a:r>
              <a:rPr lang="en-US" altLang="zh-CN" dirty="0" err="1"/>
              <a:t>inode</a:t>
            </a:r>
            <a:r>
              <a:rPr lang="zh-CN" altLang="en-US" dirty="0"/>
              <a:t>中的</a:t>
            </a:r>
            <a:r>
              <a:rPr lang="en-US" altLang="zh-CN" dirty="0"/>
              <a:t>create</a:t>
            </a:r>
            <a:r>
              <a:rPr lang="zh-CN" altLang="en-US" dirty="0"/>
              <a:t>功能，因为创建文件的过程本身也可以看作是一种硬链接。</a:t>
            </a:r>
            <a:endParaRPr lang="en-US" altLang="zh-CN" dirty="0"/>
          </a:p>
          <a:p>
            <a:pPr marL="0" indent="0" algn="l">
              <a:buNone/>
            </a:pPr>
            <a:r>
              <a:rPr lang="en-US" altLang="zh-CN" b="0" i="0" dirty="0">
                <a:effectLst/>
                <a:latin typeface="Lora" pitchFamily="2" charset="0"/>
              </a:rPr>
              <a:t>	</a:t>
            </a:r>
            <a:r>
              <a:rPr lang="zh-CN" altLang="en-US" b="0" i="0" dirty="0">
                <a:effectLst/>
                <a:latin typeface="Lora" pitchFamily="2" charset="0"/>
              </a:rPr>
              <a:t>具体思路是先检查新旧文件名的合法性，然后根据读取的旧条目</a:t>
            </a:r>
            <a:r>
              <a:rPr lang="en-US" altLang="zh-CN" b="0" i="0" dirty="0" err="1">
                <a:effectLst/>
                <a:latin typeface="Lora" pitchFamily="2" charset="0"/>
              </a:rPr>
              <a:t>inode</a:t>
            </a:r>
            <a:r>
              <a:rPr lang="zh-CN" altLang="en-US" b="0" i="0" dirty="0">
                <a:effectLst/>
                <a:latin typeface="Lora" pitchFamily="2" charset="0"/>
              </a:rPr>
              <a:t>，创建新的</a:t>
            </a:r>
            <a:r>
              <a:rPr lang="en-US" altLang="zh-CN" b="0" i="0" dirty="0" err="1">
                <a:effectLst/>
                <a:latin typeface="Lora" pitchFamily="2" charset="0"/>
              </a:rPr>
              <a:t>DirEntry</a:t>
            </a:r>
            <a:r>
              <a:rPr lang="zh-CN" altLang="en-US" b="0" i="0" dirty="0">
                <a:effectLst/>
                <a:latin typeface="Lora" pitchFamily="2" charset="0"/>
              </a:rPr>
              <a:t>实例，其包含新的文件名和旧的</a:t>
            </a:r>
            <a:r>
              <a:rPr lang="en-US" altLang="zh-CN" b="0" i="0" dirty="0" err="1">
                <a:effectLst/>
                <a:latin typeface="Lora" pitchFamily="2" charset="0"/>
              </a:rPr>
              <a:t>inode</a:t>
            </a:r>
            <a:r>
              <a:rPr lang="zh-CN" altLang="en-US" b="0" i="0" dirty="0">
                <a:effectLst/>
                <a:latin typeface="Lora" pitchFamily="2" charset="0"/>
              </a:rPr>
              <a:t>编号。</a:t>
            </a:r>
            <a:r>
              <a:rPr lang="zh-CN" altLang="en-US" dirty="0">
                <a:latin typeface="Lora" pitchFamily="2" charset="0"/>
              </a:rPr>
              <a:t>最后</a:t>
            </a:r>
            <a:r>
              <a:rPr lang="zh-CN" altLang="en-US" b="0" i="0" dirty="0">
                <a:effectLst/>
                <a:latin typeface="Lora" pitchFamily="2" charset="0"/>
              </a:rPr>
              <a:t>更新目录表（进行改变目录</a:t>
            </a:r>
            <a:r>
              <a:rPr lang="en-US" altLang="zh-CN" b="0" i="0" dirty="0">
                <a:effectLst/>
                <a:latin typeface="Lora" pitchFamily="2" charset="0"/>
              </a:rPr>
              <a:t>size</a:t>
            </a:r>
            <a:r>
              <a:rPr lang="zh-CN" altLang="en-US" b="0" i="0" dirty="0">
                <a:effectLst/>
                <a:latin typeface="Lora" pitchFamily="2" charset="0"/>
              </a:rPr>
              <a:t>等操作），插入一个新的</a:t>
            </a:r>
            <a:r>
              <a:rPr lang="en-US" altLang="zh-CN" b="0" i="0" dirty="0" err="1">
                <a:effectLst/>
                <a:latin typeface="Lora" pitchFamily="2" charset="0"/>
              </a:rPr>
              <a:t>DirEntry</a:t>
            </a:r>
            <a:r>
              <a:rPr lang="zh-CN" altLang="en-US" b="0" i="0" dirty="0">
                <a:effectLst/>
                <a:latin typeface="Lora" pitchFamily="2" charset="0"/>
              </a:rPr>
              <a:t>。</a:t>
            </a:r>
            <a:endParaRPr lang="en-US" altLang="zh-CN" b="0" i="0" dirty="0">
              <a:effectLst/>
              <a:latin typeface="Lora" pitchFamily="2" charset="0"/>
            </a:endParaRP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56580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思路：</a:t>
            </a:r>
            <a:endParaRPr lang="en-US" altLang="zh-CN" b="1" dirty="0"/>
          </a:p>
          <a:p>
            <a:pPr marL="0" indent="0">
              <a:buNone/>
            </a:pPr>
            <a:r>
              <a:rPr lang="en-US" altLang="zh-CN" b="1" dirty="0"/>
              <a:t>	</a:t>
            </a:r>
            <a:r>
              <a:rPr lang="zh-CN" altLang="en-US" dirty="0"/>
              <a:t>最后是实现</a:t>
            </a:r>
            <a:r>
              <a:rPr lang="en-US" altLang="zh-CN" dirty="0"/>
              <a:t>unlink</a:t>
            </a:r>
            <a:r>
              <a:rPr lang="zh-CN" altLang="en-US" dirty="0"/>
              <a:t>功能。</a:t>
            </a:r>
            <a:endParaRPr lang="en-US" altLang="zh-CN" dirty="0"/>
          </a:p>
          <a:p>
            <a:pPr marL="0" indent="0">
              <a:buNone/>
            </a:pPr>
            <a:r>
              <a:rPr lang="en-US" altLang="zh-CN" dirty="0"/>
              <a:t>	</a:t>
            </a:r>
            <a:r>
              <a:rPr lang="zh-CN" altLang="en-US" dirty="0"/>
              <a:t>先查找</a:t>
            </a:r>
            <a:r>
              <a:rPr lang="en-US" altLang="zh-CN" dirty="0" err="1"/>
              <a:t>inode</a:t>
            </a:r>
            <a:r>
              <a:rPr lang="zh-CN" altLang="en-US" dirty="0"/>
              <a:t>编号，然后获取与该</a:t>
            </a:r>
            <a:r>
              <a:rPr lang="en-US" altLang="zh-CN" dirty="0" err="1"/>
              <a:t>inode</a:t>
            </a:r>
            <a:r>
              <a:rPr lang="zh-CN" altLang="en-US" dirty="0"/>
              <a:t>结点关联的链接数。</a:t>
            </a:r>
            <a:endParaRPr lang="en-US" altLang="zh-CN" dirty="0"/>
          </a:p>
          <a:p>
            <a:pPr marL="0" indent="0">
              <a:buNone/>
            </a:pPr>
            <a:r>
              <a:rPr lang="en-US" altLang="zh-CN" dirty="0"/>
              <a:t>	</a:t>
            </a:r>
            <a:r>
              <a:rPr lang="zh-CN" altLang="en-US" dirty="0"/>
              <a:t>这里需要注意一点，</a:t>
            </a:r>
            <a:r>
              <a:rPr lang="en-US" altLang="zh-CN" dirty="0"/>
              <a:t>unlink</a:t>
            </a:r>
            <a:r>
              <a:rPr lang="zh-CN" altLang="en-US" dirty="0"/>
              <a:t>应当根据文件在取消链接前的链接数量分情况讨论。如若大于</a:t>
            </a:r>
            <a:r>
              <a:rPr lang="en-US" altLang="zh-CN" dirty="0"/>
              <a:t>1</a:t>
            </a:r>
            <a:r>
              <a:rPr lang="zh-CN" altLang="en-US" dirty="0"/>
              <a:t>，这意味着该文件或目录有多个引用，这时只需遍历目录找到和指定名称匹配的条目删除即可。如若等于</a:t>
            </a:r>
            <a:r>
              <a:rPr lang="en-US" altLang="zh-CN" dirty="0"/>
              <a:t>1</a:t>
            </a:r>
            <a:r>
              <a:rPr lang="zh-CN" altLang="en-US" dirty="0"/>
              <a:t>，这意味着要删除该文件唯一的引用，这意味着彻底删除该文件，因此，除了删除对应条目的操作以外，还需要</a:t>
            </a:r>
            <a:r>
              <a:rPr lang="zh-CN" altLang="en-US" b="0" dirty="0">
                <a:solidFill>
                  <a:srgbClr val="000000"/>
                </a:solidFill>
                <a:effectLst/>
                <a:latin typeface="-apple-system"/>
              </a:rPr>
              <a:t>回收</a:t>
            </a:r>
            <a:r>
              <a:rPr lang="en-US" altLang="zh-CN" b="0" dirty="0" err="1">
                <a:solidFill>
                  <a:srgbClr val="000000"/>
                </a:solidFill>
                <a:effectLst/>
                <a:latin typeface="-apple-system"/>
              </a:rPr>
              <a:t>inode</a:t>
            </a:r>
            <a:r>
              <a:rPr lang="zh-CN" altLang="en-US" b="0" dirty="0">
                <a:solidFill>
                  <a:srgbClr val="000000"/>
                </a:solidFill>
                <a:effectLst/>
                <a:latin typeface="-apple-system"/>
              </a:rPr>
              <a:t>以及它对应的数据块。</a:t>
            </a:r>
            <a:endParaRPr lang="en-US" altLang="zh-CN" dirty="0"/>
          </a:p>
        </p:txBody>
      </p:sp>
    </p:spTree>
    <p:extLst>
      <p:ext uri="{BB962C8B-B14F-4D97-AF65-F5344CB8AC3E}">
        <p14:creationId xmlns:p14="http://schemas.microsoft.com/office/powerpoint/2010/main" val="27692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normAutofit/>
          </a:bodyPr>
          <a:lstStyle/>
          <a:p>
            <a:r>
              <a:rPr lang="en-US" altLang="zh-CN"/>
              <a:t>Chapter6-Lab4</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本地评测截图：</a:t>
            </a:r>
          </a:p>
        </p:txBody>
      </p:sp>
      <p:pic>
        <p:nvPicPr>
          <p:cNvPr id="4" name="图片 3"/>
          <p:cNvPicPr>
            <a:picLocks noChangeAspect="1"/>
          </p:cNvPicPr>
          <p:nvPr/>
        </p:nvPicPr>
        <p:blipFill>
          <a:blip r:embed="rId2"/>
          <a:stretch>
            <a:fillRect/>
          </a:stretch>
        </p:blipFill>
        <p:spPr>
          <a:xfrm>
            <a:off x="5441950" y="248920"/>
            <a:ext cx="5241925" cy="6270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Chapter8-</a:t>
            </a:r>
            <a:r>
              <a:rPr lang="zh-CN" altLang="en-US" dirty="0"/>
              <a:t>简答题</a:t>
            </a:r>
            <a:endParaRPr lang="en-US" altLang="zh-CN" dirty="0"/>
          </a:p>
        </p:txBody>
      </p:sp>
      <p:sp>
        <p:nvSpPr>
          <p:cNvPr id="7"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lgn="l">
              <a:buNone/>
            </a:pPr>
            <a:r>
              <a:rPr lang="en-US" altLang="zh-CN" b="1" i="1" dirty="0">
                <a:solidFill>
                  <a:srgbClr val="000000"/>
                </a:solidFill>
                <a:effectLst/>
                <a:latin typeface="-apple-system"/>
              </a:rPr>
              <a:t>	</a:t>
            </a:r>
            <a:r>
              <a:rPr lang="zh-CN" altLang="en-US" b="0" i="0" dirty="0">
                <a:solidFill>
                  <a:srgbClr val="000000"/>
                </a:solidFill>
                <a:effectLst/>
                <a:latin typeface="-apple-system"/>
              </a:rPr>
              <a:t>在我们的多线程实现中，当主线程 </a:t>
            </a:r>
            <a:r>
              <a:rPr lang="en-US" altLang="zh-CN" b="0" i="0" dirty="0">
                <a:solidFill>
                  <a:srgbClr val="000000"/>
                </a:solidFill>
                <a:effectLst/>
                <a:latin typeface="-apple-system"/>
              </a:rPr>
              <a:t>(</a:t>
            </a:r>
            <a:r>
              <a:rPr lang="zh-CN" altLang="en-US" b="0" i="0" dirty="0">
                <a:solidFill>
                  <a:srgbClr val="000000"/>
                </a:solidFill>
                <a:effectLst/>
                <a:latin typeface="-apple-system"/>
              </a:rPr>
              <a:t>即 </a:t>
            </a:r>
            <a:r>
              <a:rPr lang="en-US" altLang="zh-CN" b="0" i="0" dirty="0">
                <a:solidFill>
                  <a:srgbClr val="000000"/>
                </a:solidFill>
                <a:effectLst/>
                <a:latin typeface="-apple-system"/>
              </a:rPr>
              <a:t>0 </a:t>
            </a:r>
            <a:r>
              <a:rPr lang="zh-CN" altLang="en-US" b="0" i="0" dirty="0">
                <a:solidFill>
                  <a:srgbClr val="000000"/>
                </a:solidFill>
                <a:effectLst/>
                <a:latin typeface="-apple-system"/>
              </a:rPr>
              <a:t>号线程</a:t>
            </a:r>
            <a:r>
              <a:rPr lang="en-US" altLang="zh-CN" b="0" i="0" dirty="0">
                <a:solidFill>
                  <a:srgbClr val="000000"/>
                </a:solidFill>
                <a:effectLst/>
                <a:latin typeface="-apple-system"/>
              </a:rPr>
              <a:t>) </a:t>
            </a:r>
            <a:r>
              <a:rPr lang="zh-CN" altLang="en-US" b="0" i="0" dirty="0">
                <a:solidFill>
                  <a:srgbClr val="000000"/>
                </a:solidFill>
                <a:effectLst/>
                <a:latin typeface="-apple-system"/>
              </a:rPr>
              <a:t>退出时，视为整个进程退出， 此时需要结束该进程管理的所有线程并回收其资源。 </a:t>
            </a:r>
            <a:r>
              <a:rPr lang="en-US" altLang="zh-CN" b="0" i="0" dirty="0">
                <a:solidFill>
                  <a:srgbClr val="000000"/>
                </a:solidFill>
                <a:effectLst/>
                <a:latin typeface="-apple-system"/>
              </a:rPr>
              <a:t>- </a:t>
            </a:r>
            <a:r>
              <a:rPr lang="zh-CN" altLang="en-US" b="0" i="0" dirty="0">
                <a:solidFill>
                  <a:srgbClr val="000000"/>
                </a:solidFill>
                <a:effectLst/>
                <a:latin typeface="-apple-system"/>
              </a:rPr>
              <a:t>需要回收的资源有哪些？ </a:t>
            </a:r>
            <a:endParaRPr lang="en-US" altLang="zh-CN" b="0" i="0" dirty="0">
              <a:solidFill>
                <a:srgbClr val="000000"/>
              </a:solidFill>
              <a:effectLst/>
              <a:latin typeface="-apple-system"/>
            </a:endParaRPr>
          </a:p>
          <a:p>
            <a:r>
              <a:rPr lang="zh-CN" altLang="en-US" b="1" dirty="0">
                <a:solidFill>
                  <a:srgbClr val="000000"/>
                </a:solidFill>
                <a:effectLst/>
                <a:latin typeface="-apple-system"/>
              </a:rPr>
              <a:t>答案：</a:t>
            </a:r>
            <a:endParaRPr lang="en-US" altLang="zh-CN" b="1" dirty="0">
              <a:solidFill>
                <a:srgbClr val="000000"/>
              </a:solidFill>
              <a:effectLst/>
              <a:latin typeface="-apple-system"/>
            </a:endParaRPr>
          </a:p>
          <a:p>
            <a:pPr marL="0" indent="0">
              <a:buNone/>
            </a:pPr>
            <a:r>
              <a:rPr lang="en-US" altLang="zh-CN" b="1" dirty="0">
                <a:solidFill>
                  <a:srgbClr val="000000"/>
                </a:solidFill>
                <a:latin typeface="-apple-system"/>
              </a:rPr>
              <a:t>	</a:t>
            </a:r>
            <a:r>
              <a:rPr lang="en-US" altLang="zh-CN" dirty="0">
                <a:solidFill>
                  <a:srgbClr val="000000"/>
                </a:solidFill>
                <a:latin typeface="-apple-system"/>
              </a:rPr>
              <a:t>1. </a:t>
            </a:r>
            <a:r>
              <a:rPr lang="zh-CN" altLang="en-US" dirty="0">
                <a:solidFill>
                  <a:srgbClr val="000000"/>
                </a:solidFill>
                <a:latin typeface="-apple-system"/>
              </a:rPr>
              <a:t>每个线程使用的栈以及为其在堆中动态分配的内存。</a:t>
            </a:r>
            <a:endParaRPr lang="en-US" altLang="zh-CN" dirty="0">
              <a:solidFill>
                <a:srgbClr val="000000"/>
              </a:solidFill>
              <a:latin typeface="-apple-system"/>
            </a:endParaRPr>
          </a:p>
          <a:p>
            <a:pPr marL="0" indent="0">
              <a:buNone/>
            </a:pPr>
            <a:r>
              <a:rPr lang="en-US" altLang="zh-CN" b="1" dirty="0">
                <a:solidFill>
                  <a:srgbClr val="000000"/>
                </a:solidFill>
                <a:latin typeface="-apple-system"/>
              </a:rPr>
              <a:t>	</a:t>
            </a:r>
            <a:r>
              <a:rPr lang="en-US" altLang="zh-CN" dirty="0">
                <a:solidFill>
                  <a:srgbClr val="000000"/>
                </a:solidFill>
                <a:latin typeface="-apple-system"/>
              </a:rPr>
              <a:t>2. </a:t>
            </a:r>
            <a:r>
              <a:rPr lang="zh-CN" altLang="en-US" dirty="0">
                <a:solidFill>
                  <a:srgbClr val="000000"/>
                </a:solidFill>
                <a:latin typeface="-apple-system"/>
              </a:rPr>
              <a:t>释放每个线程的</a:t>
            </a:r>
            <a:r>
              <a:rPr lang="en-US" altLang="zh-CN" dirty="0">
                <a:solidFill>
                  <a:srgbClr val="000000"/>
                </a:solidFill>
                <a:latin typeface="-apple-system"/>
              </a:rPr>
              <a:t>TCB</a:t>
            </a:r>
            <a:r>
              <a:rPr lang="zh-CN" altLang="en-US" dirty="0">
                <a:solidFill>
                  <a:srgbClr val="000000"/>
                </a:solidFill>
                <a:latin typeface="-apple-system"/>
              </a:rPr>
              <a:t>。</a:t>
            </a:r>
            <a:endParaRPr lang="en-US" altLang="zh-CN" dirty="0">
              <a:solidFill>
                <a:srgbClr val="000000"/>
              </a:solidFill>
              <a:latin typeface="-apple-system"/>
            </a:endParaRPr>
          </a:p>
          <a:p>
            <a:pPr marL="0" indent="0">
              <a:buNone/>
            </a:pPr>
            <a:r>
              <a:rPr lang="en-US" altLang="zh-CN" b="1" dirty="0">
                <a:solidFill>
                  <a:srgbClr val="000000"/>
                </a:solidFill>
                <a:latin typeface="-apple-system"/>
              </a:rPr>
              <a:t>	</a:t>
            </a:r>
            <a:r>
              <a:rPr lang="en-US" altLang="zh-CN" dirty="0">
                <a:solidFill>
                  <a:srgbClr val="000000"/>
                </a:solidFill>
                <a:latin typeface="-apple-system"/>
              </a:rPr>
              <a:t>3. </a:t>
            </a:r>
            <a:r>
              <a:rPr lang="zh-CN" altLang="en-US" dirty="0">
                <a:solidFill>
                  <a:srgbClr val="000000"/>
                </a:solidFill>
                <a:latin typeface="-apple-system"/>
              </a:rPr>
              <a:t>协调进程所使用的信号量等以及其他杂项。</a:t>
            </a:r>
            <a:endParaRPr lang="en-US" altLang="zh-CN" b="1" dirty="0">
              <a:solidFill>
                <a:srgbClr val="000000"/>
              </a:solidFill>
              <a:latin typeface="-apple-system"/>
            </a:endParaRPr>
          </a:p>
          <a:p>
            <a:pPr marL="0" indent="0">
              <a:buNone/>
            </a:pPr>
            <a:r>
              <a:rPr lang="en-US" altLang="zh-CN" b="1" dirty="0">
                <a:solidFill>
                  <a:srgbClr val="000000"/>
                </a:solidFill>
                <a:effectLst/>
                <a:latin typeface="-apple-system"/>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Chapter8-</a:t>
            </a:r>
            <a:r>
              <a:rPr lang="zh-CN" altLang="en-US" dirty="0"/>
              <a:t>简答题</a:t>
            </a:r>
            <a:endParaRPr lang="en-US" altLang="zh-CN" dirty="0"/>
          </a:p>
        </p:txBody>
      </p:sp>
      <p:sp>
        <p:nvSpPr>
          <p:cNvPr id="7" name="内容占位符 2"/>
          <p:cNvSpPr>
            <a:spLocks noGrp="1"/>
          </p:cNvSpPr>
          <p:nvPr>
            <p:ph idx="1"/>
          </p:nvPr>
        </p:nvSpPr>
        <p:spPr>
          <a:xfrm>
            <a:off x="838200" y="1501775"/>
            <a:ext cx="10714990" cy="5003528"/>
          </a:xfrm>
        </p:spPr>
        <p:txBody>
          <a:bodyPr>
            <a:normAutofit/>
          </a:bodyPr>
          <a:lstStyle/>
          <a:p>
            <a:r>
              <a:rPr lang="zh-CN" altLang="en-US" b="1" dirty="0"/>
              <a:t>题目：</a:t>
            </a:r>
            <a:endParaRPr lang="en-US" altLang="zh-CN" b="1" dirty="0"/>
          </a:p>
          <a:p>
            <a:pPr marL="0" indent="0" algn="l">
              <a:buNone/>
            </a:pPr>
            <a:r>
              <a:rPr lang="en-US" altLang="zh-CN" b="1" i="1" dirty="0">
                <a:solidFill>
                  <a:srgbClr val="000000"/>
                </a:solidFill>
                <a:effectLst/>
                <a:latin typeface="-apple-system"/>
              </a:rPr>
              <a:t>	</a:t>
            </a:r>
            <a:r>
              <a:rPr lang="zh-CN" altLang="en-US" b="1" dirty="0">
                <a:solidFill>
                  <a:srgbClr val="000000"/>
                </a:solidFill>
                <a:effectLst/>
                <a:latin typeface="-apple-system"/>
              </a:rPr>
              <a:t>对比以下两种 </a:t>
            </a:r>
            <a:endParaRPr lang="en-US" altLang="zh-CN" b="1" dirty="0">
              <a:solidFill>
                <a:srgbClr val="000000"/>
              </a:solidFill>
              <a:effectLst/>
              <a:latin typeface="-apple-system"/>
            </a:endParaRPr>
          </a:p>
          <a:p>
            <a:pPr marL="0" indent="0" algn="l">
              <a:buNone/>
            </a:pPr>
            <a:r>
              <a:rPr lang="en-US" altLang="zh-CN" b="1" dirty="0">
                <a:solidFill>
                  <a:srgbClr val="000000"/>
                </a:solidFill>
                <a:effectLst/>
                <a:latin typeface="-apple-system"/>
              </a:rPr>
              <a:t>`</a:t>
            </a:r>
            <a:r>
              <a:rPr lang="en-US" altLang="zh-CN" b="1" dirty="0" err="1">
                <a:solidFill>
                  <a:srgbClr val="000000"/>
                </a:solidFill>
                <a:effectLst/>
                <a:latin typeface="-apple-system"/>
              </a:rPr>
              <a:t>Mutex.unlock</a:t>
            </a:r>
            <a:r>
              <a:rPr lang="en-US" altLang="zh-CN" b="1" dirty="0">
                <a:solidFill>
                  <a:srgbClr val="000000"/>
                </a:solidFill>
                <a:effectLst/>
                <a:latin typeface="-apple-system"/>
              </a:rPr>
              <a:t>` </a:t>
            </a:r>
            <a:r>
              <a:rPr lang="zh-CN" altLang="en-US" b="1" dirty="0">
                <a:solidFill>
                  <a:srgbClr val="000000"/>
                </a:solidFill>
                <a:effectLst/>
                <a:latin typeface="-apple-system"/>
              </a:rPr>
              <a:t>的实现，</a:t>
            </a:r>
            <a:br>
              <a:rPr lang="en-US" altLang="zh-CN" b="1" dirty="0">
                <a:solidFill>
                  <a:srgbClr val="000000"/>
                </a:solidFill>
                <a:effectLst/>
                <a:latin typeface="-apple-system"/>
              </a:rPr>
            </a:br>
            <a:r>
              <a:rPr lang="zh-CN" altLang="en-US" b="1" dirty="0">
                <a:solidFill>
                  <a:srgbClr val="000000"/>
                </a:solidFill>
                <a:effectLst/>
                <a:latin typeface="-apple-system"/>
              </a:rPr>
              <a:t>二者有什么区别？</a:t>
            </a:r>
            <a:endParaRPr lang="en-US" altLang="zh-CN" b="1" dirty="0">
              <a:solidFill>
                <a:srgbClr val="000000"/>
              </a:solidFill>
              <a:effectLst/>
              <a:latin typeface="-apple-system"/>
            </a:endParaRPr>
          </a:p>
          <a:p>
            <a:pPr marL="0" indent="0" algn="l">
              <a:buNone/>
            </a:pPr>
            <a:r>
              <a:rPr lang="zh-CN" altLang="en-US" b="1" dirty="0">
                <a:solidFill>
                  <a:srgbClr val="000000"/>
                </a:solidFill>
                <a:effectLst/>
                <a:latin typeface="-apple-system"/>
              </a:rPr>
              <a:t>这些区别可能会导致</a:t>
            </a:r>
            <a:endParaRPr lang="en-US" altLang="zh-CN" b="1" dirty="0">
              <a:solidFill>
                <a:srgbClr val="000000"/>
              </a:solidFill>
              <a:effectLst/>
              <a:latin typeface="-apple-system"/>
            </a:endParaRPr>
          </a:p>
          <a:p>
            <a:pPr marL="0" indent="0" algn="l">
              <a:buNone/>
            </a:pPr>
            <a:r>
              <a:rPr lang="zh-CN" altLang="en-US" b="1" dirty="0">
                <a:solidFill>
                  <a:srgbClr val="000000"/>
                </a:solidFill>
                <a:effectLst/>
                <a:latin typeface="-apple-system"/>
              </a:rPr>
              <a:t>什么问题？</a:t>
            </a:r>
            <a:r>
              <a:rPr lang="en-US" altLang="zh-CN" b="1" dirty="0">
                <a:solidFill>
                  <a:srgbClr val="000000"/>
                </a:solidFill>
                <a:effectLst/>
                <a:latin typeface="-apple-system"/>
              </a:rPr>
              <a:t>	</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410" y="1794542"/>
            <a:ext cx="7434036" cy="46082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a:t>
            </a:r>
            <a:r>
              <a:rPr lang="zh-CN" altLang="en-US"/>
              <a:t>简答题</a:t>
            </a:r>
            <a:r>
              <a:rPr lang="en-US" altLang="zh-CN"/>
              <a:t>7</a:t>
            </a:r>
          </a:p>
        </p:txBody>
      </p:sp>
      <p:sp>
        <p:nvSpPr>
          <p:cNvPr id="3" name="内容占位符 2"/>
          <p:cNvSpPr>
            <a:spLocks noGrp="1"/>
          </p:cNvSpPr>
          <p:nvPr>
            <p:ph idx="1"/>
          </p:nvPr>
        </p:nvSpPr>
        <p:spPr>
          <a:xfrm>
            <a:off x="838200" y="1501775"/>
            <a:ext cx="10714990" cy="4515848"/>
          </a:xfrm>
        </p:spPr>
        <p:txBody>
          <a:bodyPr>
            <a:normAutofit/>
          </a:bodyPr>
          <a:lstStyle/>
          <a:p>
            <a:r>
              <a:rPr lang="zh-CN" altLang="en-US" b="1" dirty="0"/>
              <a:t>题目：</a:t>
            </a:r>
          </a:p>
          <a:p>
            <a:pPr marL="0" indent="457200">
              <a:buNone/>
            </a:pPr>
            <a:r>
              <a:rPr lang="en-US" altLang="zh-CN" b="1" dirty="0"/>
              <a:t>从 U </a:t>
            </a:r>
            <a:r>
              <a:rPr lang="en-US" altLang="zh-CN" b="1" dirty="0" err="1"/>
              <a:t>态进入</a:t>
            </a:r>
            <a:r>
              <a:rPr lang="en-US" altLang="zh-CN" b="1" dirty="0"/>
              <a:t> S </a:t>
            </a:r>
            <a:r>
              <a:rPr lang="en-US" altLang="zh-CN" b="1" dirty="0" err="1"/>
              <a:t>态是哪一条指令发生的</a:t>
            </a:r>
            <a:r>
              <a:rPr lang="en-US" altLang="zh-CN" b="1" dirty="0"/>
              <a:t>？</a:t>
            </a:r>
          </a:p>
          <a:p>
            <a:r>
              <a:rPr lang="en-US" altLang="zh-CN" b="1" dirty="0"/>
              <a:t>​</a:t>
            </a:r>
            <a:r>
              <a:rPr lang="zh-CN" altLang="en-US" b="1" dirty="0"/>
              <a:t>答案：</a:t>
            </a:r>
            <a:r>
              <a:rPr lang="en-US" altLang="zh-CN" dirty="0"/>
              <a:t>	</a:t>
            </a:r>
          </a:p>
          <a:p>
            <a:pPr marL="0" indent="457200">
              <a:buNone/>
            </a:pPr>
            <a:r>
              <a:rPr lang="zh-CN" altLang="en-US" dirty="0"/>
              <a:t>上题中所述的</a:t>
            </a:r>
            <a:r>
              <a:rPr lang="en-US" altLang="zh-CN" dirty="0"/>
              <a:t>L13</a:t>
            </a:r>
            <a:r>
              <a:rPr lang="zh-CN" altLang="en-US" dirty="0"/>
              <a:t>指令标志着从</a:t>
            </a:r>
            <a:r>
              <a:rPr lang="en-US" altLang="zh-CN" dirty="0"/>
              <a:t>U</a:t>
            </a:r>
            <a:r>
              <a:rPr lang="zh-CN" altLang="en-US" dirty="0"/>
              <a:t>态进入</a:t>
            </a:r>
            <a:r>
              <a:rPr lang="en-US" altLang="zh-CN" dirty="0"/>
              <a:t>S</a:t>
            </a:r>
            <a:r>
              <a:rPr lang="zh-CN" altLang="en-US" dirty="0"/>
              <a:t>态。</a:t>
            </a:r>
          </a:p>
          <a:p>
            <a:pPr marL="0" indent="457200">
              <a:buNone/>
            </a:pPr>
            <a:r>
              <a:rPr lang="zh-CN" altLang="en-US" dirty="0"/>
              <a:t>因为它将当前栈指针</a:t>
            </a:r>
            <a:r>
              <a:rPr lang="en-US" altLang="zh-CN" dirty="0"/>
              <a:t>(</a:t>
            </a:r>
            <a:r>
              <a:rPr lang="en-US" altLang="zh-CN" dirty="0" err="1"/>
              <a:t>sp</a:t>
            </a:r>
            <a:r>
              <a:rPr lang="en-US" altLang="zh-CN" dirty="0"/>
              <a:t>)</a:t>
            </a:r>
            <a:r>
              <a:rPr lang="zh-CN" altLang="en-US" dirty="0"/>
              <a:t>由指向用户态栈改为了指向内核态栈，这是为了保证操作系统的安全性与隔离性，在内核空间中更为安全地执行处理中断等操作。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Chapter8-</a:t>
            </a:r>
            <a:r>
              <a:rPr lang="zh-CN" altLang="en-US" dirty="0"/>
              <a:t>简答题</a:t>
            </a:r>
            <a:endParaRPr lang="en-US" altLang="zh-CN" dirty="0"/>
          </a:p>
        </p:txBody>
      </p:sp>
      <p:sp>
        <p:nvSpPr>
          <p:cNvPr id="7" name="内容占位符 2"/>
          <p:cNvSpPr>
            <a:spLocks noGrp="1"/>
          </p:cNvSpPr>
          <p:nvPr>
            <p:ph idx="1"/>
          </p:nvPr>
        </p:nvSpPr>
        <p:spPr>
          <a:xfrm>
            <a:off x="838200" y="1501775"/>
            <a:ext cx="10714990" cy="5003528"/>
          </a:xfrm>
        </p:spPr>
        <p:txBody>
          <a:bodyPr>
            <a:normAutofit/>
          </a:bodyPr>
          <a:lstStyle/>
          <a:p>
            <a:r>
              <a:rPr lang="zh-CN" altLang="en-US" b="1" dirty="0">
                <a:solidFill>
                  <a:srgbClr val="000000"/>
                </a:solidFill>
                <a:effectLst/>
                <a:latin typeface="-apple-system"/>
              </a:rPr>
              <a:t>答案：</a:t>
            </a:r>
            <a:endParaRPr lang="en-US" altLang="zh-CN" b="1" dirty="0">
              <a:solidFill>
                <a:srgbClr val="000000"/>
              </a:solidFill>
              <a:effectLst/>
              <a:latin typeface="-apple-system"/>
            </a:endParaRPr>
          </a:p>
          <a:p>
            <a:pPr marL="0" indent="0">
              <a:buNone/>
            </a:pPr>
            <a:r>
              <a:rPr lang="en-US" altLang="zh-CN" b="1" dirty="0">
                <a:solidFill>
                  <a:srgbClr val="000000"/>
                </a:solidFill>
                <a:latin typeface="-apple-system"/>
              </a:rPr>
              <a:t>	</a:t>
            </a:r>
            <a:r>
              <a:rPr lang="zh-CN" altLang="en-US" dirty="0">
                <a:solidFill>
                  <a:srgbClr val="000000"/>
                </a:solidFill>
                <a:latin typeface="-apple-system"/>
              </a:rPr>
              <a:t>区别已经在图中圈出。</a:t>
            </a:r>
            <a:r>
              <a:rPr lang="en-US" altLang="zh-CN" dirty="0">
                <a:solidFill>
                  <a:srgbClr val="000000"/>
                </a:solidFill>
                <a:effectLst/>
                <a:latin typeface="-apple-system"/>
              </a:rPr>
              <a:t>	Mutex1</a:t>
            </a:r>
            <a:r>
              <a:rPr lang="zh-CN" altLang="en-US" dirty="0">
                <a:solidFill>
                  <a:srgbClr val="000000"/>
                </a:solidFill>
                <a:effectLst/>
                <a:latin typeface="-apple-system"/>
              </a:rPr>
              <a:t>直接释放锁，</a:t>
            </a:r>
            <a:r>
              <a:rPr lang="en-US" altLang="zh-CN" dirty="0">
                <a:solidFill>
                  <a:srgbClr val="000000"/>
                </a:solidFill>
                <a:effectLst/>
                <a:latin typeface="-apple-system"/>
              </a:rPr>
              <a:t>Mutex2</a:t>
            </a:r>
            <a:r>
              <a:rPr lang="zh-CN" altLang="en-US" dirty="0">
                <a:solidFill>
                  <a:srgbClr val="000000"/>
                </a:solidFill>
                <a:effectLst/>
                <a:latin typeface="-apple-system"/>
              </a:rPr>
              <a:t>则只在无人等待时</a:t>
            </a:r>
            <a:r>
              <a:rPr lang="zh-CN" altLang="en-US">
                <a:solidFill>
                  <a:srgbClr val="000000"/>
                </a:solidFill>
                <a:effectLst/>
                <a:latin typeface="-apple-system"/>
              </a:rPr>
              <a:t>释放锁。</a:t>
            </a:r>
            <a:endParaRPr lang="en-US" altLang="zh-CN" dirty="0">
              <a:solidFill>
                <a:srgbClr val="000000"/>
              </a:solidFill>
              <a:effectLst/>
              <a:latin typeface="-apple-system"/>
            </a:endParaRPr>
          </a:p>
          <a:p>
            <a:pPr marL="0" indent="0">
              <a:buNone/>
            </a:pPr>
            <a:r>
              <a:rPr lang="en-US" altLang="zh-CN" dirty="0">
                <a:solidFill>
                  <a:srgbClr val="000000"/>
                </a:solidFill>
                <a:latin typeface="-apple-system"/>
              </a:rPr>
              <a:t>	</a:t>
            </a:r>
            <a:r>
              <a:rPr lang="zh-CN" altLang="en-US" dirty="0">
                <a:solidFill>
                  <a:srgbClr val="000000"/>
                </a:solidFill>
                <a:latin typeface="-apple-system"/>
              </a:rPr>
              <a:t>如果像</a:t>
            </a:r>
            <a:r>
              <a:rPr lang="en-US" altLang="zh-CN" dirty="0">
                <a:solidFill>
                  <a:srgbClr val="000000"/>
                </a:solidFill>
                <a:latin typeface="-apple-system"/>
              </a:rPr>
              <a:t>Mutex1</a:t>
            </a:r>
            <a:r>
              <a:rPr lang="zh-CN" altLang="en-US" dirty="0">
                <a:solidFill>
                  <a:srgbClr val="000000"/>
                </a:solidFill>
                <a:latin typeface="-apple-system"/>
              </a:rPr>
              <a:t>一样释放锁，在释放锁后、未检查队列前的时隙，可能会有新进入的进程抢占锁，造成插队的不公平现象。</a:t>
            </a:r>
            <a:endParaRPr lang="en-US" altLang="zh-CN" dirty="0">
              <a:solidFill>
                <a:srgbClr val="000000"/>
              </a:solidFill>
              <a:latin typeface="-apple-system"/>
            </a:endParaRPr>
          </a:p>
          <a:p>
            <a:pPr marL="0" indent="0">
              <a:buNone/>
            </a:pPr>
            <a:r>
              <a:rPr lang="en-US" altLang="zh-CN" dirty="0">
                <a:solidFill>
                  <a:srgbClr val="000000"/>
                </a:solidFill>
                <a:effectLst/>
                <a:latin typeface="-apple-system"/>
              </a:rPr>
              <a:t>	Mutex2</a:t>
            </a:r>
            <a:r>
              <a:rPr lang="zh-CN" altLang="en-US" dirty="0">
                <a:solidFill>
                  <a:srgbClr val="000000"/>
                </a:solidFill>
                <a:effectLst/>
                <a:latin typeface="-apple-system"/>
              </a:rPr>
              <a:t>则会优先将锁分配给队列中进程，公平性方面更好。</a:t>
            </a:r>
            <a:endParaRPr lang="en-US" altLang="zh-CN" dirty="0">
              <a:solidFill>
                <a:srgbClr val="000000"/>
              </a:solidFill>
              <a:effectLst/>
              <a:latin typeface="-apple-system"/>
            </a:endParaRPr>
          </a:p>
          <a:p>
            <a:pPr marL="0" indent="0">
              <a:buNone/>
            </a:pPr>
            <a:r>
              <a:rPr lang="en-US" altLang="zh-CN" dirty="0">
                <a:solidFill>
                  <a:srgbClr val="000000"/>
                </a:solidFill>
                <a:effectLst/>
                <a:latin typeface="-apple-system"/>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Chapter8-Lab5</a:t>
            </a:r>
          </a:p>
        </p:txBody>
      </p:sp>
      <p:sp>
        <p:nvSpPr>
          <p:cNvPr id="7" name="内容占位符 2"/>
          <p:cNvSpPr>
            <a:spLocks noGrp="1"/>
          </p:cNvSpPr>
          <p:nvPr>
            <p:ph idx="1"/>
          </p:nvPr>
        </p:nvSpPr>
        <p:spPr>
          <a:xfrm>
            <a:off x="838200" y="1501775"/>
            <a:ext cx="10714990" cy="5003528"/>
          </a:xfrm>
        </p:spPr>
        <p:txBody>
          <a:bodyPr>
            <a:normAutofit/>
          </a:bodyPr>
          <a:lstStyle/>
          <a:p>
            <a:r>
              <a:rPr lang="zh-CN" altLang="en-US" b="1" dirty="0">
                <a:solidFill>
                  <a:srgbClr val="000000"/>
                </a:solidFill>
                <a:effectLst/>
                <a:latin typeface="-apple-system"/>
              </a:rPr>
              <a:t>题目：</a:t>
            </a:r>
            <a:endParaRPr lang="en-US" altLang="zh-CN" b="1" dirty="0">
              <a:solidFill>
                <a:srgbClr val="000000"/>
              </a:solidFill>
              <a:effectLst/>
              <a:latin typeface="-apple-system"/>
            </a:endParaRPr>
          </a:p>
          <a:p>
            <a:pPr marL="0" indent="0">
              <a:buNone/>
            </a:pPr>
            <a:r>
              <a:rPr lang="en-US" altLang="zh-CN" b="1" dirty="0">
                <a:solidFill>
                  <a:srgbClr val="000000"/>
                </a:solidFill>
                <a:latin typeface="-apple-system"/>
              </a:rPr>
              <a:t>	</a:t>
            </a:r>
            <a:r>
              <a:rPr lang="zh-CN" altLang="en-US" dirty="0"/>
              <a:t>添加系统调用，负责死锁检测系统开关。完成死锁检测</a:t>
            </a:r>
            <a:r>
              <a:rPr lang="zh-CN" altLang="en-US" b="1" dirty="0">
                <a:solidFill>
                  <a:srgbClr val="000000"/>
                </a:solidFill>
                <a:latin typeface="-apple-system"/>
              </a:rPr>
              <a:t>。</a:t>
            </a:r>
            <a:endParaRPr lang="en-US" altLang="zh-CN" b="1" dirty="0">
              <a:solidFill>
                <a:srgbClr val="000000"/>
              </a:solidFill>
              <a:latin typeface="-apple-system"/>
            </a:endParaRPr>
          </a:p>
          <a:p>
            <a:r>
              <a:rPr lang="zh-CN" altLang="en-US" b="1" dirty="0">
                <a:solidFill>
                  <a:srgbClr val="000000"/>
                </a:solidFill>
                <a:effectLst/>
                <a:latin typeface="-apple-system"/>
              </a:rPr>
              <a:t>思路：</a:t>
            </a:r>
            <a:endParaRPr lang="en-US" altLang="zh-CN" b="1" dirty="0">
              <a:solidFill>
                <a:srgbClr val="000000"/>
              </a:solidFill>
              <a:latin typeface="-apple-system"/>
            </a:endParaRPr>
          </a:p>
          <a:p>
            <a:pPr marL="0" indent="457200">
              <a:buNone/>
            </a:pPr>
            <a:r>
              <a:rPr lang="en-US" altLang="zh-CN" b="1" dirty="0">
                <a:solidFill>
                  <a:srgbClr val="000000"/>
                </a:solidFill>
                <a:latin typeface="-apple-system"/>
              </a:rPr>
              <a:t>	</a:t>
            </a:r>
            <a:r>
              <a:rPr lang="zh-CN" altLang="en-US" dirty="0"/>
              <a:t>参考题目给出的思路，对</a:t>
            </a:r>
            <a:r>
              <a:rPr lang="en-US" altLang="zh-CN" dirty="0"/>
              <a:t>AVAILABLE</a:t>
            </a:r>
            <a:r>
              <a:rPr lang="zh-CN" altLang="en-US" dirty="0"/>
              <a:t>，</a:t>
            </a:r>
            <a:r>
              <a:rPr lang="en-US" altLang="zh-CN" dirty="0"/>
              <a:t>NEED</a:t>
            </a:r>
            <a:r>
              <a:rPr lang="zh-CN" altLang="en-US" dirty="0"/>
              <a:t>和</a:t>
            </a:r>
            <a:r>
              <a:rPr lang="en-US" altLang="zh-CN" dirty="0"/>
              <a:t>Allocation</a:t>
            </a:r>
            <a:r>
              <a:rPr lang="zh-CN" altLang="en-US" dirty="0"/>
              <a:t>进行维护。</a:t>
            </a:r>
            <a:endParaRPr lang="en-US" altLang="zh-CN" dirty="0"/>
          </a:p>
          <a:p>
            <a:pPr marL="0" indent="457200">
              <a:buNone/>
            </a:pPr>
            <a:r>
              <a:rPr lang="en-US" altLang="zh-CN" b="1" dirty="0">
                <a:solidFill>
                  <a:srgbClr val="000000"/>
                </a:solidFill>
                <a:effectLst/>
                <a:latin typeface="-apple-system"/>
              </a:rPr>
              <a:t>	</a:t>
            </a:r>
            <a:r>
              <a:rPr lang="zh-CN" altLang="en-US" dirty="0">
                <a:solidFill>
                  <a:srgbClr val="000000"/>
                </a:solidFill>
                <a:effectLst/>
                <a:latin typeface="-apple-system"/>
              </a:rPr>
              <a:t>死锁检测</a:t>
            </a:r>
            <a:r>
              <a:rPr lang="zh-CN" altLang="en-US" dirty="0">
                <a:solidFill>
                  <a:srgbClr val="000000"/>
                </a:solidFill>
                <a:latin typeface="-apple-system"/>
              </a:rPr>
              <a:t>使用银行家算法，但是没有必要，因为</a:t>
            </a:r>
            <a:r>
              <a:rPr lang="en-US" altLang="zh-CN" dirty="0">
                <a:solidFill>
                  <a:srgbClr val="000000"/>
                </a:solidFill>
                <a:latin typeface="-apple-system"/>
              </a:rPr>
              <a:t>Need</a:t>
            </a:r>
            <a:r>
              <a:rPr lang="zh-CN" altLang="en-US" dirty="0">
                <a:solidFill>
                  <a:srgbClr val="000000"/>
                </a:solidFill>
                <a:latin typeface="-apple-system"/>
              </a:rPr>
              <a:t>为</a:t>
            </a:r>
            <a:r>
              <a:rPr lang="en-US" altLang="zh-CN" dirty="0">
                <a:solidFill>
                  <a:srgbClr val="000000"/>
                </a:solidFill>
                <a:latin typeface="-apple-system"/>
              </a:rPr>
              <a:t>0/1</a:t>
            </a:r>
          </a:p>
          <a:p>
            <a:pPr marL="0" indent="457200">
              <a:buNone/>
            </a:pPr>
            <a:r>
              <a:rPr lang="en-US" altLang="zh-CN" dirty="0">
                <a:solidFill>
                  <a:srgbClr val="000000"/>
                </a:solidFill>
                <a:effectLst/>
                <a:latin typeface="-apple-system"/>
              </a:rPr>
              <a:t>	</a:t>
            </a:r>
            <a:r>
              <a:rPr lang="zh-CN" altLang="en-US" dirty="0">
                <a:solidFill>
                  <a:srgbClr val="000000"/>
                </a:solidFill>
                <a:latin typeface="-apple-system"/>
              </a:rPr>
              <a:t>打开死锁检测时，在申请资源前对死锁进行检测即可</a:t>
            </a:r>
            <a:endParaRPr lang="en-US" altLang="zh-CN" dirty="0">
              <a:solidFill>
                <a:srgbClr val="000000"/>
              </a:solidFill>
              <a:latin typeface="-apple-system"/>
            </a:endParaRPr>
          </a:p>
          <a:p>
            <a:pPr marL="0" indent="457200">
              <a:buNone/>
            </a:pPr>
            <a:r>
              <a:rPr lang="en-US" altLang="zh-CN" dirty="0">
                <a:solidFill>
                  <a:srgbClr val="000000"/>
                </a:solidFill>
                <a:effectLst/>
                <a:latin typeface="-apple-system"/>
              </a:rPr>
              <a:t>	</a:t>
            </a:r>
            <a:r>
              <a:rPr lang="zh-CN" altLang="en-US" dirty="0">
                <a:solidFill>
                  <a:srgbClr val="000000"/>
                </a:solidFill>
                <a:effectLst/>
                <a:latin typeface="-apple-system"/>
              </a:rPr>
              <a:t>注意打开死锁检测时也要进行死锁检测，若已死锁则打开失败</a:t>
            </a:r>
            <a:endParaRPr lang="en-US" altLang="zh-CN" dirty="0">
              <a:solidFill>
                <a:srgbClr val="000000"/>
              </a:solidFill>
              <a:effectLst/>
              <a:latin typeface="-apple-system"/>
            </a:endParaRPr>
          </a:p>
        </p:txBody>
      </p:sp>
    </p:spTree>
    <p:extLst>
      <p:ext uri="{BB962C8B-B14F-4D97-AF65-F5344CB8AC3E}">
        <p14:creationId xmlns:p14="http://schemas.microsoft.com/office/powerpoint/2010/main" val="2515676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Chapter8-Lab5</a:t>
            </a:r>
          </a:p>
        </p:txBody>
      </p:sp>
      <p:sp>
        <p:nvSpPr>
          <p:cNvPr id="7" name="内容占位符 2"/>
          <p:cNvSpPr>
            <a:spLocks noGrp="1"/>
          </p:cNvSpPr>
          <p:nvPr>
            <p:ph idx="1"/>
          </p:nvPr>
        </p:nvSpPr>
        <p:spPr>
          <a:xfrm>
            <a:off x="838200" y="1501775"/>
            <a:ext cx="10714990" cy="5003528"/>
          </a:xfrm>
        </p:spPr>
        <p:txBody>
          <a:bodyPr>
            <a:normAutofit/>
          </a:bodyPr>
          <a:lstStyle/>
          <a:p>
            <a:r>
              <a:rPr lang="zh-CN" altLang="en-US" b="1" dirty="0">
                <a:solidFill>
                  <a:srgbClr val="000000"/>
                </a:solidFill>
                <a:latin typeface="-apple-system"/>
              </a:rPr>
              <a:t>本地评测截图</a:t>
            </a:r>
            <a:endParaRPr lang="en-US" altLang="zh-CN" b="1" dirty="0">
              <a:solidFill>
                <a:srgbClr val="000000"/>
              </a:solidFill>
              <a:effectLst/>
              <a:latin typeface="-apple-system"/>
            </a:endParaRPr>
          </a:p>
        </p:txBody>
      </p:sp>
      <p:pic>
        <p:nvPicPr>
          <p:cNvPr id="3" name="图片 2" descr="文本&#10;&#10;描述已自动生成">
            <a:extLst>
              <a:ext uri="{FF2B5EF4-FFF2-40B4-BE49-F238E27FC236}">
                <a16:creationId xmlns:a16="http://schemas.microsoft.com/office/drawing/2014/main" id="{C6742208-4503-944B-78F1-09233D13F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433" y="2061880"/>
            <a:ext cx="8541134" cy="4183531"/>
          </a:xfrm>
          <a:prstGeom prst="rect">
            <a:avLst/>
          </a:prstGeom>
        </p:spPr>
      </p:pic>
    </p:spTree>
    <p:extLst>
      <p:ext uri="{BB962C8B-B14F-4D97-AF65-F5344CB8AC3E}">
        <p14:creationId xmlns:p14="http://schemas.microsoft.com/office/powerpoint/2010/main" val="139139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7EED2-8152-04C0-68E8-94E69C021DF6}"/>
              </a:ext>
            </a:extLst>
          </p:cNvPr>
          <p:cNvSpPr>
            <a:spLocks noGrp="1"/>
          </p:cNvSpPr>
          <p:nvPr>
            <p:ph type="title"/>
          </p:nvPr>
        </p:nvSpPr>
        <p:spPr/>
        <p:txBody>
          <a:bodyPr/>
          <a:lstStyle/>
          <a:p>
            <a:r>
              <a:rPr lang="zh-CN" altLang="en-US" dirty="0"/>
              <a:t>总结反思与组内分工</a:t>
            </a:r>
          </a:p>
        </p:txBody>
      </p:sp>
      <p:sp>
        <p:nvSpPr>
          <p:cNvPr id="3" name="内容占位符 2">
            <a:extLst>
              <a:ext uri="{FF2B5EF4-FFF2-40B4-BE49-F238E27FC236}">
                <a16:creationId xmlns:a16="http://schemas.microsoft.com/office/drawing/2014/main" id="{51AAE415-2416-5F81-C029-5BE388E14AC2}"/>
              </a:ext>
            </a:extLst>
          </p:cNvPr>
          <p:cNvSpPr>
            <a:spLocks noGrp="1"/>
          </p:cNvSpPr>
          <p:nvPr>
            <p:ph idx="1"/>
          </p:nvPr>
        </p:nvSpPr>
        <p:spPr>
          <a:xfrm>
            <a:off x="838200" y="1825624"/>
            <a:ext cx="10515600" cy="5032375"/>
          </a:xfrm>
        </p:spPr>
        <p:txBody>
          <a:bodyPr>
            <a:normAutofit lnSpcReduction="10000"/>
          </a:bodyPr>
          <a:lstStyle/>
          <a:p>
            <a:pPr marL="0" indent="0">
              <a:buNone/>
            </a:pPr>
            <a:r>
              <a:rPr lang="zh-CN" altLang="en-US" dirty="0"/>
              <a:t>从黑盒到白盒，软件开发能力提升，比如更深刻理解虚拟内存的软硬协同。</a:t>
            </a:r>
            <a:endParaRPr lang="en-US" altLang="zh-CN" dirty="0"/>
          </a:p>
          <a:p>
            <a:pPr marL="0" indent="0">
              <a:buNone/>
            </a:pPr>
            <a:r>
              <a:rPr lang="zh-CN" altLang="en-US" dirty="0"/>
              <a:t>对于</a:t>
            </a:r>
            <a:r>
              <a:rPr lang="en-US" altLang="zh-CN" dirty="0"/>
              <a:t>Rust</a:t>
            </a:r>
            <a:r>
              <a:rPr lang="zh-CN" altLang="en-US" dirty="0"/>
              <a:t>语言有了更深刻的认知，虽然</a:t>
            </a:r>
            <a:r>
              <a:rPr lang="en-US" altLang="zh-CN" dirty="0"/>
              <a:t>Rust</a:t>
            </a:r>
            <a:r>
              <a:rPr lang="zh-CN" altLang="en-US" dirty="0"/>
              <a:t>语言的严谨性令我们痛苦不堪，但是其安全性在编写底层代码时有优越性。</a:t>
            </a:r>
            <a:endParaRPr lang="en-US" altLang="zh-CN" dirty="0"/>
          </a:p>
          <a:p>
            <a:pPr marL="0" indent="0">
              <a:buNone/>
            </a:pPr>
            <a:r>
              <a:rPr lang="zh-CN" altLang="en-US" dirty="0"/>
              <a:t>配置环境出了莫名其妙的问题，仍未解决，最后借了一台电脑完成。</a:t>
            </a:r>
            <a:endParaRPr lang="en-US" altLang="zh-CN" dirty="0"/>
          </a:p>
          <a:p>
            <a:pPr marL="0" indent="0">
              <a:buNone/>
            </a:pPr>
            <a:r>
              <a:rPr lang="zh-CN" altLang="en-US" dirty="0"/>
              <a:t>使用了很多</a:t>
            </a:r>
            <a:r>
              <a:rPr lang="en-US" altLang="zh-CN" dirty="0"/>
              <a:t>unsafe</a:t>
            </a:r>
            <a:r>
              <a:rPr lang="zh-CN" altLang="en-US" dirty="0"/>
              <a:t>，感觉很不好。</a:t>
            </a:r>
            <a:endParaRPr lang="en-US" altLang="zh-CN" dirty="0"/>
          </a:p>
          <a:p>
            <a:pPr marL="0" indent="0">
              <a:buNone/>
            </a:pPr>
            <a:r>
              <a:rPr lang="zh-CN" altLang="en-US" dirty="0"/>
              <a:t>在</a:t>
            </a:r>
            <a:r>
              <a:rPr lang="en-US" altLang="zh-CN" dirty="0"/>
              <a:t>lab5</a:t>
            </a:r>
            <a:r>
              <a:rPr lang="zh-CN" altLang="en-US" dirty="0"/>
              <a:t>上算法纠结很多，认为最终实现的死锁检测方案虽然实现了银行家算法但是很难起到预防死锁的效果</a:t>
            </a:r>
            <a:endParaRPr lang="en-US" altLang="zh-CN" dirty="0"/>
          </a:p>
          <a:p>
            <a:pPr marL="0" indent="0">
              <a:buNone/>
            </a:pPr>
            <a:r>
              <a:rPr lang="en-US" altLang="zh-CN" dirty="0"/>
              <a:t> </a:t>
            </a:r>
            <a:r>
              <a:rPr lang="zh-CN" altLang="en-US" dirty="0"/>
              <a:t>陶佳文：</a:t>
            </a:r>
            <a:r>
              <a:rPr lang="en-US" altLang="zh-CN" dirty="0"/>
              <a:t>Lab1</a:t>
            </a:r>
            <a:r>
              <a:rPr lang="zh-CN" altLang="en-US" dirty="0"/>
              <a:t>，</a:t>
            </a:r>
            <a:r>
              <a:rPr lang="en-US" altLang="zh-CN" dirty="0"/>
              <a:t>Lab4</a:t>
            </a:r>
            <a:r>
              <a:rPr lang="zh-CN" altLang="en-US" dirty="0"/>
              <a:t>，</a:t>
            </a:r>
            <a:r>
              <a:rPr lang="en-US" altLang="zh-CN" dirty="0"/>
              <a:t>Lab5</a:t>
            </a:r>
            <a:r>
              <a:rPr lang="zh-CN" altLang="en-US" dirty="0"/>
              <a:t>，思考题</a:t>
            </a:r>
            <a:endParaRPr lang="en-US" altLang="zh-CN" dirty="0"/>
          </a:p>
          <a:p>
            <a:pPr marL="0" indent="0">
              <a:buNone/>
            </a:pPr>
            <a:r>
              <a:rPr lang="zh-CN" altLang="en-US" dirty="0"/>
              <a:t>袁晓坤：</a:t>
            </a:r>
            <a:r>
              <a:rPr lang="en-US" altLang="zh-CN" dirty="0"/>
              <a:t>Lab2</a:t>
            </a:r>
            <a:r>
              <a:rPr lang="zh-CN" altLang="en-US" dirty="0"/>
              <a:t>，</a:t>
            </a:r>
            <a:r>
              <a:rPr lang="en-US" altLang="zh-CN" dirty="0"/>
              <a:t>Lab3</a:t>
            </a:r>
            <a:r>
              <a:rPr lang="zh-CN" altLang="en-US" dirty="0"/>
              <a:t>，</a:t>
            </a:r>
            <a:r>
              <a:rPr lang="en-US" altLang="zh-CN" dirty="0"/>
              <a:t>Lab5</a:t>
            </a:r>
          </a:p>
          <a:p>
            <a:pPr marL="0" indent="0">
              <a:buNone/>
            </a:pPr>
            <a:r>
              <a:rPr lang="zh-CN" altLang="en-US" dirty="0"/>
              <a:t>仓库：</a:t>
            </a:r>
            <a:r>
              <a:rPr lang="en-US" altLang="zh-CN" dirty="0"/>
              <a:t>https://github.com/LearningOS/2023a-rcore-kx233333</a:t>
            </a:r>
          </a:p>
        </p:txBody>
      </p:sp>
    </p:spTree>
    <p:extLst>
      <p:ext uri="{BB962C8B-B14F-4D97-AF65-F5344CB8AC3E}">
        <p14:creationId xmlns:p14="http://schemas.microsoft.com/office/powerpoint/2010/main" val="1508449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谢谢大家！</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Chapter3-Lab1</a:t>
            </a:r>
          </a:p>
        </p:txBody>
      </p:sp>
      <p:sp>
        <p:nvSpPr>
          <p:cNvPr id="3" name="内容占位符 2"/>
          <p:cNvSpPr>
            <a:spLocks noGrp="1"/>
          </p:cNvSpPr>
          <p:nvPr>
            <p:ph idx="1"/>
          </p:nvPr>
        </p:nvSpPr>
        <p:spPr>
          <a:xfrm>
            <a:off x="838200" y="1501775"/>
            <a:ext cx="10714990" cy="3784328"/>
          </a:xfrm>
        </p:spPr>
        <p:txBody>
          <a:bodyPr>
            <a:normAutofit/>
          </a:bodyPr>
          <a:lstStyle/>
          <a:p>
            <a:r>
              <a:rPr lang="zh-CN" altLang="en-US" b="1" dirty="0"/>
              <a:t>题目：</a:t>
            </a:r>
          </a:p>
          <a:p>
            <a:pPr marL="0" indent="457200">
              <a:buNone/>
            </a:pPr>
            <a:r>
              <a:rPr lang="zh-CN" altLang="en-US" b="1" dirty="0"/>
              <a:t>ch3 中，我们的系统已经能够支持多个任务分时轮流运行，我们希望引入一个新的系统调用 sys_task_info 以获取当前任务的信息。</a:t>
            </a:r>
          </a:p>
          <a:p>
            <a:pPr marL="0" indent="457200">
              <a:buNone/>
            </a:pPr>
            <a:r>
              <a:rPr lang="zh-CN" altLang="en-US" b="1" dirty="0"/>
              <a:t>具体而言，任务信息包括任务控制块相关信息（任务状态）、任务使用的系统调用及调用次数、系统调用时刻距离任务第一次被调度时刻的时长（单位ms）。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Chapter3-Lab1</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大体思路：</a:t>
            </a:r>
            <a:endParaRPr lang="en-US" altLang="zh-CN" b="1" dirty="0"/>
          </a:p>
          <a:p>
            <a:pPr marL="0" indent="0">
              <a:buNone/>
            </a:pPr>
            <a:r>
              <a:rPr lang="en-US" altLang="zh-CN" b="1" dirty="0"/>
              <a:t>	</a:t>
            </a:r>
            <a:r>
              <a:rPr lang="zh-CN" altLang="en-US" dirty="0"/>
              <a:t>在仔细思考了应该在哪一部分加入这一功能后，我们选择了在</a:t>
            </a:r>
            <a:r>
              <a:rPr lang="en-US" altLang="zh-CN" dirty="0" err="1"/>
              <a:t>Task_Manager</a:t>
            </a:r>
            <a:r>
              <a:rPr lang="zh-CN" altLang="en-US" dirty="0"/>
              <a:t>部分加入该功能。因为</a:t>
            </a:r>
            <a:r>
              <a:rPr lang="en-US" altLang="zh-CN" dirty="0" err="1"/>
              <a:t>Task_Manager</a:t>
            </a:r>
            <a:r>
              <a:rPr lang="zh-CN" altLang="en-US" dirty="0"/>
              <a:t>中的</a:t>
            </a:r>
            <a:r>
              <a:rPr lang="en-US" altLang="zh-CN" dirty="0" err="1"/>
              <a:t>Task_Control_Block</a:t>
            </a:r>
            <a:r>
              <a:rPr lang="en-US" altLang="zh-CN" dirty="0"/>
              <a:t>(TCB)</a:t>
            </a:r>
            <a:r>
              <a:rPr lang="zh-CN" altLang="en-US" dirty="0"/>
              <a:t>结构本来就维护了每个</a:t>
            </a:r>
            <a:r>
              <a:rPr lang="en-US" altLang="zh-CN" dirty="0"/>
              <a:t>task</a:t>
            </a:r>
            <a:r>
              <a:rPr lang="zh-CN" altLang="en-US" dirty="0"/>
              <a:t>的信息，在其中额外加入并维护</a:t>
            </a:r>
            <a:r>
              <a:rPr lang="en-US" altLang="zh-CN" dirty="0" err="1"/>
              <a:t>get_task_info</a:t>
            </a:r>
            <a:r>
              <a:rPr lang="zh-CN" altLang="en-US" dirty="0"/>
              <a:t>所需要返回的信息的想法是十分自然的。</a:t>
            </a:r>
            <a:endParaRPr lang="en-US" altLang="zh-CN" dirty="0"/>
          </a:p>
          <a:p>
            <a:pPr marL="0" indent="0">
              <a:buNone/>
            </a:pPr>
            <a:r>
              <a:rPr lang="en-US" altLang="zh-CN" b="1" dirty="0"/>
              <a:t>	</a:t>
            </a:r>
            <a:r>
              <a:rPr lang="zh-CN" altLang="en-US" dirty="0"/>
              <a:t>进一步地，我们将所需要实现的功能分解成了两个部分：第一，是要让</a:t>
            </a:r>
            <a:r>
              <a:rPr lang="en-US" altLang="zh-CN" dirty="0" err="1"/>
              <a:t>Task_Manager</a:t>
            </a:r>
            <a:r>
              <a:rPr lang="zh-CN" altLang="en-US" dirty="0"/>
              <a:t>具有获取</a:t>
            </a:r>
            <a:r>
              <a:rPr lang="en-US" altLang="zh-CN" dirty="0" err="1"/>
              <a:t>task_info</a:t>
            </a:r>
            <a:r>
              <a:rPr lang="zh-CN" altLang="en-US" dirty="0"/>
              <a:t>的能力；第二，是要让</a:t>
            </a:r>
            <a:r>
              <a:rPr lang="en-US" altLang="zh-CN" dirty="0" err="1"/>
              <a:t>Task_Manager</a:t>
            </a:r>
            <a:r>
              <a:rPr lang="zh-CN" altLang="en-US" dirty="0"/>
              <a:t>具有更新</a:t>
            </a:r>
            <a:r>
              <a:rPr lang="en-US" altLang="zh-CN" dirty="0" err="1"/>
              <a:t>task_info</a:t>
            </a:r>
            <a:r>
              <a:rPr lang="zh-CN" altLang="en-US" dirty="0"/>
              <a:t>的能力。</a:t>
            </a:r>
            <a:endParaRPr lang="en-US" altLang="zh-C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Chapter3-Lab1</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具体思路：</a:t>
            </a:r>
            <a:endParaRPr lang="en-US" altLang="zh-CN" b="1" dirty="0"/>
          </a:p>
          <a:p>
            <a:pPr marL="0" indent="0">
              <a:buNone/>
            </a:pPr>
            <a:r>
              <a:rPr lang="en-US" altLang="zh-CN" b="1" dirty="0"/>
              <a:t>	</a:t>
            </a:r>
            <a:r>
              <a:rPr lang="zh-CN" altLang="en-US" dirty="0"/>
              <a:t>首先，修改</a:t>
            </a:r>
            <a:r>
              <a:rPr lang="en-US" altLang="zh-CN" dirty="0"/>
              <a:t>TCB</a:t>
            </a:r>
            <a:r>
              <a:rPr lang="zh-CN" altLang="en-US" dirty="0"/>
              <a:t>，在其中加上我们所需要记录的</a:t>
            </a:r>
            <a:r>
              <a:rPr lang="en-US" altLang="zh-CN" dirty="0" err="1"/>
              <a:t>task_info</a:t>
            </a:r>
            <a:r>
              <a:rPr lang="zh-CN" altLang="en-US" dirty="0"/>
              <a:t>。</a:t>
            </a:r>
            <a:endParaRPr lang="en-US" altLang="zh-CN" b="1" dirty="0"/>
          </a:p>
          <a:p>
            <a:pPr marL="0" indent="0">
              <a:buNone/>
            </a:pPr>
            <a:r>
              <a:rPr lang="en-US" altLang="zh-CN" dirty="0"/>
              <a:t>	</a:t>
            </a:r>
            <a:r>
              <a:rPr lang="zh-CN" altLang="en-US" dirty="0"/>
              <a:t>在每个任务开始时，先记录</a:t>
            </a:r>
            <a:r>
              <a:rPr lang="en-US" altLang="zh-CN" dirty="0" err="1"/>
              <a:t>start_time</a:t>
            </a:r>
            <a:r>
              <a:rPr lang="zh-CN" altLang="en-US" dirty="0"/>
              <a:t>；每次调用</a:t>
            </a:r>
            <a:r>
              <a:rPr lang="en-US" altLang="zh-CN" dirty="0" err="1"/>
              <a:t>syscall</a:t>
            </a:r>
            <a:r>
              <a:rPr lang="zh-CN" altLang="en-US" dirty="0"/>
              <a:t>时，在进入具体的中断处理程序之前，先更新</a:t>
            </a:r>
            <a:r>
              <a:rPr lang="en-US" altLang="zh-CN" dirty="0" err="1"/>
              <a:t>task_info</a:t>
            </a:r>
            <a:r>
              <a:rPr lang="zh-CN" altLang="en-US" dirty="0"/>
              <a:t>信息，使对应的</a:t>
            </a:r>
            <a:r>
              <a:rPr lang="en-US" altLang="zh-CN" dirty="0" err="1"/>
              <a:t>syscall_times</a:t>
            </a:r>
            <a:r>
              <a:rPr lang="en-US" altLang="zh-CN" dirty="0"/>
              <a:t>[</a:t>
            </a:r>
            <a:r>
              <a:rPr lang="en-US" altLang="zh-CN" dirty="0" err="1"/>
              <a:t>syscall_id</a:t>
            </a:r>
            <a:r>
              <a:rPr lang="en-US" altLang="zh-CN" dirty="0"/>
              <a:t>]+=1</a:t>
            </a:r>
            <a:r>
              <a:rPr lang="zh-CN" altLang="en-US" dirty="0"/>
              <a:t>；</a:t>
            </a:r>
            <a:r>
              <a:rPr lang="en-US" altLang="zh-CN" dirty="0" err="1"/>
              <a:t>task_status</a:t>
            </a:r>
            <a:r>
              <a:rPr lang="zh-CN" altLang="en-US" dirty="0"/>
              <a:t>这里没有特意维护，因为调用</a:t>
            </a:r>
            <a:r>
              <a:rPr lang="en-US" altLang="zh-CN" dirty="0" err="1"/>
              <a:t>get_task_info</a:t>
            </a:r>
            <a:r>
              <a:rPr lang="zh-CN" altLang="en-US" dirty="0"/>
              <a:t>时状态始终为</a:t>
            </a:r>
            <a:r>
              <a:rPr lang="en-US" altLang="zh-CN" dirty="0"/>
              <a:t>RUNNING</a:t>
            </a:r>
            <a:r>
              <a:rPr lang="zh-CN" altLang="en-US" dirty="0"/>
              <a:t>。</a:t>
            </a:r>
            <a:endParaRPr lang="en-US" altLang="zh-CN" dirty="0"/>
          </a:p>
          <a:p>
            <a:pPr marL="0" indent="0">
              <a:buNone/>
            </a:pPr>
            <a:r>
              <a:rPr lang="en-US" altLang="zh-CN" dirty="0"/>
              <a:t>	</a:t>
            </a:r>
            <a:r>
              <a:rPr lang="zh-CN" altLang="en-US" dirty="0"/>
              <a:t>调用</a:t>
            </a:r>
            <a:r>
              <a:rPr lang="en-US" altLang="zh-CN" dirty="0" err="1"/>
              <a:t>get_task_info</a:t>
            </a:r>
            <a:r>
              <a:rPr lang="zh-CN" altLang="en-US" dirty="0"/>
              <a:t>时，读取当前执行任务的</a:t>
            </a:r>
            <a:r>
              <a:rPr lang="en-US" altLang="zh-CN" dirty="0"/>
              <a:t>TCB</a:t>
            </a:r>
            <a:r>
              <a:rPr lang="zh-CN" altLang="en-US" dirty="0"/>
              <a:t>中所保存的</a:t>
            </a:r>
            <a:r>
              <a:rPr lang="en-US" altLang="zh-CN" dirty="0" err="1"/>
              <a:t>task_info</a:t>
            </a:r>
            <a:r>
              <a:rPr lang="zh-CN" altLang="en-US" dirty="0"/>
              <a:t>，并用当前时间减去</a:t>
            </a:r>
            <a:r>
              <a:rPr lang="en-US" altLang="zh-CN" dirty="0" err="1"/>
              <a:t>start_time</a:t>
            </a:r>
            <a:r>
              <a:rPr lang="zh-CN" altLang="en-US" dirty="0"/>
              <a:t>作为所经过的时间。</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a:t>Chapter3-Lab1</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本地评测截图：</a:t>
            </a:r>
          </a:p>
        </p:txBody>
      </p:sp>
      <p:pic>
        <p:nvPicPr>
          <p:cNvPr id="4" name="图片 3"/>
          <p:cNvPicPr>
            <a:picLocks noChangeAspect="1"/>
          </p:cNvPicPr>
          <p:nvPr/>
        </p:nvPicPr>
        <p:blipFill>
          <a:blip r:embed="rId2"/>
          <a:stretch>
            <a:fillRect/>
          </a:stretch>
        </p:blipFill>
        <p:spPr>
          <a:xfrm>
            <a:off x="635635" y="2591435"/>
            <a:ext cx="10718165" cy="2823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Chapter4-</a:t>
            </a:r>
            <a:r>
              <a:rPr lang="zh-CN" altLang="en-US" dirty="0"/>
              <a:t>简答题</a:t>
            </a:r>
            <a:r>
              <a:rPr lang="en-US" altLang="zh-CN" dirty="0"/>
              <a:t>2(1)</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题目：缺页</a:t>
            </a:r>
            <a:endParaRPr lang="en-US" altLang="zh-CN" b="1" dirty="0"/>
          </a:p>
          <a:p>
            <a:pPr marL="0" indent="0">
              <a:buNone/>
            </a:pPr>
            <a:r>
              <a:rPr lang="en-US" altLang="zh-CN" b="1" i="0" dirty="0">
                <a:solidFill>
                  <a:srgbClr val="000000"/>
                </a:solidFill>
                <a:effectLst/>
                <a:latin typeface="-apple-system"/>
              </a:rPr>
              <a:t>	</a:t>
            </a:r>
            <a:r>
              <a:rPr lang="zh-CN" altLang="en-US" b="1" i="0" dirty="0">
                <a:solidFill>
                  <a:srgbClr val="000000"/>
                </a:solidFill>
                <a:effectLst/>
                <a:latin typeface="-apple-system"/>
              </a:rPr>
              <a:t>缺页指的是进程访问页面时页面不在页表中或在页表中无效的现象，此时 </a:t>
            </a:r>
            <a:r>
              <a:rPr lang="en-US" altLang="zh-CN" b="1" i="0" dirty="0">
                <a:solidFill>
                  <a:srgbClr val="000000"/>
                </a:solidFill>
                <a:effectLst/>
                <a:latin typeface="-apple-system"/>
              </a:rPr>
              <a:t>MMU </a:t>
            </a:r>
            <a:r>
              <a:rPr lang="zh-CN" altLang="en-US" b="1" i="0" dirty="0">
                <a:solidFill>
                  <a:srgbClr val="000000"/>
                </a:solidFill>
                <a:effectLst/>
                <a:latin typeface="-apple-system"/>
              </a:rPr>
              <a:t>将会返回一个中断， 告知 </a:t>
            </a:r>
            <a:r>
              <a:rPr lang="en-US" altLang="zh-CN" b="1" i="0" dirty="0" err="1">
                <a:solidFill>
                  <a:srgbClr val="000000"/>
                </a:solidFill>
                <a:effectLst/>
                <a:latin typeface="-apple-system"/>
              </a:rPr>
              <a:t>os</a:t>
            </a:r>
            <a:r>
              <a:rPr lang="en-US" altLang="zh-CN" b="1" i="0" dirty="0">
                <a:solidFill>
                  <a:srgbClr val="000000"/>
                </a:solidFill>
                <a:effectLst/>
                <a:latin typeface="-apple-system"/>
              </a:rPr>
              <a:t> </a:t>
            </a:r>
            <a:r>
              <a:rPr lang="zh-CN" altLang="en-US" b="1" i="0" dirty="0">
                <a:solidFill>
                  <a:srgbClr val="000000"/>
                </a:solidFill>
                <a:effectLst/>
                <a:latin typeface="-apple-system"/>
              </a:rPr>
              <a:t>进程内存访问出了问题。</a:t>
            </a:r>
            <a:r>
              <a:rPr lang="en-US" altLang="zh-CN" b="1" i="0" dirty="0" err="1">
                <a:solidFill>
                  <a:srgbClr val="000000"/>
                </a:solidFill>
                <a:effectLst/>
                <a:latin typeface="-apple-system"/>
              </a:rPr>
              <a:t>os</a:t>
            </a:r>
            <a:r>
              <a:rPr lang="en-US" altLang="zh-CN" b="1" i="0" dirty="0">
                <a:solidFill>
                  <a:srgbClr val="000000"/>
                </a:solidFill>
                <a:effectLst/>
                <a:latin typeface="-apple-system"/>
              </a:rPr>
              <a:t> </a:t>
            </a:r>
            <a:r>
              <a:rPr lang="zh-CN" altLang="en-US" b="1" i="0" dirty="0">
                <a:solidFill>
                  <a:srgbClr val="000000"/>
                </a:solidFill>
                <a:effectLst/>
                <a:latin typeface="-apple-system"/>
              </a:rPr>
              <a:t>选择填补页表并重新执行异常指令或者杀死进程。</a:t>
            </a:r>
          </a:p>
          <a:p>
            <a:pPr marL="0" indent="0" algn="l">
              <a:buNone/>
            </a:pPr>
            <a:r>
              <a:rPr lang="en-US" altLang="zh-CN" b="1" i="0" dirty="0">
                <a:solidFill>
                  <a:srgbClr val="000000"/>
                </a:solidFill>
                <a:effectLst/>
                <a:latin typeface="-apple-system"/>
              </a:rPr>
              <a:t>	</a:t>
            </a:r>
            <a:r>
              <a:rPr lang="zh-CN" altLang="en-US" b="1" i="0" dirty="0">
                <a:solidFill>
                  <a:srgbClr val="000000"/>
                </a:solidFill>
                <a:effectLst/>
                <a:latin typeface="-apple-system"/>
              </a:rPr>
              <a:t>请问哪些异常可能是缺页导致的？</a:t>
            </a:r>
          </a:p>
          <a:p>
            <a:pPr marL="0" indent="45720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920"/>
            <a:ext cx="10515600" cy="1325563"/>
          </a:xfrm>
        </p:spPr>
        <p:txBody>
          <a:bodyPr/>
          <a:lstStyle/>
          <a:p>
            <a:r>
              <a:rPr lang="en-US" altLang="zh-CN" dirty="0"/>
              <a:t>Chapter4-</a:t>
            </a:r>
            <a:r>
              <a:rPr lang="zh-CN" altLang="en-US" dirty="0"/>
              <a:t>简答题</a:t>
            </a:r>
            <a:r>
              <a:rPr lang="en-US" altLang="zh-CN" dirty="0"/>
              <a:t>2</a:t>
            </a:r>
          </a:p>
        </p:txBody>
      </p:sp>
      <p:sp>
        <p:nvSpPr>
          <p:cNvPr id="3" name="内容占位符 2"/>
          <p:cNvSpPr>
            <a:spLocks noGrp="1"/>
          </p:cNvSpPr>
          <p:nvPr>
            <p:ph idx="1"/>
          </p:nvPr>
        </p:nvSpPr>
        <p:spPr>
          <a:xfrm>
            <a:off x="838200" y="1501775"/>
            <a:ext cx="10714990" cy="5003528"/>
          </a:xfrm>
        </p:spPr>
        <p:txBody>
          <a:bodyPr>
            <a:normAutofit/>
          </a:bodyPr>
          <a:lstStyle/>
          <a:p>
            <a:r>
              <a:rPr lang="zh-CN" altLang="en-US" b="1" dirty="0"/>
              <a:t>答案：</a:t>
            </a:r>
            <a:endParaRPr lang="en-US" altLang="zh-CN" b="1" dirty="0"/>
          </a:p>
          <a:p>
            <a:pPr lvl="1"/>
            <a:r>
              <a:rPr lang="en-US" altLang="zh-CN" sz="2800" dirty="0"/>
              <a:t>1.</a:t>
            </a:r>
            <a:r>
              <a:rPr lang="zh-CN" altLang="en-US" sz="2800" dirty="0"/>
              <a:t> </a:t>
            </a:r>
            <a:r>
              <a:rPr lang="en-US" altLang="zh-CN" sz="2800" dirty="0"/>
              <a:t>lazy</a:t>
            </a:r>
            <a:r>
              <a:rPr lang="zh-CN" altLang="en-US" sz="2800" dirty="0"/>
              <a:t>策略，即</a:t>
            </a:r>
            <a:r>
              <a:rPr lang="zh-CN" altLang="en-US" sz="2800" b="0" i="0" dirty="0">
                <a:solidFill>
                  <a:srgbClr val="000000"/>
                </a:solidFill>
                <a:effectLst/>
                <a:latin typeface="-apple-system"/>
              </a:rPr>
              <a:t>直到内存页面被访问才实际进行页表操作。在首次被访问时会触发缺页</a:t>
            </a:r>
            <a:endParaRPr lang="en-US" altLang="zh-CN" sz="2800" dirty="0"/>
          </a:p>
          <a:p>
            <a:pPr lvl="1"/>
            <a:r>
              <a:rPr lang="en-US" altLang="zh-CN" sz="2800" dirty="0"/>
              <a:t>2. </a:t>
            </a:r>
            <a:r>
              <a:rPr lang="zh-CN" altLang="en-US" sz="2800" dirty="0"/>
              <a:t>对页的访问权限不够，例如实现</a:t>
            </a:r>
            <a:r>
              <a:rPr lang="en-US" altLang="zh-CN" sz="2800" dirty="0"/>
              <a:t>COW</a:t>
            </a:r>
            <a:r>
              <a:rPr lang="zh-CN" altLang="en-US" sz="2800" dirty="0"/>
              <a:t>时，当某个进程试图写共享页面时，会因为权限为“只读”而触发权限不够导致的缺页错误。</a:t>
            </a:r>
            <a:r>
              <a:rPr lang="en-US" altLang="zh-CN" sz="2800" dirty="0"/>
              <a:t> </a:t>
            </a:r>
            <a:endParaRPr lang="zh-CN" altLang="en-US" sz="2800" dirty="0"/>
          </a:p>
          <a:p>
            <a:pPr lvl="1"/>
            <a:r>
              <a:rPr lang="zh-CN" altLang="en-US" sz="2800" dirty="0"/>
              <a:t>​</a:t>
            </a:r>
            <a:r>
              <a:rPr lang="en-US" altLang="zh-CN" sz="2800" dirty="0"/>
              <a:t>3. </a:t>
            </a:r>
            <a:r>
              <a:rPr lang="zh-CN" altLang="en-US" sz="2800" dirty="0"/>
              <a:t>物理页面被暂时换出到了磁盘中的交换区，这种情况下需要把被换出的页面再读回。</a:t>
            </a:r>
            <a:endParaRPr lang="en-US" altLang="zh-CN" sz="2800" dirty="0"/>
          </a:p>
          <a:p>
            <a:pPr lvl="1"/>
            <a:r>
              <a:rPr lang="en-US" altLang="zh-CN" sz="2800" dirty="0"/>
              <a:t>4. </a:t>
            </a:r>
            <a:r>
              <a:rPr lang="zh-CN" altLang="en-US" sz="2800" dirty="0"/>
              <a:t>没有完成虚拟地址与物理地址之间的映射建立，导致虽然页面在物理内存中依然触发缺页错误。</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czNzI0YmJhMTViZjg4NjEzZGRmNDAwMjI4YTM5Yz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2698</Words>
  <Application>Microsoft Office PowerPoint</Application>
  <PresentationFormat>宽屏</PresentationFormat>
  <Paragraphs>175</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-apple-system</vt:lpstr>
      <vt:lpstr>Arial</vt:lpstr>
      <vt:lpstr>Calibri</vt:lpstr>
      <vt:lpstr>Lora</vt:lpstr>
      <vt:lpstr>WPS</vt:lpstr>
      <vt:lpstr>rCore实验报告</vt:lpstr>
      <vt:lpstr>Chapter3-简答题6</vt:lpstr>
      <vt:lpstr>Chapter3-简答题7</vt:lpstr>
      <vt:lpstr>Chapter3-Lab1</vt:lpstr>
      <vt:lpstr>Chapter3-Lab1</vt:lpstr>
      <vt:lpstr>Chapter3-Lab1</vt:lpstr>
      <vt:lpstr>Chapter3-Lab1</vt:lpstr>
      <vt:lpstr>Chapter4-简答题2(1)</vt:lpstr>
      <vt:lpstr>Chapter4-简答题2</vt:lpstr>
      <vt:lpstr>Chapter4-简答题2(2)</vt:lpstr>
      <vt:lpstr>Chapter4-简答题2(3)</vt:lpstr>
      <vt:lpstr>Chapter4-Lab2</vt:lpstr>
      <vt:lpstr>Chapter4-Lab2</vt:lpstr>
      <vt:lpstr>Chapter5-简答题1(1)</vt:lpstr>
      <vt:lpstr>Chapter5-简答题1(2)</vt:lpstr>
      <vt:lpstr>Chapter5-Lab3</vt:lpstr>
      <vt:lpstr>Chapter5-Lab3</vt:lpstr>
      <vt:lpstr>Chapter5-Lab3</vt:lpstr>
      <vt:lpstr>Chapter5-Lab3</vt:lpstr>
      <vt:lpstr>Chapter5-Lab3</vt:lpstr>
      <vt:lpstr>Chapter6-简答题</vt:lpstr>
      <vt:lpstr>Chapter6-Lab4</vt:lpstr>
      <vt:lpstr>Chapter6-Lab4</vt:lpstr>
      <vt:lpstr>Chapter6-Lab4</vt:lpstr>
      <vt:lpstr>Chapter6-Lab4</vt:lpstr>
      <vt:lpstr>Chapter6-Lab4</vt:lpstr>
      <vt:lpstr>Chapter6-Lab4</vt:lpstr>
      <vt:lpstr>Chapter8-简答题</vt:lpstr>
      <vt:lpstr>Chapter8-简答题</vt:lpstr>
      <vt:lpstr>Chapter8-简答题</vt:lpstr>
      <vt:lpstr>Chapter8-Lab5</vt:lpstr>
      <vt:lpstr>Chapter8-Lab5</vt:lpstr>
      <vt:lpstr>总结反思与组内分工</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Rcore实验报告</dc:title>
  <dc:creator>1</dc:creator>
  <cp:lastModifiedBy>xk y</cp:lastModifiedBy>
  <cp:revision>48</cp:revision>
  <dcterms:created xsi:type="dcterms:W3CDTF">2023-08-09T12:44:00Z</dcterms:created>
  <dcterms:modified xsi:type="dcterms:W3CDTF">2024-01-15T07:43:01Z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628C2FF045FB4FAB87C4AC79D910AC58_12</vt:lpwstr>
  </property>
  <property fmtid="{D5CDD505-2E9C-101B-9397-08002B2CF9AE}" pid="3" name="KSOProductBuildVer">
    <vt:lpwstr>2052-12.1.0.16120</vt:lpwstr>
  </property>
</Properties>
</file>