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68" r:id="rId3"/>
    <p:sldId id="609" r:id="rId4"/>
    <p:sldId id="615" r:id="rId5"/>
    <p:sldId id="439" r:id="rId7"/>
    <p:sldId id="592" r:id="rId8"/>
    <p:sldId id="593" r:id="rId9"/>
    <p:sldId id="440" r:id="rId10"/>
    <p:sldId id="390" r:id="rId11"/>
    <p:sldId id="441" r:id="rId12"/>
    <p:sldId id="443" r:id="rId13"/>
    <p:sldId id="442" r:id="rId14"/>
    <p:sldId id="444" r:id="rId15"/>
    <p:sldId id="445" r:id="rId16"/>
    <p:sldId id="436" r:id="rId17"/>
    <p:sldId id="616" r:id="rId18"/>
    <p:sldId id="446" r:id="rId19"/>
    <p:sldId id="452" r:id="rId20"/>
    <p:sldId id="451" r:id="rId21"/>
    <p:sldId id="460" r:id="rId22"/>
    <p:sldId id="352" r:id="rId23"/>
    <p:sldId id="353" r:id="rId24"/>
    <p:sldId id="447" r:id="rId25"/>
    <p:sldId id="392" r:id="rId26"/>
    <p:sldId id="455" r:id="rId27"/>
    <p:sldId id="617" r:id="rId28"/>
    <p:sldId id="393" r:id="rId29"/>
    <p:sldId id="462" r:id="rId30"/>
    <p:sldId id="461" r:id="rId31"/>
    <p:sldId id="636" r:id="rId32"/>
    <p:sldId id="463" r:id="rId33"/>
    <p:sldId id="603" r:id="rId34"/>
    <p:sldId id="604" r:id="rId35"/>
    <p:sldId id="605" r:id="rId36"/>
    <p:sldId id="635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0" userDrawn="1">
          <p15:clr>
            <a:srgbClr val="A4A3A4"/>
          </p15:clr>
        </p15:guide>
        <p15:guide id="2" pos="3863" userDrawn="1">
          <p15:clr>
            <a:srgbClr val="A4A3A4"/>
          </p15:clr>
        </p15:guide>
        <p15:guide id="3" orient="horz" pos="21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5244" autoAdjust="0"/>
  </p:normalViewPr>
  <p:slideViewPr>
    <p:cSldViewPr showGuides="1">
      <p:cViewPr varScale="1">
        <p:scale>
          <a:sx n="83" d="100"/>
          <a:sy n="83" d="100"/>
        </p:scale>
        <p:origin x="571" y="48"/>
      </p:cViewPr>
      <p:guideLst>
        <p:guide orient="horz"/>
        <p:guide pos="3863"/>
        <p:guide orient="horz" pos="213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1259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2C0B5-5BBF-4687-A2C4-7EEAA89D52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ABCB6-718A-4210-8C4D-147807BDB3A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ABCB6-718A-4210-8C4D-147807BDB3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ABCB6-718A-4210-8C4D-147807BDB3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ABCB6-718A-4210-8C4D-147807BDB3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ABCB6-718A-4210-8C4D-147807BDB3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3CAD-3B9E-46A0-9FDD-A80C10F87FB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="1"/>
            </a:lvl1pPr>
          </a:lstStyle>
          <a:p>
            <a:fld id="{E051CF17-0909-4B2B-B3EB-2C40ABF602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4650-8E13-4B0E-B8C1-F57D7E0EB59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7C513-3B6B-4E0D-AF29-482BEE40A6F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AC3-CE72-4BEA-BF09-E77424D85D8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="1"/>
            </a:lvl1pPr>
          </a:lstStyle>
          <a:p>
            <a:fld id="{E051CF17-0909-4B2B-B3EB-2C40ABF602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C16E-3383-4F04-BD0D-053F7A78B5A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C318-F029-4FDA-8C56-1F1D338AC7C4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125D-7816-4C91-BBA2-76782B34C4F6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32449-5E2A-4397-96D3-6D0590BBA559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03A7-202F-499C-A3C2-A80E898FE44A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6C8A-C4FB-4CA8-B76D-BD83A6B56D4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1798-0E96-410A-869C-0D47CD904D4E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5EE7A-93C4-4B25-B462-6ADE7E90FB1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1CF17-0909-4B2B-B3EB-2C40ABF6021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335360" y="548680"/>
            <a:ext cx="11485276" cy="2637247"/>
          </a:xfrm>
        </p:spPr>
        <p:txBody>
          <a:bodyPr>
            <a:normAutofit/>
          </a:bodyPr>
          <a:lstStyle/>
          <a:p>
            <a:r>
              <a:rPr lang="zh-CN" altLang="en-US" sz="4800"/>
              <a:t>秋冬季训练营三阶段</a:t>
            </a:r>
            <a:br>
              <a:rPr lang="en-US" altLang="zh-CN" sz="4800"/>
            </a:br>
            <a:r>
              <a:rPr lang="zh-CN" altLang="en-US" sz="4800"/>
              <a:t>组件化内核设计与实践</a:t>
            </a:r>
            <a:r>
              <a:rPr lang="en-US" altLang="zh-CN" sz="4800"/>
              <a:t>(3)</a:t>
            </a:r>
            <a:endParaRPr lang="zh-CN" altLang="en-US" sz="2000" b="1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24000" y="4005064"/>
            <a:ext cx="9144000" cy="1655762"/>
          </a:xfrm>
        </p:spPr>
        <p:txBody>
          <a:bodyPr/>
          <a:lstStyle/>
          <a:p>
            <a:r>
              <a:rPr lang="zh-CN" altLang="en-US"/>
              <a:t>清华大学 </a:t>
            </a:r>
            <a:r>
              <a:rPr lang="en-US" altLang="zh-CN"/>
              <a:t>&amp; </a:t>
            </a:r>
            <a:r>
              <a:rPr lang="zh-CN" altLang="en-US"/>
              <a:t>山东乾云启创</a:t>
            </a:r>
            <a:endParaRPr lang="en-US" altLang="zh-CN"/>
          </a:p>
          <a:p>
            <a:r>
              <a:rPr lang="zh-CN" altLang="en-US"/>
              <a:t>泉城实验室安全操作系统联合创新中心</a:t>
            </a:r>
            <a:endParaRPr lang="en-US" altLang="zh-CN"/>
          </a:p>
          <a:p>
            <a:r>
              <a:rPr lang="zh-CN" altLang="en-US"/>
              <a:t>石磊</a:t>
            </a:r>
            <a:endParaRPr lang="en-US" altLang="zh-CN"/>
          </a:p>
          <a:p>
            <a:r>
              <a:rPr lang="en-US" altLang="zh-CN"/>
              <a:t>2024.11.15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5380" y="370134"/>
            <a:ext cx="69127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抢占式调度算法</a:t>
            </a:r>
            <a:r>
              <a:rPr lang="en-US" altLang="zh-CN" sz="3200"/>
              <a:t>ROUND_ROBIN</a:t>
            </a:r>
            <a:r>
              <a:rPr lang="zh-CN" altLang="en-US" sz="3200"/>
              <a:t>实现</a:t>
            </a:r>
            <a:endParaRPr lang="en-US" altLang="zh-CN" sz="3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9396" y="1304764"/>
            <a:ext cx="5292588" cy="86505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11" y="3288568"/>
            <a:ext cx="5912341" cy="298474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96" y="2538566"/>
            <a:ext cx="5292588" cy="63840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947428" y="4617132"/>
            <a:ext cx="3276364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>
            <a:off x="6096000" y="1412776"/>
            <a:ext cx="5688632" cy="6805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任务维护时间片作为本轮生命，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zh-CN" altLang="en-US">
                <a:solidFill>
                  <a:sysClr val="windowText" lastClr="000000"/>
                </a:solidFill>
              </a:rPr>
              <a:t>耗尽时将</a:t>
            </a:r>
            <a:r>
              <a:rPr lang="zh-CN" altLang="en-US" b="1">
                <a:solidFill>
                  <a:sysClr val="windowText" lastClr="000000"/>
                </a:solidFill>
              </a:rPr>
              <a:t>有可能</a:t>
            </a:r>
            <a:r>
              <a:rPr lang="zh-CN" altLang="en-US">
                <a:solidFill>
                  <a:sysClr val="windowText" lastClr="000000"/>
                </a:solidFill>
              </a:rPr>
              <a:t>被调度出去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6096000" y="2636912"/>
            <a:ext cx="4356484" cy="4275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>
                <a:solidFill>
                  <a:sysClr val="windowText" lastClr="000000"/>
                </a:solidFill>
              </a:rPr>
              <a:t> </a:t>
            </a:r>
            <a:r>
              <a:rPr lang="zh-CN" altLang="en-US">
                <a:solidFill>
                  <a:sysClr val="windowText" lastClr="000000"/>
                </a:solidFill>
              </a:rPr>
              <a:t>调度器队列是一个双端可操作的队列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6096000" y="4250492"/>
            <a:ext cx="4356484" cy="8706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时间片耗尽时，放到队尾，即调度出去；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zh-CN" altLang="en-US">
                <a:solidFill>
                  <a:sysClr val="windowText" lastClr="000000"/>
                </a:solidFill>
              </a:rPr>
              <a:t>否则，保存队首，即仍是当前任务。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6762074" y="5436498"/>
            <a:ext cx="4356484" cy="10513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b="1">
                <a:solidFill>
                  <a:sysClr val="windowText" lastClr="000000"/>
                </a:solidFill>
              </a:rPr>
              <a:t>关键</a:t>
            </a:r>
            <a:r>
              <a:rPr lang="zh-CN" altLang="en-US">
                <a:solidFill>
                  <a:sysClr val="windowText" lastClr="000000"/>
                </a:solidFill>
              </a:rPr>
              <a:t>：由时钟中断定时触发，每次递减；接近到</a:t>
            </a:r>
            <a:r>
              <a:rPr lang="en-US" altLang="zh-CN">
                <a:solidFill>
                  <a:sysClr val="windowText" lastClr="000000"/>
                </a:solidFill>
              </a:rPr>
              <a:t>0</a:t>
            </a:r>
            <a:r>
              <a:rPr lang="zh-CN" altLang="en-US">
                <a:solidFill>
                  <a:sysClr val="windowText" lastClr="000000"/>
                </a:solidFill>
              </a:rPr>
              <a:t>时，内部被抢占条件具备，返回</a:t>
            </a:r>
            <a:r>
              <a:rPr lang="en-US" altLang="zh-CN">
                <a:solidFill>
                  <a:sysClr val="windowText" lastClr="000000"/>
                </a:solidFill>
              </a:rPr>
              <a:t>true</a:t>
            </a:r>
            <a:r>
              <a:rPr lang="zh-CN" altLang="en-US">
                <a:solidFill>
                  <a:sysClr val="windowText" lastClr="000000"/>
                </a:solidFill>
              </a:rPr>
              <a:t>表示可以被抢占。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5380" y="370134"/>
            <a:ext cx="96850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抢占式调度算法</a:t>
            </a:r>
            <a:r>
              <a:rPr lang="en-US" altLang="zh-CN" sz="3200"/>
              <a:t>CFS(Completely Fair Scheduler)</a:t>
            </a:r>
            <a:endParaRPr lang="en-US" altLang="zh-CN" sz="3200"/>
          </a:p>
        </p:txBody>
      </p:sp>
      <p:sp>
        <p:nvSpPr>
          <p:cNvPr id="4" name="矩形 3"/>
          <p:cNvSpPr/>
          <p:nvPr/>
        </p:nvSpPr>
        <p:spPr>
          <a:xfrm>
            <a:off x="623392" y="5553236"/>
            <a:ext cx="6742287" cy="9001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err="1">
                <a:solidFill>
                  <a:schemeClr val="tx1"/>
                </a:solidFill>
              </a:rPr>
              <a:t>run_queue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59596" y="5775655"/>
            <a:ext cx="929597" cy="51920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  <a:endParaRPr lang="en-US" altLang="zh-CN" sz="2000">
              <a:solidFill>
                <a:schemeClr val="tx1"/>
              </a:solidFill>
            </a:endParaRP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(running)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44982" y="5775656"/>
            <a:ext cx="929597" cy="5192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  <a:endParaRPr lang="en-US" altLang="zh-CN" sz="2000">
              <a:solidFill>
                <a:schemeClr val="tx1"/>
              </a:solidFill>
            </a:endParaRP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(ready)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70359" y="5775655"/>
            <a:ext cx="929597" cy="5192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  <a:endParaRPr lang="en-US" altLang="zh-CN" sz="2000">
              <a:solidFill>
                <a:schemeClr val="tx1"/>
              </a:solidFill>
            </a:endParaRP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(ready)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96022" y="5775655"/>
            <a:ext cx="929597" cy="5192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  <a:endParaRPr lang="en-US" altLang="zh-CN" sz="2000">
              <a:solidFill>
                <a:schemeClr val="tx1"/>
              </a:solidFill>
            </a:endParaRP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(ready)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09295" y="4005064"/>
            <a:ext cx="432048" cy="14041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873563" y="4661520"/>
            <a:ext cx="432048" cy="7560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019133" y="3861048"/>
            <a:ext cx="432048" cy="15337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144796" y="3284985"/>
            <a:ext cx="432048" cy="21097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603612" y="4221088"/>
            <a:ext cx="1041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err="1"/>
              <a:t>vruntime</a:t>
            </a:r>
            <a:endParaRPr lang="zh-CN" altLang="en-US" sz="1600"/>
          </a:p>
        </p:txBody>
      </p:sp>
      <p:sp>
        <p:nvSpPr>
          <p:cNvPr id="15" name="文本框 14"/>
          <p:cNvSpPr txBox="1"/>
          <p:nvPr/>
        </p:nvSpPr>
        <p:spPr>
          <a:xfrm>
            <a:off x="3630956" y="3594502"/>
            <a:ext cx="1041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err="1"/>
              <a:t>vruntime</a:t>
            </a:r>
            <a:endParaRPr lang="zh-CN" altLang="en-US" sz="1600"/>
          </a:p>
        </p:txBody>
      </p:sp>
      <p:sp>
        <p:nvSpPr>
          <p:cNvPr id="16" name="文本框 15"/>
          <p:cNvSpPr txBox="1"/>
          <p:nvPr/>
        </p:nvSpPr>
        <p:spPr>
          <a:xfrm>
            <a:off x="4739830" y="3403739"/>
            <a:ext cx="1041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err="1"/>
              <a:t>vruntime</a:t>
            </a:r>
            <a:endParaRPr lang="zh-CN" altLang="en-US" sz="1600"/>
          </a:p>
        </p:txBody>
      </p:sp>
      <p:sp>
        <p:nvSpPr>
          <p:cNvPr id="17" name="文本框 16"/>
          <p:cNvSpPr txBox="1"/>
          <p:nvPr/>
        </p:nvSpPr>
        <p:spPr>
          <a:xfrm>
            <a:off x="5896022" y="2894701"/>
            <a:ext cx="1041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err="1"/>
              <a:t>vruntime</a:t>
            </a:r>
            <a:endParaRPr lang="zh-CN" altLang="en-US" sz="1600"/>
          </a:p>
        </p:txBody>
      </p:sp>
      <p:sp>
        <p:nvSpPr>
          <p:cNvPr id="18" name="矩形: 圆角 17"/>
          <p:cNvSpPr/>
          <p:nvPr/>
        </p:nvSpPr>
        <p:spPr>
          <a:xfrm>
            <a:off x="623392" y="3573016"/>
            <a:ext cx="1368152" cy="64807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timer</a:t>
            </a:r>
            <a:endParaRPr lang="zh-CN" altLang="en-US" sz="2000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1991544" y="4221088"/>
            <a:ext cx="612068" cy="5760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23392" y="4365104"/>
            <a:ext cx="183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1) </a:t>
            </a:r>
            <a:r>
              <a:rPr lang="zh-CN" altLang="en-US"/>
              <a:t>递增</a:t>
            </a:r>
            <a:r>
              <a:rPr lang="en-US" altLang="zh-CN"/>
              <a:t>delta</a:t>
            </a:r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只针对当前任务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15380" y="1124744"/>
            <a:ext cx="80648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/>
              <a:t>vruntime</a:t>
            </a:r>
            <a:r>
              <a:rPr lang="zh-CN" altLang="en-US" sz="2400"/>
              <a:t>最小的任务就是优先权最高任务，即</a:t>
            </a:r>
            <a:r>
              <a:rPr lang="zh-CN" altLang="en-US" sz="2400">
                <a:solidFill>
                  <a:srgbClr val="FF0000"/>
                </a:solidFill>
              </a:rPr>
              <a:t>当前任务</a:t>
            </a:r>
            <a:r>
              <a:rPr lang="zh-CN" altLang="en-US" sz="2400"/>
              <a:t>。</a:t>
            </a:r>
            <a:endParaRPr lang="en-US" altLang="zh-CN" sz="2400"/>
          </a:p>
          <a:p>
            <a:r>
              <a:rPr lang="zh-CN" altLang="en-US" sz="2400"/>
              <a:t>计算公式：</a:t>
            </a:r>
            <a:endParaRPr lang="en-US" altLang="zh-CN" sz="2400"/>
          </a:p>
          <a:p>
            <a:r>
              <a:rPr lang="en-US" altLang="zh-CN" sz="2400" b="1" err="1">
                <a:solidFill>
                  <a:srgbClr val="0070C0"/>
                </a:solidFill>
              </a:rPr>
              <a:t>vruntime</a:t>
            </a:r>
            <a:r>
              <a:rPr lang="en-US" altLang="zh-CN" sz="2400" b="1">
                <a:solidFill>
                  <a:srgbClr val="0070C0"/>
                </a:solidFill>
              </a:rPr>
              <a:t> = </a:t>
            </a:r>
            <a:r>
              <a:rPr lang="en-US" altLang="zh-CN" sz="2400" b="1" err="1">
                <a:solidFill>
                  <a:srgbClr val="0070C0"/>
                </a:solidFill>
              </a:rPr>
              <a:t>init_vruntime</a:t>
            </a:r>
            <a:r>
              <a:rPr lang="en-US" altLang="zh-CN" sz="2400" b="1">
                <a:solidFill>
                  <a:srgbClr val="0070C0"/>
                </a:solidFill>
              </a:rPr>
              <a:t> + (delta / weight(nice))</a:t>
            </a:r>
            <a:endParaRPr lang="en-US" altLang="zh-CN" sz="2400" b="1">
              <a:solidFill>
                <a:srgbClr val="0070C0"/>
              </a:solidFill>
            </a:endParaRPr>
          </a:p>
          <a:p>
            <a:r>
              <a:rPr lang="zh-CN" altLang="en-US" sz="2400"/>
              <a:t>系统初始化时，</a:t>
            </a:r>
            <a:r>
              <a:rPr lang="en-US" altLang="zh-CN" sz="2400" err="1"/>
              <a:t>init_vruntime</a:t>
            </a:r>
            <a:r>
              <a:rPr lang="en-US" altLang="zh-CN" sz="2400"/>
              <a:t>, delta, nice</a:t>
            </a:r>
            <a:r>
              <a:rPr lang="zh-CN" altLang="en-US" sz="2400"/>
              <a:t>三者都是</a:t>
            </a:r>
            <a:r>
              <a:rPr lang="en-US" altLang="zh-CN" sz="2400"/>
              <a:t>0</a:t>
            </a:r>
            <a:endParaRPr lang="en-US" altLang="zh-CN" sz="2400"/>
          </a:p>
        </p:txBody>
      </p:sp>
      <p:sp>
        <p:nvSpPr>
          <p:cNvPr id="27" name="矩形: 圆角 26"/>
          <p:cNvSpPr/>
          <p:nvPr/>
        </p:nvSpPr>
        <p:spPr>
          <a:xfrm>
            <a:off x="7631008" y="2979784"/>
            <a:ext cx="4351242" cy="11390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新增任务：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zh-CN" altLang="en-US">
                <a:solidFill>
                  <a:sysClr val="windowText" lastClr="000000"/>
                </a:solidFill>
              </a:rPr>
              <a:t>新任务的</a:t>
            </a:r>
            <a:r>
              <a:rPr lang="en-US" altLang="zh-CN" err="1">
                <a:solidFill>
                  <a:sysClr val="windowText" lastClr="000000"/>
                </a:solidFill>
              </a:rPr>
              <a:t>init_vruntime</a:t>
            </a:r>
            <a:r>
              <a:rPr lang="zh-CN" altLang="en-US">
                <a:solidFill>
                  <a:sysClr val="windowText" lastClr="000000"/>
                </a:solidFill>
              </a:rPr>
              <a:t>等于</a:t>
            </a:r>
            <a:r>
              <a:rPr lang="en-US" altLang="zh-CN" err="1">
                <a:solidFill>
                  <a:sysClr val="windowText" lastClr="000000"/>
                </a:solidFill>
              </a:rPr>
              <a:t>min_vruntime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zh-CN" altLang="en-US">
                <a:solidFill>
                  <a:sysClr val="windowText" lastClr="000000"/>
                </a:solidFill>
              </a:rPr>
              <a:t>即默认情况下新任务能够尽快投入运行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29" name="矩形: 圆角 28"/>
          <p:cNvSpPr/>
          <p:nvPr/>
        </p:nvSpPr>
        <p:spPr>
          <a:xfrm>
            <a:off x="7635276" y="4622893"/>
            <a:ext cx="4351242" cy="16561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设置优先级</a:t>
            </a:r>
            <a:r>
              <a:rPr lang="en-US" altLang="zh-CN" err="1">
                <a:solidFill>
                  <a:sysClr val="windowText" lastClr="000000"/>
                </a:solidFill>
              </a:rPr>
              <a:t>set_priority</a:t>
            </a:r>
            <a:r>
              <a:rPr lang="zh-CN" altLang="en-US">
                <a:solidFill>
                  <a:sysClr val="windowText" lastClr="000000"/>
                </a:solidFill>
              </a:rPr>
              <a:t>：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zh-CN" altLang="en-US">
                <a:solidFill>
                  <a:sysClr val="windowText" lastClr="000000"/>
                </a:solidFill>
              </a:rPr>
              <a:t>只有</a:t>
            </a:r>
            <a:r>
              <a:rPr lang="en-US" altLang="zh-CN">
                <a:solidFill>
                  <a:sysClr val="windowText" lastClr="000000"/>
                </a:solidFill>
              </a:rPr>
              <a:t>CFS</a:t>
            </a:r>
            <a:r>
              <a:rPr lang="zh-CN" altLang="en-US">
                <a:solidFill>
                  <a:sysClr val="windowText" lastClr="000000"/>
                </a:solidFill>
              </a:rPr>
              <a:t>支持设置优先级，即</a:t>
            </a:r>
            <a:r>
              <a:rPr lang="en-US" altLang="zh-CN">
                <a:solidFill>
                  <a:sysClr val="windowText" lastClr="000000"/>
                </a:solidFill>
              </a:rPr>
              <a:t>nice</a:t>
            </a:r>
            <a:r>
              <a:rPr lang="zh-CN" altLang="en-US">
                <a:solidFill>
                  <a:sysClr val="windowText" lastClr="000000"/>
                </a:solidFill>
              </a:rPr>
              <a:t>值，会影响</a:t>
            </a:r>
            <a:r>
              <a:rPr lang="en-US" altLang="zh-CN" err="1">
                <a:solidFill>
                  <a:sysClr val="windowText" lastClr="000000"/>
                </a:solidFill>
              </a:rPr>
              <a:t>init_vruntime</a:t>
            </a:r>
            <a:r>
              <a:rPr lang="zh-CN" altLang="en-US">
                <a:solidFill>
                  <a:sysClr val="windowText" lastClr="000000"/>
                </a:solidFill>
              </a:rPr>
              <a:t>以及运行中</a:t>
            </a:r>
            <a:r>
              <a:rPr lang="en-US" altLang="zh-CN" err="1">
                <a:solidFill>
                  <a:sysClr val="windowText" lastClr="000000"/>
                </a:solidFill>
              </a:rPr>
              <a:t>vruntime</a:t>
            </a:r>
            <a:r>
              <a:rPr lang="zh-CN" altLang="en-US">
                <a:solidFill>
                  <a:sysClr val="windowText" lastClr="000000"/>
                </a:solidFill>
              </a:rPr>
              <a:t>值，该任务会比默认情况获得更多或更少的运行机会。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351584" y="2677270"/>
            <a:ext cx="2888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2) </a:t>
            </a:r>
            <a:r>
              <a:rPr lang="zh-CN" altLang="en-US"/>
              <a:t>触发调度器总是</a:t>
            </a:r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把</a:t>
            </a:r>
            <a:r>
              <a:rPr lang="en-US" altLang="zh-CN" err="1">
                <a:solidFill>
                  <a:srgbClr val="FF0000"/>
                </a:solidFill>
              </a:rPr>
              <a:t>vruntime</a:t>
            </a:r>
            <a:r>
              <a:rPr lang="zh-CN" altLang="en-US">
                <a:solidFill>
                  <a:srgbClr val="FF0000"/>
                </a:solidFill>
              </a:rPr>
              <a:t>最小值放在队首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31" name="直接箭头连接符 30"/>
          <p:cNvCxnSpPr>
            <a:endCxn id="30" idx="1"/>
          </p:cNvCxnSpPr>
          <p:nvPr/>
        </p:nvCxnSpPr>
        <p:spPr>
          <a:xfrm flipV="1">
            <a:off x="1774942" y="3000436"/>
            <a:ext cx="576642" cy="5661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5380" y="370134"/>
            <a:ext cx="96850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抢占式调度算法</a:t>
            </a:r>
            <a:r>
              <a:rPr lang="en-US" altLang="zh-CN" sz="3200"/>
              <a:t>CFS(Completely Fair Scheduler)</a:t>
            </a:r>
            <a:endParaRPr lang="en-US" altLang="zh-CN" sz="32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977" y="1095408"/>
            <a:ext cx="6534384" cy="12470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76" y="2482992"/>
            <a:ext cx="9331333" cy="4186368"/>
          </a:xfrm>
          <a:prstGeom prst="rect">
            <a:avLst/>
          </a:prstGeom>
        </p:spPr>
      </p:pic>
      <p:sp>
        <p:nvSpPr>
          <p:cNvPr id="10" name="矩形: 圆角 9"/>
          <p:cNvSpPr/>
          <p:nvPr/>
        </p:nvSpPr>
        <p:spPr>
          <a:xfrm>
            <a:off x="7356140" y="1302504"/>
            <a:ext cx="4068452" cy="7223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任务队列基于</a:t>
            </a:r>
            <a:r>
              <a:rPr lang="en-US" altLang="zh-CN" err="1">
                <a:solidFill>
                  <a:sysClr val="windowText" lastClr="000000"/>
                </a:solidFill>
              </a:rPr>
              <a:t>BtreeMap</a:t>
            </a:r>
            <a:r>
              <a:rPr lang="zh-CN" altLang="en-US">
                <a:solidFill>
                  <a:sysClr val="windowText" lastClr="000000"/>
                </a:solidFill>
              </a:rPr>
              <a:t>，即有序队列，排序基于</a:t>
            </a:r>
            <a:r>
              <a:rPr lang="en-US" altLang="zh-CN" err="1">
                <a:solidFill>
                  <a:sysClr val="windowText" lastClr="000000"/>
                </a:solidFill>
              </a:rPr>
              <a:t>vruntime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7356140" y="2708920"/>
            <a:ext cx="4068452" cy="7223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队首永远是</a:t>
            </a:r>
            <a:r>
              <a:rPr lang="en-US" altLang="zh-CN" err="1">
                <a:solidFill>
                  <a:sysClr val="windowText" lastClr="000000"/>
                </a:solidFill>
              </a:rPr>
              <a:t>vruntime</a:t>
            </a:r>
            <a:r>
              <a:rPr lang="zh-CN" altLang="en-US">
                <a:solidFill>
                  <a:sysClr val="windowText" lastClr="000000"/>
                </a:solidFill>
              </a:rPr>
              <a:t>最小的任务，即当前应该被调度的目标任务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7369520" y="4471987"/>
            <a:ext cx="4523124" cy="7223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由于当前任务执行后，</a:t>
            </a:r>
            <a:r>
              <a:rPr lang="en-US" altLang="zh-CN" err="1">
                <a:solidFill>
                  <a:sysClr val="windowText" lastClr="000000"/>
                </a:solidFill>
              </a:rPr>
              <a:t>vruntime</a:t>
            </a:r>
            <a:r>
              <a:rPr lang="zh-CN" altLang="en-US">
                <a:solidFill>
                  <a:sysClr val="windowText" lastClr="000000"/>
                </a:solidFill>
              </a:rPr>
              <a:t>必然会发生变化，必须重新计算插入适当位置。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7356140" y="5445224"/>
            <a:ext cx="4523124" cy="10426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更新</a:t>
            </a:r>
            <a:r>
              <a:rPr lang="zh-CN" altLang="en-US" b="1">
                <a:solidFill>
                  <a:srgbClr val="FF0000"/>
                </a:solidFill>
              </a:rPr>
              <a:t>当前任务</a:t>
            </a:r>
            <a:r>
              <a:rPr lang="zh-CN" altLang="en-US">
                <a:solidFill>
                  <a:sysClr val="windowText" lastClr="000000"/>
                </a:solidFill>
              </a:rPr>
              <a:t>的</a:t>
            </a:r>
            <a:r>
              <a:rPr lang="en-US" altLang="zh-CN" err="1">
                <a:solidFill>
                  <a:sysClr val="windowText" lastClr="000000"/>
                </a:solidFill>
              </a:rPr>
              <a:t>vruntime</a:t>
            </a:r>
            <a:r>
              <a:rPr lang="zh-CN" altLang="en-US">
                <a:solidFill>
                  <a:sysClr val="windowText" lastClr="000000"/>
                </a:solidFill>
              </a:rPr>
              <a:t>；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zh-CN" altLang="en-US">
                <a:solidFill>
                  <a:sysClr val="windowText" lastClr="000000"/>
                </a:solidFill>
              </a:rPr>
              <a:t>首次运行，或者当前任务</a:t>
            </a:r>
            <a:r>
              <a:rPr lang="en-US" altLang="zh-CN" err="1">
                <a:solidFill>
                  <a:sysClr val="windowText" lastClr="000000"/>
                </a:solidFill>
              </a:rPr>
              <a:t>vruntime</a:t>
            </a:r>
            <a:r>
              <a:rPr lang="zh-CN" altLang="en-US">
                <a:solidFill>
                  <a:sysClr val="windowText" lastClr="000000"/>
                </a:solidFill>
              </a:rPr>
              <a:t>比</a:t>
            </a:r>
            <a:r>
              <a:rPr lang="en-US" altLang="zh-CN" err="1">
                <a:solidFill>
                  <a:sysClr val="windowText" lastClr="000000"/>
                </a:solidFill>
              </a:rPr>
              <a:t>min_vruntime</a:t>
            </a:r>
            <a:r>
              <a:rPr lang="zh-CN" altLang="en-US">
                <a:solidFill>
                  <a:sysClr val="windowText" lastClr="000000"/>
                </a:solidFill>
              </a:rPr>
              <a:t>大，就会触发</a:t>
            </a:r>
            <a:r>
              <a:rPr lang="en-US" altLang="zh-CN" err="1">
                <a:solidFill>
                  <a:sysClr val="windowText" lastClr="000000"/>
                </a:solidFill>
              </a:rPr>
              <a:t>resched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5380" y="370134"/>
            <a:ext cx="96850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抢占式调度算法</a:t>
            </a:r>
            <a:r>
              <a:rPr lang="en-US" altLang="zh-CN" sz="3200"/>
              <a:t>CFS(Completely Fair Scheduler)</a:t>
            </a:r>
            <a:endParaRPr lang="en-US" altLang="zh-CN" sz="3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1439" y="1146144"/>
            <a:ext cx="3401673" cy="163478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99" y="3467501"/>
            <a:ext cx="8081383" cy="161768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1" y="5123684"/>
            <a:ext cx="5976664" cy="161768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893" y="2780928"/>
            <a:ext cx="4793000" cy="667569"/>
          </a:xfrm>
          <a:prstGeom prst="rect">
            <a:avLst/>
          </a:prstGeom>
        </p:spPr>
      </p:pic>
      <p:sp>
        <p:nvSpPr>
          <p:cNvPr id="13" name="矩形: 圆角 12"/>
          <p:cNvSpPr/>
          <p:nvPr/>
        </p:nvSpPr>
        <p:spPr>
          <a:xfrm>
            <a:off x="4511824" y="1163462"/>
            <a:ext cx="4068452" cy="12214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err="1">
                <a:solidFill>
                  <a:sysClr val="windowText" lastClr="000000"/>
                </a:solidFill>
              </a:rPr>
              <a:t>Vruntime</a:t>
            </a:r>
            <a:r>
              <a:rPr lang="zh-CN" altLang="en-US">
                <a:solidFill>
                  <a:sysClr val="windowText" lastClr="000000"/>
                </a:solidFill>
              </a:rPr>
              <a:t>计算公式涉及的基础参数：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en-US" altLang="zh-CN" err="1">
                <a:solidFill>
                  <a:sysClr val="windowText" lastClr="000000"/>
                </a:solidFill>
              </a:rPr>
              <a:t>init_vruntime</a:t>
            </a:r>
            <a:r>
              <a:rPr lang="zh-CN" altLang="en-US">
                <a:solidFill>
                  <a:sysClr val="windowText" lastClr="000000"/>
                </a:solidFill>
              </a:rPr>
              <a:t>创建时固定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en-US" altLang="zh-CN">
                <a:solidFill>
                  <a:sysClr val="windowText" lastClr="000000"/>
                </a:solidFill>
              </a:rPr>
              <a:t>delta</a:t>
            </a:r>
            <a:r>
              <a:rPr lang="zh-CN" altLang="en-US">
                <a:solidFill>
                  <a:sysClr val="windowText" lastClr="000000"/>
                </a:solidFill>
              </a:rPr>
              <a:t>由定时器递增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en-US" altLang="zh-CN">
                <a:solidFill>
                  <a:sysClr val="windowText" lastClr="000000"/>
                </a:solidFill>
              </a:rPr>
              <a:t>nice</a:t>
            </a:r>
            <a:r>
              <a:rPr lang="zh-CN" altLang="en-US">
                <a:solidFill>
                  <a:sysClr val="windowText" lastClr="000000"/>
                </a:solidFill>
              </a:rPr>
              <a:t>由</a:t>
            </a:r>
            <a:r>
              <a:rPr lang="en-US" altLang="zh-CN" err="1">
                <a:solidFill>
                  <a:sysClr val="windowText" lastClr="000000"/>
                </a:solidFill>
              </a:rPr>
              <a:t>set_priority</a:t>
            </a:r>
            <a:r>
              <a:rPr lang="zh-CN" altLang="en-US">
                <a:solidFill>
                  <a:sysClr val="windowText" lastClr="000000"/>
                </a:solidFill>
              </a:rPr>
              <a:t>设置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5494764" y="2888939"/>
            <a:ext cx="5677800" cy="50155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>
                <a:solidFill>
                  <a:sysClr val="windowText" lastClr="000000"/>
                </a:solidFill>
              </a:rPr>
              <a:t>delta</a:t>
            </a:r>
            <a:r>
              <a:rPr lang="zh-CN" altLang="en-US">
                <a:solidFill>
                  <a:sysClr val="windowText" lastClr="000000"/>
                </a:solidFill>
              </a:rPr>
              <a:t>由定时器递增。如前页，只有当前任务由此机会。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15" name="矩形: 圆角 14"/>
          <p:cNvSpPr/>
          <p:nvPr/>
        </p:nvSpPr>
        <p:spPr>
          <a:xfrm>
            <a:off x="8904312" y="4039214"/>
            <a:ext cx="2268252" cy="47425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err="1">
                <a:solidFill>
                  <a:sysClr val="windowText" lastClr="000000"/>
                </a:solidFill>
              </a:rPr>
              <a:t>Vruntime</a:t>
            </a:r>
            <a:r>
              <a:rPr lang="zh-CN" altLang="en-US">
                <a:solidFill>
                  <a:sysClr val="windowText" lastClr="000000"/>
                </a:solidFill>
              </a:rPr>
              <a:t>计算公式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16" name="矩形: 圆角 15"/>
          <p:cNvSpPr/>
          <p:nvPr/>
        </p:nvSpPr>
        <p:spPr>
          <a:xfrm>
            <a:off x="6672065" y="5509002"/>
            <a:ext cx="4716523" cy="8363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设置</a:t>
            </a:r>
            <a:r>
              <a:rPr lang="en-US" altLang="zh-CN">
                <a:solidFill>
                  <a:sysClr val="windowText" lastClr="000000"/>
                </a:solidFill>
              </a:rPr>
              <a:t>nice</a:t>
            </a:r>
            <a:r>
              <a:rPr lang="zh-CN" altLang="en-US">
                <a:solidFill>
                  <a:sysClr val="windowText" lastClr="000000"/>
                </a:solidFill>
              </a:rPr>
              <a:t>不是直接影响当前值，而是影响未来</a:t>
            </a:r>
            <a:r>
              <a:rPr lang="en-US" altLang="zh-CN" err="1">
                <a:solidFill>
                  <a:sysClr val="windowText" lastClr="000000"/>
                </a:solidFill>
              </a:rPr>
              <a:t>vruntime</a:t>
            </a:r>
            <a:r>
              <a:rPr lang="zh-CN" altLang="en-US">
                <a:solidFill>
                  <a:sysClr val="windowText" lastClr="000000"/>
                </a:solidFill>
              </a:rPr>
              <a:t>的计算结果，步进速度会变化。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5380" y="370134"/>
            <a:ext cx="81009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小结</a:t>
            </a:r>
            <a:endParaRPr lang="en-US" altLang="zh-CN" sz="3200"/>
          </a:p>
        </p:txBody>
      </p:sp>
      <p:sp>
        <p:nvSpPr>
          <p:cNvPr id="6" name="矩形 5"/>
          <p:cNvSpPr/>
          <p:nvPr/>
        </p:nvSpPr>
        <p:spPr>
          <a:xfrm>
            <a:off x="1055440" y="5124308"/>
            <a:ext cx="6462718" cy="10409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>
                <a:solidFill>
                  <a:schemeClr val="tx1"/>
                </a:solidFill>
              </a:rPr>
              <a:t>算法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55440" y="3788094"/>
            <a:ext cx="6462718" cy="1152128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>
                <a:solidFill>
                  <a:schemeClr val="tx1"/>
                </a:solidFill>
              </a:rPr>
              <a:t>框架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515380" y="1124744"/>
            <a:ext cx="96490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建立了基础的调度框架，引入三个系统任务辅助任务管理。目前可以基于最简单的协作式和抢占式调度算法，支持多任务。</a:t>
            </a:r>
            <a:endParaRPr lang="en-US" altLang="zh-CN" sz="2400"/>
          </a:p>
        </p:txBody>
      </p:sp>
      <p:sp>
        <p:nvSpPr>
          <p:cNvPr id="7" name="文本框 6"/>
          <p:cNvSpPr txBox="1"/>
          <p:nvPr/>
        </p:nvSpPr>
        <p:spPr>
          <a:xfrm>
            <a:off x="1959095" y="5733256"/>
            <a:ext cx="207589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协作式调度</a:t>
            </a:r>
            <a:r>
              <a:rPr lang="en-US" altLang="zh-CN" sz="1600" err="1">
                <a:solidFill>
                  <a:schemeClr val="tx1"/>
                </a:solidFill>
              </a:rPr>
              <a:t>sched_fifo</a:t>
            </a:r>
            <a:endParaRPr lang="zh-CN" altLang="en-US" sz="1600"/>
          </a:p>
        </p:txBody>
      </p:sp>
      <p:sp>
        <p:nvSpPr>
          <p:cNvPr id="17" name="矩形 16"/>
          <p:cNvSpPr/>
          <p:nvPr/>
        </p:nvSpPr>
        <p:spPr>
          <a:xfrm>
            <a:off x="6474042" y="4522069"/>
            <a:ext cx="869943" cy="3470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idle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474044" y="4213216"/>
            <a:ext cx="869943" cy="3470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main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474043" y="3916070"/>
            <a:ext cx="869943" cy="3470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gc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973542" y="5243834"/>
            <a:ext cx="234201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任务切换</a:t>
            </a:r>
            <a:r>
              <a:rPr lang="en-US" altLang="zh-CN" sz="1600" err="1">
                <a:solidFill>
                  <a:schemeClr val="tx1"/>
                </a:solidFill>
              </a:rPr>
              <a:t>context_switch</a:t>
            </a:r>
            <a:endParaRPr lang="zh-CN" altLang="en-US" sz="1600"/>
          </a:p>
        </p:txBody>
      </p:sp>
      <p:sp>
        <p:nvSpPr>
          <p:cNvPr id="22" name="矩形 21"/>
          <p:cNvSpPr/>
          <p:nvPr/>
        </p:nvSpPr>
        <p:spPr>
          <a:xfrm>
            <a:off x="2039704" y="4250213"/>
            <a:ext cx="1332148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runqueue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689380" y="4250212"/>
            <a:ext cx="726587" cy="33123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703999" y="4250212"/>
            <a:ext cx="1332147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waitqueue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55440" y="2997542"/>
            <a:ext cx="6462718" cy="5369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>
                <a:solidFill>
                  <a:schemeClr val="tx1"/>
                </a:solidFill>
              </a:rPr>
              <a:t>接口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039704" y="3131778"/>
            <a:ext cx="1332148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spawn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620725" y="3129673"/>
            <a:ext cx="1332148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yield_now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153726" y="3136815"/>
            <a:ext cx="1050286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sleep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404865" y="3129673"/>
            <a:ext cx="1050286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exit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00411" y="5720088"/>
            <a:ext cx="304357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抢占式调度</a:t>
            </a:r>
            <a:r>
              <a:rPr lang="en-US" altLang="zh-CN" sz="1600" err="1">
                <a:solidFill>
                  <a:schemeClr val="tx1"/>
                </a:solidFill>
              </a:rPr>
              <a:t>sched_rr</a:t>
            </a:r>
            <a:r>
              <a:rPr lang="en-US" altLang="zh-CN" sz="1600">
                <a:solidFill>
                  <a:schemeClr val="tx1"/>
                </a:solidFill>
              </a:rPr>
              <a:t> &amp;</a:t>
            </a:r>
            <a:r>
              <a:rPr lang="en-US" altLang="zh-CN" sz="1600" err="1">
                <a:solidFill>
                  <a:schemeClr val="tx1"/>
                </a:solidFill>
              </a:rPr>
              <a:t>sched_cfs</a:t>
            </a:r>
            <a:endParaRPr lang="zh-CN" altLang="en-US" sz="1600"/>
          </a:p>
        </p:txBody>
      </p:sp>
      <p:sp>
        <p:nvSpPr>
          <p:cNvPr id="4" name="右大括号 3"/>
          <p:cNvSpPr/>
          <p:nvPr/>
        </p:nvSpPr>
        <p:spPr>
          <a:xfrm>
            <a:off x="7752184" y="3036485"/>
            <a:ext cx="338619" cy="19037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92244" y="3717032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err="1"/>
              <a:t>axtask</a:t>
            </a:r>
            <a:endParaRPr lang="zh-CN" altLang="en-US" sz="2400" b="1"/>
          </a:p>
        </p:txBody>
      </p:sp>
      <p:sp>
        <p:nvSpPr>
          <p:cNvPr id="8" name="文本框 7"/>
          <p:cNvSpPr txBox="1"/>
          <p:nvPr/>
        </p:nvSpPr>
        <p:spPr>
          <a:xfrm>
            <a:off x="8292323" y="5227645"/>
            <a:ext cx="1688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scheduler</a:t>
            </a:r>
            <a:endParaRPr lang="en-US" altLang="zh-CN" sz="2400" b="1"/>
          </a:p>
          <a:p>
            <a:r>
              <a:rPr lang="en-US" altLang="zh-CN" sz="2400" b="1"/>
              <a:t>&amp; </a:t>
            </a:r>
            <a:r>
              <a:rPr lang="en-US" altLang="zh-CN" sz="2400" b="1" err="1"/>
              <a:t>axhal</a:t>
            </a:r>
            <a:endParaRPr lang="zh-CN" altLang="en-US" sz="2400" b="1"/>
          </a:p>
        </p:txBody>
      </p:sp>
      <p:cxnSp>
        <p:nvCxnSpPr>
          <p:cNvPr id="10" name="直接连接符 9"/>
          <p:cNvCxnSpPr>
            <a:stCxn id="6" idx="3"/>
            <a:endCxn id="8" idx="1"/>
          </p:cNvCxnSpPr>
          <p:nvPr/>
        </p:nvCxnSpPr>
        <p:spPr>
          <a:xfrm flipV="1">
            <a:off x="7518158" y="5643144"/>
            <a:ext cx="774165" cy="1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/>
              <a:t>U.7.0 ReadBlock</a:t>
            </a:r>
            <a:endParaRPr lang="en-US" altLang="zh-CN" sz="3200"/>
          </a:p>
        </p:txBody>
      </p:sp>
      <p:sp>
        <p:nvSpPr>
          <p:cNvPr id="5" name="文本框 4"/>
          <p:cNvSpPr txBox="1"/>
          <p:nvPr/>
        </p:nvSpPr>
        <p:spPr>
          <a:xfrm>
            <a:off x="515380" y="5418132"/>
            <a:ext cx="88929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本节目标：</a:t>
            </a:r>
            <a:endParaRPr lang="en-US" altLang="zh-CN" sz="2400"/>
          </a:p>
          <a:p>
            <a:r>
              <a:rPr lang="en-US" altLang="zh-CN" sz="2400"/>
              <a:t>1. </a:t>
            </a:r>
            <a:r>
              <a:rPr lang="zh-CN" altLang="en-US" sz="2400"/>
              <a:t>从磁盘块设备读数据，替换</a:t>
            </a:r>
            <a:r>
              <a:rPr lang="en-US" altLang="zh-CN" sz="2400"/>
              <a:t>PFlash</a:t>
            </a:r>
            <a:endParaRPr lang="en-US" altLang="zh-CN" sz="2400"/>
          </a:p>
          <a:p>
            <a:r>
              <a:rPr lang="en-US" altLang="zh-CN" sz="2400"/>
              <a:t>2. </a:t>
            </a:r>
            <a:r>
              <a:rPr lang="zh-CN" altLang="en-US" sz="2400"/>
              <a:t>发现设备关联驱动、块设备、</a:t>
            </a:r>
            <a:r>
              <a:rPr lang="en-US" altLang="zh-CN" sz="2400"/>
              <a:t>VirtIO</a:t>
            </a:r>
            <a:r>
              <a:rPr lang="zh-CN" altLang="en-US" sz="2400"/>
              <a:t>设备</a:t>
            </a:r>
            <a:endParaRPr lang="en-US" altLang="zh-CN" sz="2400"/>
          </a:p>
        </p:txBody>
      </p:sp>
      <p:sp>
        <p:nvSpPr>
          <p:cNvPr id="8" name="箭头: 右 7"/>
          <p:cNvSpPr/>
          <p:nvPr/>
        </p:nvSpPr>
        <p:spPr>
          <a:xfrm>
            <a:off x="4367808" y="3200517"/>
            <a:ext cx="540060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1334" y="1311278"/>
            <a:ext cx="3750485" cy="37504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857" y="1309821"/>
            <a:ext cx="3750485" cy="375048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924092" y="5538474"/>
            <a:ext cx="38298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实验命令行：</a:t>
            </a:r>
            <a:endParaRPr lang="en-US" altLang="zh-CN" sz="2000" b="1"/>
          </a:p>
          <a:p>
            <a:r>
              <a:rPr lang="en-US" altLang="zh-CN" sz="2000" b="1"/>
              <a:t>make run A=tour/u_7_0 BLK=y </a:t>
            </a:r>
            <a:endParaRPr lang="zh-CN" altLang="en-US" sz="2000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5380" y="370134"/>
            <a:ext cx="64447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需要解决的问题</a:t>
            </a:r>
            <a:endParaRPr lang="en-US" altLang="zh-CN" sz="3200"/>
          </a:p>
        </p:txBody>
      </p:sp>
      <p:sp>
        <p:nvSpPr>
          <p:cNvPr id="17" name="文本框 16"/>
          <p:cNvSpPr txBox="1"/>
          <p:nvPr/>
        </p:nvSpPr>
        <p:spPr>
          <a:xfrm>
            <a:off x="667780" y="1460237"/>
            <a:ext cx="38800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/>
              <a:t>1) </a:t>
            </a:r>
            <a:r>
              <a:rPr lang="zh-CN" altLang="en-US" sz="2400"/>
              <a:t>设备管理框架</a:t>
            </a:r>
            <a:endParaRPr lang="en-US" altLang="zh-CN" sz="2400"/>
          </a:p>
          <a:p>
            <a:r>
              <a:rPr lang="en-US" altLang="zh-CN" sz="2400"/>
              <a:t>2) </a:t>
            </a:r>
            <a:r>
              <a:rPr lang="zh-CN" altLang="en-US" sz="2400"/>
              <a:t>设备发现与初始化</a:t>
            </a:r>
            <a:endParaRPr lang="en-US" altLang="zh-CN" sz="2400"/>
          </a:p>
          <a:p>
            <a:r>
              <a:rPr lang="en-US" altLang="zh-CN" sz="2400"/>
              <a:t>3) </a:t>
            </a:r>
            <a:r>
              <a:rPr lang="zh-CN" altLang="en-US" sz="2400"/>
              <a:t>中断机制与初始化</a:t>
            </a:r>
            <a:endParaRPr lang="en-US" altLang="zh-CN" sz="2400"/>
          </a:p>
        </p:txBody>
      </p:sp>
      <p:sp>
        <p:nvSpPr>
          <p:cNvPr id="2" name="矩形 1"/>
          <p:cNvSpPr/>
          <p:nvPr/>
        </p:nvSpPr>
        <p:spPr>
          <a:xfrm>
            <a:off x="6780076" y="2583473"/>
            <a:ext cx="4500500" cy="17456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modules::axdriver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032103" y="3142842"/>
            <a:ext cx="3996443" cy="33123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AllDevices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32105" y="3697521"/>
            <a:ext cx="1076545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net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776504" y="4671705"/>
            <a:ext cx="4500500" cy="1637615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crates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952001" y="3697520"/>
            <a:ext cx="1076546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display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032103" y="1805899"/>
            <a:ext cx="1649678" cy="434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</a:rPr>
              <a:t>文件系统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306864" y="1805897"/>
            <a:ext cx="1649677" cy="434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</a:rPr>
              <a:t>网络协议栈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533419" y="3697519"/>
            <a:ext cx="1076544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block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304584" y="5142802"/>
            <a:ext cx="1391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driver_block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7068108" y="5142802"/>
            <a:ext cx="1247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driver_net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9711064" y="5142802"/>
            <a:ext cx="1571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driver_display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570377" y="5772998"/>
            <a:ext cx="1499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driver_virtio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9346103" y="5772998"/>
            <a:ext cx="1211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driver_pci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75036" y="3883520"/>
            <a:ext cx="1080120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bus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75036" y="5733256"/>
            <a:ext cx="1080120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device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31704" y="4842083"/>
            <a:ext cx="1080120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driver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7" idx="2"/>
            <a:endCxn id="8" idx="0"/>
          </p:cNvCxnSpPr>
          <p:nvPr/>
        </p:nvCxnSpPr>
        <p:spPr>
          <a:xfrm>
            <a:off x="1815096" y="4459584"/>
            <a:ext cx="0" cy="1273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3"/>
            <a:endCxn id="10" idx="0"/>
          </p:cNvCxnSpPr>
          <p:nvPr/>
        </p:nvCxnSpPr>
        <p:spPr>
          <a:xfrm>
            <a:off x="2355156" y="4171552"/>
            <a:ext cx="1616608" cy="670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207840" y="4925548"/>
            <a:ext cx="7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 : N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023637" y="4171552"/>
            <a:ext cx="7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 : N</a:t>
            </a:r>
            <a:endParaRPr lang="zh-CN" altLang="en-US"/>
          </a:p>
        </p:txBody>
      </p:sp>
      <p:cxnSp>
        <p:nvCxnSpPr>
          <p:cNvPr id="25" name="直接箭头连接符 24"/>
          <p:cNvCxnSpPr>
            <a:endCxn id="10" idx="1"/>
          </p:cNvCxnSpPr>
          <p:nvPr/>
        </p:nvCxnSpPr>
        <p:spPr>
          <a:xfrm flipV="1">
            <a:off x="2279576" y="5130115"/>
            <a:ext cx="1152128" cy="603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2345745" y="5445224"/>
            <a:ext cx="1161539" cy="644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799474" y="5696261"/>
            <a:ext cx="7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 : N</a:t>
            </a:r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2351584" y="4997556"/>
            <a:ext cx="7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 : N?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设备管理框架</a:t>
            </a:r>
            <a:endParaRPr lang="en-US" altLang="zh-CN" sz="3200"/>
          </a:p>
        </p:txBody>
      </p:sp>
      <p:sp>
        <p:nvSpPr>
          <p:cNvPr id="18" name="矩形 17"/>
          <p:cNvSpPr/>
          <p:nvPr/>
        </p:nvSpPr>
        <p:spPr>
          <a:xfrm>
            <a:off x="869112" y="2492896"/>
            <a:ext cx="1440160" cy="18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AllDevices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98561" y="2888940"/>
            <a:ext cx="1181262" cy="39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net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98561" y="3371587"/>
            <a:ext cx="1181262" cy="39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block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03497" y="3830891"/>
            <a:ext cx="1181262" cy="39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display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矩形: 圆角 21"/>
          <p:cNvSpPr/>
          <p:nvPr/>
        </p:nvSpPr>
        <p:spPr>
          <a:xfrm>
            <a:off x="4403812" y="2910349"/>
            <a:ext cx="972108" cy="3960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NetDev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矩形: 圆角 22"/>
          <p:cNvSpPr/>
          <p:nvPr/>
        </p:nvSpPr>
        <p:spPr>
          <a:xfrm>
            <a:off x="4403812" y="3392996"/>
            <a:ext cx="972108" cy="3960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BlkDev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矩形: 圆角 23"/>
          <p:cNvSpPr/>
          <p:nvPr/>
        </p:nvSpPr>
        <p:spPr>
          <a:xfrm>
            <a:off x="4403812" y="3832876"/>
            <a:ext cx="972108" cy="3960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GPU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3707146" y="3088947"/>
            <a:ext cx="634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707145" y="3612412"/>
            <a:ext cx="634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707145" y="4042459"/>
            <a:ext cx="634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6059488" y="954909"/>
            <a:ext cx="0" cy="5462423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524743" y="1152931"/>
            <a:ext cx="53542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/>
              <a:t>AllDevices</a:t>
            </a:r>
            <a:r>
              <a:rPr lang="zh-CN" altLang="en-US" sz="2400"/>
              <a:t>管理系统所有的设备，为上层的子系统如文件系统</a:t>
            </a:r>
            <a:r>
              <a:rPr lang="en-US" altLang="zh-CN" sz="2400"/>
              <a:t>FS</a:t>
            </a:r>
            <a:r>
              <a:rPr lang="zh-CN" altLang="en-US" sz="2400"/>
              <a:t>、网络协议栈</a:t>
            </a:r>
            <a:r>
              <a:rPr lang="en-US" altLang="zh-CN" sz="2400"/>
              <a:t>NET</a:t>
            </a:r>
            <a:r>
              <a:rPr lang="zh-CN" altLang="en-US" sz="2400"/>
              <a:t>提供访问服务。三种设备类型：</a:t>
            </a:r>
            <a:endParaRPr lang="en-US" altLang="zh-CN" sz="2400"/>
          </a:p>
        </p:txBody>
      </p:sp>
      <p:cxnSp>
        <p:nvCxnSpPr>
          <p:cNvPr id="32" name="直接连接符 31"/>
          <p:cNvCxnSpPr/>
          <p:nvPr/>
        </p:nvCxnSpPr>
        <p:spPr>
          <a:xfrm>
            <a:off x="6096000" y="3645024"/>
            <a:ext cx="5436604" cy="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5843972" y="2744924"/>
            <a:ext cx="648072" cy="343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5843972" y="3930603"/>
            <a:ext cx="576064" cy="296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240016" y="874412"/>
            <a:ext cx="949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static</a:t>
            </a:r>
            <a:endParaRPr lang="zh-CN" altLang="en-US" sz="2000"/>
          </a:p>
        </p:txBody>
      </p:sp>
      <p:sp>
        <p:nvSpPr>
          <p:cNvPr id="39" name="文本框 38"/>
          <p:cNvSpPr txBox="1"/>
          <p:nvPr/>
        </p:nvSpPr>
        <p:spPr>
          <a:xfrm>
            <a:off x="6240016" y="6015527"/>
            <a:ext cx="949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dyn</a:t>
            </a:r>
            <a:endParaRPr lang="zh-CN" altLang="en-US" sz="2000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9112" y="4545124"/>
            <a:ext cx="4463358" cy="2000366"/>
          </a:xfrm>
          <a:prstGeom prst="rect">
            <a:avLst/>
          </a:prstGeom>
        </p:spPr>
      </p:pic>
      <p:cxnSp>
        <p:nvCxnSpPr>
          <p:cNvPr id="45" name="直接箭头连接符 44"/>
          <p:cNvCxnSpPr/>
          <p:nvPr/>
        </p:nvCxnSpPr>
        <p:spPr>
          <a:xfrm>
            <a:off x="2309273" y="3088947"/>
            <a:ext cx="634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2309272" y="3612412"/>
            <a:ext cx="634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2309272" y="4042459"/>
            <a:ext cx="634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2999656" y="2492896"/>
            <a:ext cx="648072" cy="1800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AxDeviceContainer</a:t>
            </a:r>
            <a:endParaRPr lang="zh-CN" altLang="en-US" sz="1600">
              <a:solidFill>
                <a:schemeClr val="tx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036" y="2003831"/>
            <a:ext cx="5468113" cy="38105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753435" y="2483604"/>
            <a:ext cx="4887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以静态方式对 具体</a:t>
            </a:r>
            <a:r>
              <a:rPr lang="zh-CN" altLang="en-US" b="1"/>
              <a:t>设备类型 </a:t>
            </a:r>
            <a:r>
              <a:rPr lang="zh-CN" altLang="en-US"/>
              <a:t>进行简单封装。</a:t>
            </a:r>
            <a:endParaRPr lang="en-US" altLang="zh-CN"/>
          </a:p>
          <a:p>
            <a:r>
              <a:rPr lang="zh-CN" altLang="en-US"/>
              <a:t>但是每种类型只能管理一个设备。</a:t>
            </a:r>
            <a:endParaRPr lang="en-US" altLang="zh-CN"/>
          </a:p>
          <a:p>
            <a:r>
              <a:rPr lang="zh-CN" altLang="en-US" b="1"/>
              <a:t>效率高</a:t>
            </a:r>
            <a:endParaRPr lang="zh-CN" altLang="en-US" b="1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940" y="4308966"/>
            <a:ext cx="5077534" cy="31436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786507" y="4834897"/>
            <a:ext cx="4887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包含一个动态可变的</a:t>
            </a:r>
            <a:r>
              <a:rPr lang="en-US" altLang="zh-CN"/>
              <a:t>Vec</a:t>
            </a:r>
            <a:r>
              <a:rPr lang="zh-CN" altLang="en-US"/>
              <a:t>，因而可以为每个类型动态管理多个设备。</a:t>
            </a:r>
            <a:endParaRPr lang="en-US" altLang="zh-CN"/>
          </a:p>
          <a:p>
            <a:r>
              <a:rPr lang="zh-CN" altLang="en-US" b="1"/>
              <a:t>效率相对低</a:t>
            </a:r>
            <a:endParaRPr lang="zh-CN" altLang="en-US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设备发现与初始化过程</a:t>
            </a:r>
            <a:endParaRPr lang="en-US" altLang="zh-CN" sz="3200"/>
          </a:p>
        </p:txBody>
      </p:sp>
      <p:sp>
        <p:nvSpPr>
          <p:cNvPr id="13" name="矩形 12"/>
          <p:cNvSpPr/>
          <p:nvPr/>
        </p:nvSpPr>
        <p:spPr>
          <a:xfrm>
            <a:off x="1048566" y="1934834"/>
            <a:ext cx="2921743" cy="39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axdriver::init_drivers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55439" y="1196752"/>
            <a:ext cx="2921743" cy="39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axruntime::rust_main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52074" y="2672916"/>
            <a:ext cx="2921743" cy="39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AllDevices::probe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55439" y="3410997"/>
            <a:ext cx="2921743" cy="1158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probe_bus_devices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>
            <a:stCxn id="16" idx="2"/>
            <a:endCxn id="13" idx="0"/>
          </p:cNvCxnSpPr>
          <p:nvPr/>
        </p:nvCxnSpPr>
        <p:spPr>
          <a:xfrm flipH="1">
            <a:off x="2509438" y="1592796"/>
            <a:ext cx="6873" cy="34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2512873" y="2350487"/>
            <a:ext cx="6873" cy="34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2512876" y="3098177"/>
            <a:ext cx="6873" cy="34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1739516" y="3813131"/>
            <a:ext cx="6873" cy="34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3215680" y="3777825"/>
            <a:ext cx="6873" cy="34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1048567" y="4149080"/>
            <a:ext cx="1181262" cy="39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pci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795920" y="4173869"/>
            <a:ext cx="1181262" cy="39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mmio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831924" y="5132405"/>
            <a:ext cx="1895924" cy="852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>
                <a:solidFill>
                  <a:schemeClr val="tx1"/>
                </a:solidFill>
              </a:rPr>
              <a:t>for_each_drivers {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    add_device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}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3215680" y="4569912"/>
            <a:ext cx="6873" cy="562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33905" y="5120492"/>
            <a:ext cx="1895924" cy="852879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>
                <a:solidFill>
                  <a:schemeClr val="tx1"/>
                </a:solidFill>
              </a:rPr>
              <a:t>pci bus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detect devices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based on regs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1732643" y="4575409"/>
            <a:ext cx="6873" cy="562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箭头: 右 34"/>
          <p:cNvSpPr/>
          <p:nvPr/>
        </p:nvSpPr>
        <p:spPr>
          <a:xfrm>
            <a:off x="4871864" y="5304615"/>
            <a:ext cx="736641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771964" y="4889147"/>
            <a:ext cx="1440160" cy="18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AllDevices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901413" y="5285191"/>
            <a:ext cx="1181262" cy="39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net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901413" y="5767838"/>
            <a:ext cx="1181262" cy="39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block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906349" y="6227142"/>
            <a:ext cx="1181262" cy="39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display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矩形: 圆角 39"/>
          <p:cNvSpPr/>
          <p:nvPr/>
        </p:nvSpPr>
        <p:spPr>
          <a:xfrm>
            <a:off x="7779341" y="5304615"/>
            <a:ext cx="972108" cy="3960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NetDev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矩形: 圆角 40"/>
          <p:cNvSpPr/>
          <p:nvPr/>
        </p:nvSpPr>
        <p:spPr>
          <a:xfrm>
            <a:off x="7779341" y="5787262"/>
            <a:ext cx="972108" cy="3960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BlkDev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矩形: 圆角 41"/>
          <p:cNvSpPr/>
          <p:nvPr/>
        </p:nvSpPr>
        <p:spPr>
          <a:xfrm>
            <a:off x="7779341" y="6227142"/>
            <a:ext cx="972108" cy="3960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GPU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4" name="直接箭头连接符 43"/>
          <p:cNvCxnSpPr/>
          <p:nvPr/>
        </p:nvCxnSpPr>
        <p:spPr>
          <a:xfrm>
            <a:off x="7082675" y="5483213"/>
            <a:ext cx="634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7082674" y="6006678"/>
            <a:ext cx="634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7082674" y="6436725"/>
            <a:ext cx="634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/>
          <p:cNvSpPr/>
          <p:nvPr/>
        </p:nvSpPr>
        <p:spPr>
          <a:xfrm>
            <a:off x="4835860" y="1102386"/>
            <a:ext cx="7018357" cy="5847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主干组件</a:t>
            </a:r>
            <a:r>
              <a:rPr lang="en-US" altLang="zh-CN">
                <a:solidFill>
                  <a:schemeClr val="tx1"/>
                </a:solidFill>
              </a:rPr>
              <a:t>axruntime</a:t>
            </a:r>
            <a:r>
              <a:rPr lang="zh-CN" altLang="en-US">
                <a:solidFill>
                  <a:schemeClr val="tx1"/>
                </a:solidFill>
              </a:rPr>
              <a:t>在启动后期，发现设备并用相应驱动进行初始化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4833860" y="1872117"/>
            <a:ext cx="7018357" cy="5847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chemeClr val="tx1"/>
                </a:solidFill>
              </a:rPr>
              <a:t>axdriver</a:t>
            </a:r>
            <a:r>
              <a:rPr lang="zh-CN" altLang="en-US">
                <a:solidFill>
                  <a:schemeClr val="tx1"/>
                </a:solidFill>
              </a:rPr>
              <a:t>负责发现设备和对其初始化的过程，核心结构</a:t>
            </a:r>
            <a:r>
              <a:rPr lang="en-US" altLang="zh-CN">
                <a:solidFill>
                  <a:schemeClr val="tx1"/>
                </a:solidFill>
              </a:rPr>
              <a:t>AllDevices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4833859" y="2619554"/>
            <a:ext cx="7018357" cy="5847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chemeClr val="tx1"/>
                </a:solidFill>
              </a:rPr>
              <a:t>probe</a:t>
            </a:r>
            <a:r>
              <a:rPr lang="zh-CN" altLang="en-US">
                <a:solidFill>
                  <a:schemeClr val="tx1"/>
                </a:solidFill>
              </a:rPr>
              <a:t>基于总线发现设备，逐个匹配驱动并初始化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4833859" y="3477172"/>
            <a:ext cx="7018357" cy="10525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按照平台，有两种总线：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1) PCI</a:t>
            </a:r>
            <a:r>
              <a:rPr lang="zh-CN" altLang="en-US">
                <a:solidFill>
                  <a:schemeClr val="tx1"/>
                </a:solidFill>
              </a:rPr>
              <a:t>总线：基于</a:t>
            </a:r>
            <a:r>
              <a:rPr lang="en-US" altLang="zh-CN">
                <a:solidFill>
                  <a:schemeClr val="tx1"/>
                </a:solidFill>
              </a:rPr>
              <a:t>PCI</a:t>
            </a:r>
            <a:r>
              <a:rPr lang="zh-CN" altLang="en-US">
                <a:solidFill>
                  <a:schemeClr val="tx1"/>
                </a:solidFill>
              </a:rPr>
              <a:t>总线协议发现和管理设备，对应</a:t>
            </a:r>
            <a:r>
              <a:rPr lang="en-US" altLang="zh-CN">
                <a:solidFill>
                  <a:schemeClr val="tx1"/>
                </a:solidFill>
              </a:rPr>
              <a:t>PC &amp; Server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2) MMIO</a:t>
            </a:r>
            <a:r>
              <a:rPr lang="zh-CN" altLang="en-US">
                <a:solidFill>
                  <a:schemeClr val="tx1"/>
                </a:solidFill>
              </a:rPr>
              <a:t>总线：通常基于</a:t>
            </a:r>
            <a:r>
              <a:rPr lang="en-US" altLang="zh-CN">
                <a:solidFill>
                  <a:schemeClr val="tx1"/>
                </a:solidFill>
              </a:rPr>
              <a:t>FDT</a:t>
            </a:r>
            <a:r>
              <a:rPr lang="zh-CN" altLang="en-US">
                <a:solidFill>
                  <a:schemeClr val="tx1"/>
                </a:solidFill>
              </a:rPr>
              <a:t>解析发现和管理设备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rgbClr val="FF0000"/>
                </a:solidFill>
              </a:rPr>
              <a:t>目前未实现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9098080" y="4868974"/>
            <a:ext cx="2754136" cy="17851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chemeClr val="tx1"/>
                </a:solidFill>
              </a:rPr>
              <a:t>输出结果</a:t>
            </a:r>
            <a:r>
              <a:rPr lang="en-US" altLang="zh-CN">
                <a:solidFill>
                  <a:schemeClr val="tx1"/>
                </a:solidFill>
              </a:rPr>
              <a:t>AllDevices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static: </a:t>
            </a:r>
            <a:r>
              <a:rPr lang="zh-CN" altLang="en-US">
                <a:solidFill>
                  <a:schemeClr val="tx1"/>
                </a:solidFill>
              </a:rPr>
              <a:t>单映射，效率高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dyn: </a:t>
            </a:r>
            <a:r>
              <a:rPr lang="zh-CN" altLang="en-US">
                <a:solidFill>
                  <a:schemeClr val="tx1"/>
                </a:solidFill>
              </a:rPr>
              <a:t>适用性强，效率低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基于总线发现设备</a:t>
            </a:r>
            <a:r>
              <a:rPr lang="en-US" altLang="zh-CN" sz="3200"/>
              <a:t>- qemu</a:t>
            </a:r>
            <a:r>
              <a:rPr lang="zh-CN" altLang="en-US" sz="3200"/>
              <a:t>平台示例</a:t>
            </a:r>
            <a:endParaRPr lang="en-US" altLang="zh-CN" sz="32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5633" y="1879941"/>
            <a:ext cx="5940660" cy="226010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271464" y="2276872"/>
            <a:ext cx="1620180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9718" y="1050911"/>
            <a:ext cx="3642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modules/axdriver/src/bus/mmio.rs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88" y="3977449"/>
            <a:ext cx="5940660" cy="2814640"/>
          </a:xfrm>
          <a:prstGeom prst="rect">
            <a:avLst/>
          </a:prstGeom>
        </p:spPr>
      </p:pic>
      <p:sp>
        <p:nvSpPr>
          <p:cNvPr id="17" name="矩形: 圆角 16"/>
          <p:cNvSpPr/>
          <p:nvPr/>
        </p:nvSpPr>
        <p:spPr>
          <a:xfrm>
            <a:off x="6996100" y="1600939"/>
            <a:ext cx="4824536" cy="22601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目前管理设备和驱动数量少，采用简单方式，两级循环探测发现设备：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第一级：遍历所有</a:t>
            </a:r>
            <a:r>
              <a:rPr lang="en-US" altLang="zh-CN">
                <a:solidFill>
                  <a:schemeClr val="tx1"/>
                </a:solidFill>
              </a:rPr>
              <a:t>virtio_mmio</a:t>
            </a:r>
            <a:r>
              <a:rPr lang="zh-CN" altLang="en-US">
                <a:solidFill>
                  <a:schemeClr val="tx1"/>
                </a:solidFill>
              </a:rPr>
              <a:t>地址范围，由平台物理内存布局决定并进行过分页映射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第二级：用</a:t>
            </a:r>
            <a:r>
              <a:rPr lang="en-US" altLang="zh-CN">
                <a:solidFill>
                  <a:schemeClr val="tx1"/>
                </a:solidFill>
              </a:rPr>
              <a:t>for_each_drivers</a:t>
            </a:r>
            <a:r>
              <a:rPr lang="zh-CN" altLang="en-US">
                <a:solidFill>
                  <a:schemeClr val="tx1"/>
                </a:solidFill>
              </a:rPr>
              <a:t>宏枚举设备，然后对每个</a:t>
            </a:r>
            <a:r>
              <a:rPr lang="en-US" altLang="zh-CN">
                <a:solidFill>
                  <a:schemeClr val="tx1"/>
                </a:solidFill>
              </a:rPr>
              <a:t>virtio</a:t>
            </a:r>
            <a:r>
              <a:rPr lang="zh-CN" altLang="en-US">
                <a:solidFill>
                  <a:schemeClr val="tx1"/>
                </a:solidFill>
              </a:rPr>
              <a:t>设备</a:t>
            </a:r>
            <a:r>
              <a:rPr lang="en-US" altLang="zh-CN">
                <a:solidFill>
                  <a:schemeClr val="tx1"/>
                </a:solidFill>
              </a:rPr>
              <a:t>probe_mmio</a:t>
            </a:r>
            <a:r>
              <a:rPr lang="zh-CN" altLang="en-US">
                <a:solidFill>
                  <a:schemeClr val="tx1"/>
                </a:solidFill>
              </a:rPr>
              <a:t>进行探查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: 圆角 17"/>
          <p:cNvSpPr/>
          <p:nvPr/>
        </p:nvSpPr>
        <p:spPr>
          <a:xfrm>
            <a:off x="7006297" y="4227757"/>
            <a:ext cx="4824536" cy="22601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chemeClr val="tx1"/>
                </a:solidFill>
              </a:rPr>
              <a:t>for_each_drivers</a:t>
            </a:r>
            <a:r>
              <a:rPr lang="zh-CN" altLang="en-US">
                <a:solidFill>
                  <a:schemeClr val="tx1"/>
                </a:solidFill>
              </a:rPr>
              <a:t>宏：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对所有涉及的</a:t>
            </a:r>
            <a:r>
              <a:rPr lang="en-US" altLang="zh-CN">
                <a:solidFill>
                  <a:schemeClr val="tx1"/>
                </a:solidFill>
              </a:rPr>
              <a:t>virtio</a:t>
            </a:r>
            <a:r>
              <a:rPr lang="zh-CN" altLang="en-US">
                <a:solidFill>
                  <a:schemeClr val="tx1"/>
                </a:solidFill>
              </a:rPr>
              <a:t>设备类型，进行枚举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下步会将这个宏及上级循环用通用方式替换</a:t>
            </a:r>
            <a:r>
              <a:rPr lang="en-US" altLang="zh-CN">
                <a:solidFill>
                  <a:schemeClr val="tx1"/>
                </a:solidFill>
              </a:rPr>
              <a:t>: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parse FDT</a:t>
            </a:r>
            <a:r>
              <a:rPr lang="zh-CN" altLang="en-US">
                <a:solidFill>
                  <a:schemeClr val="tx1"/>
                </a:solidFill>
              </a:rPr>
              <a:t>设备树文件的方式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341694" y="2446818"/>
            <a:ext cx="1818202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372" y="1196752"/>
            <a:ext cx="1403838" cy="26800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40" y="1200851"/>
            <a:ext cx="1401865" cy="267628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904" y="1209122"/>
            <a:ext cx="2034904" cy="267081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15380" y="370134"/>
            <a:ext cx="37444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/>
              <a:t>第一部分 </a:t>
            </a:r>
            <a:r>
              <a:rPr lang="en-US" altLang="zh-CN" sz="3200"/>
              <a:t>Unikernel</a:t>
            </a:r>
            <a:endParaRPr lang="en-US" altLang="zh-CN" sz="3200"/>
          </a:p>
        </p:txBody>
      </p:sp>
      <p:sp>
        <p:nvSpPr>
          <p:cNvPr id="8" name="箭头: 右 7"/>
          <p:cNvSpPr/>
          <p:nvPr/>
        </p:nvSpPr>
        <p:spPr>
          <a:xfrm>
            <a:off x="2224567" y="2598692"/>
            <a:ext cx="449443" cy="3912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3564" y="1206814"/>
            <a:ext cx="2034904" cy="2670811"/>
          </a:xfrm>
          <a:prstGeom prst="rect">
            <a:avLst/>
          </a:prstGeom>
        </p:spPr>
      </p:pic>
      <p:sp>
        <p:nvSpPr>
          <p:cNvPr id="11" name="箭头: 右 10"/>
          <p:cNvSpPr/>
          <p:nvPr/>
        </p:nvSpPr>
        <p:spPr>
          <a:xfrm>
            <a:off x="4562680" y="2600909"/>
            <a:ext cx="449443" cy="3912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sp>
        <p:nvSpPr>
          <p:cNvPr id="12" name="箭头: 右 11"/>
          <p:cNvSpPr/>
          <p:nvPr/>
        </p:nvSpPr>
        <p:spPr>
          <a:xfrm>
            <a:off x="7623020" y="2598691"/>
            <a:ext cx="449443" cy="3912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4547" y="4222476"/>
            <a:ext cx="1866089" cy="244924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4396" y="4222477"/>
            <a:ext cx="2413952" cy="241395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2047" y="4222476"/>
            <a:ext cx="2413953" cy="2413953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6651" y="4222477"/>
            <a:ext cx="2633403" cy="2413953"/>
          </a:xfrm>
          <a:prstGeom prst="rect">
            <a:avLst/>
          </a:prstGeom>
        </p:spPr>
      </p:pic>
      <p:sp>
        <p:nvSpPr>
          <p:cNvPr id="19" name="箭头: 右 18"/>
          <p:cNvSpPr/>
          <p:nvPr/>
        </p:nvSpPr>
        <p:spPr>
          <a:xfrm rot="10800000">
            <a:off x="9366726" y="5373216"/>
            <a:ext cx="449443" cy="3912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sp>
        <p:nvSpPr>
          <p:cNvPr id="20" name="箭头: 右 19"/>
          <p:cNvSpPr/>
          <p:nvPr/>
        </p:nvSpPr>
        <p:spPr>
          <a:xfrm rot="10800000">
            <a:off x="6222621" y="5373216"/>
            <a:ext cx="449443" cy="3912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sp>
        <p:nvSpPr>
          <p:cNvPr id="21" name="箭头: 右 20"/>
          <p:cNvSpPr/>
          <p:nvPr/>
        </p:nvSpPr>
        <p:spPr>
          <a:xfrm rot="10800000">
            <a:off x="3105984" y="5365762"/>
            <a:ext cx="449443" cy="3912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sp>
        <p:nvSpPr>
          <p:cNvPr id="22" name="箭头: 圆角右 21"/>
          <p:cNvSpPr/>
          <p:nvPr/>
        </p:nvSpPr>
        <p:spPr>
          <a:xfrm rot="5400000">
            <a:off x="10204924" y="2927123"/>
            <a:ext cx="1300946" cy="85494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8353996" y="1279214"/>
            <a:ext cx="1882463" cy="349286"/>
          </a:xfrm>
          <a:prstGeom prst="round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100">
                <a:solidFill>
                  <a:schemeClr val="tx1"/>
                </a:solidFill>
              </a:rPr>
              <a:t>启动子任务</a:t>
            </a:r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9997771" y="4276134"/>
            <a:ext cx="1882463" cy="349286"/>
          </a:xfrm>
          <a:prstGeom prst="round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100">
                <a:solidFill>
                  <a:schemeClr val="tx1"/>
                </a:solidFill>
              </a:rPr>
              <a:t>两个子任务通信</a:t>
            </a:r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1766" y="4149249"/>
            <a:ext cx="9054960" cy="2572226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176120" y="4512099"/>
            <a:ext cx="3780420" cy="8309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qemu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5380" y="370134"/>
            <a:ext cx="4716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/>
              <a:t>virtio</a:t>
            </a:r>
            <a:r>
              <a:rPr lang="zh-CN" altLang="en-US" sz="3200"/>
              <a:t>设备的</a:t>
            </a:r>
            <a:r>
              <a:rPr lang="en-US" altLang="zh-CN" sz="3200"/>
              <a:t>probe</a:t>
            </a:r>
            <a:r>
              <a:rPr lang="zh-CN" altLang="en-US" sz="3200"/>
              <a:t>过程</a:t>
            </a:r>
            <a:endParaRPr lang="en-US" altLang="zh-CN" sz="3200"/>
          </a:p>
        </p:txBody>
      </p:sp>
      <p:sp>
        <p:nvSpPr>
          <p:cNvPr id="2" name="文本框 1"/>
          <p:cNvSpPr txBox="1"/>
          <p:nvPr/>
        </p:nvSpPr>
        <p:spPr>
          <a:xfrm>
            <a:off x="443381" y="1269335"/>
            <a:ext cx="610652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1)</a:t>
            </a:r>
            <a:r>
              <a:rPr lang="zh-CN" altLang="en-US" sz="2000"/>
              <a:t> </a:t>
            </a:r>
            <a:r>
              <a:rPr lang="en-US" altLang="zh-CN" sz="2000"/>
              <a:t>qemu</a:t>
            </a:r>
            <a:r>
              <a:rPr lang="zh-CN" altLang="en-US" sz="2000"/>
              <a:t>模拟器基于命令行产生设备</a:t>
            </a:r>
            <a:endParaRPr lang="en-US" altLang="zh-CN" sz="2000"/>
          </a:p>
          <a:p>
            <a:r>
              <a:rPr lang="en-US" altLang="zh-CN" b="1">
                <a:solidFill>
                  <a:srgbClr val="80400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zh-CN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device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virtio-blk-device</a:t>
            </a:r>
            <a:r>
              <a:rPr lang="en-US" altLang="zh-CN" b="1">
                <a:solidFill>
                  <a:srgbClr val="804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drive</a:t>
            </a:r>
            <a:r>
              <a:rPr lang="en-US" altLang="zh-CN" b="1">
                <a:solidFill>
                  <a:srgbClr val="804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disk0</a:t>
            </a:r>
            <a:endParaRPr lang="en-US" altLang="zh-CN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zh-CN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drive id</a:t>
            </a:r>
            <a:r>
              <a:rPr lang="en-US" altLang="zh-CN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disk0</a:t>
            </a:r>
            <a:r>
              <a:rPr lang="en-US" altLang="zh-CN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format</a:t>
            </a:r>
            <a:r>
              <a:rPr lang="en-US" altLang="zh-CN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raw</a:t>
            </a:r>
            <a:r>
              <a:rPr lang="en-US" altLang="zh-CN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file</a:t>
            </a:r>
            <a:r>
              <a:rPr lang="en-US" altLang="zh-CN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disk</a:t>
            </a:r>
            <a:r>
              <a:rPr lang="en-US" altLang="zh-CN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img</a:t>
            </a:r>
            <a:endParaRPr lang="en-US" altLang="zh-CN">
              <a:effectLst/>
            </a:endParaRPr>
          </a:p>
          <a:p>
            <a:endParaRPr lang="en-US" altLang="zh-CN" sz="2000"/>
          </a:p>
          <a:p>
            <a:r>
              <a:rPr lang="en-US" altLang="zh-CN" sz="2000"/>
              <a:t>2) qemu</a:t>
            </a:r>
            <a:r>
              <a:rPr lang="zh-CN" altLang="en-US" sz="2000"/>
              <a:t>将设备</a:t>
            </a:r>
            <a:r>
              <a:rPr lang="en-US" altLang="zh-CN" sz="2000"/>
              <a:t>mmio</a:t>
            </a:r>
            <a:r>
              <a:rPr lang="zh-CN" altLang="en-US" sz="2000"/>
              <a:t>地址区域映射到</a:t>
            </a:r>
            <a:r>
              <a:rPr lang="en-US" altLang="zh-CN" sz="2000"/>
              <a:t>Guest</a:t>
            </a:r>
            <a:r>
              <a:rPr lang="zh-CN" altLang="en-US" sz="2000"/>
              <a:t>中</a:t>
            </a:r>
            <a:endParaRPr lang="en-US" altLang="zh-CN" sz="2000"/>
          </a:p>
          <a:p>
            <a:r>
              <a:rPr lang="en-US" altLang="zh-CN" sz="2000"/>
              <a:t>qemu-virt</a:t>
            </a:r>
            <a:r>
              <a:rPr lang="zh-CN" altLang="en-US" sz="2000"/>
              <a:t>平台默认有</a:t>
            </a:r>
            <a:r>
              <a:rPr lang="en-US" altLang="zh-CN" sz="2000"/>
              <a:t>8</a:t>
            </a:r>
            <a:r>
              <a:rPr lang="zh-CN" altLang="en-US" sz="2000"/>
              <a:t>个区域槽位，通常只有部分会形成映射，其它处于未映射状态，即表现为空设备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3) virtio-mmio</a:t>
            </a:r>
            <a:r>
              <a:rPr lang="zh-CN" altLang="en-US" sz="2000"/>
              <a:t>驱动逐个发请求区探查</a:t>
            </a:r>
            <a:r>
              <a:rPr lang="en-US" altLang="zh-CN" sz="2000"/>
              <a:t>3</a:t>
            </a:r>
            <a:r>
              <a:rPr lang="zh-CN" altLang="en-US" sz="2000"/>
              <a:t>这些区域槽位</a:t>
            </a:r>
            <a:endParaRPr lang="en-US" altLang="zh-CN" sz="2000"/>
          </a:p>
          <a:p>
            <a:r>
              <a:rPr lang="zh-CN" altLang="en-US" sz="2000"/>
              <a:t>对应映射设备响应请求，返回本设备的类型</a:t>
            </a:r>
            <a:r>
              <a:rPr lang="en-US" altLang="zh-CN" sz="2000"/>
              <a:t>ID</a:t>
            </a:r>
            <a:r>
              <a:rPr lang="zh-CN" altLang="en-US" sz="2000"/>
              <a:t>；</a:t>
            </a:r>
            <a:endParaRPr lang="en-US" altLang="zh-CN" sz="2000"/>
          </a:p>
          <a:p>
            <a:r>
              <a:rPr lang="zh-CN" altLang="en-US" sz="2000"/>
              <a:t>没有映射的槽位返回零，表示空设备。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4) virtio-mmio</a:t>
            </a:r>
            <a:r>
              <a:rPr lang="zh-CN" altLang="en-US" sz="2000"/>
              <a:t>驱动把</a:t>
            </a:r>
            <a:r>
              <a:rPr lang="en-US" altLang="zh-CN" sz="2000"/>
              <a:t>probe</a:t>
            </a:r>
            <a:r>
              <a:rPr lang="zh-CN" altLang="en-US" sz="2000"/>
              <a:t>结果报告上层</a:t>
            </a:r>
            <a:endParaRPr lang="en-US" altLang="zh-CN" sz="2000"/>
          </a:p>
        </p:txBody>
      </p:sp>
      <p:cxnSp>
        <p:nvCxnSpPr>
          <p:cNvPr id="3" name="直接连接符 2"/>
          <p:cNvCxnSpPr/>
          <p:nvPr/>
        </p:nvCxnSpPr>
        <p:spPr>
          <a:xfrm>
            <a:off x="7176120" y="3454412"/>
            <a:ext cx="439248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545276" y="5841268"/>
            <a:ext cx="1034999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对应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磁盘文件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00156" y="3166380"/>
            <a:ext cx="1292871" cy="5202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err="1">
                <a:solidFill>
                  <a:schemeClr val="tx1"/>
                </a:solidFill>
              </a:rPr>
              <a:t>virtio-mmio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槽位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500155" y="4675569"/>
            <a:ext cx="1080121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err="1">
                <a:solidFill>
                  <a:schemeClr val="tx1"/>
                </a:solidFill>
              </a:rPr>
              <a:t>virt</a:t>
            </a:r>
            <a:r>
              <a:rPr lang="en-US" altLang="zh-CN" sz="1600">
                <a:solidFill>
                  <a:schemeClr val="tx1"/>
                </a:solidFill>
              </a:rPr>
              <a:t>-blk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设备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408368" y="3172604"/>
            <a:ext cx="1292871" cy="520266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err="1">
                <a:solidFill>
                  <a:schemeClr val="tx1"/>
                </a:solidFill>
              </a:rPr>
              <a:t>virtio-mmio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槽位</a:t>
            </a:r>
            <a:endParaRPr lang="zh-CN" altLang="en-US" sz="160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6" idx="0"/>
          </p:cNvCxnSpPr>
          <p:nvPr/>
        </p:nvCxnSpPr>
        <p:spPr>
          <a:xfrm flipV="1">
            <a:off x="8062776" y="5197084"/>
            <a:ext cx="163" cy="644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8" idx="0"/>
          </p:cNvCxnSpPr>
          <p:nvPr/>
        </p:nvCxnSpPr>
        <p:spPr>
          <a:xfrm flipV="1">
            <a:off x="8040216" y="3869910"/>
            <a:ext cx="0" cy="805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7221240" y="2010328"/>
            <a:ext cx="186309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err="1">
                <a:solidFill>
                  <a:schemeClr val="tx1"/>
                </a:solidFill>
              </a:rPr>
              <a:t>virtio-mmio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驱动</a:t>
            </a:r>
            <a:endParaRPr lang="zh-CN" altLang="en-US" sz="1600">
              <a:solidFill>
                <a:schemeClr val="tx1"/>
              </a:solidFill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7791461" y="2514383"/>
            <a:ext cx="0" cy="651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16" idx="0"/>
          </p:cNvCxnSpPr>
          <p:nvPr/>
        </p:nvCxnSpPr>
        <p:spPr>
          <a:xfrm>
            <a:off x="9033014" y="2514384"/>
            <a:ext cx="1021790" cy="658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7434318" y="2566481"/>
            <a:ext cx="2190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err="1"/>
              <a:t>virtio_mmio_probe</a:t>
            </a:r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6312024" y="4113076"/>
            <a:ext cx="5691905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0408222" y="5667635"/>
            <a:ext cx="1260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/>
              <a:t>Host</a:t>
            </a:r>
            <a:endParaRPr lang="zh-CN" altLang="en-US" sz="2400" b="1"/>
          </a:p>
        </p:txBody>
      </p:sp>
      <p:sp>
        <p:nvSpPr>
          <p:cNvPr id="39" name="文本框 38"/>
          <p:cNvSpPr txBox="1"/>
          <p:nvPr/>
        </p:nvSpPr>
        <p:spPr>
          <a:xfrm>
            <a:off x="10326470" y="2024844"/>
            <a:ext cx="1260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/>
              <a:t>Guest</a:t>
            </a:r>
            <a:endParaRPr lang="zh-CN" altLang="en-US" sz="2400" b="1"/>
          </a:p>
        </p:txBody>
      </p:sp>
      <p:sp>
        <p:nvSpPr>
          <p:cNvPr id="10" name="文本框 9"/>
          <p:cNvSpPr txBox="1"/>
          <p:nvPr/>
        </p:nvSpPr>
        <p:spPr>
          <a:xfrm>
            <a:off x="8226406" y="5363924"/>
            <a:ext cx="2190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/>
              <a:t>由</a:t>
            </a:r>
            <a:r>
              <a:rPr lang="en-US" altLang="zh-CN" sz="1800" err="1"/>
              <a:t>qemu</a:t>
            </a:r>
            <a:r>
              <a:rPr lang="zh-CN" altLang="en-US" sz="1800"/>
              <a:t>命令行指定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524655" y="4675569"/>
            <a:ext cx="1080121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virt-net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设备</a:t>
            </a:r>
            <a:endParaRPr lang="zh-CN" altLang="en-US" sz="160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11" idx="0"/>
          </p:cNvCxnSpPr>
          <p:nvPr/>
        </p:nvCxnSpPr>
        <p:spPr>
          <a:xfrm flipH="1" flipV="1">
            <a:off x="10054803" y="3802110"/>
            <a:ext cx="9913" cy="873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箭头: 下 4"/>
          <p:cNvSpPr/>
          <p:nvPr/>
        </p:nvSpPr>
        <p:spPr>
          <a:xfrm>
            <a:off x="7904275" y="1291583"/>
            <a:ext cx="484632" cy="66682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672064" y="803856"/>
            <a:ext cx="36803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/>
              <a:t>通过</a:t>
            </a:r>
            <a:r>
              <a:rPr lang="en-US" altLang="zh-CN" sz="1800"/>
              <a:t>virtio-mmio</a:t>
            </a:r>
            <a:r>
              <a:rPr lang="zh-CN" altLang="en-US" sz="1800"/>
              <a:t>驱动探查发现设备</a:t>
            </a:r>
            <a:endParaRPr lang="zh-CN" altLang="en-US"/>
          </a:p>
        </p:txBody>
      </p:sp>
      <p:sp>
        <p:nvSpPr>
          <p:cNvPr id="14" name="箭头: 上 13"/>
          <p:cNvSpPr/>
          <p:nvPr/>
        </p:nvSpPr>
        <p:spPr>
          <a:xfrm>
            <a:off x="11610361" y="1557367"/>
            <a:ext cx="246279" cy="4031873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019436" y="4051954"/>
            <a:ext cx="4401604" cy="1789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2400" err="1">
                <a:solidFill>
                  <a:schemeClr val="tx1"/>
                </a:solidFill>
              </a:rPr>
              <a:t>qemu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5380" y="370134"/>
            <a:ext cx="49056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err="1"/>
              <a:t>virtio</a:t>
            </a:r>
            <a:r>
              <a:rPr lang="zh-CN" altLang="en-US" sz="3200"/>
              <a:t>驱动基本模型</a:t>
            </a:r>
            <a:endParaRPr lang="en-US" altLang="zh-CN" sz="3200"/>
          </a:p>
        </p:txBody>
      </p:sp>
      <p:sp>
        <p:nvSpPr>
          <p:cNvPr id="8" name="矩形 7"/>
          <p:cNvSpPr/>
          <p:nvPr/>
        </p:nvSpPr>
        <p:spPr>
          <a:xfrm>
            <a:off x="3832078" y="4381148"/>
            <a:ext cx="1080121" cy="740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err="1">
                <a:solidFill>
                  <a:schemeClr val="tx1"/>
                </a:solidFill>
              </a:rPr>
              <a:t>virtio</a:t>
            </a:r>
            <a:r>
              <a:rPr lang="zh-CN" altLang="en-US" sz="1600">
                <a:solidFill>
                  <a:schemeClr val="tx1"/>
                </a:solidFill>
              </a:rPr>
              <a:t>设备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331795" y="1293586"/>
            <a:ext cx="3580403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err="1">
                <a:solidFill>
                  <a:schemeClr val="tx1"/>
                </a:solidFill>
              </a:rPr>
              <a:t>virtio</a:t>
            </a:r>
            <a:r>
              <a:rPr lang="zh-CN" altLang="en-US" sz="1600">
                <a:solidFill>
                  <a:schemeClr val="tx1"/>
                </a:solidFill>
              </a:rPr>
              <a:t>驱动</a:t>
            </a:r>
            <a:endParaRPr lang="zh-CN" altLang="en-US" sz="1600">
              <a:solidFill>
                <a:schemeClr val="tx1"/>
              </a:solidFill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2066825" y="3284984"/>
            <a:ext cx="0" cy="104411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587388" y="3645024"/>
            <a:ext cx="5691905" cy="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5314603" y="4564556"/>
            <a:ext cx="1260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/>
              <a:t>Host</a:t>
            </a:r>
            <a:endParaRPr lang="zh-CN" altLang="en-US" sz="2400" b="1"/>
          </a:p>
        </p:txBody>
      </p:sp>
      <p:sp>
        <p:nvSpPr>
          <p:cNvPr id="39" name="文本框 38"/>
          <p:cNvSpPr txBox="1"/>
          <p:nvPr/>
        </p:nvSpPr>
        <p:spPr>
          <a:xfrm>
            <a:off x="5270286" y="2528900"/>
            <a:ext cx="1260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/>
              <a:t>Guest</a:t>
            </a:r>
            <a:endParaRPr lang="zh-CN" altLang="en-US" sz="2400" b="1"/>
          </a:p>
        </p:txBody>
      </p:sp>
      <p:sp>
        <p:nvSpPr>
          <p:cNvPr id="10" name="矩形 9"/>
          <p:cNvSpPr/>
          <p:nvPr/>
        </p:nvSpPr>
        <p:spPr>
          <a:xfrm>
            <a:off x="1339139" y="4384281"/>
            <a:ext cx="1516500" cy="740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err="1">
                <a:solidFill>
                  <a:schemeClr val="tx1"/>
                </a:solidFill>
              </a:rPr>
              <a:t>vring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物理连续页面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31794" y="2528900"/>
            <a:ext cx="1523845" cy="740847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err="1">
                <a:solidFill>
                  <a:schemeClr val="tx1"/>
                </a:solidFill>
              </a:rPr>
              <a:t>vring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en-US" altLang="zh-CN" sz="1600">
                <a:solidFill>
                  <a:schemeClr val="tx1"/>
                </a:solidFill>
              </a:rPr>
              <a:t>Guest</a:t>
            </a:r>
            <a:r>
              <a:rPr lang="zh-CN" altLang="en-US" sz="1600">
                <a:solidFill>
                  <a:schemeClr val="tx1"/>
                </a:solidFill>
              </a:rPr>
              <a:t>空间映射</a:t>
            </a:r>
            <a:endParaRPr lang="zh-CN" altLang="en-US" sz="160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2066825" y="1797642"/>
            <a:ext cx="0" cy="587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2855639" y="4725144"/>
            <a:ext cx="9764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圆角 21"/>
          <p:cNvSpPr/>
          <p:nvPr/>
        </p:nvSpPr>
        <p:spPr>
          <a:xfrm>
            <a:off x="3665075" y="2601076"/>
            <a:ext cx="1414126" cy="648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中断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响应函数</a:t>
            </a:r>
            <a:endParaRPr lang="zh-CN" altLang="en-US" sz="1600">
              <a:solidFill>
                <a:schemeClr val="tx1"/>
              </a:solidFill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4372138" y="1797642"/>
            <a:ext cx="0" cy="73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8" idx="0"/>
          </p:cNvCxnSpPr>
          <p:nvPr/>
        </p:nvCxnSpPr>
        <p:spPr>
          <a:xfrm flipV="1">
            <a:off x="4372139" y="3332334"/>
            <a:ext cx="0" cy="1048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367808" y="2024844"/>
            <a:ext cx="730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注册</a:t>
            </a:r>
            <a:endParaRPr lang="zh-CN" altLang="en-US" sz="1600"/>
          </a:p>
        </p:txBody>
      </p:sp>
      <p:sp>
        <p:nvSpPr>
          <p:cNvPr id="32" name="文本框 31"/>
          <p:cNvSpPr txBox="1"/>
          <p:nvPr/>
        </p:nvSpPr>
        <p:spPr>
          <a:xfrm>
            <a:off x="4367807" y="3573016"/>
            <a:ext cx="730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触发中断</a:t>
            </a:r>
            <a:endParaRPr lang="zh-CN" altLang="en-US" sz="1600"/>
          </a:p>
        </p:txBody>
      </p:sp>
      <p:sp>
        <p:nvSpPr>
          <p:cNvPr id="34" name="文本框 33"/>
          <p:cNvSpPr txBox="1"/>
          <p:nvPr/>
        </p:nvSpPr>
        <p:spPr>
          <a:xfrm>
            <a:off x="7112801" y="2208949"/>
            <a:ext cx="483522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virtio</a:t>
            </a:r>
            <a:r>
              <a:rPr lang="zh-CN" alt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驱动和</a:t>
            </a:r>
            <a:r>
              <a:rPr lang="en-US" altLang="zh-CN" sz="20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virtio</a:t>
            </a:r>
            <a:r>
              <a:rPr lang="zh-CN" alt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设备交互的两条路</a:t>
            </a:r>
            <a:r>
              <a:rPr lang="zh-CN" altLang="en-US" sz="2000"/>
              <a:t>：</a:t>
            </a:r>
            <a:endParaRPr lang="en-US" altLang="zh-CN" sz="2000"/>
          </a:p>
          <a:p>
            <a:r>
              <a:rPr lang="en-US" altLang="zh-CN" sz="2000"/>
              <a:t>(1)</a:t>
            </a:r>
            <a:r>
              <a:rPr lang="zh-CN" altLang="en-US" sz="2000"/>
              <a:t>主要基于</a:t>
            </a:r>
            <a:r>
              <a:rPr lang="en-US" altLang="zh-CN" sz="2000" err="1"/>
              <a:t>vring</a:t>
            </a:r>
            <a:r>
              <a:rPr lang="zh-CN" altLang="en-US" sz="2000"/>
              <a:t>环形队列</a:t>
            </a:r>
            <a:r>
              <a:rPr lang="en-US" altLang="zh-CN" sz="2000"/>
              <a:t>:</a:t>
            </a:r>
            <a:endParaRPr lang="en-US" altLang="zh-CN" sz="2000"/>
          </a:p>
          <a:p>
            <a:r>
              <a:rPr lang="zh-CN" altLang="en-US" sz="2000"/>
              <a:t>本质上是连续的</a:t>
            </a:r>
            <a:r>
              <a:rPr lang="en-US" altLang="zh-CN" sz="2000"/>
              <a:t>Page</a:t>
            </a:r>
            <a:r>
              <a:rPr lang="zh-CN" altLang="en-US" sz="2000"/>
              <a:t>页面，在</a:t>
            </a:r>
            <a:r>
              <a:rPr lang="en-US" altLang="zh-CN" sz="2000"/>
              <a:t>Guest</a:t>
            </a:r>
            <a:r>
              <a:rPr lang="zh-CN" altLang="en-US" sz="2000"/>
              <a:t>和</a:t>
            </a:r>
            <a:r>
              <a:rPr lang="en-US" altLang="zh-CN" sz="2000"/>
              <a:t>Host</a:t>
            </a:r>
            <a:r>
              <a:rPr lang="zh-CN" altLang="en-US" sz="2000"/>
              <a:t>都可见可写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(2)</a:t>
            </a:r>
            <a:r>
              <a:rPr lang="zh-CN" altLang="en-US" sz="2000"/>
              <a:t>中断响应的通道</a:t>
            </a:r>
            <a:endParaRPr lang="en-US" altLang="zh-CN" sz="2000"/>
          </a:p>
          <a:p>
            <a:r>
              <a:rPr lang="zh-CN" altLang="en-US" sz="2000"/>
              <a:t>主要对等待读取大块数据时是有用。</a:t>
            </a:r>
            <a:endParaRPr lang="en-US" altLang="zh-CN"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5380" y="370134"/>
            <a:ext cx="69487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中断机制与初始化</a:t>
            </a:r>
            <a:r>
              <a:rPr lang="en-US" altLang="zh-CN" sz="3200"/>
              <a:t>(</a:t>
            </a:r>
            <a:r>
              <a:rPr lang="zh-CN" altLang="en-US" sz="3200"/>
              <a:t>以</a:t>
            </a:r>
            <a:r>
              <a:rPr lang="en-US" altLang="zh-CN" sz="3200"/>
              <a:t>riscv64</a:t>
            </a:r>
            <a:r>
              <a:rPr lang="zh-CN" altLang="en-US" sz="3200"/>
              <a:t>为例</a:t>
            </a:r>
            <a:r>
              <a:rPr lang="en-US" altLang="zh-CN" sz="3200"/>
              <a:t>)</a:t>
            </a:r>
            <a:endParaRPr lang="en-US" altLang="zh-CN" sz="3200"/>
          </a:p>
        </p:txBody>
      </p:sp>
      <p:grpSp>
        <p:nvGrpSpPr>
          <p:cNvPr id="51" name="组合 50"/>
          <p:cNvGrpSpPr/>
          <p:nvPr/>
        </p:nvGrpSpPr>
        <p:grpSpPr>
          <a:xfrm>
            <a:off x="3539716" y="1268760"/>
            <a:ext cx="5616623" cy="5105293"/>
            <a:chOff x="3935760" y="1196752"/>
            <a:chExt cx="5616623" cy="5105293"/>
          </a:xfrm>
        </p:grpSpPr>
        <p:sp>
          <p:nvSpPr>
            <p:cNvPr id="5" name="矩形 4"/>
            <p:cNvSpPr/>
            <p:nvPr/>
          </p:nvSpPr>
          <p:spPr>
            <a:xfrm>
              <a:off x="3948435" y="3287441"/>
              <a:ext cx="5063889" cy="9361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CPU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6" name="矩形: 圆角 5"/>
            <p:cNvSpPr/>
            <p:nvPr/>
          </p:nvSpPr>
          <p:spPr>
            <a:xfrm>
              <a:off x="4857690" y="3793501"/>
              <a:ext cx="4154634" cy="41981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intc</a:t>
              </a:r>
              <a:r>
                <a:rPr lang="zh-CN" altLang="en-US" sz="2000">
                  <a:solidFill>
                    <a:schemeClr val="tx1"/>
                  </a:solidFill>
                </a:rPr>
                <a:t>中断控制器</a:t>
              </a:r>
              <a:r>
                <a:rPr lang="en-US" altLang="zh-CN" sz="2000">
                  <a:solidFill>
                    <a:schemeClr val="tx1"/>
                  </a:solidFill>
                </a:rPr>
                <a:t>(</a:t>
              </a:r>
              <a:r>
                <a:rPr lang="zh-CN" altLang="en-US" sz="2000">
                  <a:solidFill>
                    <a:schemeClr val="tx1"/>
                  </a:solidFill>
                </a:rPr>
                <a:t>根</a:t>
              </a:r>
              <a:r>
                <a:rPr lang="en-US" altLang="zh-CN" sz="2000">
                  <a:solidFill>
                    <a:schemeClr val="tx1"/>
                  </a:solidFill>
                </a:rPr>
                <a:t>)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9" name="矩形: 圆角 8"/>
            <p:cNvSpPr/>
            <p:nvPr/>
          </p:nvSpPr>
          <p:spPr>
            <a:xfrm>
              <a:off x="6848073" y="4876110"/>
              <a:ext cx="2185147" cy="67058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clint</a:t>
              </a:r>
              <a:r>
                <a:rPr lang="zh-CN" altLang="en-US" sz="2000">
                  <a:solidFill>
                    <a:schemeClr val="tx1"/>
                  </a:solidFill>
                </a:rPr>
                <a:t>中断控制器</a:t>
              </a:r>
              <a:endParaRPr lang="zh-CN" altLang="en-US" sz="200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(core-local)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8400256" y="4223545"/>
              <a:ext cx="0" cy="6332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4946392" y="4362745"/>
              <a:ext cx="18001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/>
                <a:t>外部设备中断</a:t>
              </a:r>
              <a:endParaRPr lang="zh-CN" altLang="en-US" sz="200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076791" y="4376832"/>
              <a:ext cx="12154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/>
                <a:t>时钟中断</a:t>
              </a:r>
              <a:endParaRPr lang="zh-CN" altLang="en-US" sz="200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8400256" y="4362745"/>
              <a:ext cx="11521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/>
                <a:t>IPI</a:t>
              </a:r>
              <a:r>
                <a:rPr lang="zh-CN" altLang="en-US" sz="2000"/>
                <a:t>中断</a:t>
              </a:r>
              <a:endParaRPr lang="zh-CN" altLang="en-US" sz="2000"/>
            </a:p>
          </p:txBody>
        </p:sp>
        <p:sp>
          <p:nvSpPr>
            <p:cNvPr id="26" name="矩形 25"/>
            <p:cNvSpPr/>
            <p:nvPr/>
          </p:nvSpPr>
          <p:spPr>
            <a:xfrm>
              <a:off x="3935760" y="1196752"/>
              <a:ext cx="5076564" cy="18428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ArceOS</a:t>
              </a:r>
              <a:r>
                <a:rPr lang="zh-CN" altLang="en-US" sz="2000" b="1">
                  <a:solidFill>
                    <a:schemeClr val="tx1"/>
                  </a:solidFill>
                </a:rPr>
                <a:t>内核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27" name="矩形: 圆角 26"/>
            <p:cNvSpPr/>
            <p:nvPr/>
          </p:nvSpPr>
          <p:spPr>
            <a:xfrm>
              <a:off x="3935760" y="3283193"/>
              <a:ext cx="921930" cy="41981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stvec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292123" y="1952836"/>
              <a:ext cx="1705064" cy="7357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chemeClr val="tx1"/>
                  </a:solidFill>
                </a:rPr>
                <a:t>异常</a:t>
              </a:r>
              <a:r>
                <a:rPr lang="en-US" altLang="zh-CN" sz="2000">
                  <a:solidFill>
                    <a:schemeClr val="tx1"/>
                  </a:solidFill>
                </a:rPr>
                <a:t>/</a:t>
              </a:r>
              <a:r>
                <a:rPr lang="zh-CN" altLang="en-US" sz="2000">
                  <a:solidFill>
                    <a:schemeClr val="tx1"/>
                  </a:solidFill>
                </a:rPr>
                <a:t>中断</a:t>
              </a:r>
              <a:endParaRPr lang="en-US" altLang="zh-CN" sz="200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2000">
                  <a:solidFill>
                    <a:schemeClr val="tx1"/>
                  </a:solidFill>
                </a:rPr>
                <a:t>向量表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104111" y="1854519"/>
              <a:ext cx="1436205" cy="3503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axhal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>
            <a:xfrm flipH="1">
              <a:off x="6096000" y="2060848"/>
              <a:ext cx="10081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6255123" y="1700808"/>
              <a:ext cx="7258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建立</a:t>
              </a:r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7104111" y="2358575"/>
              <a:ext cx="1436205" cy="3503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drivers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  <p:cxnSp>
          <p:nvCxnSpPr>
            <p:cNvPr id="31" name="直接箭头连接符 30"/>
            <p:cNvCxnSpPr/>
            <p:nvPr/>
          </p:nvCxnSpPr>
          <p:spPr>
            <a:xfrm flipH="1">
              <a:off x="6096000" y="2564904"/>
              <a:ext cx="10081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6255123" y="2204864"/>
              <a:ext cx="7258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注册</a:t>
              </a:r>
              <a:endParaRPr lang="zh-CN" altLang="en-US"/>
            </a:p>
          </p:txBody>
        </p:sp>
        <p:cxnSp>
          <p:nvCxnSpPr>
            <p:cNvPr id="34" name="直接箭头连接符 33"/>
            <p:cNvCxnSpPr>
              <a:stCxn id="27" idx="0"/>
            </p:cNvCxnSpPr>
            <p:nvPr/>
          </p:nvCxnSpPr>
          <p:spPr>
            <a:xfrm flipV="1">
              <a:off x="4396725" y="2708920"/>
              <a:ext cx="0" cy="5742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7123373" y="4223545"/>
              <a:ext cx="0" cy="6332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: 圆角 37"/>
            <p:cNvSpPr/>
            <p:nvPr/>
          </p:nvSpPr>
          <p:spPr>
            <a:xfrm>
              <a:off x="3947945" y="4856800"/>
              <a:ext cx="2185147" cy="67058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plic</a:t>
              </a:r>
              <a:r>
                <a:rPr lang="zh-CN" altLang="en-US" sz="2000">
                  <a:solidFill>
                    <a:schemeClr val="tx1"/>
                  </a:solidFill>
                </a:rPr>
                <a:t>中断控制器</a:t>
              </a:r>
              <a:endParaRPr lang="en-US" altLang="zh-CN" sz="200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(platform-level)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5051884" y="4244903"/>
              <a:ext cx="0" cy="6332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3941419" y="5951700"/>
              <a:ext cx="678418" cy="3503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dev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454674" y="5951699"/>
              <a:ext cx="678418" cy="3503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dev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4712675" y="5951698"/>
              <a:ext cx="678418" cy="3503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dev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  <p:cxnSp>
          <p:nvCxnSpPr>
            <p:cNvPr id="46" name="直接连接符 45"/>
            <p:cNvCxnSpPr>
              <a:endCxn id="43" idx="0"/>
            </p:cNvCxnSpPr>
            <p:nvPr/>
          </p:nvCxnSpPr>
          <p:spPr>
            <a:xfrm>
              <a:off x="4280628" y="5546697"/>
              <a:ext cx="0" cy="4050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5050564" y="5546695"/>
              <a:ext cx="0" cy="4050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5807968" y="5546695"/>
              <a:ext cx="0" cy="4050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块设备驱动的组件构成</a:t>
            </a:r>
            <a:endParaRPr lang="en-US" altLang="zh-CN" sz="3200"/>
          </a:p>
        </p:txBody>
      </p:sp>
      <p:sp>
        <p:nvSpPr>
          <p:cNvPr id="3" name="矩形 2"/>
          <p:cNvSpPr/>
          <p:nvPr/>
        </p:nvSpPr>
        <p:spPr>
          <a:xfrm>
            <a:off x="3863752" y="3367177"/>
            <a:ext cx="471652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Trait</a:t>
            </a:r>
            <a:r>
              <a:rPr lang="en-US" altLang="zh-CN">
                <a:solidFill>
                  <a:schemeClr val="tx1"/>
                </a:solidFill>
              </a:rPr>
              <a:t>: BlockDriverOps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863752" y="4833156"/>
            <a:ext cx="1368152" cy="653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ramdisk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60096" y="4833156"/>
            <a:ext cx="1620178" cy="653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bcm2835sdhci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11924" y="4849220"/>
            <a:ext cx="1368152" cy="653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virtio-blk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>
            <a:stCxn id="10" idx="0"/>
          </p:cNvCxnSpPr>
          <p:nvPr/>
        </p:nvCxnSpPr>
        <p:spPr>
          <a:xfrm flipV="1">
            <a:off x="4547828" y="3799225"/>
            <a:ext cx="0" cy="103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6096000" y="3815289"/>
            <a:ext cx="0" cy="103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7716180" y="3815289"/>
            <a:ext cx="0" cy="103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863752" y="1990430"/>
            <a:ext cx="4716522" cy="653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FileSystem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箭头: 下 16"/>
          <p:cNvSpPr/>
          <p:nvPr/>
        </p:nvSpPr>
        <p:spPr>
          <a:xfrm>
            <a:off x="5853684" y="2641665"/>
            <a:ext cx="484632" cy="65350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: 圆角 11"/>
          <p:cNvSpPr/>
          <p:nvPr/>
        </p:nvSpPr>
        <p:spPr>
          <a:xfrm>
            <a:off x="7032104" y="2564904"/>
            <a:ext cx="4896544" cy="25562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块设备模型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块设备驱动</a:t>
            </a:r>
            <a:r>
              <a:rPr lang="en-US" altLang="zh-CN" sz="3200"/>
              <a:t>Trait - BlockDriverOps</a:t>
            </a:r>
            <a:endParaRPr lang="en-US" altLang="zh-CN" sz="32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356" y="1412776"/>
            <a:ext cx="6408712" cy="484673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821540" y="3326081"/>
            <a:ext cx="397370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cache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821540" y="3980168"/>
            <a:ext cx="794740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block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616280" y="3980168"/>
            <a:ext cx="794740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block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411020" y="3980168"/>
            <a:ext cx="794740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block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205760" y="3980168"/>
            <a:ext cx="794740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block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000500" y="3969060"/>
            <a:ext cx="794740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block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32104" y="4557601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索引</a:t>
            </a:r>
            <a:r>
              <a:rPr lang="en-US" altLang="zh-CN"/>
              <a:t>ID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8076220" y="4566300"/>
            <a:ext cx="36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8867511" y="4557601"/>
            <a:ext cx="36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9658802" y="4566300"/>
            <a:ext cx="36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10485637" y="4566300"/>
            <a:ext cx="36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11312472" y="4557601"/>
            <a:ext cx="36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7020853" y="4046542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块数组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7019102" y="3379208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读</a:t>
            </a:r>
            <a:r>
              <a:rPr lang="en-US" altLang="zh-CN"/>
              <a:t>/</a:t>
            </a:r>
            <a:r>
              <a:rPr lang="zh-CN" altLang="en-US"/>
              <a:t>写</a:t>
            </a:r>
            <a:r>
              <a:rPr lang="en-US" altLang="zh-CN"/>
              <a:t>?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6996100" y="5373216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块设备：连续空间按指定尺寸划分为数组形式</a:t>
            </a:r>
            <a:endParaRPr lang="en-US" altLang="zh-CN"/>
          </a:p>
          <a:p>
            <a:r>
              <a:rPr lang="zh-CN" altLang="en-US"/>
              <a:t>关键属性：</a:t>
            </a:r>
            <a:r>
              <a:rPr lang="zh-CN" altLang="en-US" b="1"/>
              <a:t>块大小 </a:t>
            </a:r>
            <a:r>
              <a:rPr lang="zh-CN" altLang="en-US"/>
              <a:t>和 </a:t>
            </a:r>
            <a:r>
              <a:rPr lang="zh-CN" altLang="en-US" b="1"/>
              <a:t>总块数</a:t>
            </a:r>
            <a:endParaRPr lang="zh-CN" altLang="en-US" b="1"/>
          </a:p>
        </p:txBody>
      </p:sp>
      <p:sp>
        <p:nvSpPr>
          <p:cNvPr id="20" name="箭头: 上 19"/>
          <p:cNvSpPr/>
          <p:nvPr/>
        </p:nvSpPr>
        <p:spPr>
          <a:xfrm>
            <a:off x="7718407" y="1859590"/>
            <a:ext cx="484632" cy="593544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箭头: 下 20"/>
          <p:cNvSpPr/>
          <p:nvPr/>
        </p:nvSpPr>
        <p:spPr>
          <a:xfrm>
            <a:off x="9262882" y="1873338"/>
            <a:ext cx="484632" cy="62212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箭头: 下 21"/>
          <p:cNvSpPr/>
          <p:nvPr/>
        </p:nvSpPr>
        <p:spPr>
          <a:xfrm>
            <a:off x="11001950" y="1845384"/>
            <a:ext cx="484632" cy="622126"/>
          </a:xfrm>
          <a:prstGeom prst="downArrow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392144" y="1126485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按索引</a:t>
            </a:r>
            <a:endParaRPr lang="en-US" altLang="zh-CN"/>
          </a:p>
          <a:p>
            <a:r>
              <a:rPr lang="zh-CN" altLang="en-US"/>
              <a:t>读出一块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904312" y="1151120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按索引</a:t>
            </a:r>
            <a:endParaRPr lang="en-US" altLang="zh-CN"/>
          </a:p>
          <a:p>
            <a:r>
              <a:rPr lang="zh-CN" altLang="en-US"/>
              <a:t>写入一块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0660816" y="1164333"/>
            <a:ext cx="1231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刷缓存</a:t>
            </a:r>
            <a:endParaRPr lang="en-US" altLang="zh-CN"/>
          </a:p>
          <a:p>
            <a:r>
              <a:rPr lang="en-US" altLang="zh-CN"/>
              <a:t>(</a:t>
            </a:r>
            <a:r>
              <a:rPr lang="zh-CN" altLang="en-US"/>
              <a:t>回写模式</a:t>
            </a:r>
            <a:r>
              <a:rPr lang="en-US" altLang="zh-CN"/>
              <a:t>)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/>
              <a:t>U.8.0 LoadApp</a:t>
            </a:r>
            <a:endParaRPr lang="en-US" altLang="zh-CN" sz="3200"/>
          </a:p>
        </p:txBody>
      </p:sp>
      <p:sp>
        <p:nvSpPr>
          <p:cNvPr id="5" name="文本框 4"/>
          <p:cNvSpPr txBox="1"/>
          <p:nvPr/>
        </p:nvSpPr>
        <p:spPr>
          <a:xfrm>
            <a:off x="515380" y="5418132"/>
            <a:ext cx="46445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本节目标：</a:t>
            </a:r>
            <a:endParaRPr lang="en-US" altLang="zh-CN" sz="2400"/>
          </a:p>
          <a:p>
            <a:r>
              <a:rPr lang="en-US" altLang="zh-CN" sz="2400"/>
              <a:t>1. </a:t>
            </a:r>
            <a:r>
              <a:rPr lang="zh-CN" altLang="en-US" sz="2400"/>
              <a:t>从文件系统加载应用和数据</a:t>
            </a:r>
            <a:endParaRPr lang="en-US" altLang="zh-CN" sz="2400"/>
          </a:p>
          <a:p>
            <a:r>
              <a:rPr lang="en-US" altLang="zh-CN" sz="2400"/>
              <a:t>2. </a:t>
            </a:r>
            <a:r>
              <a:rPr lang="zh-CN" altLang="en-US" sz="2400"/>
              <a:t>文件系统的初始化和文件操作</a:t>
            </a:r>
            <a:endParaRPr lang="en-US" altLang="zh-CN" sz="2400"/>
          </a:p>
        </p:txBody>
      </p:sp>
      <p:sp>
        <p:nvSpPr>
          <p:cNvPr id="8" name="箭头: 右 7"/>
          <p:cNvSpPr/>
          <p:nvPr/>
        </p:nvSpPr>
        <p:spPr>
          <a:xfrm>
            <a:off x="4403812" y="3186684"/>
            <a:ext cx="504056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6576" y="1155192"/>
            <a:ext cx="3750485" cy="375048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890" y="1161089"/>
            <a:ext cx="4091438" cy="375048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231904" y="5117754"/>
            <a:ext cx="39753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/>
              <a:t>实验命令行：</a:t>
            </a:r>
            <a:endParaRPr lang="en-US" altLang="zh-CN" sz="2000" b="1"/>
          </a:p>
          <a:p>
            <a:r>
              <a:rPr lang="en-US" altLang="zh-CN" sz="2000" b="1"/>
              <a:t>make run A=tour/u_8_0 BLK=y </a:t>
            </a:r>
            <a:endParaRPr lang="zh-CN" altLang="en-US" sz="2000"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5380" y="370134"/>
            <a:ext cx="65527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文件系统 </a:t>
            </a:r>
            <a:r>
              <a:rPr lang="en-US" altLang="zh-CN" sz="3200"/>
              <a:t>-</a:t>
            </a:r>
            <a:r>
              <a:rPr lang="zh-CN" altLang="en-US" sz="3200"/>
              <a:t> 组件构成</a:t>
            </a:r>
            <a:endParaRPr lang="en-US" altLang="zh-CN" sz="3200"/>
          </a:p>
        </p:txBody>
      </p:sp>
      <p:sp>
        <p:nvSpPr>
          <p:cNvPr id="6" name="矩形 5"/>
          <p:cNvSpPr/>
          <p:nvPr/>
        </p:nvSpPr>
        <p:spPr>
          <a:xfrm>
            <a:off x="1455056" y="2984023"/>
            <a:ext cx="3903377" cy="14532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2000">
                <a:solidFill>
                  <a:schemeClr val="tx1"/>
                </a:solidFill>
              </a:rPr>
              <a:t>modules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75520" y="3428815"/>
            <a:ext cx="3114861" cy="71136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>
                <a:solidFill>
                  <a:schemeClr val="tx1"/>
                </a:solidFill>
              </a:rPr>
              <a:t>axfs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51484" y="4833310"/>
            <a:ext cx="3903377" cy="1637615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2000">
                <a:solidFill>
                  <a:schemeClr val="tx1"/>
                </a:solidFill>
              </a:rPr>
              <a:t>crates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819636" y="5194252"/>
            <a:ext cx="1368350" cy="33123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axfs_vfs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866045" y="5878195"/>
            <a:ext cx="1368350" cy="33123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axfs_ramfs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757484" y="5878195"/>
            <a:ext cx="1368350" cy="33123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axfs_devfs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601466" y="3610784"/>
            <a:ext cx="717178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fatfs</a:t>
            </a:r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451484" y="1453285"/>
            <a:ext cx="3903377" cy="11346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2000">
                <a:solidFill>
                  <a:schemeClr val="tx1"/>
                </a:solidFill>
              </a:rPr>
              <a:t>apps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775520" y="1885333"/>
            <a:ext cx="3116861" cy="61206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>
                <a:solidFill>
                  <a:schemeClr val="tx1"/>
                </a:solidFill>
              </a:rPr>
              <a:t>fs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603612" y="2014598"/>
            <a:ext cx="715032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shell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502425" y="1873040"/>
            <a:ext cx="78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应用</a:t>
            </a:r>
            <a:endParaRPr lang="zh-CN" altLang="en-US" sz="2000"/>
          </a:p>
        </p:txBody>
      </p:sp>
      <p:sp>
        <p:nvSpPr>
          <p:cNvPr id="45" name="文本框 44"/>
          <p:cNvSpPr txBox="1"/>
          <p:nvPr/>
        </p:nvSpPr>
        <p:spPr>
          <a:xfrm>
            <a:off x="500481" y="3609020"/>
            <a:ext cx="78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框架</a:t>
            </a:r>
            <a:endParaRPr lang="zh-CN" altLang="en-US" sz="2000"/>
          </a:p>
        </p:txBody>
      </p:sp>
      <p:sp>
        <p:nvSpPr>
          <p:cNvPr id="46" name="文本框 45"/>
          <p:cNvSpPr txBox="1"/>
          <p:nvPr/>
        </p:nvSpPr>
        <p:spPr>
          <a:xfrm>
            <a:off x="191344" y="5335926"/>
            <a:ext cx="1296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基础设施</a:t>
            </a:r>
            <a:endParaRPr lang="en-US" altLang="zh-CN" sz="2000"/>
          </a:p>
          <a:p>
            <a:r>
              <a:rPr lang="zh-CN" altLang="en-US" sz="2000"/>
              <a:t>具体类型</a:t>
            </a:r>
            <a:endParaRPr lang="zh-CN" altLang="en-US" sz="2000"/>
          </a:p>
        </p:txBody>
      </p:sp>
      <p:sp>
        <p:nvSpPr>
          <p:cNvPr id="47" name="矩形: 圆角 46"/>
          <p:cNvSpPr/>
          <p:nvPr/>
        </p:nvSpPr>
        <p:spPr>
          <a:xfrm>
            <a:off x="6081633" y="2984023"/>
            <a:ext cx="4824536" cy="14532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框架负责在启动时建立类似</a:t>
            </a:r>
            <a:r>
              <a:rPr lang="en-US" altLang="zh-CN">
                <a:solidFill>
                  <a:schemeClr val="tx1"/>
                </a:solidFill>
              </a:rPr>
              <a:t>linux</a:t>
            </a:r>
            <a:r>
              <a:rPr lang="zh-CN" altLang="en-US">
                <a:solidFill>
                  <a:schemeClr val="tx1"/>
                </a:solidFill>
              </a:rPr>
              <a:t>文件系统，在根目录下包含普通目录与文件，及</a:t>
            </a:r>
            <a:r>
              <a:rPr lang="en-US" altLang="zh-CN">
                <a:solidFill>
                  <a:schemeClr val="tx1"/>
                </a:solidFill>
              </a:rPr>
              <a:t>dev</a:t>
            </a:r>
            <a:r>
              <a:rPr lang="zh-CN" altLang="en-US">
                <a:solidFill>
                  <a:schemeClr val="tx1"/>
                </a:solidFill>
              </a:rPr>
              <a:t>目录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axfs</a:t>
            </a:r>
            <a:r>
              <a:rPr lang="zh-CN" altLang="en-US">
                <a:solidFill>
                  <a:schemeClr val="tx1"/>
                </a:solidFill>
              </a:rPr>
              <a:t>对应的是通用的目录和文件对象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8" name="矩形: 圆角 47"/>
          <p:cNvSpPr/>
          <p:nvPr/>
        </p:nvSpPr>
        <p:spPr>
          <a:xfrm>
            <a:off x="6081633" y="1453285"/>
            <a:ext cx="4824536" cy="113469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应用</a:t>
            </a:r>
            <a:r>
              <a:rPr lang="en-US" altLang="zh-CN">
                <a:solidFill>
                  <a:schemeClr val="tx1"/>
                </a:solidFill>
              </a:rPr>
              <a:t>shell</a:t>
            </a:r>
            <a:r>
              <a:rPr lang="zh-CN" altLang="en-US">
                <a:solidFill>
                  <a:schemeClr val="tx1"/>
                </a:solidFill>
              </a:rPr>
              <a:t>本身模拟</a:t>
            </a:r>
            <a:r>
              <a:rPr lang="en-US" altLang="zh-CN">
                <a:solidFill>
                  <a:schemeClr val="tx1"/>
                </a:solidFill>
              </a:rPr>
              <a:t>linux</a:t>
            </a:r>
            <a:r>
              <a:rPr lang="zh-CN" altLang="en-US">
                <a:solidFill>
                  <a:schemeClr val="tx1"/>
                </a:solidFill>
              </a:rPr>
              <a:t>的</a:t>
            </a:r>
            <a:r>
              <a:rPr lang="en-US" altLang="zh-CN">
                <a:solidFill>
                  <a:schemeClr val="tx1"/>
                </a:solidFill>
              </a:rPr>
              <a:t>shell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包含了一系列操作文件的子命令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9" name="箭头: 下 48"/>
          <p:cNvSpPr/>
          <p:nvPr/>
        </p:nvSpPr>
        <p:spPr>
          <a:xfrm>
            <a:off x="2749763" y="2587978"/>
            <a:ext cx="484632" cy="511863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箭头: 下 49"/>
          <p:cNvSpPr/>
          <p:nvPr/>
        </p:nvSpPr>
        <p:spPr>
          <a:xfrm>
            <a:off x="2749763" y="4453252"/>
            <a:ext cx="484632" cy="511863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矩形: 圆角 50"/>
          <p:cNvSpPr/>
          <p:nvPr/>
        </p:nvSpPr>
        <p:spPr>
          <a:xfrm>
            <a:off x="6100119" y="4833310"/>
            <a:ext cx="4824536" cy="16545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chemeClr val="tx1"/>
                </a:solidFill>
              </a:rPr>
              <a:t>VFS</a:t>
            </a:r>
            <a:r>
              <a:rPr lang="zh-CN" altLang="en-US">
                <a:solidFill>
                  <a:schemeClr val="tx1"/>
                </a:solidFill>
              </a:rPr>
              <a:t>定义文件系统的接口层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具体的</a:t>
            </a:r>
            <a:r>
              <a:rPr lang="en-US" altLang="zh-CN">
                <a:solidFill>
                  <a:schemeClr val="tx1"/>
                </a:solidFill>
              </a:rPr>
              <a:t>FS</a:t>
            </a:r>
            <a:r>
              <a:rPr lang="zh-CN" altLang="en-US">
                <a:solidFill>
                  <a:schemeClr val="tx1"/>
                </a:solidFill>
              </a:rPr>
              <a:t>实现：</a:t>
            </a:r>
            <a:r>
              <a:rPr lang="en-US" altLang="zh-CN">
                <a:solidFill>
                  <a:schemeClr val="tx1"/>
                </a:solidFill>
              </a:rPr>
              <a:t>ramfs</a:t>
            </a:r>
            <a:r>
              <a:rPr lang="zh-CN" altLang="en-US">
                <a:solidFill>
                  <a:schemeClr val="tx1"/>
                </a:solidFill>
              </a:rPr>
              <a:t>和</a:t>
            </a:r>
            <a:r>
              <a:rPr lang="en-US" altLang="zh-CN">
                <a:solidFill>
                  <a:schemeClr val="tx1"/>
                </a:solidFill>
              </a:rPr>
              <a:t>devfs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55490" y="4283559"/>
            <a:ext cx="3600400" cy="958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axfs_vfs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527887" y="4684173"/>
            <a:ext cx="143996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VfsOps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727687" y="4666110"/>
            <a:ext cx="143996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VfsNodeOps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3392" y="4834086"/>
            <a:ext cx="3168352" cy="1656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filesystem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11425" y="5290450"/>
            <a:ext cx="254715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dir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91544" y="5877271"/>
            <a:ext cx="68407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file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28098" y="5877271"/>
            <a:ext cx="828093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dir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774506" y="5883387"/>
            <a:ext cx="68407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file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5380" y="370134"/>
            <a:ext cx="65527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文件系统的抽象与对应数据结构</a:t>
            </a:r>
            <a:endParaRPr lang="en-US" altLang="zh-CN" sz="3200"/>
          </a:p>
        </p:txBody>
      </p:sp>
      <p:sp>
        <p:nvSpPr>
          <p:cNvPr id="4" name="矩形 3"/>
          <p:cNvSpPr/>
          <p:nvPr/>
        </p:nvSpPr>
        <p:spPr>
          <a:xfrm>
            <a:off x="1756191" y="1736812"/>
            <a:ext cx="3168352" cy="2377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filesystem(root)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44224" y="2204864"/>
            <a:ext cx="254715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dir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35660" y="2882824"/>
            <a:ext cx="68407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file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60897" y="2882824"/>
            <a:ext cx="828093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dir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07305" y="2888940"/>
            <a:ext cx="68407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dir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963522" y="3173577"/>
            <a:ext cx="1097375" cy="2116873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127448" y="4274789"/>
            <a:ext cx="933449" cy="378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mount</a:t>
            </a:r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910590" y="3537012"/>
            <a:ext cx="68407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file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31" name="直接连接符 30"/>
          <p:cNvCxnSpPr/>
          <p:nvPr/>
        </p:nvCxnSpPr>
        <p:spPr>
          <a:xfrm flipV="1">
            <a:off x="2474943" y="2640307"/>
            <a:ext cx="0" cy="248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3395700" y="2636912"/>
            <a:ext cx="0" cy="248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4259796" y="2636912"/>
            <a:ext cx="0" cy="248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4259796" y="3324383"/>
            <a:ext cx="0" cy="248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3107668" y="5700647"/>
            <a:ext cx="0" cy="248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4" idx="0"/>
          </p:cNvCxnSpPr>
          <p:nvPr/>
        </p:nvCxnSpPr>
        <p:spPr>
          <a:xfrm flipV="1">
            <a:off x="2333582" y="5722498"/>
            <a:ext cx="0" cy="154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5" idx="0"/>
          </p:cNvCxnSpPr>
          <p:nvPr/>
        </p:nvCxnSpPr>
        <p:spPr>
          <a:xfrm flipH="1" flipV="1">
            <a:off x="1342144" y="5722498"/>
            <a:ext cx="1" cy="154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1235460" y="1152274"/>
            <a:ext cx="46711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抽象对象：</a:t>
            </a:r>
            <a:r>
              <a:rPr lang="en-US" altLang="zh-CN" sz="2400"/>
              <a:t>filesystem, dir</a:t>
            </a:r>
            <a:r>
              <a:rPr lang="zh-CN" altLang="en-US" sz="2400"/>
              <a:t>和</a:t>
            </a:r>
            <a:r>
              <a:rPr lang="en-US" altLang="zh-CN" sz="2400"/>
              <a:t>file</a:t>
            </a:r>
            <a:endParaRPr lang="en-US" altLang="zh-CN" sz="2400"/>
          </a:p>
        </p:txBody>
      </p:sp>
      <p:cxnSp>
        <p:nvCxnSpPr>
          <p:cNvPr id="44" name="直接连接符 43"/>
          <p:cNvCxnSpPr/>
          <p:nvPr/>
        </p:nvCxnSpPr>
        <p:spPr>
          <a:xfrm>
            <a:off x="6240016" y="1152274"/>
            <a:ext cx="0" cy="548108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7548418" y="1736812"/>
            <a:ext cx="3600400" cy="2377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axfs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888650" y="2168860"/>
            <a:ext cx="2923873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>
                <a:solidFill>
                  <a:schemeClr val="tx1"/>
                </a:solidFill>
              </a:rPr>
              <a:t>mounts</a:t>
            </a:r>
            <a:r>
              <a:rPr lang="en-US" altLang="zh-CN">
                <a:solidFill>
                  <a:schemeClr val="tx1"/>
                </a:solidFill>
              </a:rPr>
              <a:t>: devfs ramfs ……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909012" y="2879228"/>
            <a:ext cx="1247129" cy="435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Directory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50" name="直接箭头连接符 49"/>
          <p:cNvCxnSpPr>
            <a:stCxn id="11" idx="3"/>
          </p:cNvCxnSpPr>
          <p:nvPr/>
        </p:nvCxnSpPr>
        <p:spPr>
          <a:xfrm>
            <a:off x="4591381" y="3104964"/>
            <a:ext cx="3196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8292244" y="3324383"/>
            <a:ext cx="0" cy="1359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7909012" y="3494042"/>
            <a:ext cx="1247129" cy="435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File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55" name="直接箭头连接符 54"/>
          <p:cNvCxnSpPr/>
          <p:nvPr/>
        </p:nvCxnSpPr>
        <p:spPr>
          <a:xfrm>
            <a:off x="8796300" y="3929686"/>
            <a:ext cx="0" cy="754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10416480" y="2600908"/>
            <a:ext cx="0" cy="2083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7548418" y="5369486"/>
            <a:ext cx="3600400" cy="11207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axfs_XXX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63" name="直接箭头连接符 62"/>
          <p:cNvCxnSpPr/>
          <p:nvPr/>
        </p:nvCxnSpPr>
        <p:spPr>
          <a:xfrm>
            <a:off x="4591381" y="3753036"/>
            <a:ext cx="3196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箭头: 右 44"/>
          <p:cNvSpPr/>
          <p:nvPr/>
        </p:nvSpPr>
        <p:spPr>
          <a:xfrm>
            <a:off x="5568197" y="2188285"/>
            <a:ext cx="2219989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filesystems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7748496" y="6127092"/>
            <a:ext cx="1419153" cy="3335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DirNode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3" name="直接箭头连接符 72"/>
          <p:cNvCxnSpPr/>
          <p:nvPr/>
        </p:nvCxnSpPr>
        <p:spPr>
          <a:xfrm flipV="1">
            <a:off x="8273048" y="5098158"/>
            <a:ext cx="0" cy="606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V="1">
            <a:off x="8796300" y="5116221"/>
            <a:ext cx="0" cy="1010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7736988" y="5722498"/>
            <a:ext cx="1419153" cy="3335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FileNode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9527887" y="5840793"/>
            <a:ext cx="143996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FS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8" name="直接箭头连接符 77"/>
          <p:cNvCxnSpPr/>
          <p:nvPr/>
        </p:nvCxnSpPr>
        <p:spPr>
          <a:xfrm flipV="1">
            <a:off x="10560496" y="5116221"/>
            <a:ext cx="0" cy="761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15380" y="370134"/>
            <a:ext cx="65527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文件系统节点的操作流程</a:t>
            </a:r>
            <a:endParaRPr lang="en-US" altLang="zh-CN" sz="3200"/>
          </a:p>
        </p:txBody>
      </p:sp>
      <p:sp>
        <p:nvSpPr>
          <p:cNvPr id="7" name="文本框 6"/>
          <p:cNvSpPr txBox="1"/>
          <p:nvPr/>
        </p:nvSpPr>
        <p:spPr>
          <a:xfrm>
            <a:off x="655340" y="1340768"/>
            <a:ext cx="59087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第一步：获得</a:t>
            </a:r>
            <a:r>
              <a:rPr lang="en-US" altLang="zh-CN" sz="2400"/>
              <a:t>Root </a:t>
            </a:r>
            <a:r>
              <a:rPr lang="zh-CN" altLang="en-US" sz="2400"/>
              <a:t>目录节点</a:t>
            </a:r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第二步：解析路径，逐级通过</a:t>
            </a:r>
            <a:r>
              <a:rPr lang="en-US" altLang="zh-CN" sz="2400"/>
              <a:t>lookup</a:t>
            </a:r>
            <a:r>
              <a:rPr lang="zh-CN" altLang="en-US" sz="2400"/>
              <a:t>方法找到对应节点，直至目标节点</a:t>
            </a:r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第三步：对目标节点执行操作</a:t>
            </a:r>
            <a:endParaRPr lang="en-US" altLang="zh-CN" sz="2400"/>
          </a:p>
        </p:txBody>
      </p:sp>
      <p:sp>
        <p:nvSpPr>
          <p:cNvPr id="8" name="矩形: 圆角 7"/>
          <p:cNvSpPr/>
          <p:nvPr/>
        </p:nvSpPr>
        <p:spPr>
          <a:xfrm>
            <a:off x="7391946" y="1232755"/>
            <a:ext cx="3780618" cy="6393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>
                <a:solidFill>
                  <a:schemeClr val="tx1"/>
                </a:solidFill>
              </a:rPr>
              <a:t>VfsOps</a:t>
            </a:r>
            <a:r>
              <a:rPr lang="en-US" altLang="zh-CN" sz="2400">
                <a:solidFill>
                  <a:schemeClr val="tx1"/>
                </a:solidFill>
              </a:rPr>
              <a:t>::root_dir()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7391946" y="2544580"/>
            <a:ext cx="3780618" cy="6393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>
                <a:solidFill>
                  <a:schemeClr val="tx1"/>
                </a:solidFill>
              </a:rPr>
              <a:t>VfsNodeOps</a:t>
            </a:r>
            <a:r>
              <a:rPr lang="en-US" altLang="zh-CN" sz="2400">
                <a:solidFill>
                  <a:schemeClr val="tx1"/>
                </a:solidFill>
              </a:rPr>
              <a:t>::lookup()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7399390" y="3856405"/>
            <a:ext cx="3780618" cy="6393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>
                <a:solidFill>
                  <a:schemeClr val="tx1"/>
                </a:solidFill>
              </a:rPr>
              <a:t>VfsNodeOps</a:t>
            </a:r>
            <a:r>
              <a:rPr lang="en-US" altLang="zh-CN" sz="2400">
                <a:solidFill>
                  <a:schemeClr val="tx1"/>
                </a:solidFill>
              </a:rPr>
              <a:t>::op_xxx()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21" name="箭头: 下 20"/>
          <p:cNvSpPr/>
          <p:nvPr/>
        </p:nvSpPr>
        <p:spPr>
          <a:xfrm>
            <a:off x="9039939" y="1938319"/>
            <a:ext cx="484632" cy="54006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箭头: 下 25"/>
          <p:cNvSpPr/>
          <p:nvPr/>
        </p:nvSpPr>
        <p:spPr>
          <a:xfrm>
            <a:off x="9039939" y="3311990"/>
            <a:ext cx="484632" cy="54006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5380" y="370134"/>
            <a:ext cx="56886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文件系统的示例 </a:t>
            </a:r>
            <a:r>
              <a:rPr lang="en-US" altLang="zh-CN" sz="3200"/>
              <a:t>- Ext2</a:t>
            </a:r>
            <a:endParaRPr lang="en-US" altLang="zh-CN" sz="32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5460" y="2024844"/>
            <a:ext cx="10278909" cy="235300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/>
              <a:t>U.6.0 FairSched</a:t>
            </a:r>
            <a:endParaRPr lang="en-US" altLang="zh-CN" sz="3200"/>
          </a:p>
        </p:txBody>
      </p:sp>
      <p:sp>
        <p:nvSpPr>
          <p:cNvPr id="5" name="文本框 4"/>
          <p:cNvSpPr txBox="1"/>
          <p:nvPr/>
        </p:nvSpPr>
        <p:spPr>
          <a:xfrm>
            <a:off x="515380" y="5418132"/>
            <a:ext cx="88929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本节目标：</a:t>
            </a:r>
            <a:endParaRPr lang="en-US" altLang="zh-CN" sz="2400"/>
          </a:p>
          <a:p>
            <a:r>
              <a:rPr lang="en-US" altLang="zh-CN" sz="2400"/>
              <a:t>1. </a:t>
            </a:r>
            <a:r>
              <a:rPr lang="zh-CN" altLang="en-US" sz="2400"/>
              <a:t>抢占式调度机制，</a:t>
            </a:r>
            <a:r>
              <a:rPr lang="en-US" altLang="zh-CN" sz="2400"/>
              <a:t>CFS</a:t>
            </a:r>
            <a:r>
              <a:rPr lang="zh-CN" altLang="en-US" sz="2400"/>
              <a:t>调度策略</a:t>
            </a:r>
            <a:endParaRPr lang="en-US" altLang="zh-CN" sz="2400"/>
          </a:p>
          <a:p>
            <a:r>
              <a:rPr lang="en-US" altLang="zh-CN" sz="2400"/>
              <a:t>2. </a:t>
            </a:r>
            <a:r>
              <a:rPr lang="zh-CN" altLang="en-US" sz="2400"/>
              <a:t>时钟中断机制</a:t>
            </a:r>
            <a:endParaRPr lang="en-US" altLang="zh-CN" sz="2400"/>
          </a:p>
        </p:txBody>
      </p:sp>
      <p:sp>
        <p:nvSpPr>
          <p:cNvPr id="8" name="箭头: 右 7"/>
          <p:cNvSpPr/>
          <p:nvPr/>
        </p:nvSpPr>
        <p:spPr>
          <a:xfrm>
            <a:off x="3539716" y="3186684"/>
            <a:ext cx="612068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5380" y="1412775"/>
            <a:ext cx="2857513" cy="37504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792" y="1412774"/>
            <a:ext cx="3750485" cy="375048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616280" y="2874419"/>
            <a:ext cx="294343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实验命令行：</a:t>
            </a:r>
            <a:endParaRPr lang="en-US" altLang="zh-CN" sz="2000" b="1"/>
          </a:p>
          <a:p>
            <a:endParaRPr lang="en-US" altLang="zh-CN" sz="2000" b="1"/>
          </a:p>
          <a:p>
            <a:r>
              <a:rPr lang="en-US" altLang="zh-CN" sz="2000" b="1"/>
              <a:t>make run A=tour/u_6_0</a:t>
            </a:r>
            <a:endParaRPr lang="en-US" altLang="zh-CN" sz="2000" b="1"/>
          </a:p>
          <a:p>
            <a:r>
              <a:rPr lang="en-US" altLang="zh-CN" sz="2000" b="1"/>
              <a:t>make run A=tour/u_6_1</a:t>
            </a:r>
            <a:endParaRPr lang="en-US" altLang="zh-CN" sz="2000" b="1"/>
          </a:p>
          <a:p>
            <a:endParaRPr lang="en-US" altLang="zh-CN" sz="2000" b="1"/>
          </a:p>
          <a:p>
            <a:r>
              <a:rPr lang="zh-CN" altLang="en-US" sz="2000" b="1"/>
              <a:t>两个实验都能观察到：</a:t>
            </a:r>
            <a:endParaRPr lang="en-US" altLang="zh-CN" sz="2000" b="1"/>
          </a:p>
          <a:p>
            <a:r>
              <a:rPr lang="zh-CN" altLang="en-US" sz="2000" b="1"/>
              <a:t>任务执行过程中被抢占</a:t>
            </a:r>
            <a:endParaRPr lang="en-US" altLang="zh-CN" sz="2000" b="1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239" y="1628800"/>
            <a:ext cx="4523421" cy="36004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5380" y="370134"/>
            <a:ext cx="56886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文件系统的</a:t>
            </a:r>
            <a:r>
              <a:rPr lang="en-US" altLang="zh-CN" sz="3200"/>
              <a:t>mount - </a:t>
            </a:r>
            <a:r>
              <a:rPr lang="zh-CN" altLang="en-US" sz="3200"/>
              <a:t>意义</a:t>
            </a:r>
            <a:r>
              <a:rPr lang="en-US" altLang="zh-CN" sz="3200"/>
              <a:t>1</a:t>
            </a:r>
            <a:endParaRPr lang="en-US" altLang="zh-CN" sz="3200"/>
          </a:p>
        </p:txBody>
      </p:sp>
      <p:sp>
        <p:nvSpPr>
          <p:cNvPr id="5" name="文本框 4"/>
          <p:cNvSpPr txBox="1"/>
          <p:nvPr/>
        </p:nvSpPr>
        <p:spPr>
          <a:xfrm>
            <a:off x="515380" y="1250042"/>
            <a:ext cx="7366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mount</a:t>
            </a:r>
            <a:r>
              <a:rPr lang="zh-CN" altLang="en-US" sz="2000"/>
              <a:t>可以理解为文件系统在内存中的展开操作（</a:t>
            </a:r>
            <a:r>
              <a:rPr lang="en-US" altLang="zh-CN" sz="2000"/>
              <a:t>unflatten</a:t>
            </a:r>
            <a:r>
              <a:rPr lang="zh-CN" altLang="en-US" sz="2000"/>
              <a:t>）</a:t>
            </a:r>
            <a:endParaRPr lang="en-US" altLang="zh-CN" sz="2000"/>
          </a:p>
          <a:p>
            <a:r>
              <a:rPr lang="zh-CN" altLang="en-US" sz="2000"/>
              <a:t>把易于存储的扁平化的形态转化为易于搜索遍历的立体化形态。</a:t>
            </a:r>
            <a:endParaRPr lang="zh-CN" altLang="en-US" sz="20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7388" y="3032956"/>
            <a:ext cx="6553200" cy="21240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448" y="3212976"/>
            <a:ext cx="5934075" cy="30384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5380" y="370134"/>
            <a:ext cx="53645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文件系统的</a:t>
            </a:r>
            <a:r>
              <a:rPr lang="en-US" altLang="zh-CN" sz="3200"/>
              <a:t>mount - </a:t>
            </a:r>
            <a:r>
              <a:rPr lang="zh-CN" altLang="en-US" sz="3200"/>
              <a:t>意义</a:t>
            </a:r>
            <a:r>
              <a:rPr lang="en-US" altLang="zh-CN" sz="3200"/>
              <a:t>2</a:t>
            </a:r>
            <a:endParaRPr lang="en-US" altLang="zh-CN" sz="3200"/>
          </a:p>
        </p:txBody>
      </p:sp>
      <p:sp>
        <p:nvSpPr>
          <p:cNvPr id="5" name="文本框 4"/>
          <p:cNvSpPr txBox="1"/>
          <p:nvPr/>
        </p:nvSpPr>
        <p:spPr>
          <a:xfrm>
            <a:off x="515380" y="1253135"/>
            <a:ext cx="88312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把一棵目录树的“根” </a:t>
            </a:r>
            <a:r>
              <a:rPr lang="en-US" altLang="zh-CN" sz="2000"/>
              <a:t>"</a:t>
            </a:r>
            <a:r>
              <a:rPr lang="zh-CN" altLang="en-US" sz="2000"/>
              <a:t>嫁接</a:t>
            </a:r>
            <a:r>
              <a:rPr lang="en-US" altLang="zh-CN" sz="2000"/>
              <a:t>"</a:t>
            </a:r>
            <a:r>
              <a:rPr lang="zh-CN" altLang="en-US" sz="2000"/>
              <a:t>到另一棵树的某个结点，两棵树就形成了一棵树。</a:t>
            </a:r>
            <a:endParaRPr lang="en-US" altLang="zh-CN" sz="2000"/>
          </a:p>
          <a:p>
            <a:r>
              <a:rPr lang="zh-CN" altLang="en-US" sz="2000"/>
              <a:t>两棵目录树基于的文件系统可以相同也可以不同。</a:t>
            </a:r>
            <a:endParaRPr lang="en-US" altLang="zh-CN" sz="2000"/>
          </a:p>
          <a:p>
            <a:r>
              <a:rPr lang="zh-CN" altLang="en-US" sz="2000"/>
              <a:t>另外，被</a:t>
            </a:r>
            <a:r>
              <a:rPr lang="en-US" altLang="zh-CN" sz="2000"/>
              <a:t>mount</a:t>
            </a:r>
            <a:r>
              <a:rPr lang="zh-CN" altLang="en-US" sz="2000"/>
              <a:t>的结点及其子孙结点都会被遮蔽，直至</a:t>
            </a:r>
            <a:r>
              <a:rPr lang="en-US" altLang="zh-CN" sz="2000"/>
              <a:t>unmount</a:t>
            </a:r>
            <a:r>
              <a:rPr lang="zh-CN" altLang="en-US" sz="2000"/>
              <a:t>。</a:t>
            </a:r>
            <a:endParaRPr lang="en-US" altLang="zh-CN" sz="2000"/>
          </a:p>
          <a:p>
            <a:r>
              <a:rPr lang="en-US" altLang="zh-CN" sz="2000"/>
              <a:t>lookup</a:t>
            </a:r>
            <a:r>
              <a:rPr lang="zh-CN" altLang="en-US" sz="2000"/>
              <a:t>操作到达</a:t>
            </a:r>
            <a:r>
              <a:rPr lang="en-US" altLang="zh-CN" sz="2000"/>
              <a:t>mount</a:t>
            </a:r>
            <a:r>
              <a:rPr lang="zh-CN" altLang="en-US" sz="2000"/>
              <a:t>点时，将会发生访问目录树的切换。</a:t>
            </a:r>
            <a:endParaRPr lang="zh-CN" altLang="en-US" sz="2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5380" y="370134"/>
            <a:ext cx="66967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在</a:t>
            </a:r>
            <a:r>
              <a:rPr lang="en-US" altLang="zh-CN" sz="3200"/>
              <a:t>mount</a:t>
            </a:r>
            <a:r>
              <a:rPr lang="zh-CN" altLang="en-US" sz="3200"/>
              <a:t>点上</a:t>
            </a:r>
            <a:r>
              <a:rPr lang="en-US" altLang="zh-CN" sz="3200"/>
              <a:t>lookup</a:t>
            </a:r>
            <a:r>
              <a:rPr lang="zh-CN" altLang="en-US" sz="3200"/>
              <a:t>的特殊处理</a:t>
            </a:r>
            <a:endParaRPr lang="en-US" altLang="zh-CN" sz="32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392" y="2289664"/>
            <a:ext cx="3000375" cy="26765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744" y="1288819"/>
            <a:ext cx="3677163" cy="105742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744" y="2384884"/>
            <a:ext cx="8094565" cy="3381079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5380" y="370134"/>
            <a:ext cx="66967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在</a:t>
            </a:r>
            <a:r>
              <a:rPr lang="en-US" altLang="zh-CN" sz="3200"/>
              <a:t>mount</a:t>
            </a:r>
            <a:r>
              <a:rPr lang="zh-CN" altLang="en-US" sz="3200"/>
              <a:t>点上</a:t>
            </a:r>
            <a:r>
              <a:rPr lang="en-US" altLang="zh-CN" sz="3200"/>
              <a:t>lookup</a:t>
            </a:r>
            <a:r>
              <a:rPr lang="zh-CN" altLang="en-US" sz="3200"/>
              <a:t>的特殊处理</a:t>
            </a:r>
            <a:endParaRPr lang="en-US" altLang="zh-CN" sz="32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3412" y="1304764"/>
            <a:ext cx="9401710" cy="112939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2434158"/>
            <a:ext cx="7391116" cy="394717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15380" y="370134"/>
            <a:ext cx="80952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课后练习 </a:t>
            </a:r>
            <a:r>
              <a:rPr lang="en-US" altLang="zh-CN" sz="3200"/>
              <a:t>- </a:t>
            </a:r>
            <a:r>
              <a:rPr lang="zh-CN" altLang="en-US" sz="3200"/>
              <a:t>为</a:t>
            </a:r>
            <a:r>
              <a:rPr lang="en-US" altLang="zh-CN" sz="3200"/>
              <a:t>RamFS</a:t>
            </a:r>
            <a:r>
              <a:rPr lang="zh-CN" altLang="en-US" sz="3200"/>
              <a:t>支持</a:t>
            </a:r>
            <a:r>
              <a:rPr lang="en-US" altLang="zh-CN" sz="3200"/>
              <a:t>rename</a:t>
            </a:r>
            <a:r>
              <a:rPr lang="zh-CN" altLang="en-US" sz="3200"/>
              <a:t>操作</a:t>
            </a:r>
            <a:endParaRPr lang="en-US" altLang="zh-CN" sz="3200"/>
          </a:p>
        </p:txBody>
      </p:sp>
      <p:sp>
        <p:nvSpPr>
          <p:cNvPr id="6" name="文本框 5"/>
          <p:cNvSpPr txBox="1"/>
          <p:nvPr/>
        </p:nvSpPr>
        <p:spPr>
          <a:xfrm>
            <a:off x="623392" y="908720"/>
            <a:ext cx="11125236" cy="58785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/>
              <a:t>[ramfs_rename]:</a:t>
            </a:r>
            <a:r>
              <a:rPr lang="zh-CN" altLang="en-US" sz="1800"/>
              <a:t>支持</a:t>
            </a:r>
            <a:r>
              <a:rPr lang="en-US" altLang="zh-CN" sz="1800"/>
              <a:t>ramfs</a:t>
            </a:r>
            <a:r>
              <a:rPr lang="zh-CN" altLang="en-US" sz="1800"/>
              <a:t>的</a:t>
            </a:r>
            <a:r>
              <a:rPr lang="en-US" altLang="zh-CN" sz="1800"/>
              <a:t>rename</a:t>
            </a:r>
            <a:r>
              <a:rPr lang="zh-CN" altLang="en-US" sz="1800"/>
              <a:t>操作</a:t>
            </a:r>
            <a:r>
              <a:rPr lang="zh-CN" altLang="en-US"/>
              <a:t>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预备： </a:t>
            </a:r>
            <a:endParaRPr lang="en-US" altLang="zh-CN"/>
          </a:p>
          <a:p>
            <a:r>
              <a:rPr lang="zh-CN" altLang="en-US"/>
              <a:t>执行</a:t>
            </a:r>
            <a:r>
              <a:rPr lang="en-US" altLang="zh-CN" b="1"/>
              <a:t>make run A=exercises/ramfs_rename/ BLK=y</a:t>
            </a:r>
            <a:endParaRPr lang="en-US" altLang="zh-CN" b="1"/>
          </a:p>
          <a:p>
            <a:r>
              <a:rPr lang="zh-CN" altLang="en-US"/>
              <a:t>显示</a:t>
            </a:r>
            <a:r>
              <a:rPr lang="en-US" altLang="zh-CN"/>
              <a:t>ramfs</a:t>
            </a:r>
            <a:r>
              <a:rPr lang="zh-CN" altLang="en-US"/>
              <a:t>对</a:t>
            </a:r>
            <a:r>
              <a:rPr lang="en-US" altLang="zh-CN"/>
              <a:t>rename</a:t>
            </a:r>
            <a:r>
              <a:rPr lang="zh-CN" altLang="en-US"/>
              <a:t>操作不支持，如下图：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要求：</a:t>
            </a:r>
            <a:endParaRPr lang="en-US" altLang="zh-CN"/>
          </a:p>
          <a:p>
            <a:r>
              <a:rPr lang="en-US" altLang="zh-CN"/>
              <a:t>1. </a:t>
            </a:r>
            <a:r>
              <a:rPr lang="zh-CN" altLang="en-US"/>
              <a:t>采用</a:t>
            </a:r>
            <a:r>
              <a:rPr lang="en-US" altLang="zh-CN"/>
              <a:t>patch</a:t>
            </a:r>
            <a:r>
              <a:rPr lang="zh-CN" altLang="en-US"/>
              <a:t>方式让工程临时使用</a:t>
            </a:r>
            <a:r>
              <a:rPr lang="en-US" altLang="zh-CN"/>
              <a:t>oscamp/arceos/axfs_ramfs</a:t>
            </a:r>
            <a:r>
              <a:rPr lang="zh-CN" altLang="en-US"/>
              <a:t>的本地组件仓库。</a:t>
            </a:r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修改本地组件</a:t>
            </a:r>
            <a:r>
              <a:rPr lang="en-US" altLang="zh-CN"/>
              <a:t>axfs_ramfs</a:t>
            </a:r>
            <a:r>
              <a:rPr lang="zh-CN" altLang="en-US"/>
              <a:t>，</a:t>
            </a:r>
            <a:r>
              <a:rPr lang="zh-CN" altLang="en-US" sz="1800"/>
              <a:t>增加相关函数，实现部分</a:t>
            </a:r>
            <a:r>
              <a:rPr lang="en-US" altLang="zh-CN" sz="1800"/>
              <a:t>trait</a:t>
            </a:r>
            <a:r>
              <a:rPr lang="zh-CN" altLang="en-US" sz="1800"/>
              <a:t>，让测试通过。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提示：对第</a:t>
            </a:r>
            <a:r>
              <a:rPr lang="en-US" altLang="zh-CN"/>
              <a:t>1</a:t>
            </a:r>
            <a:r>
              <a:rPr lang="zh-CN" altLang="en-US"/>
              <a:t>点</a:t>
            </a:r>
            <a:r>
              <a:rPr lang="en-US" altLang="zh-CN"/>
              <a:t>patch</a:t>
            </a:r>
            <a:r>
              <a:rPr lang="zh-CN" altLang="en-US"/>
              <a:t>的方式，参考</a:t>
            </a:r>
            <a:endParaRPr lang="en-US" altLang="zh-CN"/>
          </a:p>
          <a:p>
            <a:r>
              <a:rPr lang="en-US" altLang="zh-CN" sz="1600">
                <a:solidFill>
                  <a:schemeClr val="accent1"/>
                </a:solidFill>
              </a:rPr>
              <a:t>https://rustwiki.org/zh-CN/edition-guide/rust-2018/cargo-and-crates-io/replacing-dependencies-with-patch.html</a:t>
            </a:r>
            <a:endParaRPr lang="en-US" altLang="zh-CN" sz="1600">
              <a:solidFill>
                <a:schemeClr val="accent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408" y="2409970"/>
            <a:ext cx="8983196" cy="12225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09" y="4604558"/>
            <a:ext cx="4397715" cy="12225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780076" y="2226356"/>
            <a:ext cx="4500500" cy="20353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axtask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3217" y="2240477"/>
            <a:ext cx="608862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>
                <a:solidFill>
                  <a:srgbClr val="121212"/>
                </a:solidFill>
                <a:latin typeface="-apple-system"/>
              </a:rPr>
              <a:t>抢占式调度：调度器依据策略，可以打断</a:t>
            </a:r>
            <a:r>
              <a:rPr lang="zh-CN" altLang="en-US" sz="2000">
                <a:solidFill>
                  <a:srgbClr val="FF0000"/>
                </a:solidFill>
                <a:latin typeface="-apple-system"/>
              </a:rPr>
              <a:t>当前任务</a:t>
            </a:r>
            <a:r>
              <a:rPr lang="zh-CN" altLang="en-US" sz="2000">
                <a:solidFill>
                  <a:srgbClr val="121212"/>
                </a:solidFill>
                <a:latin typeface="-apple-system"/>
              </a:rPr>
              <a:t>的执行，移交</a:t>
            </a:r>
            <a:r>
              <a:rPr lang="en-US" altLang="zh-CN" sz="2000">
                <a:solidFill>
                  <a:srgbClr val="121212"/>
                </a:solidFill>
                <a:latin typeface="-apple-system"/>
              </a:rPr>
              <a:t>CPU</a:t>
            </a:r>
            <a:r>
              <a:rPr lang="zh-CN" altLang="en-US" sz="2000">
                <a:solidFill>
                  <a:srgbClr val="121212"/>
                </a:solidFill>
                <a:latin typeface="-apple-system"/>
              </a:rPr>
              <a:t>执行权给当前“更”有资格 的任务。</a:t>
            </a:r>
            <a:endParaRPr lang="en-US" altLang="zh-CN" sz="200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sz="2000">
                <a:solidFill>
                  <a:srgbClr val="121212"/>
                </a:solidFill>
                <a:latin typeface="-apple-system"/>
              </a:rPr>
              <a:t>抢占机制的根本保障是系统定时器。所以抢占针对的主要操作目标就是</a:t>
            </a:r>
            <a:r>
              <a:rPr lang="en-US" altLang="zh-CN" sz="2000">
                <a:solidFill>
                  <a:srgbClr val="FF0000"/>
                </a:solidFill>
                <a:latin typeface="-apple-system"/>
              </a:rPr>
              <a:t>current task</a:t>
            </a:r>
            <a:r>
              <a:rPr lang="zh-CN" altLang="en-US" sz="2000">
                <a:solidFill>
                  <a:srgbClr val="FF0000"/>
                </a:solidFill>
                <a:latin typeface="-apple-system"/>
              </a:rPr>
              <a:t>当前任务</a:t>
            </a:r>
            <a:r>
              <a:rPr lang="zh-CN" altLang="en-US" sz="2000">
                <a:solidFill>
                  <a:srgbClr val="121212"/>
                </a:solidFill>
                <a:latin typeface="-apple-system"/>
              </a:rPr>
              <a:t>。</a:t>
            </a:r>
            <a:endParaRPr lang="en-US" altLang="zh-CN" sz="2000">
              <a:solidFill>
                <a:srgbClr val="121212"/>
              </a:solidFill>
              <a:latin typeface="-apple-system"/>
            </a:endParaRPr>
          </a:p>
          <a:p>
            <a:endParaRPr lang="en-US" altLang="zh-CN" sz="200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sz="2000">
                <a:solidFill>
                  <a:srgbClr val="121212"/>
                </a:solidFill>
                <a:latin typeface="-apple-system"/>
              </a:rPr>
              <a:t>机制与时机：</a:t>
            </a:r>
            <a:r>
              <a:rPr lang="zh-CN" altLang="en-US" sz="2000" b="1">
                <a:solidFill>
                  <a:srgbClr val="FF0000"/>
                </a:solidFill>
                <a:latin typeface="-apple-system"/>
              </a:rPr>
              <a:t>不是无条件</a:t>
            </a:r>
            <a:r>
              <a:rPr lang="zh-CN" altLang="en-US" sz="2000">
                <a:solidFill>
                  <a:srgbClr val="121212"/>
                </a:solidFill>
                <a:latin typeface="-apple-system"/>
              </a:rPr>
              <a:t>的抢占，要两个条件都具备</a:t>
            </a:r>
            <a:endParaRPr lang="en-US" altLang="zh-CN" sz="200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sz="2000">
                <a:solidFill>
                  <a:srgbClr val="121212"/>
                </a:solidFill>
                <a:latin typeface="-apple-system"/>
              </a:rPr>
              <a:t>一是任务内部达到了某种条件，例如时间片耗尽；</a:t>
            </a:r>
            <a:endParaRPr lang="en-US" altLang="zh-CN" sz="200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sz="2000">
                <a:solidFill>
                  <a:srgbClr val="121212"/>
                </a:solidFill>
                <a:latin typeface="-apple-system"/>
              </a:rPr>
              <a:t>二是外部条件与时机，在</a:t>
            </a:r>
            <a:r>
              <a:rPr lang="en-US" altLang="zh-CN" sz="2000">
                <a:solidFill>
                  <a:srgbClr val="121212"/>
                </a:solidFill>
                <a:latin typeface="-apple-system"/>
              </a:rPr>
              <a:t>preempt</a:t>
            </a:r>
            <a:r>
              <a:rPr lang="zh-CN" altLang="en-US" sz="2000">
                <a:solidFill>
                  <a:srgbClr val="121212"/>
                </a:solidFill>
                <a:latin typeface="-apple-system"/>
              </a:rPr>
              <a:t>从</a:t>
            </a:r>
            <a:r>
              <a:rPr lang="en-US" altLang="zh-CN" sz="2000">
                <a:solidFill>
                  <a:srgbClr val="121212"/>
                </a:solidFill>
                <a:latin typeface="-apple-system"/>
              </a:rPr>
              <a:t>disable</a:t>
            </a:r>
            <a:r>
              <a:rPr lang="zh-CN" altLang="en-US" sz="2000">
                <a:solidFill>
                  <a:srgbClr val="121212"/>
                </a:solidFill>
                <a:latin typeface="-apple-system"/>
              </a:rPr>
              <a:t>到</a:t>
            </a:r>
            <a:r>
              <a:rPr lang="en-US" altLang="zh-CN" sz="2000">
                <a:solidFill>
                  <a:srgbClr val="121212"/>
                </a:solidFill>
                <a:latin typeface="-apple-system"/>
              </a:rPr>
              <a:t>enable</a:t>
            </a:r>
            <a:r>
              <a:rPr lang="zh-CN" altLang="en-US" sz="2000">
                <a:solidFill>
                  <a:srgbClr val="121212"/>
                </a:solidFill>
                <a:latin typeface="-apple-system"/>
              </a:rPr>
              <a:t>的那个状态切换点触发抢占。</a:t>
            </a:r>
            <a:endParaRPr lang="en-US" altLang="zh-CN" sz="2000"/>
          </a:p>
        </p:txBody>
      </p:sp>
      <p:sp>
        <p:nvSpPr>
          <p:cNvPr id="6" name="文本框 5"/>
          <p:cNvSpPr txBox="1"/>
          <p:nvPr/>
        </p:nvSpPr>
        <p:spPr>
          <a:xfrm>
            <a:off x="515380" y="370134"/>
            <a:ext cx="69127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抢占式调度 </a:t>
            </a:r>
            <a:r>
              <a:rPr lang="en-US" altLang="zh-CN" sz="3200"/>
              <a:t>– PreemptiveSched</a:t>
            </a:r>
            <a:endParaRPr lang="en-US" altLang="zh-CN" sz="3200"/>
          </a:p>
        </p:txBody>
      </p:sp>
      <p:sp>
        <p:nvSpPr>
          <p:cNvPr id="7" name="矩形 6"/>
          <p:cNvSpPr/>
          <p:nvPr/>
        </p:nvSpPr>
        <p:spPr>
          <a:xfrm>
            <a:off x="7032103" y="2785725"/>
            <a:ext cx="3996443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api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032105" y="3340404"/>
            <a:ext cx="1332148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runqueue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776504" y="4535248"/>
            <a:ext cx="4500500" cy="14169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scheduler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681781" y="3340403"/>
            <a:ext cx="726587" cy="33123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061601" y="5242530"/>
            <a:ext cx="1620180" cy="434969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sched_rr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696400" y="3340403"/>
            <a:ext cx="1332147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waitqueue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0092444" y="3824241"/>
            <a:ext cx="1184561" cy="437487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时钟中断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032103" y="1448782"/>
            <a:ext cx="1080121" cy="434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idle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486693" y="1448781"/>
            <a:ext cx="1080121" cy="434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main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876420" y="1448780"/>
            <a:ext cx="1080121" cy="434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gc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260780" y="5242529"/>
            <a:ext cx="1551744" cy="434969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sched_cfs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092444" y="4548047"/>
            <a:ext cx="1193302" cy="273061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task_tick</a:t>
            </a:r>
            <a:endParaRPr lang="zh-CN" altLang="en-US" sz="200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11028546" y="4261728"/>
            <a:ext cx="0" cy="273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5380" y="370134"/>
            <a:ext cx="69127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抢占发生的条件与时机</a:t>
            </a:r>
            <a:endParaRPr lang="en-US" altLang="zh-CN" sz="3200"/>
          </a:p>
        </p:txBody>
      </p:sp>
      <p:grpSp>
        <p:nvGrpSpPr>
          <p:cNvPr id="2" name="组合 1"/>
          <p:cNvGrpSpPr/>
          <p:nvPr/>
        </p:nvGrpSpPr>
        <p:grpSpPr>
          <a:xfrm>
            <a:off x="623392" y="692696"/>
            <a:ext cx="10081120" cy="3924030"/>
            <a:chOff x="623392" y="692696"/>
            <a:chExt cx="10081120" cy="3924030"/>
          </a:xfrm>
        </p:grpSpPr>
        <p:sp>
          <p:nvSpPr>
            <p:cNvPr id="5" name="文本框 4"/>
            <p:cNvSpPr txBox="1"/>
            <p:nvPr/>
          </p:nvSpPr>
          <p:spPr>
            <a:xfrm>
              <a:off x="623392" y="1412776"/>
              <a:ext cx="244826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内部条件</a:t>
              </a:r>
              <a:endParaRPr lang="en-US" altLang="zh-CN"/>
            </a:p>
            <a:p>
              <a:r>
                <a:rPr lang="en-US" altLang="zh-CN"/>
                <a:t>(</a:t>
              </a:r>
              <a:r>
                <a:rPr lang="zh-CN" altLang="en-US"/>
                <a:t>基于任务的内部状态</a:t>
              </a:r>
              <a:r>
                <a:rPr lang="en-US" altLang="zh-CN"/>
                <a:t>)</a:t>
              </a:r>
              <a:endParaRPr lang="en-US" altLang="zh-CN"/>
            </a:p>
            <a:p>
              <a:r>
                <a:rPr lang="en-US" altLang="zh-CN"/>
                <a:t>PreemptPending</a:t>
              </a:r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70769" y="3502749"/>
              <a:ext cx="24008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外部条件</a:t>
              </a:r>
              <a:r>
                <a:rPr lang="en-US" altLang="zh-CN"/>
                <a:t>&amp;</a:t>
              </a:r>
              <a:r>
                <a:rPr lang="zh-CN" altLang="en-US"/>
                <a:t>边沿触发</a:t>
              </a:r>
              <a:endParaRPr lang="en-US" altLang="zh-CN"/>
            </a:p>
            <a:p>
              <a:r>
                <a:rPr lang="en-US" altLang="zh-CN"/>
                <a:t>(</a:t>
              </a:r>
              <a:r>
                <a:rPr lang="zh-CN" altLang="en-US"/>
                <a:t>外部控制的抢占开关</a:t>
              </a:r>
              <a:r>
                <a:rPr lang="en-US" altLang="zh-CN"/>
                <a:t>)</a:t>
              </a:r>
              <a:endParaRPr lang="zh-CN" altLang="en-US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2963652" y="1700808"/>
              <a:ext cx="24482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8652284" y="1700808"/>
              <a:ext cx="205222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5411924" y="2384884"/>
              <a:ext cx="324036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5411924" y="1700808"/>
              <a:ext cx="0" cy="6840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8652284" y="1700808"/>
              <a:ext cx="0" cy="6840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3205742" y="1277470"/>
              <a:ext cx="2088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未达到被抢占条件</a:t>
              </a:r>
              <a:endParaRPr lang="en-US" altLang="zh-CN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8508268" y="1304764"/>
              <a:ext cx="2088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未达到被抢占条件</a:t>
              </a:r>
              <a:endParaRPr lang="en-US" altLang="zh-CN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023992" y="2015552"/>
              <a:ext cx="1412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可以被抢占</a:t>
              </a:r>
              <a:endParaRPr lang="en-US" altLang="zh-CN"/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2963652" y="3498685"/>
              <a:ext cx="97210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2927648" y="3075347"/>
              <a:ext cx="1126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禁止抢占</a:t>
              </a:r>
              <a:endParaRPr lang="en-US" altLang="zh-CN"/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3935760" y="4158372"/>
              <a:ext cx="756084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4691844" y="3498685"/>
              <a:ext cx="28443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3935760" y="3525115"/>
              <a:ext cx="0" cy="597253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4691844" y="3501008"/>
              <a:ext cx="0" cy="684076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7536160" y="4128755"/>
              <a:ext cx="756084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7536160" y="3444679"/>
              <a:ext cx="0" cy="68407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8296633" y="3501008"/>
              <a:ext cx="0" cy="627747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8292244" y="3498685"/>
              <a:ext cx="241226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3750771" y="4247394"/>
              <a:ext cx="1126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启用抢占</a:t>
              </a:r>
              <a:endParaRPr lang="en-US" altLang="zh-CN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382206" y="4215723"/>
              <a:ext cx="1126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启用抢占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557831" y="3104964"/>
              <a:ext cx="1126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禁止抢占</a:t>
              </a:r>
              <a:endParaRPr lang="en-US" altLang="zh-CN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9046816" y="3068960"/>
              <a:ext cx="1126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禁止抢占</a:t>
              </a:r>
              <a:endParaRPr lang="en-US" altLang="zh-CN"/>
            </a:p>
          </p:txBody>
        </p:sp>
        <p:cxnSp>
          <p:nvCxnSpPr>
            <p:cNvPr id="44" name="直接连接符 43"/>
            <p:cNvCxnSpPr/>
            <p:nvPr/>
          </p:nvCxnSpPr>
          <p:spPr>
            <a:xfrm flipV="1">
              <a:off x="7572164" y="1052736"/>
              <a:ext cx="0" cy="2304256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>
              <a:off x="7032104" y="692696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>
                  <a:solidFill>
                    <a:srgbClr val="FF0000"/>
                  </a:solidFill>
                </a:rPr>
                <a:t>抢占发生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7464152" y="3406352"/>
              <a:ext cx="199807" cy="23867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623392" y="5182162"/>
            <a:ext cx="1123324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/>
              <a:t>1. </a:t>
            </a:r>
            <a:r>
              <a:rPr lang="zh-CN" altLang="en-US" sz="2000"/>
              <a:t>只有内外条件都满足时，才发生抢占；内部条件举例任务时间片耗尽，外部条件类似定义某种临界区，控制什么时候不能抢占，本质上它基于</a:t>
            </a:r>
            <a:r>
              <a:rPr lang="zh-CN" altLang="en-US" sz="2000">
                <a:solidFill>
                  <a:srgbClr val="FF0000"/>
                </a:solidFill>
              </a:rPr>
              <a:t>当前任务的</a:t>
            </a:r>
            <a:r>
              <a:rPr lang="en-US" altLang="zh-CN" sz="2000">
                <a:solidFill>
                  <a:srgbClr val="FF0000"/>
                </a:solidFill>
              </a:rPr>
              <a:t>preempt_disable_count</a:t>
            </a:r>
            <a:r>
              <a:rPr lang="zh-CN" altLang="en-US" sz="2000"/>
              <a:t>。</a:t>
            </a:r>
            <a:endParaRPr lang="en-US" altLang="zh-CN" sz="2000"/>
          </a:p>
          <a:p>
            <a:r>
              <a:rPr lang="en-US" altLang="zh-CN" sz="2000"/>
              <a:t>2. </a:t>
            </a:r>
            <a:r>
              <a:rPr lang="zh-CN" altLang="en-US" sz="2000"/>
              <a:t>只在 禁用</a:t>
            </a:r>
            <a:r>
              <a:rPr lang="en-US" altLang="zh-CN" sz="2000"/>
              <a:t>-&gt;</a:t>
            </a:r>
            <a:r>
              <a:rPr lang="zh-CN" altLang="en-US" sz="2000"/>
              <a:t>启用 切换的下边沿触发；下边沿通常在自旋锁解锁时产生，此时是切换时机。</a:t>
            </a:r>
            <a:endParaRPr lang="en-US" altLang="zh-CN" sz="2000"/>
          </a:p>
          <a:p>
            <a:r>
              <a:rPr lang="en-US" altLang="zh-CN" sz="2000"/>
              <a:t>3. </a:t>
            </a:r>
            <a:r>
              <a:rPr lang="zh-CN" altLang="en-US" sz="2000"/>
              <a:t>推动内部条件变化</a:t>
            </a:r>
            <a:r>
              <a:rPr lang="en-US" altLang="zh-CN" sz="2000"/>
              <a:t>(</a:t>
            </a:r>
            <a:r>
              <a:rPr lang="zh-CN" altLang="en-US" sz="2000"/>
              <a:t>例</a:t>
            </a:r>
            <a:r>
              <a:rPr lang="en-US" altLang="zh-CN" sz="2000"/>
              <a:t>: </a:t>
            </a:r>
            <a:r>
              <a:rPr lang="zh-CN" altLang="en-US" sz="2000"/>
              <a:t>任务时间片消耗</a:t>
            </a:r>
            <a:r>
              <a:rPr lang="en-US" altLang="zh-CN" sz="2000"/>
              <a:t>)</a:t>
            </a:r>
            <a:r>
              <a:rPr lang="zh-CN" altLang="en-US" sz="2000"/>
              <a:t>和边沿触发产生</a:t>
            </a:r>
            <a:r>
              <a:rPr lang="en-US" altLang="zh-CN" sz="2000"/>
              <a:t>(</a:t>
            </a:r>
            <a:r>
              <a:rPr lang="zh-CN" altLang="en-US" sz="2000"/>
              <a:t>例</a:t>
            </a:r>
            <a:r>
              <a:rPr lang="en-US" altLang="zh-CN" sz="2000"/>
              <a:t>: </a:t>
            </a:r>
            <a:r>
              <a:rPr lang="zh-CN" altLang="en-US" sz="2000"/>
              <a:t>自旋锁加解锁</a:t>
            </a:r>
            <a:r>
              <a:rPr lang="en-US" altLang="zh-CN" sz="2000"/>
              <a:t>)</a:t>
            </a:r>
            <a:r>
              <a:rPr lang="zh-CN" altLang="en-US" sz="2000"/>
              <a:t>的根本源是时钟中断。</a:t>
            </a:r>
            <a:endParaRPr lang="en-US" altLang="zh-CN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5380" y="370134"/>
            <a:ext cx="69127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外部条件：外部控制的抢占开关</a:t>
            </a:r>
            <a:r>
              <a:rPr lang="en-US" altLang="zh-CN" sz="3200"/>
              <a:t>(</a:t>
            </a:r>
            <a:r>
              <a:rPr lang="zh-CN" altLang="en-US" sz="3200"/>
              <a:t>示例</a:t>
            </a:r>
            <a:r>
              <a:rPr lang="en-US" altLang="zh-CN" sz="3200"/>
              <a:t>)</a:t>
            </a:r>
            <a:endParaRPr lang="en-US" altLang="zh-CN" sz="3200"/>
          </a:p>
        </p:txBody>
      </p:sp>
      <p:sp>
        <p:nvSpPr>
          <p:cNvPr id="47" name="文本框 46"/>
          <p:cNvSpPr txBox="1"/>
          <p:nvPr/>
        </p:nvSpPr>
        <p:spPr>
          <a:xfrm>
            <a:off x="515380" y="1195785"/>
            <a:ext cx="112332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抢占针对的目标就是当前任务，由外部控制的抢占开关是当前任务的</a:t>
            </a:r>
            <a:r>
              <a:rPr lang="en-US" altLang="zh-CN" sz="2000">
                <a:solidFill>
                  <a:srgbClr val="FF0000"/>
                </a:solidFill>
              </a:rPr>
              <a:t>preempt_disable_count</a:t>
            </a:r>
            <a:r>
              <a:rPr lang="zh-CN" altLang="en-US" sz="2000"/>
              <a:t>。</a:t>
            </a:r>
            <a:endParaRPr lang="en-US" altLang="zh-CN" sz="2000"/>
          </a:p>
          <a:p>
            <a:r>
              <a:rPr lang="zh-CN" altLang="en-US" sz="2000"/>
              <a:t>作为计数：</a:t>
            </a:r>
            <a:r>
              <a:rPr lang="en-US" altLang="zh-CN" sz="2000"/>
              <a:t>0</a:t>
            </a:r>
            <a:r>
              <a:rPr lang="zh-CN" altLang="en-US" sz="2000"/>
              <a:t>代表开抢占，大于</a:t>
            </a:r>
            <a:r>
              <a:rPr lang="en-US" altLang="zh-CN" sz="2000"/>
              <a:t>0</a:t>
            </a:r>
            <a:r>
              <a:rPr lang="zh-CN" altLang="en-US" sz="2000"/>
              <a:t>则关抢占</a:t>
            </a:r>
            <a:r>
              <a:rPr lang="en-US" altLang="zh-CN" sz="2000"/>
              <a:t>(</a:t>
            </a:r>
            <a:r>
              <a:rPr lang="zh-CN" altLang="en-US" sz="2000"/>
              <a:t>可叠加，所以可能大于</a:t>
            </a:r>
            <a:r>
              <a:rPr lang="en-US" altLang="zh-CN" sz="2000"/>
              <a:t>1)</a:t>
            </a:r>
            <a:endParaRPr lang="zh-CN" altLang="en-US" sz="2000"/>
          </a:p>
        </p:txBody>
      </p:sp>
      <p:grpSp>
        <p:nvGrpSpPr>
          <p:cNvPr id="5" name="组合 4"/>
          <p:cNvGrpSpPr/>
          <p:nvPr/>
        </p:nvGrpSpPr>
        <p:grpSpPr>
          <a:xfrm>
            <a:off x="1307468" y="2132856"/>
            <a:ext cx="9937102" cy="4212468"/>
            <a:chOff x="1307468" y="2132856"/>
            <a:chExt cx="9937102" cy="4212468"/>
          </a:xfrm>
        </p:grpSpPr>
        <p:sp>
          <p:nvSpPr>
            <p:cNvPr id="6" name="文本框 5"/>
            <p:cNvSpPr txBox="1"/>
            <p:nvPr/>
          </p:nvSpPr>
          <p:spPr>
            <a:xfrm>
              <a:off x="1503251" y="2962689"/>
              <a:ext cx="25045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当前任务抢占开关</a:t>
              </a:r>
              <a:endParaRPr lang="en-US" altLang="zh-CN"/>
            </a:p>
            <a:p>
              <a:r>
                <a:rPr lang="en-US" altLang="zh-CN" sz="1800">
                  <a:solidFill>
                    <a:srgbClr val="FF0000"/>
                  </a:solidFill>
                </a:rPr>
                <a:t>preempt_disable_count</a:t>
              </a:r>
              <a:endParaRPr lang="zh-CN" altLang="en-US"/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4835860" y="3222268"/>
              <a:ext cx="756084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5591944" y="2924944"/>
              <a:ext cx="0" cy="324036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4794887" y="3311290"/>
              <a:ext cx="941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启用</a:t>
              </a:r>
              <a:r>
                <a:rPr lang="en-US" altLang="zh-CN"/>
                <a:t>(0)</a:t>
              </a:r>
              <a:endParaRPr lang="en-US" altLang="zh-CN"/>
            </a:p>
          </p:txBody>
        </p:sp>
        <p:cxnSp>
          <p:nvCxnSpPr>
            <p:cNvPr id="2" name="直接连接符 1"/>
            <p:cNvCxnSpPr/>
            <p:nvPr/>
          </p:nvCxnSpPr>
          <p:spPr>
            <a:xfrm>
              <a:off x="5591944" y="2924944"/>
              <a:ext cx="97210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文本框 2"/>
            <p:cNvSpPr txBox="1"/>
            <p:nvPr/>
          </p:nvSpPr>
          <p:spPr>
            <a:xfrm>
              <a:off x="5555940" y="2555612"/>
              <a:ext cx="1126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禁止</a:t>
              </a:r>
              <a:r>
                <a:rPr lang="en-US" altLang="zh-CN"/>
                <a:t>(1)</a:t>
              </a:r>
              <a:endParaRPr lang="en-US" altLang="zh-CN"/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6564052" y="3215881"/>
              <a:ext cx="756084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564052" y="2924944"/>
              <a:ext cx="0" cy="254933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7320136" y="2558517"/>
              <a:ext cx="0" cy="684076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6487076" y="3304903"/>
              <a:ext cx="941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启用</a:t>
              </a:r>
              <a:r>
                <a:rPr lang="en-US" altLang="zh-CN"/>
                <a:t>(0)</a:t>
              </a:r>
              <a:endParaRPr lang="en-US" altLang="zh-CN"/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7356140" y="2556194"/>
              <a:ext cx="97210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7320136" y="2132856"/>
              <a:ext cx="1126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禁止</a:t>
              </a:r>
              <a:r>
                <a:rPr lang="en-US" altLang="zh-CN"/>
                <a:t>(2)</a:t>
              </a:r>
              <a:endParaRPr lang="en-US" altLang="zh-CN"/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9048328" y="3212976"/>
              <a:ext cx="756084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8328248" y="2582624"/>
              <a:ext cx="0" cy="380065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8940316" y="3304903"/>
              <a:ext cx="9721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启用</a:t>
              </a:r>
              <a:r>
                <a:rPr lang="en-US" altLang="zh-CN"/>
                <a:t>(0)</a:t>
              </a:r>
              <a:endParaRPr lang="en-US" altLang="zh-CN"/>
            </a:p>
          </p:txBody>
        </p:sp>
        <p:cxnSp>
          <p:nvCxnSpPr>
            <p:cNvPr id="48" name="直接连接符 47"/>
            <p:cNvCxnSpPr/>
            <p:nvPr/>
          </p:nvCxnSpPr>
          <p:spPr>
            <a:xfrm>
              <a:off x="1307468" y="4221088"/>
              <a:ext cx="9253028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>
              <a:off x="1540063" y="4626145"/>
              <a:ext cx="22516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SpinLock</a:t>
              </a:r>
              <a:endParaRPr lang="en-US" altLang="zh-CN"/>
            </a:p>
            <a:p>
              <a:r>
                <a:rPr lang="en-US" altLang="zh-CN"/>
                <a:t>(NoPreemptIrqSave)</a:t>
              </a:r>
              <a:endParaRPr lang="zh-CN" altLang="en-US"/>
            </a:p>
          </p:txBody>
        </p:sp>
        <p:cxnSp>
          <p:nvCxnSpPr>
            <p:cNvPr id="50" name="直接连接符 49"/>
            <p:cNvCxnSpPr/>
            <p:nvPr/>
          </p:nvCxnSpPr>
          <p:spPr>
            <a:xfrm>
              <a:off x="4840829" y="5022468"/>
              <a:ext cx="756084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5596913" y="4725144"/>
              <a:ext cx="0" cy="324036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/>
            <p:cNvSpPr txBox="1"/>
            <p:nvPr/>
          </p:nvSpPr>
          <p:spPr>
            <a:xfrm>
              <a:off x="4799857" y="5111490"/>
              <a:ext cx="684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无锁</a:t>
              </a:r>
              <a:endParaRPr lang="en-US" altLang="zh-CN"/>
            </a:p>
          </p:txBody>
        </p:sp>
        <p:cxnSp>
          <p:nvCxnSpPr>
            <p:cNvPr id="53" name="直接连接符 52"/>
            <p:cNvCxnSpPr/>
            <p:nvPr/>
          </p:nvCxnSpPr>
          <p:spPr>
            <a:xfrm>
              <a:off x="5596913" y="4725144"/>
              <a:ext cx="97210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/>
            <p:cNvSpPr txBox="1"/>
            <p:nvPr/>
          </p:nvSpPr>
          <p:spPr>
            <a:xfrm>
              <a:off x="5375920" y="4355812"/>
              <a:ext cx="14451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有锁（禁止）</a:t>
              </a:r>
              <a:endParaRPr lang="en-US" altLang="zh-CN"/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6569021" y="5016081"/>
              <a:ext cx="756084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6569021" y="4725144"/>
              <a:ext cx="0" cy="254933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8333217" y="5016081"/>
              <a:ext cx="1579205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7346202" y="4725144"/>
              <a:ext cx="0" cy="324036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7346202" y="4725144"/>
              <a:ext cx="97210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8318310" y="4725144"/>
              <a:ext cx="0" cy="254933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本框 67"/>
            <p:cNvSpPr txBox="1"/>
            <p:nvPr/>
          </p:nvSpPr>
          <p:spPr>
            <a:xfrm>
              <a:off x="8364252" y="5082454"/>
              <a:ext cx="684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无锁</a:t>
              </a:r>
              <a:endParaRPr lang="en-US" altLang="zh-CN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6626122" y="5087810"/>
              <a:ext cx="684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无锁</a:t>
              </a:r>
              <a:endParaRPr lang="en-US" altLang="zh-CN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7248128" y="4365104"/>
              <a:ext cx="15221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有锁</a:t>
              </a:r>
              <a:r>
                <a:rPr lang="en-US" altLang="zh-CN"/>
                <a:t>(</a:t>
              </a:r>
              <a:r>
                <a:rPr lang="zh-CN" altLang="en-US"/>
                <a:t>禁止</a:t>
              </a:r>
              <a:r>
                <a:rPr lang="en-US" altLang="zh-CN"/>
                <a:t>)</a:t>
              </a:r>
              <a:endParaRPr lang="en-US" altLang="zh-CN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1559496" y="5698993"/>
              <a:ext cx="22516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NoPreempt</a:t>
              </a:r>
              <a:endParaRPr lang="en-US" altLang="zh-CN"/>
            </a:p>
            <a:p>
              <a:r>
                <a:rPr lang="zh-CN" altLang="en-US"/>
                <a:t>单独控制</a:t>
              </a:r>
              <a:r>
                <a:rPr lang="en-US" altLang="zh-CN"/>
                <a:t>Guard</a:t>
              </a:r>
              <a:endParaRPr lang="zh-CN" altLang="en-US"/>
            </a:p>
          </p:txBody>
        </p:sp>
        <p:cxnSp>
          <p:nvCxnSpPr>
            <p:cNvPr id="72" name="直接连接符 71"/>
            <p:cNvCxnSpPr/>
            <p:nvPr/>
          </p:nvCxnSpPr>
          <p:spPr>
            <a:xfrm>
              <a:off x="4835860" y="6345324"/>
              <a:ext cx="2510342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7310198" y="6021288"/>
              <a:ext cx="0" cy="324036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7320136" y="6021288"/>
              <a:ext cx="17641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7428148" y="5625244"/>
              <a:ext cx="1306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生效</a:t>
              </a:r>
              <a:r>
                <a:rPr lang="en-US" altLang="zh-CN"/>
                <a:t>(</a:t>
              </a:r>
              <a:r>
                <a:rPr lang="zh-CN" altLang="en-US"/>
                <a:t>禁止</a:t>
              </a:r>
              <a:r>
                <a:rPr lang="en-US" altLang="zh-CN"/>
                <a:t>)</a:t>
              </a:r>
              <a:endParaRPr lang="en-US" altLang="zh-CN"/>
            </a:p>
          </p:txBody>
        </p:sp>
        <p:cxnSp>
          <p:nvCxnSpPr>
            <p:cNvPr id="82" name="直接连接符 81"/>
            <p:cNvCxnSpPr/>
            <p:nvPr/>
          </p:nvCxnSpPr>
          <p:spPr>
            <a:xfrm>
              <a:off x="9084332" y="6345324"/>
              <a:ext cx="82809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 flipV="1">
              <a:off x="8292244" y="2924944"/>
              <a:ext cx="792088" cy="92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文本框 85"/>
            <p:cNvSpPr txBox="1"/>
            <p:nvPr/>
          </p:nvSpPr>
          <p:spPr>
            <a:xfrm>
              <a:off x="8318310" y="2528900"/>
              <a:ext cx="946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禁止</a:t>
              </a:r>
              <a:r>
                <a:rPr lang="en-US" altLang="zh-CN"/>
                <a:t>(1)</a:t>
              </a:r>
              <a:endParaRPr lang="en-US" altLang="zh-CN"/>
            </a:p>
          </p:txBody>
        </p:sp>
        <p:cxnSp>
          <p:nvCxnSpPr>
            <p:cNvPr id="87" name="直接连接符 86"/>
            <p:cNvCxnSpPr/>
            <p:nvPr/>
          </p:nvCxnSpPr>
          <p:spPr>
            <a:xfrm>
              <a:off x="9048328" y="2934236"/>
              <a:ext cx="0" cy="254933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9084332" y="6057292"/>
              <a:ext cx="0" cy="254933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箭头: 上 90"/>
            <p:cNvSpPr/>
            <p:nvPr/>
          </p:nvSpPr>
          <p:spPr>
            <a:xfrm>
              <a:off x="10524493" y="3498133"/>
              <a:ext cx="720077" cy="1345310"/>
            </a:xfrm>
            <a:prstGeom prst="up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叠加产生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195900" y="4598142"/>
              <a:ext cx="47131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/>
                <a:t>+1</a:t>
              </a:r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513003" y="4626145"/>
              <a:ext cx="4438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/>
                <a:t>-1</a:t>
              </a:r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884830" y="5939988"/>
              <a:ext cx="47131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/>
                <a:t>+1</a:t>
              </a:r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956837" y="4644147"/>
              <a:ext cx="47131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/>
                <a:t>+1</a:t>
              </a:r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262291" y="4629455"/>
              <a:ext cx="4438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/>
                <a:t>-1</a:t>
              </a:r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9058320" y="5939988"/>
              <a:ext cx="4438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/>
                <a:t>-1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5380" y="370134"/>
            <a:ext cx="78128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抢占式调度与协作式在框架上的关键区别</a:t>
            </a:r>
            <a:endParaRPr lang="en-US" altLang="zh-CN" sz="3200"/>
          </a:p>
        </p:txBody>
      </p:sp>
      <p:sp>
        <p:nvSpPr>
          <p:cNvPr id="3" name="文本框 2"/>
          <p:cNvSpPr txBox="1"/>
          <p:nvPr/>
        </p:nvSpPr>
        <p:spPr>
          <a:xfrm>
            <a:off x="584452" y="1052736"/>
            <a:ext cx="86799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抢占式调度在协作式自主</a:t>
            </a:r>
            <a:r>
              <a:rPr lang="en-US" altLang="zh-CN" sz="2400"/>
              <a:t>yield</a:t>
            </a:r>
            <a:r>
              <a:rPr lang="zh-CN" altLang="en-US" sz="2400"/>
              <a:t>的基础上，引入抢占控制和时钟中断，动态调整内外条件，触发优先级高的任务及时获得调用机会，避免个别任务长期不合理的占据</a:t>
            </a:r>
            <a:r>
              <a:rPr lang="en-US" altLang="zh-CN" sz="2400"/>
              <a:t>CPU</a:t>
            </a:r>
            <a:r>
              <a:rPr lang="zh-CN" altLang="en-US" sz="2400"/>
              <a:t>。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1765981" y="2367653"/>
            <a:ext cx="5230119" cy="68695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err="1">
                <a:solidFill>
                  <a:schemeClr val="tx1"/>
                </a:solidFill>
              </a:rPr>
              <a:t>api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20571" y="3411766"/>
            <a:ext cx="3975529" cy="161825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2000">
                <a:solidFill>
                  <a:schemeClr val="tx1"/>
                </a:solidFill>
              </a:rPr>
              <a:t>run</a:t>
            </a:r>
            <a:r>
              <a:rPr lang="en-US" altLang="zh-CN" sz="2000" err="1">
                <a:solidFill>
                  <a:schemeClr val="tx1"/>
                </a:solidFill>
              </a:rPr>
              <a:t>_queue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65982" y="5461436"/>
            <a:ext cx="5230118" cy="7084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>
                <a:solidFill>
                  <a:schemeClr val="tx1"/>
                </a:solidFill>
              </a:rPr>
              <a:t>scheduler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22339" y="5605882"/>
            <a:ext cx="1468000" cy="434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sched_rr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71364" y="3561027"/>
            <a:ext cx="1044116" cy="78492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CPU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19537" y="3965590"/>
            <a:ext cx="929597" cy="51920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  <a:endParaRPr lang="en-US" altLang="zh-CN" sz="2000">
              <a:solidFill>
                <a:schemeClr val="tx1"/>
              </a:solidFill>
            </a:endParaRP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(running)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1451484" y="3985909"/>
            <a:ext cx="468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464962" y="3965591"/>
            <a:ext cx="929597" cy="5192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  <a:endParaRPr lang="en-US" altLang="zh-CN" sz="2000">
              <a:solidFill>
                <a:schemeClr val="tx1"/>
              </a:solidFill>
            </a:endParaRP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(ready)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590339" y="3965590"/>
            <a:ext cx="929597" cy="5192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  <a:endParaRPr lang="en-US" altLang="zh-CN" sz="2000">
              <a:solidFill>
                <a:schemeClr val="tx1"/>
              </a:solidFill>
            </a:endParaRP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(ready)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716002" y="3965590"/>
            <a:ext cx="929597" cy="5192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  <a:endParaRPr lang="en-US" altLang="zh-CN" sz="2000">
              <a:solidFill>
                <a:schemeClr val="tx1"/>
              </a:solidFill>
            </a:endParaRP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(blocked)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3317185" y="3801941"/>
            <a:ext cx="3450440" cy="1120072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scheduler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827748" y="2504386"/>
            <a:ext cx="1620180" cy="434969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on_time_tick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0" name="箭头: 下 29"/>
          <p:cNvSpPr/>
          <p:nvPr/>
        </p:nvSpPr>
        <p:spPr>
          <a:xfrm>
            <a:off x="4205694" y="4938280"/>
            <a:ext cx="484632" cy="481918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811524" y="4506437"/>
            <a:ext cx="1106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当前任务</a:t>
            </a:r>
            <a:endParaRPr lang="zh-CN" altLang="en-US"/>
          </a:p>
        </p:txBody>
      </p:sp>
      <p:sp>
        <p:nvSpPr>
          <p:cNvPr id="36" name="矩形: 圆角 35"/>
          <p:cNvSpPr/>
          <p:nvPr/>
        </p:nvSpPr>
        <p:spPr>
          <a:xfrm>
            <a:off x="7428045" y="2222866"/>
            <a:ext cx="1629719" cy="11161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rgbClr val="FF0000"/>
                </a:solidFill>
              </a:rPr>
              <a:t>平台提供的时钟中断</a:t>
            </a:r>
            <a:endParaRPr lang="zh-CN" altLang="en-US" b="1">
              <a:solidFill>
                <a:srgbClr val="FF0000"/>
              </a:solidFill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 flipH="1">
            <a:off x="5754867" y="2780928"/>
            <a:ext cx="163727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4978586" y="5605882"/>
            <a:ext cx="1468000" cy="434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sched_cfs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42" name="箭头: 下 41"/>
          <p:cNvSpPr/>
          <p:nvPr/>
        </p:nvSpPr>
        <p:spPr>
          <a:xfrm>
            <a:off x="4240334" y="3095849"/>
            <a:ext cx="484632" cy="658042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4619836" y="3104964"/>
            <a:ext cx="2232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定时触发</a:t>
            </a:r>
            <a:r>
              <a:rPr lang="en-US" altLang="zh-CN" err="1"/>
              <a:t>runqueue</a:t>
            </a:r>
            <a:endParaRPr lang="en-US" altLang="zh-CN"/>
          </a:p>
          <a:p>
            <a:r>
              <a:rPr lang="zh-CN" altLang="en-US"/>
              <a:t>更新当前任务状态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4637838" y="4851303"/>
            <a:ext cx="2232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定时触发调度器</a:t>
            </a:r>
            <a:endParaRPr lang="en-US" altLang="zh-CN"/>
          </a:p>
          <a:p>
            <a:r>
              <a:rPr lang="zh-CN" altLang="en-US"/>
              <a:t>确定是否调整队列</a:t>
            </a:r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>
            <a:off x="7428044" y="4002976"/>
            <a:ext cx="1629719" cy="11161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rgbClr val="FF0000"/>
                </a:solidFill>
              </a:rPr>
              <a:t>外部抢占</a:t>
            </a:r>
            <a:endParaRPr lang="en-US" altLang="zh-CN" b="1">
              <a:solidFill>
                <a:srgbClr val="FF0000"/>
              </a:solidFill>
            </a:endParaRPr>
          </a:p>
          <a:p>
            <a:pPr algn="ctr"/>
            <a:r>
              <a:rPr lang="zh-CN" altLang="en-US" b="1">
                <a:solidFill>
                  <a:srgbClr val="FF0000"/>
                </a:solidFill>
              </a:rPr>
              <a:t>控制</a:t>
            </a:r>
            <a:endParaRPr lang="zh-CN" altLang="en-US" b="1">
              <a:solidFill>
                <a:srgbClr val="FF0000"/>
              </a:solidFill>
            </a:endParaRPr>
          </a:p>
        </p:txBody>
      </p:sp>
      <p:cxnSp>
        <p:nvCxnSpPr>
          <p:cNvPr id="14" name="直接箭头连接符 13"/>
          <p:cNvCxnSpPr>
            <a:stCxn id="5" idx="1"/>
          </p:cNvCxnSpPr>
          <p:nvPr/>
        </p:nvCxnSpPr>
        <p:spPr>
          <a:xfrm flipH="1">
            <a:off x="6870087" y="4561038"/>
            <a:ext cx="55795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15380" y="370134"/>
            <a:ext cx="69127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时钟中断与抢占式调度</a:t>
            </a:r>
            <a:endParaRPr lang="en-US" altLang="zh-CN" sz="32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27948" y="434349"/>
            <a:ext cx="3972936" cy="68958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948" y="1067579"/>
            <a:ext cx="5328592" cy="199822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948" y="3412099"/>
            <a:ext cx="4896544" cy="138344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7948" y="5133587"/>
            <a:ext cx="6552728" cy="1589797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6240016" y="1556792"/>
            <a:ext cx="327636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/>
          <p:cNvSpPr/>
          <p:nvPr/>
        </p:nvSpPr>
        <p:spPr>
          <a:xfrm>
            <a:off x="803412" y="1373214"/>
            <a:ext cx="4068452" cy="7596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通过</a:t>
            </a:r>
            <a:r>
              <a:rPr lang="en-US" altLang="zh-CN" err="1">
                <a:solidFill>
                  <a:sysClr val="windowText" lastClr="000000"/>
                </a:solidFill>
              </a:rPr>
              <a:t>axhal</a:t>
            </a:r>
            <a:r>
              <a:rPr lang="en-US" altLang="zh-CN">
                <a:solidFill>
                  <a:sysClr val="windowText" lastClr="000000"/>
                </a:solidFill>
              </a:rPr>
              <a:t> </a:t>
            </a:r>
            <a:r>
              <a:rPr lang="zh-CN" altLang="en-US">
                <a:solidFill>
                  <a:sysClr val="windowText" lastClr="000000"/>
                </a:solidFill>
              </a:rPr>
              <a:t>注册时钟中断，定期触发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en-US" altLang="zh-CN" err="1">
                <a:solidFill>
                  <a:sysClr val="windowText" lastClr="000000"/>
                </a:solidFill>
              </a:rPr>
              <a:t>axtask</a:t>
            </a:r>
            <a:r>
              <a:rPr lang="en-US" altLang="zh-CN">
                <a:solidFill>
                  <a:sysClr val="windowText" lastClr="000000"/>
                </a:solidFill>
              </a:rPr>
              <a:t>::</a:t>
            </a:r>
            <a:r>
              <a:rPr lang="en-US" altLang="zh-CN" err="1">
                <a:solidFill>
                  <a:sysClr val="windowText" lastClr="000000"/>
                </a:solidFill>
              </a:rPr>
              <a:t>on_timer_tick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19" name="矩形: 圆角 18"/>
          <p:cNvSpPr/>
          <p:nvPr/>
        </p:nvSpPr>
        <p:spPr>
          <a:xfrm>
            <a:off x="806412" y="3560444"/>
            <a:ext cx="4068452" cy="5400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经由</a:t>
            </a:r>
            <a:r>
              <a:rPr lang="en-US" altLang="zh-CN">
                <a:solidFill>
                  <a:sysClr val="windowText" lastClr="000000"/>
                </a:solidFill>
              </a:rPr>
              <a:t>axtask::runqueue</a:t>
            </a:r>
            <a:r>
              <a:rPr lang="zh-CN" altLang="en-US">
                <a:solidFill>
                  <a:sysClr val="windowText" lastClr="000000"/>
                </a:solidFill>
              </a:rPr>
              <a:t>传递定时事件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803412" y="5445224"/>
            <a:ext cx="4068452" cy="9706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触发特定调度器的</a:t>
            </a:r>
            <a:r>
              <a:rPr lang="en-US" altLang="zh-CN" err="1">
                <a:solidFill>
                  <a:sysClr val="windowText" lastClr="000000"/>
                </a:solidFill>
              </a:rPr>
              <a:t>task_tick</a:t>
            </a:r>
            <a:r>
              <a:rPr lang="zh-CN" altLang="en-US">
                <a:solidFill>
                  <a:sysClr val="windowText" lastClr="000000"/>
                </a:solidFill>
              </a:rPr>
              <a:t>，决定是否标记抢占标志，并可能进一步的导致任务队列的重排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21" name="箭头: 下 20"/>
          <p:cNvSpPr/>
          <p:nvPr/>
        </p:nvSpPr>
        <p:spPr>
          <a:xfrm>
            <a:off x="2595322" y="2362876"/>
            <a:ext cx="484632" cy="978408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下 21"/>
          <p:cNvSpPr/>
          <p:nvPr/>
        </p:nvSpPr>
        <p:spPr>
          <a:xfrm>
            <a:off x="2595322" y="4351822"/>
            <a:ext cx="484632" cy="978408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5380" y="370134"/>
            <a:ext cx="69127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抢占式调度算法</a:t>
            </a:r>
            <a:r>
              <a:rPr lang="en-US" altLang="zh-CN" sz="3200"/>
              <a:t>ROUND_ROBIN</a:t>
            </a:r>
            <a:r>
              <a:rPr lang="zh-CN" altLang="en-US" sz="3200"/>
              <a:t>机制</a:t>
            </a:r>
            <a:endParaRPr lang="en-US" altLang="zh-CN" sz="3200"/>
          </a:p>
        </p:txBody>
      </p:sp>
      <p:sp>
        <p:nvSpPr>
          <p:cNvPr id="9" name="矩形 8"/>
          <p:cNvSpPr/>
          <p:nvPr/>
        </p:nvSpPr>
        <p:spPr>
          <a:xfrm>
            <a:off x="3929253" y="3961691"/>
            <a:ext cx="3678915" cy="161825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run_queue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983432" y="4364901"/>
            <a:ext cx="1044116" cy="78492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CPU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91644" y="4515515"/>
            <a:ext cx="929597" cy="51920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  <a:endParaRPr lang="en-US" altLang="zh-CN" sz="2000">
              <a:solidFill>
                <a:schemeClr val="tx1"/>
              </a:solidFill>
            </a:endParaRP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(running)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171564" y="4789783"/>
            <a:ext cx="612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077030" y="4515516"/>
            <a:ext cx="929597" cy="5192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  <a:endParaRPr lang="en-US" altLang="zh-CN" sz="2000">
              <a:solidFill>
                <a:schemeClr val="tx1"/>
              </a:solidFill>
            </a:endParaRP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(ready)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202407" y="4515515"/>
            <a:ext cx="929597" cy="5192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  <a:endParaRPr lang="en-US" altLang="zh-CN" sz="2000">
              <a:solidFill>
                <a:schemeClr val="tx1"/>
              </a:solidFill>
            </a:endParaRP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(ready)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328070" y="4515515"/>
            <a:ext cx="929597" cy="5192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  <a:endParaRPr lang="en-US" altLang="zh-CN" sz="2000">
              <a:solidFill>
                <a:schemeClr val="tx1"/>
              </a:solidFill>
            </a:endParaRP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(ready)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783631" y="5056362"/>
            <a:ext cx="1106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当前任务</a:t>
            </a:r>
            <a:endParaRPr lang="zh-CN" altLang="en-US"/>
          </a:p>
        </p:txBody>
      </p:sp>
      <p:sp>
        <p:nvSpPr>
          <p:cNvPr id="17" name="任意多边形: 形状 16"/>
          <p:cNvSpPr/>
          <p:nvPr/>
        </p:nvSpPr>
        <p:spPr>
          <a:xfrm>
            <a:off x="3477730" y="4775121"/>
            <a:ext cx="4632076" cy="1253559"/>
          </a:xfrm>
          <a:custGeom>
            <a:avLst/>
            <a:gdLst>
              <a:gd name="connsiteX0" fmla="*/ 0 w 4632076"/>
              <a:gd name="connsiteY0" fmla="*/ 668594 h 1253559"/>
              <a:gd name="connsiteX1" fmla="*/ 403123 w 4632076"/>
              <a:gd name="connsiteY1" fmla="*/ 1052052 h 1253559"/>
              <a:gd name="connsiteX2" fmla="*/ 1406013 w 4632076"/>
              <a:gd name="connsiteY2" fmla="*/ 1209368 h 1253559"/>
              <a:gd name="connsiteX3" fmla="*/ 3539613 w 4632076"/>
              <a:gd name="connsiteY3" fmla="*/ 1189704 h 1253559"/>
              <a:gd name="connsiteX4" fmla="*/ 4581833 w 4632076"/>
              <a:gd name="connsiteY4" fmla="*/ 511278 h 1253559"/>
              <a:gd name="connsiteX5" fmla="*/ 4404852 w 4632076"/>
              <a:gd name="connsiteY5" fmla="*/ 157316 h 1253559"/>
              <a:gd name="connsiteX6" fmla="*/ 3854246 w 4632076"/>
              <a:gd name="connsiteY6" fmla="*/ 0 h 1253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2076" h="1253559">
                <a:moveTo>
                  <a:pt x="0" y="668594"/>
                </a:moveTo>
                <a:cubicBezTo>
                  <a:pt x="84394" y="815258"/>
                  <a:pt x="168788" y="961923"/>
                  <a:pt x="403123" y="1052052"/>
                </a:cubicBezTo>
                <a:cubicBezTo>
                  <a:pt x="637458" y="1142181"/>
                  <a:pt x="883265" y="1186426"/>
                  <a:pt x="1406013" y="1209368"/>
                </a:cubicBezTo>
                <a:cubicBezTo>
                  <a:pt x="1928761" y="1232310"/>
                  <a:pt x="3010310" y="1306052"/>
                  <a:pt x="3539613" y="1189704"/>
                </a:cubicBezTo>
                <a:cubicBezTo>
                  <a:pt x="4068916" y="1073356"/>
                  <a:pt x="4437627" y="683343"/>
                  <a:pt x="4581833" y="511278"/>
                </a:cubicBezTo>
                <a:cubicBezTo>
                  <a:pt x="4726040" y="339213"/>
                  <a:pt x="4526116" y="242529"/>
                  <a:pt x="4404852" y="157316"/>
                </a:cubicBezTo>
                <a:cubicBezTo>
                  <a:pt x="4283588" y="72103"/>
                  <a:pt x="4068917" y="36051"/>
                  <a:pt x="3854246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610296" y="6120008"/>
            <a:ext cx="527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 </a:t>
            </a:r>
            <a:r>
              <a:rPr lang="zh-CN" altLang="en-US"/>
              <a:t>仍继承协作式：主动执行</a:t>
            </a:r>
            <a:r>
              <a:rPr lang="en-US" altLang="zh-CN"/>
              <a:t>yield</a:t>
            </a:r>
            <a:r>
              <a:rPr lang="zh-CN" altLang="en-US"/>
              <a:t>将会排到队尾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15380" y="1124744"/>
            <a:ext cx="110892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在协作式调度</a:t>
            </a:r>
            <a:r>
              <a:rPr lang="en-US" altLang="zh-CN" sz="2400"/>
              <a:t>FIFO</a:t>
            </a:r>
            <a:r>
              <a:rPr lang="zh-CN" altLang="en-US" sz="2400"/>
              <a:t>的基础上，由定时器定时递减</a:t>
            </a:r>
            <a:r>
              <a:rPr lang="zh-CN" altLang="en-US" sz="2400" b="1">
                <a:solidFill>
                  <a:srgbClr val="FF0000"/>
                </a:solidFill>
              </a:rPr>
              <a:t>当前任务</a:t>
            </a:r>
            <a:r>
              <a:rPr lang="zh-CN" altLang="en-US" sz="2400"/>
              <a:t>的时间片，耗尽时允许调度，一旦外部条件符合，边沿触发抢占，当前任务排到队尾，如此完成各个任务的循环排列。注：核心目标是</a:t>
            </a:r>
            <a:r>
              <a:rPr lang="zh-CN" altLang="en-US" sz="2400" b="1"/>
              <a:t>当前任务</a:t>
            </a:r>
            <a:r>
              <a:rPr lang="zh-CN" altLang="en-US" sz="2400"/>
              <a:t>。</a:t>
            </a:r>
            <a:endParaRPr lang="en-US" altLang="zh-CN" sz="2000"/>
          </a:p>
        </p:txBody>
      </p:sp>
      <p:sp>
        <p:nvSpPr>
          <p:cNvPr id="20" name="任意多边形: 形状 19"/>
          <p:cNvSpPr/>
          <p:nvPr/>
        </p:nvSpPr>
        <p:spPr>
          <a:xfrm>
            <a:off x="3252189" y="3269023"/>
            <a:ext cx="5272050" cy="1350996"/>
          </a:xfrm>
          <a:custGeom>
            <a:avLst/>
            <a:gdLst>
              <a:gd name="connsiteX0" fmla="*/ 28896 w 5272050"/>
              <a:gd name="connsiteY0" fmla="*/ 1252673 h 1350996"/>
              <a:gd name="connsiteX1" fmla="*/ 235374 w 5272050"/>
              <a:gd name="connsiteY1" fmla="*/ 328441 h 1350996"/>
              <a:gd name="connsiteX2" fmla="*/ 1759374 w 5272050"/>
              <a:gd name="connsiteY2" fmla="*/ 13808 h 1350996"/>
              <a:gd name="connsiteX3" fmla="*/ 4305929 w 5272050"/>
              <a:gd name="connsiteY3" fmla="*/ 141628 h 1350996"/>
              <a:gd name="connsiteX4" fmla="*/ 5269490 w 5272050"/>
              <a:gd name="connsiteY4" fmla="*/ 888879 h 1350996"/>
              <a:gd name="connsiteX5" fmla="*/ 4069954 w 5272050"/>
              <a:gd name="connsiteY5" fmla="*/ 1350996 h 1350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2050" h="1350996">
                <a:moveTo>
                  <a:pt x="28896" y="1252673"/>
                </a:moveTo>
                <a:cubicBezTo>
                  <a:pt x="-12072" y="893795"/>
                  <a:pt x="-53039" y="534918"/>
                  <a:pt x="235374" y="328441"/>
                </a:cubicBezTo>
                <a:cubicBezTo>
                  <a:pt x="523787" y="121964"/>
                  <a:pt x="1080948" y="44943"/>
                  <a:pt x="1759374" y="13808"/>
                </a:cubicBezTo>
                <a:cubicBezTo>
                  <a:pt x="2437800" y="-17328"/>
                  <a:pt x="3720910" y="-4217"/>
                  <a:pt x="4305929" y="141628"/>
                </a:cubicBezTo>
                <a:cubicBezTo>
                  <a:pt x="4890948" y="287473"/>
                  <a:pt x="5308819" y="687318"/>
                  <a:pt x="5269490" y="888879"/>
                </a:cubicBezTo>
                <a:cubicBezTo>
                  <a:pt x="5230161" y="1090440"/>
                  <a:pt x="4650057" y="1220718"/>
                  <a:pt x="4069954" y="1350996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647728" y="2461702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抢占式：同时满足以下条件</a:t>
            </a:r>
            <a:endParaRPr lang="en-US" altLang="zh-CN"/>
          </a:p>
          <a:p>
            <a:r>
              <a:rPr lang="en-US" altLang="zh-CN"/>
              <a:t>1.1 </a:t>
            </a:r>
            <a:r>
              <a:rPr lang="zh-CN" altLang="en-US"/>
              <a:t>定时器递减当前任务的时间片计数，减到</a:t>
            </a:r>
            <a:r>
              <a:rPr lang="en-US" altLang="zh-CN"/>
              <a:t>0</a:t>
            </a:r>
            <a:r>
              <a:rPr lang="zh-CN" altLang="en-US"/>
              <a:t>时，设</a:t>
            </a:r>
            <a:r>
              <a:rPr lang="en-US" altLang="zh-CN" b="1">
                <a:solidFill>
                  <a:srgbClr val="FF0000"/>
                </a:solidFill>
              </a:rPr>
              <a:t>preempt pending</a:t>
            </a:r>
            <a:endParaRPr lang="en-US" altLang="zh-CN" b="1">
              <a:solidFill>
                <a:srgbClr val="FF0000"/>
              </a:solidFill>
            </a:endParaRPr>
          </a:p>
          <a:p>
            <a:r>
              <a:rPr lang="en-US" altLang="zh-CN"/>
              <a:t>1.2 </a:t>
            </a:r>
            <a:r>
              <a:rPr lang="zh-CN" altLang="en-US"/>
              <a:t>外部条件允许当前任务被抢占，且处于从禁用到启用的边沿</a:t>
            </a:r>
            <a:endParaRPr lang="zh-CN" altLang="en-US"/>
          </a:p>
        </p:txBody>
      </p:sp>
      <p:cxnSp>
        <p:nvCxnSpPr>
          <p:cNvPr id="4" name="直接箭头连接符 3"/>
          <p:cNvCxnSpPr>
            <a:stCxn id="13" idx="1"/>
            <a:endCxn id="11" idx="3"/>
          </p:cNvCxnSpPr>
          <p:nvPr/>
        </p:nvCxnSpPr>
        <p:spPr>
          <a:xfrm flipH="1">
            <a:off x="3821241" y="4775119"/>
            <a:ext cx="255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t"/>
      <a:lstStyle>
        <a:defPPr algn="ctr">
          <a:defRPr sz="1600" b="1" smtClean="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6211</Words>
  <Application>WPS 演示</Application>
  <PresentationFormat>宽屏</PresentationFormat>
  <Paragraphs>838</Paragraphs>
  <Slides>34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6" baseType="lpstr">
      <vt:lpstr>Arial</vt:lpstr>
      <vt:lpstr>宋体</vt:lpstr>
      <vt:lpstr>Wingdings</vt:lpstr>
      <vt:lpstr>-apple-system</vt:lpstr>
      <vt:lpstr>ESRI AMFM Electric</vt:lpstr>
      <vt:lpstr>等线 Light</vt:lpstr>
      <vt:lpstr>等线</vt:lpstr>
      <vt:lpstr>微软雅黑</vt:lpstr>
      <vt:lpstr>Arial Unicode MS</vt:lpstr>
      <vt:lpstr>Courier New</vt:lpstr>
      <vt:lpstr>Calibri</vt:lpstr>
      <vt:lpstr>Office 主题​​</vt:lpstr>
      <vt:lpstr>秋冬季训练营三阶段 组件化内核设计与实践(3)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石 磊</dc:creator>
  <cp:lastModifiedBy>Vinci</cp:lastModifiedBy>
  <cp:revision>1004</cp:revision>
  <dcterms:created xsi:type="dcterms:W3CDTF">2023-02-06T11:51:00Z</dcterms:created>
  <dcterms:modified xsi:type="dcterms:W3CDTF">2025-04-25T03:31:42Z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D93572E8F0824D3AB1239AC6ABBD36DA_12</vt:lpwstr>
  </property>
  <property fmtid="{D5CDD505-2E9C-101B-9397-08002B2CF9AE}" pid="3" name="KSOProductBuildVer">
    <vt:lpwstr>2052-12.1.0.20305</vt:lpwstr>
  </property>
</Properties>
</file>