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8" r:id="rId3"/>
    <p:sldId id="633" r:id="rId4"/>
    <p:sldId id="624" r:id="rId5"/>
    <p:sldId id="625" r:id="rId6"/>
    <p:sldId id="626" r:id="rId7"/>
    <p:sldId id="634" r:id="rId8"/>
    <p:sldId id="636" r:id="rId9"/>
    <p:sldId id="623" r:id="rId10"/>
    <p:sldId id="473" r:id="rId12"/>
    <p:sldId id="564" r:id="rId13"/>
    <p:sldId id="628" r:id="rId14"/>
    <p:sldId id="627" r:id="rId15"/>
    <p:sldId id="630" r:id="rId16"/>
    <p:sldId id="629" r:id="rId17"/>
    <p:sldId id="631" r:id="rId18"/>
    <p:sldId id="635" r:id="rId19"/>
    <p:sldId id="63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1" userDrawn="1">
          <p15:clr>
            <a:srgbClr val="A4A3A4"/>
          </p15:clr>
        </p15:guide>
        <p15:guide id="2" pos="3863" userDrawn="1">
          <p15:clr>
            <a:srgbClr val="A4A3A4"/>
          </p15:clr>
        </p15:guide>
        <p15:guide id="3"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5244" autoAdjust="0"/>
  </p:normalViewPr>
  <p:slideViewPr>
    <p:cSldViewPr showGuides="1">
      <p:cViewPr varScale="1">
        <p:scale>
          <a:sx n="83" d="100"/>
          <a:sy n="83" d="100"/>
        </p:scale>
        <p:origin x="571" y="48"/>
      </p:cViewPr>
      <p:guideLst>
        <p:guide orient="horz" pos="2931"/>
        <p:guide pos="3863"/>
        <p:guide orient="horz" pos="2137"/>
      </p:guideLst>
    </p:cSldViewPr>
  </p:slideViewPr>
  <p:notesTextViewPr>
    <p:cViewPr>
      <p:scale>
        <a:sx n="3" d="2"/>
        <a:sy n="3" d="2"/>
      </p:scale>
      <p:origin x="0" y="0"/>
    </p:cViewPr>
  </p:notesTextViewPr>
  <p:sorterViewPr>
    <p:cViewPr>
      <p:scale>
        <a:sx n="100" d="100"/>
        <a:sy n="100" d="100"/>
      </p:scale>
      <p:origin x="0" y="-21259"/>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C0B5-5BBF-4687-A2C4-7EEAA89D52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ABCB6-718A-4210-8C4D-147807BDB3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72ABCB6-718A-4210-8C4D-147807BDB3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B623CAD-3B9E-46A0-9FDD-A80C10F87FB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b="1"/>
            </a:lvl1pPr>
          </a:lstStyle>
          <a:p>
            <a:fld id="{E051CF17-0909-4B2B-B3EB-2C40ABF6021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A2C4650-8E13-4B0E-B8C1-F57D7E0EB59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5D7C513-3B6B-4E0D-AF29-482BEE40A6F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C12CAC3-CE72-4BEA-BF09-E77424D85D8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sz="2400" b="1"/>
            </a:lvl1pPr>
          </a:lstStyle>
          <a:p>
            <a:fld id="{E051CF17-0909-4B2B-B3EB-2C40ABF6021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82FC16E-3383-4F04-BD0D-053F7A78B5A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401C318-F029-4FDA-8C56-1F1D338AC7C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B0125D-7816-4C91-BBA2-76782B34C4F6}"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2F32449-5E2A-4397-96D3-6D0590BBA559}"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0E03A7-202F-499C-A3C2-A80E898FE44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D26C8A-C4FB-4CA8-B76D-BD83A6B56D4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CB81798-0E96-410A-869C-0D47CD904D4E}"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5EE7A-93C4-4B25-B462-6ADE7E90FB1D}"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1CF17-0909-4B2B-B3EB-2C40ABF602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35360" y="548680"/>
            <a:ext cx="11485276" cy="2637247"/>
          </a:xfrm>
        </p:spPr>
        <p:txBody>
          <a:bodyPr>
            <a:normAutofit/>
          </a:bodyPr>
          <a:lstStyle/>
          <a:p>
            <a:r>
              <a:rPr lang="zh-CN" altLang="en-US" sz="4800"/>
              <a:t>秋冬季训练营三阶段</a:t>
            </a:r>
            <a:br>
              <a:rPr lang="en-US" altLang="zh-CN" sz="4800"/>
            </a:br>
            <a:r>
              <a:rPr lang="zh-CN" altLang="en-US" sz="4800"/>
              <a:t>组件化内核设计与实践</a:t>
            </a:r>
            <a:r>
              <a:rPr lang="en-US" altLang="zh-CN" sz="4800"/>
              <a:t>(5)</a:t>
            </a:r>
            <a:endParaRPr lang="zh-CN" altLang="en-US" sz="2000" b="1"/>
          </a:p>
        </p:txBody>
      </p:sp>
      <p:sp>
        <p:nvSpPr>
          <p:cNvPr id="5" name="副标题 4"/>
          <p:cNvSpPr>
            <a:spLocks noGrp="1"/>
          </p:cNvSpPr>
          <p:nvPr>
            <p:ph type="subTitle" idx="1"/>
          </p:nvPr>
        </p:nvSpPr>
        <p:spPr>
          <a:xfrm>
            <a:off x="1524000" y="4005064"/>
            <a:ext cx="9144000" cy="1655762"/>
          </a:xfrm>
        </p:spPr>
        <p:txBody>
          <a:bodyPr/>
          <a:lstStyle/>
          <a:p>
            <a:r>
              <a:rPr lang="zh-CN" altLang="en-US"/>
              <a:t>清华大学 </a:t>
            </a:r>
            <a:r>
              <a:rPr lang="en-US" altLang="zh-CN"/>
              <a:t>&amp; </a:t>
            </a:r>
            <a:r>
              <a:rPr lang="zh-CN" altLang="en-US"/>
              <a:t>山东乾云启创</a:t>
            </a:r>
            <a:endParaRPr lang="en-US" altLang="zh-CN"/>
          </a:p>
          <a:p>
            <a:r>
              <a:rPr lang="zh-CN" altLang="en-US"/>
              <a:t>泉城实验室安全操作系统联合创新中心</a:t>
            </a:r>
            <a:endParaRPr lang="en-US" altLang="zh-CN"/>
          </a:p>
          <a:p>
            <a:r>
              <a:rPr lang="zh-CN" altLang="en-US"/>
              <a:t>石磊</a:t>
            </a:r>
            <a:endParaRPr lang="en-US" altLang="zh-CN"/>
          </a:p>
          <a:p>
            <a:r>
              <a:rPr lang="en-US" altLang="zh-CN"/>
              <a:t>2024.11.20</a:t>
            </a:r>
            <a:endParaRPr lang="zh-CN" altLang="en-US"/>
          </a:p>
        </p:txBody>
      </p:sp>
      <p:sp>
        <p:nvSpPr>
          <p:cNvPr id="3" name="灯片编号占位符 2"/>
          <p:cNvSpPr>
            <a:spLocks noGrp="1"/>
          </p:cNvSpPr>
          <p:nvPr>
            <p:ph type="sldNum" sz="quarter" idx="12"/>
          </p:nvPr>
        </p:nvSpPr>
        <p:spPr/>
        <p:txBody>
          <a:bodyPr/>
          <a:lstStyle/>
          <a:p>
            <a:fld id="{E051CF17-0909-4B2B-B3EB-2C40ABF6021B}"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27273"/>
            <a:ext cx="8028892" cy="584775"/>
          </a:xfrm>
          <a:prstGeom prst="rect">
            <a:avLst/>
          </a:prstGeom>
          <a:noFill/>
        </p:spPr>
        <p:txBody>
          <a:bodyPr wrap="square">
            <a:spAutoFit/>
          </a:bodyPr>
          <a:lstStyle/>
          <a:p>
            <a:r>
              <a:rPr lang="en-US" altLang="zh-CN" sz="3200"/>
              <a:t>ELF</a:t>
            </a:r>
            <a:r>
              <a:rPr lang="zh-CN" altLang="en-US" sz="3200"/>
              <a:t>格式应用的加载</a:t>
            </a:r>
            <a:endParaRPr lang="en-US" altLang="zh-CN" sz="3200"/>
          </a:p>
        </p:txBody>
      </p:sp>
      <p:sp>
        <p:nvSpPr>
          <p:cNvPr id="5" name="文本框 4"/>
          <p:cNvSpPr txBox="1"/>
          <p:nvPr/>
        </p:nvSpPr>
        <p:spPr>
          <a:xfrm>
            <a:off x="551384" y="944724"/>
            <a:ext cx="11269252" cy="707886"/>
          </a:xfrm>
          <a:prstGeom prst="rect">
            <a:avLst/>
          </a:prstGeom>
          <a:noFill/>
        </p:spPr>
        <p:txBody>
          <a:bodyPr wrap="square" rtlCol="0">
            <a:spAutoFit/>
          </a:bodyPr>
          <a:lstStyle/>
          <a:p>
            <a:r>
              <a:rPr lang="zh-CN" altLang="en-US" sz="2000"/>
              <a:t>多少应用在编译时都默认采取</a:t>
            </a:r>
            <a:r>
              <a:rPr lang="en-US" altLang="zh-CN" sz="2000"/>
              <a:t>ELF</a:t>
            </a:r>
            <a:r>
              <a:rPr lang="zh-CN" altLang="en-US" sz="2000"/>
              <a:t>格式，内核负责解析和加载各段到用户地址空间中的适当位置。</a:t>
            </a:r>
            <a:endParaRPr lang="en-US" altLang="zh-CN" sz="2000"/>
          </a:p>
          <a:p>
            <a:r>
              <a:rPr lang="zh-CN" altLang="en-US" sz="2000"/>
              <a:t>示例</a:t>
            </a:r>
            <a:r>
              <a:rPr lang="en-US" altLang="zh-CN" sz="2000"/>
              <a:t>m_3_0</a:t>
            </a:r>
            <a:r>
              <a:rPr lang="zh-CN" altLang="en-US" sz="2000"/>
              <a:t>使用的应用</a:t>
            </a:r>
            <a:r>
              <a:rPr lang="en-US" altLang="zh-CN" sz="2000"/>
              <a:t>hello</a:t>
            </a:r>
            <a:r>
              <a:rPr lang="zh-CN" altLang="en-US" sz="2000"/>
              <a:t>的格式：</a:t>
            </a:r>
            <a:endParaRPr lang="zh-CN" altLang="en-US" sz="2000"/>
          </a:p>
        </p:txBody>
      </p:sp>
      <p:pic>
        <p:nvPicPr>
          <p:cNvPr id="9" name="图片 8"/>
          <p:cNvPicPr>
            <a:picLocks noChangeAspect="1"/>
          </p:cNvPicPr>
          <p:nvPr/>
        </p:nvPicPr>
        <p:blipFill>
          <a:blip r:embed="rId1"/>
          <a:stretch>
            <a:fillRect/>
          </a:stretch>
        </p:blipFill>
        <p:spPr>
          <a:xfrm>
            <a:off x="623264" y="1736812"/>
            <a:ext cx="10765324" cy="3166792"/>
          </a:xfrm>
          <a:prstGeom prst="rect">
            <a:avLst/>
          </a:prstGeom>
        </p:spPr>
      </p:pic>
      <p:sp>
        <p:nvSpPr>
          <p:cNvPr id="10" name="矩形: 圆角 9"/>
          <p:cNvSpPr/>
          <p:nvPr/>
        </p:nvSpPr>
        <p:spPr>
          <a:xfrm>
            <a:off x="806770" y="3537012"/>
            <a:ext cx="10401797" cy="576064"/>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1" name="矩形: 圆角 10"/>
          <p:cNvSpPr/>
          <p:nvPr/>
        </p:nvSpPr>
        <p:spPr>
          <a:xfrm>
            <a:off x="515381" y="2328683"/>
            <a:ext cx="2196244" cy="383565"/>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2" name="文本框 11"/>
          <p:cNvSpPr txBox="1"/>
          <p:nvPr/>
        </p:nvSpPr>
        <p:spPr>
          <a:xfrm>
            <a:off x="551384" y="5237018"/>
            <a:ext cx="11269252" cy="1323439"/>
          </a:xfrm>
          <a:prstGeom prst="rect">
            <a:avLst/>
          </a:prstGeom>
          <a:noFill/>
        </p:spPr>
        <p:txBody>
          <a:bodyPr wrap="square" rtlCol="0">
            <a:spAutoFit/>
          </a:bodyPr>
          <a:lstStyle/>
          <a:p>
            <a:r>
              <a:rPr lang="zh-CN" altLang="en-US" sz="2000"/>
              <a:t>需要获取的信息：</a:t>
            </a:r>
            <a:endParaRPr lang="en-US" altLang="zh-CN" sz="2000"/>
          </a:p>
          <a:p>
            <a:r>
              <a:rPr lang="en-US" altLang="zh-CN" sz="2000"/>
              <a:t>1. Entry point</a:t>
            </a:r>
            <a:r>
              <a:rPr lang="zh-CN" altLang="en-US" sz="2000"/>
              <a:t>应用的入口地址</a:t>
            </a:r>
            <a:endParaRPr lang="en-US" altLang="zh-CN" sz="2000"/>
          </a:p>
          <a:p>
            <a:r>
              <a:rPr lang="en-US" altLang="zh-CN" sz="2000"/>
              <a:t>2. </a:t>
            </a:r>
            <a:r>
              <a:rPr lang="zh-CN" altLang="en-US" sz="2000"/>
              <a:t>两个</a:t>
            </a:r>
            <a:r>
              <a:rPr lang="en-US" altLang="zh-CN" sz="2000"/>
              <a:t>Type</a:t>
            </a:r>
            <a:r>
              <a:rPr lang="zh-CN" altLang="en-US" sz="2000"/>
              <a:t>为</a:t>
            </a:r>
            <a:r>
              <a:rPr lang="en-US" altLang="zh-CN" sz="2000"/>
              <a:t>LOAD</a:t>
            </a:r>
            <a:r>
              <a:rPr lang="zh-CN" altLang="en-US" sz="2000"/>
              <a:t>的段，表示需要加载。分别是代码段和数据段，从</a:t>
            </a:r>
            <a:r>
              <a:rPr lang="en-US" altLang="zh-CN" sz="2000"/>
              <a:t>Flag</a:t>
            </a:r>
            <a:r>
              <a:rPr lang="zh-CN" altLang="en-US" sz="2000"/>
              <a:t>属性可以区分。</a:t>
            </a:r>
            <a:endParaRPr lang="en-US" altLang="zh-CN" sz="2000"/>
          </a:p>
          <a:p>
            <a:r>
              <a:rPr lang="zh-CN" altLang="en-US" sz="2000"/>
              <a:t>注意：数据段的文件内偏移</a:t>
            </a:r>
            <a:r>
              <a:rPr lang="en-US" altLang="zh-CN" sz="2000"/>
              <a:t>Offset</a:t>
            </a:r>
            <a:r>
              <a:rPr lang="zh-CN" altLang="en-US" sz="2000"/>
              <a:t>和虚拟地址</a:t>
            </a:r>
            <a:r>
              <a:rPr lang="en-US" altLang="zh-CN" sz="2000"/>
              <a:t>VirtAddr</a:t>
            </a:r>
            <a:r>
              <a:rPr lang="zh-CN" altLang="en-US" sz="2000"/>
              <a:t>不一样，且</a:t>
            </a:r>
            <a:r>
              <a:rPr lang="en-US" altLang="zh-CN" sz="2000"/>
              <a:t>FileSiz</a:t>
            </a:r>
            <a:r>
              <a:rPr lang="zh-CN" altLang="en-US" sz="2000"/>
              <a:t>和</a:t>
            </a:r>
            <a:r>
              <a:rPr lang="en-US" altLang="zh-CN" sz="2000"/>
              <a:t>MemSiz</a:t>
            </a:r>
            <a:r>
              <a:rPr lang="zh-CN" altLang="en-US" sz="2000"/>
              <a:t>不一样。</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27273"/>
            <a:ext cx="8028892" cy="584775"/>
          </a:xfrm>
          <a:prstGeom prst="rect">
            <a:avLst/>
          </a:prstGeom>
          <a:noFill/>
        </p:spPr>
        <p:txBody>
          <a:bodyPr wrap="square">
            <a:spAutoFit/>
          </a:bodyPr>
          <a:lstStyle/>
          <a:p>
            <a:r>
              <a:rPr lang="en-US" altLang="zh-CN" sz="3200"/>
              <a:t>ELF</a:t>
            </a:r>
            <a:r>
              <a:rPr lang="zh-CN" altLang="en-US" sz="3200"/>
              <a:t>格式应用的加载</a:t>
            </a:r>
            <a:endParaRPr lang="en-US" altLang="zh-CN" sz="3200"/>
          </a:p>
        </p:txBody>
      </p:sp>
      <p:sp>
        <p:nvSpPr>
          <p:cNvPr id="5" name="文本框 4"/>
          <p:cNvSpPr txBox="1"/>
          <p:nvPr/>
        </p:nvSpPr>
        <p:spPr>
          <a:xfrm>
            <a:off x="551384" y="944724"/>
            <a:ext cx="11269252" cy="400110"/>
          </a:xfrm>
          <a:prstGeom prst="rect">
            <a:avLst/>
          </a:prstGeom>
          <a:noFill/>
        </p:spPr>
        <p:txBody>
          <a:bodyPr wrap="square" rtlCol="0">
            <a:spAutoFit/>
          </a:bodyPr>
          <a:lstStyle/>
          <a:p>
            <a:r>
              <a:rPr lang="zh-CN" altLang="en-US" sz="2000"/>
              <a:t>需要注意文件内偏移和预定的虚拟内存空间内偏移可能不一致，特别是数据段部分。</a:t>
            </a:r>
            <a:endParaRPr lang="zh-CN" altLang="en-US" sz="2000"/>
          </a:p>
        </p:txBody>
      </p:sp>
      <p:pic>
        <p:nvPicPr>
          <p:cNvPr id="3" name="图片 2"/>
          <p:cNvPicPr>
            <a:picLocks noChangeAspect="1"/>
          </p:cNvPicPr>
          <p:nvPr/>
        </p:nvPicPr>
        <p:blipFill>
          <a:blip r:embed="rId1"/>
          <a:stretch>
            <a:fillRect/>
          </a:stretch>
        </p:blipFill>
        <p:spPr>
          <a:xfrm>
            <a:off x="3179676" y="1700808"/>
            <a:ext cx="4953000" cy="3048000"/>
          </a:xfrm>
          <a:prstGeom prst="rect">
            <a:avLst/>
          </a:prstGeom>
        </p:spPr>
      </p:pic>
      <p:sp>
        <p:nvSpPr>
          <p:cNvPr id="6" name="文本框 5"/>
          <p:cNvSpPr txBox="1"/>
          <p:nvPr/>
        </p:nvSpPr>
        <p:spPr>
          <a:xfrm>
            <a:off x="551384" y="5409220"/>
            <a:ext cx="11197244" cy="1015663"/>
          </a:xfrm>
          <a:prstGeom prst="rect">
            <a:avLst/>
          </a:prstGeom>
          <a:noFill/>
        </p:spPr>
        <p:txBody>
          <a:bodyPr wrap="square" rtlCol="0">
            <a:spAutoFit/>
          </a:bodyPr>
          <a:lstStyle/>
          <a:p>
            <a:r>
              <a:rPr lang="zh-CN" altLang="en-US" sz="2000"/>
              <a:t>通常</a:t>
            </a:r>
            <a:r>
              <a:rPr lang="en-US" altLang="zh-CN" sz="2000"/>
              <a:t>ELF</a:t>
            </a:r>
            <a:r>
              <a:rPr lang="zh-CN" altLang="en-US" sz="2000"/>
              <a:t>为了节省空间，紧凑存储，从</a:t>
            </a:r>
            <a:r>
              <a:rPr lang="en-US" altLang="zh-CN" sz="2000"/>
              <a:t>Offset</a:t>
            </a:r>
            <a:r>
              <a:rPr lang="zh-CN" altLang="en-US" sz="2000"/>
              <a:t>和</a:t>
            </a:r>
            <a:r>
              <a:rPr lang="en-US" altLang="zh-CN" sz="2000"/>
              <a:t>FileSiz</a:t>
            </a:r>
            <a:r>
              <a:rPr lang="zh-CN" altLang="en-US" sz="2000"/>
              <a:t>定位段。</a:t>
            </a:r>
            <a:endParaRPr lang="en-US" altLang="zh-CN" sz="2000"/>
          </a:p>
          <a:p>
            <a:r>
              <a:rPr lang="zh-CN" altLang="en-US" sz="2000"/>
              <a:t>内核根据</a:t>
            </a:r>
            <a:r>
              <a:rPr lang="en-US" altLang="zh-CN" sz="2000"/>
              <a:t>VirtAddr</a:t>
            </a:r>
            <a:r>
              <a:rPr lang="zh-CN" altLang="en-US" sz="2000"/>
              <a:t>和</a:t>
            </a:r>
            <a:r>
              <a:rPr lang="en-US" altLang="zh-CN" sz="2000"/>
              <a:t>MemSiz</a:t>
            </a:r>
            <a:r>
              <a:rPr lang="zh-CN" altLang="en-US" sz="2000"/>
              <a:t>把段安置到目标虚拟内存位置。</a:t>
            </a:r>
            <a:endParaRPr lang="en-US" altLang="zh-CN" sz="2000"/>
          </a:p>
          <a:p>
            <a:r>
              <a:rPr lang="zh-CN" altLang="en-US" sz="2000"/>
              <a:t>由于</a:t>
            </a:r>
            <a:r>
              <a:rPr lang="en-US" altLang="zh-CN" sz="2000"/>
              <a:t>BSS</a:t>
            </a:r>
            <a:r>
              <a:rPr lang="zh-CN" altLang="en-US" sz="2000"/>
              <a:t>部分全零，所以</a:t>
            </a:r>
            <a:r>
              <a:rPr lang="en-US" altLang="zh-CN" sz="2000"/>
              <a:t>ELF</a:t>
            </a:r>
            <a:r>
              <a:rPr lang="zh-CN" altLang="en-US" sz="2000"/>
              <a:t>文件中只是标记位置和长度，不存实际数据，内核直接预留空间后</a:t>
            </a:r>
            <a:r>
              <a:rPr lang="zh-CN" altLang="en-US" sz="2000" b="1"/>
              <a:t>清零</a:t>
            </a:r>
            <a:r>
              <a:rPr lang="zh-CN" altLang="en-US" sz="2000"/>
              <a:t>。</a:t>
            </a:r>
            <a:endParaRPr lang="en-US" altLang="zh-CN" sz="2000"/>
          </a:p>
        </p:txBody>
      </p:sp>
      <p:sp>
        <p:nvSpPr>
          <p:cNvPr id="7" name="左大括号 6"/>
          <p:cNvSpPr/>
          <p:nvPr/>
        </p:nvSpPr>
        <p:spPr>
          <a:xfrm>
            <a:off x="2963652" y="2413337"/>
            <a:ext cx="180020" cy="1015663"/>
          </a:xfrm>
          <a:prstGeom prst="leftBrac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991544" y="2708920"/>
            <a:ext cx="973343" cy="369332"/>
          </a:xfrm>
          <a:prstGeom prst="rect">
            <a:avLst/>
          </a:prstGeom>
          <a:noFill/>
        </p:spPr>
        <p:txBody>
          <a:bodyPr wrap="none" rtlCol="0">
            <a:spAutoFit/>
          </a:bodyPr>
          <a:lstStyle/>
          <a:p>
            <a:r>
              <a:rPr lang="en-US" altLang="zh-CN"/>
              <a:t>MemSiz</a:t>
            </a:r>
            <a:endParaRPr lang="zh-CN" altLang="en-US"/>
          </a:p>
        </p:txBody>
      </p:sp>
      <p:sp>
        <p:nvSpPr>
          <p:cNvPr id="13" name="右大括号 12"/>
          <p:cNvSpPr/>
          <p:nvPr/>
        </p:nvSpPr>
        <p:spPr>
          <a:xfrm>
            <a:off x="8040216" y="3392488"/>
            <a:ext cx="216024" cy="468560"/>
          </a:xfrm>
          <a:prstGeom prst="rightBrac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p:cNvSpPr txBox="1"/>
          <p:nvPr/>
        </p:nvSpPr>
        <p:spPr>
          <a:xfrm>
            <a:off x="8267258" y="3454634"/>
            <a:ext cx="792205" cy="369332"/>
          </a:xfrm>
          <a:prstGeom prst="rect">
            <a:avLst/>
          </a:prstGeom>
          <a:noFill/>
        </p:spPr>
        <p:txBody>
          <a:bodyPr wrap="none" rtlCol="0">
            <a:spAutoFit/>
          </a:bodyPr>
          <a:lstStyle/>
          <a:p>
            <a:r>
              <a:rPr lang="en-US" altLang="zh-CN"/>
              <a:t>FileSiz</a:t>
            </a:r>
            <a:endParaRPr lang="zh-CN" altLang="en-US"/>
          </a:p>
        </p:txBody>
      </p:sp>
      <p:sp>
        <p:nvSpPr>
          <p:cNvPr id="15" name="文本框 14"/>
          <p:cNvSpPr txBox="1"/>
          <p:nvPr/>
        </p:nvSpPr>
        <p:spPr>
          <a:xfrm>
            <a:off x="5087888" y="3269968"/>
            <a:ext cx="1326004" cy="369332"/>
          </a:xfrm>
          <a:prstGeom prst="rect">
            <a:avLst/>
          </a:prstGeom>
          <a:noFill/>
        </p:spPr>
        <p:txBody>
          <a:bodyPr wrap="none" rtlCol="0">
            <a:spAutoFit/>
          </a:bodyPr>
          <a:lstStyle/>
          <a:p>
            <a:r>
              <a:rPr lang="zh-CN" altLang="en-US"/>
              <a:t>偏移有差距</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27273"/>
            <a:ext cx="8028892" cy="584775"/>
          </a:xfrm>
          <a:prstGeom prst="rect">
            <a:avLst/>
          </a:prstGeom>
          <a:noFill/>
        </p:spPr>
        <p:txBody>
          <a:bodyPr wrap="square">
            <a:spAutoFit/>
          </a:bodyPr>
          <a:lstStyle/>
          <a:p>
            <a:r>
              <a:rPr lang="zh-CN" altLang="en-US" sz="3200"/>
              <a:t>应用的用户栈初始化</a:t>
            </a:r>
            <a:endParaRPr lang="en-US" altLang="zh-CN" sz="3200"/>
          </a:p>
        </p:txBody>
      </p:sp>
      <p:pic>
        <p:nvPicPr>
          <p:cNvPr id="3" name="图片 2"/>
          <p:cNvPicPr>
            <a:picLocks noChangeAspect="1"/>
          </p:cNvPicPr>
          <p:nvPr/>
        </p:nvPicPr>
        <p:blipFill>
          <a:blip r:embed="rId1"/>
          <a:stretch>
            <a:fillRect/>
          </a:stretch>
        </p:blipFill>
        <p:spPr>
          <a:xfrm>
            <a:off x="551384" y="1700808"/>
            <a:ext cx="6228692" cy="5122476"/>
          </a:xfrm>
          <a:prstGeom prst="rect">
            <a:avLst/>
          </a:prstGeom>
        </p:spPr>
      </p:pic>
      <p:sp>
        <p:nvSpPr>
          <p:cNvPr id="5" name="文本框 4"/>
          <p:cNvSpPr txBox="1"/>
          <p:nvPr/>
        </p:nvSpPr>
        <p:spPr>
          <a:xfrm>
            <a:off x="551384" y="944724"/>
            <a:ext cx="11269252" cy="707886"/>
          </a:xfrm>
          <a:prstGeom prst="rect">
            <a:avLst/>
          </a:prstGeom>
          <a:noFill/>
        </p:spPr>
        <p:txBody>
          <a:bodyPr wrap="square" rtlCol="0">
            <a:spAutoFit/>
          </a:bodyPr>
          <a:lstStyle/>
          <a:p>
            <a:r>
              <a:rPr lang="en-US" altLang="zh-CN" sz="2000"/>
              <a:t>Linux</a:t>
            </a:r>
            <a:r>
              <a:rPr lang="zh-CN" altLang="en-US" sz="2000"/>
              <a:t>应用基于</a:t>
            </a:r>
            <a:r>
              <a:rPr lang="en-US" altLang="zh-CN" sz="2000"/>
              <a:t>glibc/musl-libc</a:t>
            </a:r>
            <a:r>
              <a:rPr lang="zh-CN" altLang="en-US" sz="2000"/>
              <a:t>等库编译，</a:t>
            </a:r>
            <a:r>
              <a:rPr lang="en-US" altLang="zh-CN" sz="2000"/>
              <a:t>libc</a:t>
            </a:r>
            <a:r>
              <a:rPr lang="zh-CN" altLang="en-US" sz="2000"/>
              <a:t>在调用应用的</a:t>
            </a:r>
            <a:r>
              <a:rPr lang="en-US" altLang="zh-CN" sz="2000"/>
              <a:t>main</a:t>
            </a:r>
            <a:r>
              <a:rPr lang="zh-CN" altLang="en-US" sz="2000"/>
              <a:t>之前，检查用户栈上的参数等内容。</a:t>
            </a:r>
            <a:endParaRPr lang="en-US" altLang="zh-CN" sz="2000"/>
          </a:p>
          <a:p>
            <a:r>
              <a:rPr lang="zh-CN" altLang="en-US" sz="2000"/>
              <a:t>而应用启动之后，也可能会调用这些参数。内核需要在切换到首应用前，为应用准备栈上内容。</a:t>
            </a:r>
            <a:endParaRPr lang="zh-CN" altLang="en-US" sz="2000"/>
          </a:p>
        </p:txBody>
      </p:sp>
      <p:sp>
        <p:nvSpPr>
          <p:cNvPr id="6" name="文本框 5"/>
          <p:cNvSpPr txBox="1"/>
          <p:nvPr/>
        </p:nvSpPr>
        <p:spPr>
          <a:xfrm>
            <a:off x="6654153" y="2564904"/>
            <a:ext cx="5166483" cy="3785652"/>
          </a:xfrm>
          <a:prstGeom prst="rect">
            <a:avLst/>
          </a:prstGeom>
          <a:noFill/>
        </p:spPr>
        <p:txBody>
          <a:bodyPr wrap="square" rtlCol="0">
            <a:spAutoFit/>
          </a:bodyPr>
          <a:lstStyle/>
          <a:p>
            <a:r>
              <a:rPr lang="zh-CN" altLang="en-US" sz="2000">
                <a:effectLst>
                  <a:outerShdw blurRad="38100" dist="38100" dir="2700000" algn="tl">
                    <a:srgbClr val="000000">
                      <a:alpha val="43137"/>
                    </a:srgbClr>
                  </a:outerShdw>
                </a:effectLst>
              </a:rPr>
              <a:t>应用</a:t>
            </a:r>
            <a:r>
              <a:rPr lang="en-US" altLang="zh-CN" sz="2000">
                <a:effectLst>
                  <a:outerShdw blurRad="38100" dist="38100" dir="2700000" algn="tl">
                    <a:srgbClr val="000000">
                      <a:alpha val="43137"/>
                    </a:srgbClr>
                  </a:outerShdw>
                </a:effectLst>
              </a:rPr>
              <a:t>main</a:t>
            </a:r>
            <a:r>
              <a:rPr lang="zh-CN" altLang="en-US" sz="2000">
                <a:effectLst>
                  <a:outerShdw blurRad="38100" dist="38100" dir="2700000" algn="tl">
                    <a:srgbClr val="000000">
                      <a:alpha val="43137"/>
                    </a:srgbClr>
                  </a:outerShdw>
                </a:effectLst>
              </a:rPr>
              <a:t>函数的原型：</a:t>
            </a:r>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int main(int argc, char *argv[], char *enp[]);</a:t>
            </a:r>
            <a:endParaRPr lang="en-US" altLang="zh-CN" sz="2000">
              <a:effectLst>
                <a:outerShdw blurRad="38100" dist="38100" dir="2700000" algn="tl">
                  <a:srgbClr val="000000">
                    <a:alpha val="43137"/>
                  </a:srgbClr>
                </a:outerShdw>
              </a:effectLst>
            </a:endParaRPr>
          </a:p>
          <a:p>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argc</a:t>
            </a:r>
            <a:r>
              <a:rPr lang="zh-CN" altLang="en-US" sz="2000">
                <a:effectLst>
                  <a:outerShdw blurRad="38100" dist="38100" dir="2700000" algn="tl">
                    <a:srgbClr val="000000">
                      <a:alpha val="43137"/>
                    </a:srgbClr>
                  </a:outerShdw>
                </a:effectLst>
              </a:rPr>
              <a:t>：参数个数</a:t>
            </a:r>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argv</a:t>
            </a:r>
            <a:r>
              <a:rPr lang="zh-CN" altLang="en-US" sz="2000">
                <a:effectLst>
                  <a:outerShdw blurRad="38100" dist="38100" dir="2700000" algn="tl">
                    <a:srgbClr val="000000">
                      <a:alpha val="43137"/>
                    </a:srgbClr>
                  </a:outerShdw>
                </a:effectLst>
              </a:rPr>
              <a:t>：参数指针数组，指向参数区。</a:t>
            </a:r>
            <a:endParaRPr lang="en-US" altLang="zh-CN" sz="2000">
              <a:effectLst>
                <a:outerShdw blurRad="38100" dist="38100" dir="2700000" algn="tl">
                  <a:srgbClr val="000000">
                    <a:alpha val="43137"/>
                  </a:srgbClr>
                </a:outerShdw>
              </a:effectLst>
            </a:endParaRPr>
          </a:p>
          <a:p>
            <a:r>
              <a:rPr lang="en-US" altLang="zh-CN" sz="2000">
                <a:effectLst>
                  <a:outerShdw blurRad="38100" dist="38100" dir="2700000" algn="tl">
                    <a:srgbClr val="000000">
                      <a:alpha val="43137"/>
                    </a:srgbClr>
                  </a:outerShdw>
                </a:effectLst>
              </a:rPr>
              <a:t>envp</a:t>
            </a:r>
            <a:r>
              <a:rPr lang="zh-CN" altLang="en-US" sz="2000">
                <a:effectLst>
                  <a:outerShdw blurRad="38100" dist="38100" dir="2700000" algn="tl">
                    <a:srgbClr val="000000">
                      <a:alpha val="43137"/>
                    </a:srgbClr>
                  </a:outerShdw>
                </a:effectLst>
              </a:rPr>
              <a:t>：环境变量指针数组，指向环境变量区。</a:t>
            </a:r>
            <a:endParaRPr lang="en-US" altLang="zh-CN" sz="2000">
              <a:effectLst>
                <a:outerShdw blurRad="38100" dist="38100" dir="2700000" algn="tl">
                  <a:srgbClr val="000000">
                    <a:alpha val="43137"/>
                  </a:srgbClr>
                </a:outerShdw>
              </a:effectLst>
            </a:endParaRPr>
          </a:p>
          <a:p>
            <a:endParaRPr lang="en-US" altLang="zh-CN" sz="2000">
              <a:effectLst>
                <a:outerShdw blurRad="38100" dist="38100" dir="2700000" algn="tl">
                  <a:srgbClr val="000000">
                    <a:alpha val="43137"/>
                  </a:srgbClr>
                </a:outerShdw>
              </a:effectLst>
            </a:endParaRPr>
          </a:p>
          <a:p>
            <a:r>
              <a:rPr lang="en-US" altLang="zh-CN" sz="2000"/>
              <a:t>auxv</a:t>
            </a:r>
            <a:r>
              <a:rPr lang="zh-CN" altLang="en-US" sz="2000"/>
              <a:t>是内核与工具链协作的高级形式，不设置或设置有错误，都会回退到低级形式。</a:t>
            </a:r>
            <a:endParaRPr lang="en-US" altLang="zh-CN" sz="2000"/>
          </a:p>
          <a:p>
            <a:endParaRPr lang="en-US" altLang="zh-CN" sz="2000"/>
          </a:p>
          <a:p>
            <a:r>
              <a:rPr lang="zh-CN" altLang="en-US" sz="2000"/>
              <a:t>内核在用户栈上按照此布局设置后，设置</a:t>
            </a:r>
            <a:r>
              <a:rPr lang="en-US" altLang="zh-CN" sz="2000"/>
              <a:t>SP</a:t>
            </a:r>
            <a:r>
              <a:rPr lang="zh-CN" altLang="en-US" sz="2000"/>
              <a:t>寄存器，再切换到用户态开始应用的执行。</a:t>
            </a:r>
            <a:endParaRPr lang="en-US" altLang="zh-CN"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51CF17-0909-4B2B-B3EB-2C40ABF6021B}" type="slidenum">
              <a:rPr lang="zh-CN" altLang="en-US" smtClean="0"/>
            </a:fld>
            <a:endParaRPr lang="zh-CN" altLang="en-US"/>
          </a:p>
        </p:txBody>
      </p:sp>
      <p:sp>
        <p:nvSpPr>
          <p:cNvPr id="5" name="文本框 4"/>
          <p:cNvSpPr txBox="1"/>
          <p:nvPr/>
        </p:nvSpPr>
        <p:spPr>
          <a:xfrm>
            <a:off x="515380" y="327273"/>
            <a:ext cx="8028892" cy="584775"/>
          </a:xfrm>
          <a:prstGeom prst="rect">
            <a:avLst/>
          </a:prstGeom>
          <a:noFill/>
        </p:spPr>
        <p:txBody>
          <a:bodyPr wrap="square">
            <a:spAutoFit/>
          </a:bodyPr>
          <a:lstStyle/>
          <a:p>
            <a:r>
              <a:rPr lang="zh-CN" altLang="en-US" sz="3200"/>
              <a:t>支持系统调用的层次结构</a:t>
            </a:r>
            <a:endParaRPr lang="en-US" altLang="zh-CN" sz="3200"/>
          </a:p>
        </p:txBody>
      </p:sp>
      <p:pic>
        <p:nvPicPr>
          <p:cNvPr id="7" name="图片 6"/>
          <p:cNvPicPr>
            <a:picLocks noChangeAspect="1"/>
          </p:cNvPicPr>
          <p:nvPr/>
        </p:nvPicPr>
        <p:blipFill>
          <a:blip r:embed="rId1"/>
          <a:stretch>
            <a:fillRect/>
          </a:stretch>
        </p:blipFill>
        <p:spPr>
          <a:xfrm>
            <a:off x="515380" y="1988863"/>
            <a:ext cx="5905500" cy="4381500"/>
          </a:xfrm>
          <a:prstGeom prst="rect">
            <a:avLst/>
          </a:prstGeom>
        </p:spPr>
      </p:pic>
      <p:sp>
        <p:nvSpPr>
          <p:cNvPr id="8" name="文本框 7"/>
          <p:cNvSpPr txBox="1"/>
          <p:nvPr/>
        </p:nvSpPr>
        <p:spPr>
          <a:xfrm>
            <a:off x="623392" y="1050345"/>
            <a:ext cx="6228692" cy="400110"/>
          </a:xfrm>
          <a:prstGeom prst="rect">
            <a:avLst/>
          </a:prstGeom>
          <a:noFill/>
        </p:spPr>
        <p:txBody>
          <a:bodyPr wrap="square" rtlCol="0">
            <a:spAutoFit/>
          </a:bodyPr>
          <a:lstStyle/>
          <a:p>
            <a:r>
              <a:rPr lang="zh-CN" altLang="en-US" sz="2000"/>
              <a:t>宏内核的系统调用实现路径大致与</a:t>
            </a:r>
            <a:r>
              <a:rPr lang="en-US" altLang="zh-CN" sz="2000"/>
              <a:t>Unikernel</a:t>
            </a:r>
            <a:r>
              <a:rPr lang="zh-CN" altLang="en-US" sz="2000"/>
              <a:t>并列。</a:t>
            </a:r>
            <a:endParaRPr lang="zh-CN" altLang="en-US" sz="2000"/>
          </a:p>
        </p:txBody>
      </p:sp>
      <p:sp>
        <p:nvSpPr>
          <p:cNvPr id="9" name="文本框 8"/>
          <p:cNvSpPr txBox="1"/>
          <p:nvPr/>
        </p:nvSpPr>
        <p:spPr>
          <a:xfrm>
            <a:off x="6852084" y="3537012"/>
            <a:ext cx="4824536" cy="707886"/>
          </a:xfrm>
          <a:prstGeom prst="rect">
            <a:avLst/>
          </a:prstGeom>
          <a:noFill/>
        </p:spPr>
        <p:txBody>
          <a:bodyPr wrap="square" rtlCol="0">
            <a:spAutoFit/>
          </a:bodyPr>
          <a:lstStyle/>
          <a:p>
            <a:r>
              <a:rPr lang="en-US" altLang="zh-CN" sz="2000"/>
              <a:t>arceos_posix_api</a:t>
            </a:r>
            <a:r>
              <a:rPr lang="zh-CN" altLang="en-US" sz="2000"/>
              <a:t>是参照</a:t>
            </a:r>
            <a:r>
              <a:rPr lang="en-US" altLang="zh-CN" sz="2000"/>
              <a:t>POSIX</a:t>
            </a:r>
            <a:r>
              <a:rPr lang="zh-CN" altLang="en-US" sz="2000"/>
              <a:t>规范封装的接口，主要提供对</a:t>
            </a:r>
            <a:r>
              <a:rPr lang="en-US" altLang="zh-CN" sz="2000"/>
              <a:t>syscall</a:t>
            </a:r>
            <a:r>
              <a:rPr lang="zh-CN" altLang="en-US" sz="2000"/>
              <a:t>的支持。</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27273"/>
            <a:ext cx="8028892" cy="584775"/>
          </a:xfrm>
          <a:prstGeom prst="rect">
            <a:avLst/>
          </a:prstGeom>
          <a:noFill/>
        </p:spPr>
        <p:txBody>
          <a:bodyPr wrap="square">
            <a:spAutoFit/>
          </a:bodyPr>
          <a:lstStyle/>
          <a:p>
            <a:r>
              <a:rPr lang="zh-CN" altLang="en-US" sz="3200"/>
              <a:t>示例</a:t>
            </a:r>
            <a:r>
              <a:rPr lang="en-US" altLang="zh-CN" sz="3200"/>
              <a:t>m_3_0</a:t>
            </a:r>
            <a:r>
              <a:rPr lang="zh-CN" altLang="en-US" sz="3200"/>
              <a:t>涉及的系统调用</a:t>
            </a:r>
            <a:endParaRPr lang="en-US" altLang="zh-CN" sz="3200"/>
          </a:p>
        </p:txBody>
      </p:sp>
      <p:sp>
        <p:nvSpPr>
          <p:cNvPr id="5" name="文本框 4"/>
          <p:cNvSpPr txBox="1"/>
          <p:nvPr/>
        </p:nvSpPr>
        <p:spPr>
          <a:xfrm>
            <a:off x="551384" y="944724"/>
            <a:ext cx="10045116" cy="400110"/>
          </a:xfrm>
          <a:prstGeom prst="rect">
            <a:avLst/>
          </a:prstGeom>
          <a:noFill/>
        </p:spPr>
        <p:txBody>
          <a:bodyPr wrap="square" rtlCol="0">
            <a:spAutoFit/>
          </a:bodyPr>
          <a:lstStyle/>
          <a:p>
            <a:r>
              <a:rPr lang="zh-CN" altLang="en-US" sz="2000"/>
              <a:t>示例</a:t>
            </a:r>
            <a:r>
              <a:rPr lang="en-US" altLang="zh-CN" sz="2000"/>
              <a:t>m_3_0</a:t>
            </a:r>
            <a:r>
              <a:rPr lang="zh-CN" altLang="en-US" sz="2000"/>
              <a:t>基于</a:t>
            </a:r>
            <a:r>
              <a:rPr lang="en-US" altLang="zh-CN" sz="2000"/>
              <a:t>musl</a:t>
            </a:r>
            <a:r>
              <a:rPr lang="zh-CN" altLang="en-US" sz="2000"/>
              <a:t>工具链以静态方式编译，工具链为应用附加的部分也会调用</a:t>
            </a:r>
            <a:r>
              <a:rPr lang="en-US" altLang="zh-CN" sz="2000"/>
              <a:t>syscall</a:t>
            </a:r>
            <a:r>
              <a:rPr lang="zh-CN" altLang="en-US" sz="2000"/>
              <a:t>。</a:t>
            </a:r>
            <a:endParaRPr lang="zh-CN" altLang="en-US" sz="2000"/>
          </a:p>
        </p:txBody>
      </p:sp>
      <p:pic>
        <p:nvPicPr>
          <p:cNvPr id="7" name="图片 6"/>
          <p:cNvPicPr>
            <a:picLocks noChangeAspect="1"/>
          </p:cNvPicPr>
          <p:nvPr/>
        </p:nvPicPr>
        <p:blipFill>
          <a:blip r:embed="rId1"/>
          <a:stretch>
            <a:fillRect/>
          </a:stretch>
        </p:blipFill>
        <p:spPr>
          <a:xfrm>
            <a:off x="1379476" y="2456892"/>
            <a:ext cx="3531162" cy="2448272"/>
          </a:xfrm>
          <a:prstGeom prst="rect">
            <a:avLst/>
          </a:prstGeom>
        </p:spPr>
      </p:pic>
      <p:pic>
        <p:nvPicPr>
          <p:cNvPr id="9" name="图片 8"/>
          <p:cNvPicPr>
            <a:picLocks noChangeAspect="1"/>
          </p:cNvPicPr>
          <p:nvPr/>
        </p:nvPicPr>
        <p:blipFill>
          <a:blip r:embed="rId2"/>
          <a:stretch>
            <a:fillRect/>
          </a:stretch>
        </p:blipFill>
        <p:spPr>
          <a:xfrm>
            <a:off x="6312024" y="2590266"/>
            <a:ext cx="4734586" cy="2314898"/>
          </a:xfrm>
          <a:prstGeom prst="rect">
            <a:avLst/>
          </a:prstGeom>
        </p:spPr>
      </p:pic>
      <p:sp>
        <p:nvSpPr>
          <p:cNvPr id="10" name="文本框 9"/>
          <p:cNvSpPr txBox="1"/>
          <p:nvPr/>
        </p:nvSpPr>
        <p:spPr>
          <a:xfrm>
            <a:off x="6186010" y="2187774"/>
            <a:ext cx="1338828" cy="369332"/>
          </a:xfrm>
          <a:prstGeom prst="rect">
            <a:avLst/>
          </a:prstGeom>
          <a:noFill/>
        </p:spPr>
        <p:txBody>
          <a:bodyPr wrap="none" rtlCol="0">
            <a:spAutoFit/>
          </a:bodyPr>
          <a:lstStyle/>
          <a:p>
            <a:r>
              <a:rPr lang="zh-CN" altLang="en-US"/>
              <a:t>运行状况：</a:t>
            </a:r>
            <a:endParaRPr lang="zh-CN" altLang="en-US"/>
          </a:p>
        </p:txBody>
      </p:sp>
      <p:sp>
        <p:nvSpPr>
          <p:cNvPr id="11" name="文本框 10"/>
          <p:cNvSpPr txBox="1"/>
          <p:nvPr/>
        </p:nvSpPr>
        <p:spPr>
          <a:xfrm>
            <a:off x="9048328" y="2405600"/>
            <a:ext cx="2433680" cy="369332"/>
          </a:xfrm>
          <a:prstGeom prst="rect">
            <a:avLst/>
          </a:prstGeom>
          <a:noFill/>
        </p:spPr>
        <p:txBody>
          <a:bodyPr wrap="none" rtlCol="0">
            <a:spAutoFit/>
          </a:bodyPr>
          <a:lstStyle/>
          <a:p>
            <a:r>
              <a:rPr lang="en-US" altLang="zh-CN" b="1">
                <a:solidFill>
                  <a:schemeClr val="accent1"/>
                </a:solidFill>
              </a:rPr>
              <a:t>96 -&gt; set_tid_address</a:t>
            </a:r>
            <a:endParaRPr lang="zh-CN" altLang="en-US" b="1">
              <a:solidFill>
                <a:schemeClr val="accent1"/>
              </a:solidFill>
            </a:endParaRPr>
          </a:p>
        </p:txBody>
      </p:sp>
      <p:sp>
        <p:nvSpPr>
          <p:cNvPr id="12" name="文本框 11"/>
          <p:cNvSpPr txBox="1"/>
          <p:nvPr/>
        </p:nvSpPr>
        <p:spPr>
          <a:xfrm>
            <a:off x="9048328" y="2774932"/>
            <a:ext cx="1297150" cy="369332"/>
          </a:xfrm>
          <a:prstGeom prst="rect">
            <a:avLst/>
          </a:prstGeom>
          <a:noFill/>
        </p:spPr>
        <p:txBody>
          <a:bodyPr wrap="none" rtlCol="0">
            <a:spAutoFit/>
          </a:bodyPr>
          <a:lstStyle/>
          <a:p>
            <a:r>
              <a:rPr lang="en-US" altLang="zh-CN" b="1">
                <a:solidFill>
                  <a:schemeClr val="accent1"/>
                </a:solidFill>
              </a:rPr>
              <a:t>29 -&gt; ioctl</a:t>
            </a:r>
            <a:endParaRPr lang="zh-CN" altLang="en-US" b="1">
              <a:solidFill>
                <a:schemeClr val="accent1"/>
              </a:solidFill>
            </a:endParaRPr>
          </a:p>
        </p:txBody>
      </p:sp>
      <p:sp>
        <p:nvSpPr>
          <p:cNvPr id="13" name="文本框 12"/>
          <p:cNvSpPr txBox="1"/>
          <p:nvPr/>
        </p:nvSpPr>
        <p:spPr>
          <a:xfrm>
            <a:off x="9048328" y="3713737"/>
            <a:ext cx="1489510" cy="369332"/>
          </a:xfrm>
          <a:prstGeom prst="rect">
            <a:avLst/>
          </a:prstGeom>
          <a:noFill/>
        </p:spPr>
        <p:txBody>
          <a:bodyPr wrap="none" rtlCol="0">
            <a:spAutoFit/>
          </a:bodyPr>
          <a:lstStyle/>
          <a:p>
            <a:r>
              <a:rPr lang="en-US" altLang="zh-CN" b="1">
                <a:solidFill>
                  <a:schemeClr val="accent1"/>
                </a:solidFill>
              </a:rPr>
              <a:t>66 -&gt; writev</a:t>
            </a:r>
            <a:endParaRPr lang="zh-CN" altLang="en-US" b="1">
              <a:solidFill>
                <a:schemeClr val="accent1"/>
              </a:solidFill>
            </a:endParaRPr>
          </a:p>
        </p:txBody>
      </p:sp>
      <p:sp>
        <p:nvSpPr>
          <p:cNvPr id="14" name="文本框 13"/>
          <p:cNvSpPr txBox="1"/>
          <p:nvPr/>
        </p:nvSpPr>
        <p:spPr>
          <a:xfrm>
            <a:off x="9048328" y="4427820"/>
            <a:ext cx="1960793" cy="369332"/>
          </a:xfrm>
          <a:prstGeom prst="rect">
            <a:avLst/>
          </a:prstGeom>
          <a:noFill/>
        </p:spPr>
        <p:txBody>
          <a:bodyPr wrap="none" rtlCol="0">
            <a:spAutoFit/>
          </a:bodyPr>
          <a:lstStyle/>
          <a:p>
            <a:r>
              <a:rPr lang="en-US" altLang="zh-CN" b="1">
                <a:solidFill>
                  <a:schemeClr val="accent1"/>
                </a:solidFill>
              </a:rPr>
              <a:t>94 -&gt; exit_group</a:t>
            </a:r>
            <a:endParaRPr lang="zh-CN" altLang="en-US" b="1">
              <a:solidFill>
                <a:schemeClr val="accent1"/>
              </a:solidFill>
            </a:endParaRPr>
          </a:p>
        </p:txBody>
      </p:sp>
      <p:sp>
        <p:nvSpPr>
          <p:cNvPr id="15" name="文本框 14"/>
          <p:cNvSpPr txBox="1"/>
          <p:nvPr/>
        </p:nvSpPr>
        <p:spPr>
          <a:xfrm>
            <a:off x="6384032" y="5239434"/>
            <a:ext cx="4914546" cy="707886"/>
          </a:xfrm>
          <a:prstGeom prst="rect">
            <a:avLst/>
          </a:prstGeom>
          <a:noFill/>
        </p:spPr>
        <p:txBody>
          <a:bodyPr wrap="square" rtlCol="0">
            <a:spAutoFit/>
          </a:bodyPr>
          <a:lstStyle/>
          <a:p>
            <a:r>
              <a:rPr lang="zh-CN" altLang="en-US" sz="2000"/>
              <a:t>对于不同的体系结构，系统调用号不同。</a:t>
            </a:r>
            <a:endParaRPr lang="en-US" altLang="zh-CN" sz="2000"/>
          </a:p>
          <a:p>
            <a:r>
              <a:rPr lang="zh-CN" altLang="en-US" sz="2000"/>
              <a:t>示例是基于</a:t>
            </a:r>
            <a:r>
              <a:rPr lang="en-US" altLang="zh-CN" sz="2000"/>
              <a:t>riscv64</a:t>
            </a:r>
            <a:r>
              <a:rPr lang="zh-CN" altLang="en-US" sz="2000"/>
              <a:t>的系统调用号规范。</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51CF17-0909-4B2B-B3EB-2C40ABF6021B}" type="slidenum">
              <a:rPr lang="zh-CN" altLang="en-US" smtClean="0"/>
            </a:fld>
            <a:endParaRPr lang="zh-CN" altLang="en-US"/>
          </a:p>
        </p:txBody>
      </p:sp>
      <p:sp>
        <p:nvSpPr>
          <p:cNvPr id="5" name="文本框 4"/>
          <p:cNvSpPr txBox="1"/>
          <p:nvPr/>
        </p:nvSpPr>
        <p:spPr>
          <a:xfrm>
            <a:off x="515380" y="327273"/>
            <a:ext cx="8028892" cy="584775"/>
          </a:xfrm>
          <a:prstGeom prst="rect">
            <a:avLst/>
          </a:prstGeom>
          <a:noFill/>
        </p:spPr>
        <p:txBody>
          <a:bodyPr wrap="square">
            <a:spAutoFit/>
          </a:bodyPr>
          <a:lstStyle/>
          <a:p>
            <a:r>
              <a:rPr lang="zh-CN" altLang="en-US" sz="3200"/>
              <a:t>对</a:t>
            </a:r>
            <a:r>
              <a:rPr lang="en-US" altLang="zh-CN" sz="3200"/>
              <a:t>Linux</a:t>
            </a:r>
            <a:r>
              <a:rPr lang="zh-CN" altLang="en-US" sz="3200"/>
              <a:t>常用文件系统的支持</a:t>
            </a:r>
            <a:endParaRPr lang="en-US" altLang="zh-CN" sz="3200"/>
          </a:p>
        </p:txBody>
      </p:sp>
      <p:pic>
        <p:nvPicPr>
          <p:cNvPr id="7" name="图片 6"/>
          <p:cNvPicPr>
            <a:picLocks noChangeAspect="1"/>
          </p:cNvPicPr>
          <p:nvPr/>
        </p:nvPicPr>
        <p:blipFill>
          <a:blip r:embed="rId1"/>
          <a:stretch>
            <a:fillRect/>
          </a:stretch>
        </p:blipFill>
        <p:spPr>
          <a:xfrm>
            <a:off x="3216189" y="1664804"/>
            <a:ext cx="5832648" cy="2243326"/>
          </a:xfrm>
          <a:prstGeom prst="rect">
            <a:avLst/>
          </a:prstGeom>
        </p:spPr>
      </p:pic>
      <p:sp>
        <p:nvSpPr>
          <p:cNvPr id="8" name="文本框 7"/>
          <p:cNvSpPr txBox="1"/>
          <p:nvPr/>
        </p:nvSpPr>
        <p:spPr>
          <a:xfrm>
            <a:off x="551384" y="944724"/>
            <a:ext cx="11269252" cy="707886"/>
          </a:xfrm>
          <a:prstGeom prst="rect">
            <a:avLst/>
          </a:prstGeom>
          <a:noFill/>
        </p:spPr>
        <p:txBody>
          <a:bodyPr wrap="square" rtlCol="0">
            <a:spAutoFit/>
          </a:bodyPr>
          <a:lstStyle/>
          <a:p>
            <a:r>
              <a:rPr lang="en-US" altLang="zh-CN" sz="2000"/>
              <a:t>Linux</a:t>
            </a:r>
            <a:r>
              <a:rPr lang="zh-CN" altLang="en-US" sz="2000"/>
              <a:t>常用的文件系统包括</a:t>
            </a:r>
            <a:r>
              <a:rPr lang="en-US" altLang="zh-CN" sz="2000"/>
              <a:t>ProcFS</a:t>
            </a:r>
            <a:r>
              <a:rPr lang="zh-CN" altLang="en-US" sz="2000"/>
              <a:t>、</a:t>
            </a:r>
            <a:r>
              <a:rPr lang="en-US" altLang="zh-CN" sz="2000"/>
              <a:t>SysFS</a:t>
            </a:r>
            <a:r>
              <a:rPr lang="zh-CN" altLang="en-US" sz="2000"/>
              <a:t>和</a:t>
            </a:r>
            <a:r>
              <a:rPr lang="en-US" altLang="zh-CN" sz="2000"/>
              <a:t>DevFS</a:t>
            </a:r>
            <a:r>
              <a:rPr lang="zh-CN" altLang="en-US" sz="2000"/>
              <a:t>，与普通文件系统不同，它们属于伪文件系统，具有相同的接口和抽象，但是</a:t>
            </a:r>
            <a:r>
              <a:rPr lang="en-US" altLang="zh-CN" sz="2000"/>
              <a:t>Backend</a:t>
            </a:r>
            <a:r>
              <a:rPr lang="zh-CN" altLang="en-US" sz="2000"/>
              <a:t>却不是普通的数据。</a:t>
            </a:r>
            <a:endParaRPr lang="zh-CN" altLang="en-US" sz="2000"/>
          </a:p>
        </p:txBody>
      </p:sp>
      <p:sp>
        <p:nvSpPr>
          <p:cNvPr id="10" name="文本框 9"/>
          <p:cNvSpPr txBox="1"/>
          <p:nvPr/>
        </p:nvSpPr>
        <p:spPr>
          <a:xfrm>
            <a:off x="1523492" y="4545124"/>
            <a:ext cx="2772308" cy="1477328"/>
          </a:xfrm>
          <a:prstGeom prst="rect">
            <a:avLst/>
          </a:prstGeom>
          <a:noFill/>
        </p:spPr>
        <p:txBody>
          <a:bodyPr wrap="square">
            <a:spAutoFit/>
          </a:bodyPr>
          <a:lstStyle/>
          <a:p>
            <a:r>
              <a:rPr lang="en-US" altLang="zh-CN" b="1" i="0">
                <a:solidFill>
                  <a:srgbClr val="111111"/>
                </a:solidFill>
                <a:effectLst/>
                <a:latin typeface="Arial" panose="020B0604020202020204" pitchFamily="34" charset="0"/>
              </a:rPr>
              <a:t>Procfs</a:t>
            </a:r>
            <a:r>
              <a:rPr lang="zh-CN" altLang="en-US" b="0" i="0">
                <a:solidFill>
                  <a:srgbClr val="111111"/>
                </a:solidFill>
                <a:effectLst/>
                <a:latin typeface="Arial" panose="020B0604020202020204" pitchFamily="34" charset="0"/>
              </a:rPr>
              <a:t> 用于提供内核和进程信息的接口。它通常挂载在 </a:t>
            </a:r>
            <a:r>
              <a:rPr lang="en-US" altLang="zh-CN" b="0" i="0">
                <a:solidFill>
                  <a:srgbClr val="444444"/>
                </a:solidFill>
                <a:effectLst/>
                <a:latin typeface="Consolas" panose="020B0609020204030204" pitchFamily="49" charset="0"/>
              </a:rPr>
              <a:t>/proc</a:t>
            </a:r>
            <a:r>
              <a:rPr lang="zh-CN" altLang="en-US" b="0" i="0">
                <a:solidFill>
                  <a:srgbClr val="111111"/>
                </a:solidFill>
                <a:effectLst/>
                <a:latin typeface="Arial" panose="020B0604020202020204" pitchFamily="34" charset="0"/>
              </a:rPr>
              <a:t> 目录下，包含了大量关于系统和进程的信息。</a:t>
            </a:r>
            <a:endParaRPr lang="zh-CN" altLang="en-US"/>
          </a:p>
        </p:txBody>
      </p:sp>
      <p:sp>
        <p:nvSpPr>
          <p:cNvPr id="11" name="文本框 10"/>
          <p:cNvSpPr txBox="1"/>
          <p:nvPr/>
        </p:nvSpPr>
        <p:spPr>
          <a:xfrm>
            <a:off x="4979876" y="4559010"/>
            <a:ext cx="2772308" cy="1477328"/>
          </a:xfrm>
          <a:prstGeom prst="rect">
            <a:avLst/>
          </a:prstGeom>
          <a:noFill/>
        </p:spPr>
        <p:txBody>
          <a:bodyPr wrap="square">
            <a:spAutoFit/>
          </a:bodyPr>
          <a:lstStyle/>
          <a:p>
            <a:r>
              <a:rPr lang="en-US" altLang="zh-CN" b="1" i="0">
                <a:solidFill>
                  <a:srgbClr val="111111"/>
                </a:solidFill>
                <a:effectLst/>
                <a:latin typeface="Arial" panose="020B0604020202020204" pitchFamily="34" charset="0"/>
              </a:rPr>
              <a:t>Sysfs</a:t>
            </a:r>
            <a:r>
              <a:rPr lang="zh-CN" altLang="en-US" b="0" i="0">
                <a:solidFill>
                  <a:srgbClr val="111111"/>
                </a:solidFill>
                <a:effectLst/>
                <a:latin typeface="Arial" panose="020B0604020202020204" pitchFamily="34" charset="0"/>
              </a:rPr>
              <a:t> 用于向用户空间暴露设备信息。它通常挂载在 </a:t>
            </a:r>
            <a:r>
              <a:rPr lang="en-US" altLang="zh-CN" b="0" i="0">
                <a:solidFill>
                  <a:srgbClr val="444444"/>
                </a:solidFill>
                <a:effectLst/>
                <a:latin typeface="Consolas" panose="020B0609020204030204" pitchFamily="49" charset="0"/>
              </a:rPr>
              <a:t>/sys</a:t>
            </a:r>
            <a:r>
              <a:rPr lang="zh-CN" altLang="en-US" b="0" i="0">
                <a:solidFill>
                  <a:srgbClr val="111111"/>
                </a:solidFill>
                <a:effectLst/>
                <a:latin typeface="Arial" panose="020B0604020202020204" pitchFamily="34" charset="0"/>
              </a:rPr>
              <a:t> 目录下</a:t>
            </a:r>
            <a:r>
              <a:rPr lang="zh-CN" altLang="en-US">
                <a:solidFill>
                  <a:srgbClr val="111111"/>
                </a:solidFill>
                <a:latin typeface="Arial" panose="020B0604020202020204" pitchFamily="34" charset="0"/>
              </a:rPr>
              <a:t>。该文件系统主要用于替代传统的</a:t>
            </a:r>
            <a:r>
              <a:rPr lang="en-US" altLang="zh-CN">
                <a:solidFill>
                  <a:srgbClr val="111111"/>
                </a:solidFill>
                <a:latin typeface="Arial" panose="020B0604020202020204" pitchFamily="34" charset="0"/>
              </a:rPr>
              <a:t>devfs</a:t>
            </a:r>
            <a:r>
              <a:rPr lang="zh-CN" altLang="en-US">
                <a:solidFill>
                  <a:srgbClr val="111111"/>
                </a:solidFill>
                <a:latin typeface="Arial" panose="020B0604020202020204" pitchFamily="34" charset="0"/>
              </a:rPr>
              <a:t>。</a:t>
            </a:r>
            <a:endParaRPr lang="zh-CN" altLang="en-US"/>
          </a:p>
        </p:txBody>
      </p:sp>
      <p:sp>
        <p:nvSpPr>
          <p:cNvPr id="12" name="文本框 11"/>
          <p:cNvSpPr txBox="1"/>
          <p:nvPr/>
        </p:nvSpPr>
        <p:spPr>
          <a:xfrm>
            <a:off x="8442137" y="4559010"/>
            <a:ext cx="2772308" cy="923330"/>
          </a:xfrm>
          <a:prstGeom prst="rect">
            <a:avLst/>
          </a:prstGeom>
          <a:noFill/>
        </p:spPr>
        <p:txBody>
          <a:bodyPr wrap="square">
            <a:spAutoFit/>
          </a:bodyPr>
          <a:lstStyle/>
          <a:p>
            <a:r>
              <a:rPr lang="en-US" altLang="zh-CN" b="1" i="0">
                <a:solidFill>
                  <a:srgbClr val="111111"/>
                </a:solidFill>
                <a:effectLst/>
                <a:latin typeface="Arial" panose="020B0604020202020204" pitchFamily="34" charset="0"/>
              </a:rPr>
              <a:t>Devfs</a:t>
            </a:r>
            <a:r>
              <a:rPr lang="zh-CN" altLang="en-US" b="0" i="0">
                <a:solidFill>
                  <a:srgbClr val="111111"/>
                </a:solidFill>
                <a:effectLst/>
                <a:latin typeface="Arial" panose="020B0604020202020204" pitchFamily="34" charset="0"/>
              </a:rPr>
              <a:t> 用于向用户空间暴露设备和驱动信息。目前主要是为了兼容性而存在。</a:t>
            </a:r>
            <a:endParaRPr lang="en-US" altLang="zh-CN" b="0" i="0">
              <a:solidFill>
                <a:srgbClr val="111111"/>
              </a:solidFill>
              <a:effectLst/>
              <a:latin typeface="Arial" panose="020B0604020202020204" pitchFamily="34" charset="0"/>
            </a:endParaRPr>
          </a:p>
        </p:txBody>
      </p:sp>
      <p:sp>
        <p:nvSpPr>
          <p:cNvPr id="13" name="矩形: 圆角 12"/>
          <p:cNvSpPr/>
          <p:nvPr/>
        </p:nvSpPr>
        <p:spPr>
          <a:xfrm>
            <a:off x="1667508" y="6165304"/>
            <a:ext cx="5832648" cy="49414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a:solidFill>
                  <a:schemeClr val="tx1"/>
                </a:solidFill>
              </a:rPr>
              <a:t>procfs</a:t>
            </a:r>
            <a:r>
              <a:rPr lang="zh-CN" altLang="en-US" sz="2000">
                <a:solidFill>
                  <a:schemeClr val="tx1"/>
                </a:solidFill>
              </a:rPr>
              <a:t>和</a:t>
            </a:r>
            <a:r>
              <a:rPr lang="en-US" altLang="zh-CN" sz="2000">
                <a:solidFill>
                  <a:schemeClr val="tx1"/>
                </a:solidFill>
              </a:rPr>
              <a:t>sysfs</a:t>
            </a:r>
            <a:r>
              <a:rPr lang="zh-CN" altLang="en-US" sz="2000">
                <a:solidFill>
                  <a:schemeClr val="tx1"/>
                </a:solidFill>
              </a:rPr>
              <a:t>都是</a:t>
            </a:r>
            <a:r>
              <a:rPr lang="en-US" altLang="zh-CN" sz="2000">
                <a:solidFill>
                  <a:schemeClr val="tx1"/>
                </a:solidFill>
              </a:rPr>
              <a:t>axfs_ramfs</a:t>
            </a:r>
            <a:r>
              <a:rPr lang="zh-CN" altLang="en-US" sz="2000">
                <a:solidFill>
                  <a:schemeClr val="tx1"/>
                </a:solidFill>
              </a:rPr>
              <a:t>的实例</a:t>
            </a:r>
            <a:endParaRPr lang="zh-CN" altLang="en-US" sz="2000">
              <a:solidFill>
                <a:schemeClr val="tx1"/>
              </a:solidFill>
            </a:endParaRPr>
          </a:p>
        </p:txBody>
      </p:sp>
      <p:sp>
        <p:nvSpPr>
          <p:cNvPr id="14" name="矩形: 圆角 13"/>
          <p:cNvSpPr/>
          <p:nvPr/>
        </p:nvSpPr>
        <p:spPr>
          <a:xfrm>
            <a:off x="8544272" y="5606679"/>
            <a:ext cx="2556284" cy="49414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a:solidFill>
                  <a:schemeClr val="tx1"/>
                </a:solidFill>
              </a:rPr>
              <a:t>axfs_devfs</a:t>
            </a:r>
            <a:r>
              <a:rPr lang="zh-CN" altLang="en-US" sz="2000">
                <a:solidFill>
                  <a:schemeClr val="tx1"/>
                </a:solidFill>
              </a:rPr>
              <a:t>组件</a:t>
            </a:r>
            <a:endParaRPr lang="zh-CN" altLang="en-US" sz="200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51CF17-0909-4B2B-B3EB-2C40ABF6021B}" type="slidenum">
              <a:rPr lang="zh-CN" altLang="en-US" smtClean="0"/>
            </a:fld>
            <a:endParaRPr lang="zh-CN" altLang="en-US"/>
          </a:p>
        </p:txBody>
      </p:sp>
      <p:sp>
        <p:nvSpPr>
          <p:cNvPr id="5" name="文本框 4"/>
          <p:cNvSpPr txBox="1"/>
          <p:nvPr/>
        </p:nvSpPr>
        <p:spPr>
          <a:xfrm>
            <a:off x="515380" y="370134"/>
            <a:ext cx="6444716" cy="584775"/>
          </a:xfrm>
          <a:prstGeom prst="rect">
            <a:avLst/>
          </a:prstGeom>
          <a:noFill/>
        </p:spPr>
        <p:txBody>
          <a:bodyPr wrap="square">
            <a:spAutoFit/>
          </a:bodyPr>
          <a:lstStyle/>
          <a:p>
            <a:r>
              <a:rPr lang="zh-CN" altLang="en-US" sz="3200"/>
              <a:t>课后练习 </a:t>
            </a:r>
            <a:r>
              <a:rPr lang="en-US" altLang="zh-CN" sz="3200"/>
              <a:t>- </a:t>
            </a:r>
            <a:r>
              <a:rPr lang="zh-CN" altLang="en-US" sz="3200"/>
              <a:t>实现</a:t>
            </a:r>
            <a:r>
              <a:rPr lang="en-US" altLang="zh-CN" sz="3200"/>
              <a:t>mmap</a:t>
            </a:r>
            <a:r>
              <a:rPr lang="zh-CN" altLang="en-US" sz="3200"/>
              <a:t>系统调用</a:t>
            </a:r>
            <a:endParaRPr lang="en-US" altLang="zh-CN" sz="3200"/>
          </a:p>
        </p:txBody>
      </p:sp>
      <p:sp>
        <p:nvSpPr>
          <p:cNvPr id="6" name="文本框 5"/>
          <p:cNvSpPr txBox="1"/>
          <p:nvPr/>
        </p:nvSpPr>
        <p:spPr>
          <a:xfrm>
            <a:off x="623392" y="908720"/>
            <a:ext cx="11125236" cy="5909310"/>
          </a:xfrm>
          <a:prstGeom prst="rect">
            <a:avLst/>
          </a:prstGeom>
          <a:solidFill>
            <a:schemeClr val="bg2"/>
          </a:solidFill>
        </p:spPr>
        <p:txBody>
          <a:bodyPr wrap="square">
            <a:spAutoFit/>
          </a:bodyPr>
          <a:lstStyle/>
          <a:p>
            <a:r>
              <a:rPr lang="en-US" altLang="zh-CN"/>
              <a:t>[sys_map]: </a:t>
            </a:r>
            <a:r>
              <a:rPr lang="zh-CN" altLang="en-US"/>
              <a:t>为宏内核支持</a:t>
            </a:r>
            <a:r>
              <a:rPr lang="en-US" altLang="zh-CN"/>
              <a:t>sys_mmap</a:t>
            </a:r>
            <a:r>
              <a:rPr lang="zh-CN" altLang="en-US"/>
              <a:t>系统调用，实现对文件的映射。</a:t>
            </a:r>
            <a:endParaRPr lang="en-US" altLang="zh-CN"/>
          </a:p>
          <a:p>
            <a:r>
              <a:rPr lang="zh-CN" altLang="en-US"/>
              <a:t>预备： </a:t>
            </a:r>
            <a:endParaRPr lang="en-US" altLang="zh-CN"/>
          </a:p>
          <a:p>
            <a:r>
              <a:rPr lang="en-US" altLang="zh-CN"/>
              <a:t>1. </a:t>
            </a:r>
            <a:r>
              <a:rPr lang="zh-CN" altLang="en-US"/>
              <a:t>如果没有</a:t>
            </a:r>
            <a:r>
              <a:rPr lang="en-US" altLang="zh-CN" b="1"/>
              <a:t>exercises/sys_map</a:t>
            </a:r>
            <a:r>
              <a:rPr lang="zh-CN" altLang="en-US" b="1"/>
              <a:t>或</a:t>
            </a:r>
            <a:r>
              <a:rPr lang="en-US" altLang="zh-CN" b="1"/>
              <a:t>mapfile_c</a:t>
            </a:r>
            <a:r>
              <a:rPr lang="zh-CN" altLang="en-US" b="1"/>
              <a:t>应用，</a:t>
            </a:r>
            <a:r>
              <a:rPr lang="zh-CN" altLang="en-US"/>
              <a:t>回到</a:t>
            </a:r>
            <a:r>
              <a:rPr lang="en-US" altLang="zh-CN"/>
              <a:t>main</a:t>
            </a:r>
            <a:r>
              <a:rPr lang="zh-CN" altLang="en-US"/>
              <a:t>分支执行</a:t>
            </a:r>
            <a:r>
              <a:rPr lang="en-US" altLang="zh-CN" b="1"/>
              <a:t>git pull</a:t>
            </a:r>
            <a:r>
              <a:rPr lang="en-US" altLang="zh-CN"/>
              <a:t> </a:t>
            </a:r>
            <a:r>
              <a:rPr lang="zh-CN" altLang="en-US"/>
              <a:t>更新工程，再新建分支做练习</a:t>
            </a:r>
            <a:endParaRPr lang="en-US" altLang="zh-CN"/>
          </a:p>
          <a:p>
            <a:r>
              <a:rPr lang="en-US" altLang="zh-CN"/>
              <a:t>2.</a:t>
            </a:r>
            <a:r>
              <a:rPr lang="zh-CN" altLang="en-US"/>
              <a:t> 执行如下三步：</a:t>
            </a:r>
            <a:endParaRPr lang="en-US" altLang="zh-CN"/>
          </a:p>
          <a:p>
            <a:r>
              <a:rPr lang="en-US" altLang="zh-CN" b="1"/>
              <a:t>make payload</a:t>
            </a:r>
            <a:endParaRPr lang="en-US" altLang="zh-CN" b="1"/>
          </a:p>
          <a:p>
            <a:r>
              <a:rPr lang="en-US" altLang="zh-CN" b="1"/>
              <a:t>./update_disk.sh payload/mapfile_c/mapfile</a:t>
            </a:r>
            <a:endParaRPr lang="en-US" altLang="zh-CN" b="1"/>
          </a:p>
          <a:p>
            <a:r>
              <a:rPr lang="en-US" altLang="zh-CN" b="1"/>
              <a:t>make run A=exercises/sys_map/ BLK=y</a:t>
            </a:r>
            <a:endParaRPr lang="en-US" altLang="zh-CN"/>
          </a:p>
          <a:p>
            <a:endParaRPr lang="en-US" altLang="zh-CN"/>
          </a:p>
          <a:p>
            <a:endParaRPr lang="en-US" altLang="zh-CN"/>
          </a:p>
          <a:p>
            <a:endParaRPr lang="en-US" altLang="zh-CN"/>
          </a:p>
          <a:p>
            <a:r>
              <a:rPr lang="zh-CN" altLang="en-US"/>
              <a:t>要求：</a:t>
            </a:r>
            <a:endParaRPr lang="en-US" altLang="zh-CN"/>
          </a:p>
          <a:p>
            <a:r>
              <a:rPr lang="en-US" altLang="zh-CN"/>
              <a:t>1. </a:t>
            </a:r>
            <a:r>
              <a:rPr lang="zh-CN" altLang="en-US"/>
              <a:t>实现</a:t>
            </a:r>
            <a:r>
              <a:rPr lang="en-US" altLang="zh-CN"/>
              <a:t>sys_mmap</a:t>
            </a:r>
            <a:r>
              <a:rPr lang="zh-CN" altLang="en-US"/>
              <a:t>系统调用，使测例通过。</a:t>
            </a:r>
            <a:endParaRPr lang="en-US" altLang="zh-CN"/>
          </a:p>
          <a:p>
            <a:r>
              <a:rPr lang="en-US" altLang="zh-CN"/>
              <a:t>2. </a:t>
            </a:r>
            <a:r>
              <a:rPr lang="zh-CN" altLang="en-US"/>
              <a:t>再次执行</a:t>
            </a:r>
            <a:r>
              <a:rPr lang="en-US" altLang="zh-CN" b="1"/>
              <a:t>make run A=exercises/sys_map/ BLK=y</a:t>
            </a:r>
            <a:endParaRPr lang="en-US" altLang="zh-CN" b="1"/>
          </a:p>
          <a:p>
            <a:endParaRPr lang="en-US" altLang="zh-CN" b="1"/>
          </a:p>
          <a:p>
            <a:r>
              <a:rPr lang="zh-CN" altLang="en-US"/>
              <a:t>预期：测例通过时，显示右图的输出效果。</a:t>
            </a:r>
            <a:endParaRPr lang="en-US" altLang="zh-CN"/>
          </a:p>
          <a:p>
            <a:endParaRPr lang="en-US" altLang="zh-CN" b="1"/>
          </a:p>
          <a:p>
            <a:endParaRPr lang="en-US" altLang="zh-CN" b="1"/>
          </a:p>
          <a:p>
            <a:endParaRPr lang="en-US" altLang="zh-CN" b="1"/>
          </a:p>
          <a:p>
            <a:r>
              <a:rPr lang="zh-CN" altLang="en-US"/>
              <a:t>提示：</a:t>
            </a:r>
            <a:endParaRPr lang="en-US" altLang="zh-CN"/>
          </a:p>
          <a:p>
            <a:r>
              <a:rPr lang="zh-CN" altLang="en-US"/>
              <a:t>可以参考</a:t>
            </a:r>
            <a:r>
              <a:rPr lang="en-US" altLang="zh-CN"/>
              <a:t>m_1_0</a:t>
            </a:r>
            <a:r>
              <a:rPr lang="zh-CN" altLang="en-US"/>
              <a:t>中加载应用到用户地址空间的代码段。</a:t>
            </a:r>
            <a:endParaRPr lang="en-US" altLang="zh-CN"/>
          </a:p>
          <a:p>
            <a:endParaRPr lang="en-US" altLang="zh-CN"/>
          </a:p>
        </p:txBody>
      </p:sp>
      <p:pic>
        <p:nvPicPr>
          <p:cNvPr id="3" name="图片 2"/>
          <p:cNvPicPr>
            <a:picLocks noChangeAspect="1"/>
          </p:cNvPicPr>
          <p:nvPr/>
        </p:nvPicPr>
        <p:blipFill>
          <a:blip r:embed="rId1"/>
          <a:stretch>
            <a:fillRect/>
          </a:stretch>
        </p:blipFill>
        <p:spPr>
          <a:xfrm>
            <a:off x="731404" y="2973008"/>
            <a:ext cx="10526044" cy="659527"/>
          </a:xfrm>
          <a:prstGeom prst="rect">
            <a:avLst/>
          </a:prstGeom>
        </p:spPr>
      </p:pic>
      <p:pic>
        <p:nvPicPr>
          <p:cNvPr id="8" name="图片 7"/>
          <p:cNvPicPr>
            <a:picLocks noChangeAspect="1"/>
          </p:cNvPicPr>
          <p:nvPr/>
        </p:nvPicPr>
        <p:blipFill>
          <a:blip r:embed="rId2"/>
          <a:stretch>
            <a:fillRect/>
          </a:stretch>
        </p:blipFill>
        <p:spPr>
          <a:xfrm>
            <a:off x="6473944" y="4005064"/>
            <a:ext cx="4799075" cy="2621636"/>
          </a:xfrm>
          <a:prstGeom prst="rect">
            <a:avLst/>
          </a:prstGeom>
        </p:spPr>
      </p:pic>
      <p:sp>
        <p:nvSpPr>
          <p:cNvPr id="10" name="矩形: 圆角 9"/>
          <p:cNvSpPr/>
          <p:nvPr/>
        </p:nvSpPr>
        <p:spPr>
          <a:xfrm>
            <a:off x="6393062" y="4652963"/>
            <a:ext cx="3951410" cy="383565"/>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51CF17-0909-4B2B-B3EB-2C40ABF6021B}" type="slidenum">
              <a:rPr lang="zh-CN" altLang="en-US" smtClean="0"/>
            </a:fld>
            <a:endParaRPr lang="zh-CN" altLang="en-US"/>
          </a:p>
        </p:txBody>
      </p:sp>
      <p:sp>
        <p:nvSpPr>
          <p:cNvPr id="5" name="文本框 4"/>
          <p:cNvSpPr txBox="1"/>
          <p:nvPr/>
        </p:nvSpPr>
        <p:spPr>
          <a:xfrm>
            <a:off x="3216189" y="2951946"/>
            <a:ext cx="5832648" cy="954107"/>
          </a:xfrm>
          <a:prstGeom prst="rect">
            <a:avLst/>
          </a:prstGeom>
          <a:noFill/>
        </p:spPr>
        <p:txBody>
          <a:bodyPr wrap="square" rtlCol="0">
            <a:spAutoFit/>
          </a:bodyPr>
          <a:lstStyle/>
          <a:p>
            <a:pPr algn="ctr"/>
            <a:r>
              <a:rPr lang="zh-CN" altLang="en-US" sz="2800"/>
              <a:t>下节课（周五）由郑友捷老师讲解组件化宏内核的实践经验。</a:t>
            </a: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51CF17-0909-4B2B-B3EB-2C40ABF6021B}" type="slidenum">
              <a:rPr lang="zh-CN" altLang="en-US" smtClean="0">
                <a:latin typeface="宋体" panose="02010600030101010101" pitchFamily="2" charset="-122"/>
                <a:ea typeface="宋体" panose="02010600030101010101" pitchFamily="2" charset="-122"/>
              </a:rPr>
            </a:fld>
            <a:endParaRPr lang="zh-CN" altLang="en-US" smtClean="0">
              <a:latin typeface="宋体" panose="02010600030101010101" pitchFamily="2" charset="-122"/>
              <a:ea typeface="宋体" panose="02010600030101010101" pitchFamily="2" charset="-122"/>
            </a:endParaRPr>
          </a:p>
        </p:txBody>
      </p:sp>
      <p:sp>
        <p:nvSpPr>
          <p:cNvPr id="5" name="文本框 4"/>
          <p:cNvSpPr txBox="1"/>
          <p:nvPr/>
        </p:nvSpPr>
        <p:spPr>
          <a:xfrm>
            <a:off x="515380" y="370134"/>
            <a:ext cx="6012668" cy="584775"/>
          </a:xfrm>
          <a:prstGeom prst="rect">
            <a:avLst/>
          </a:prstGeom>
          <a:noFill/>
        </p:spPr>
        <p:txBody>
          <a:bodyPr wrap="square">
            <a:spAutoFit/>
          </a:bodyPr>
          <a:lstStyle/>
          <a:p>
            <a:r>
              <a:rPr lang="zh-CN" altLang="en-US" sz="3200">
                <a:latin typeface="宋体" panose="02010600030101010101" pitchFamily="2" charset="-122"/>
                <a:ea typeface="宋体" panose="02010600030101010101" pitchFamily="2" charset="-122"/>
                <a:cs typeface="宋体" panose="02010600030101010101" pitchFamily="2" charset="-122"/>
              </a:rPr>
              <a:t>从实验</a:t>
            </a:r>
            <a:r>
              <a:rPr lang="en-US" altLang="zh-CN" sz="3200">
                <a:latin typeface="宋体" panose="02010600030101010101" pitchFamily="2" charset="-122"/>
                <a:ea typeface="宋体" panose="02010600030101010101" pitchFamily="2" charset="-122"/>
                <a:cs typeface="宋体" panose="02010600030101010101" pitchFamily="2" charset="-122"/>
              </a:rPr>
              <a:t>m_1_0</a:t>
            </a:r>
            <a:r>
              <a:rPr lang="zh-CN" altLang="en-US" sz="3200">
                <a:latin typeface="宋体" panose="02010600030101010101" pitchFamily="2" charset="-122"/>
                <a:ea typeface="宋体" panose="02010600030101010101" pitchFamily="2" charset="-122"/>
                <a:cs typeface="宋体" panose="02010600030101010101" pitchFamily="2" charset="-122"/>
              </a:rPr>
              <a:t>到</a:t>
            </a:r>
            <a:r>
              <a:rPr lang="en-US" altLang="zh-CN" sz="3200">
                <a:latin typeface="宋体" panose="02010600030101010101" pitchFamily="2" charset="-122"/>
                <a:ea typeface="宋体" panose="02010600030101010101" pitchFamily="2" charset="-122"/>
                <a:cs typeface="宋体" panose="02010600030101010101" pitchFamily="2" charset="-122"/>
              </a:rPr>
              <a:t>m_2_0</a:t>
            </a:r>
            <a:endParaRPr lang="en-US" altLang="zh-CN" sz="32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59396" y="1088740"/>
            <a:ext cx="10081120" cy="891540"/>
          </a:xfrm>
          <a:prstGeom prst="rect">
            <a:avLst/>
          </a:prstGeom>
          <a:noFill/>
        </p:spPr>
        <p:txBody>
          <a:bodyPr wrap="square">
            <a:spAutoFit/>
          </a:bodyPr>
          <a:lstStyle/>
          <a:p>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按照如下方式，修改</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m_1_0</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关于初始化用户栈的代码，从直接映射改为</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Lazy</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映射。</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1">
                <a:solidFill>
                  <a:srgbClr val="0000FF"/>
                </a:solidFill>
                <a:effectLst/>
                <a:latin typeface="宋体" panose="02010600030101010101" pitchFamily="2" charset="-122"/>
                <a:ea typeface="宋体" panose="02010600030101010101" pitchFamily="2" charset="-122"/>
                <a:cs typeface="宋体" panose="02010600030101010101" pitchFamily="2" charset="-122"/>
              </a:rPr>
              <a:t>let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ustack_top </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init_user_stack</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(&amp;</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mut uspace</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1">
                <a:solidFill>
                  <a:srgbClr val="0000FF"/>
                </a:solidFill>
                <a:effectLst/>
                <a:latin typeface="宋体" panose="02010600030101010101" pitchFamily="2" charset="-122"/>
                <a:ea typeface="宋体" panose="02010600030101010101" pitchFamily="2" charset="-122"/>
                <a:cs typeface="宋体" panose="02010600030101010101" pitchFamily="2" charset="-122"/>
              </a:rPr>
              <a:t>true</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unwrap</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1">
                <a:solidFill>
                  <a:srgbClr val="0000FF"/>
                </a:solidFill>
                <a:effectLst/>
                <a:latin typeface="宋体" panose="02010600030101010101" pitchFamily="2" charset="-122"/>
                <a:ea typeface="宋体" panose="02010600030101010101" pitchFamily="2" charset="-122"/>
                <a:cs typeface="宋体" panose="02010600030101010101" pitchFamily="2" charset="-122"/>
              </a:rPr>
              <a:t>let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ustack_top </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init_user_stack</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(&amp;</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mut uspace</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1">
                <a:solidFill>
                  <a:srgbClr val="0000FF"/>
                </a:solidFill>
                <a:effectLst/>
                <a:latin typeface="宋体" panose="02010600030101010101" pitchFamily="2" charset="-122"/>
                <a:ea typeface="宋体" panose="02010600030101010101" pitchFamily="2" charset="-122"/>
                <a:cs typeface="宋体" panose="02010600030101010101" pitchFamily="2" charset="-122"/>
              </a:rPr>
              <a:t>false</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unwrap</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a:effectLst/>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1"/>
          <a:stretch>
            <a:fillRect/>
          </a:stretch>
        </p:blipFill>
        <p:spPr>
          <a:xfrm>
            <a:off x="660845" y="2465027"/>
            <a:ext cx="10441160" cy="721237"/>
          </a:xfrm>
          <a:prstGeom prst="rect">
            <a:avLst/>
          </a:prstGeom>
        </p:spPr>
      </p:pic>
      <p:sp>
        <p:nvSpPr>
          <p:cNvPr id="9" name="文本框 8"/>
          <p:cNvSpPr txBox="1"/>
          <p:nvPr/>
        </p:nvSpPr>
        <p:spPr>
          <a:xfrm>
            <a:off x="659396" y="2024844"/>
            <a:ext cx="3411511" cy="369332"/>
          </a:xfrm>
          <a:prstGeom prst="rect">
            <a:avLst/>
          </a:prstGeom>
          <a:noFill/>
        </p:spPr>
        <p:txBody>
          <a:bodyPr wrap="none" rtlCol="0">
            <a:spAutoFit/>
          </a:bodyPr>
          <a:lstStyle/>
          <a:p>
            <a:r>
              <a:rPr lang="zh-CN" altLang="en-US">
                <a:latin typeface="宋体" panose="02010600030101010101" pitchFamily="2" charset="-122"/>
                <a:ea typeface="宋体" panose="02010600030101010101" pitchFamily="2" charset="-122"/>
              </a:rPr>
              <a:t>屏幕提示未处理的用户页异常：</a:t>
            </a:r>
            <a:endParaRPr lang="zh-CN" altLang="en-US">
              <a:latin typeface="宋体" panose="02010600030101010101" pitchFamily="2" charset="-122"/>
              <a:ea typeface="宋体" panose="02010600030101010101" pitchFamily="2" charset="-122"/>
            </a:endParaRPr>
          </a:p>
        </p:txBody>
      </p:sp>
      <p:sp>
        <p:nvSpPr>
          <p:cNvPr id="10" name="矩形: 圆角 9"/>
          <p:cNvSpPr/>
          <p:nvPr/>
        </p:nvSpPr>
        <p:spPr>
          <a:xfrm>
            <a:off x="4511824" y="2875582"/>
            <a:ext cx="3024336" cy="310682"/>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latin typeface="宋体" panose="02010600030101010101" pitchFamily="2" charset="-122"/>
              <a:ea typeface="宋体" panose="02010600030101010101" pitchFamily="2" charset="-122"/>
            </a:endParaRPr>
          </a:p>
        </p:txBody>
      </p:sp>
      <p:sp>
        <p:nvSpPr>
          <p:cNvPr id="11" name="文本框 10"/>
          <p:cNvSpPr txBox="1"/>
          <p:nvPr/>
        </p:nvSpPr>
        <p:spPr>
          <a:xfrm>
            <a:off x="667818" y="3280988"/>
            <a:ext cx="9208602" cy="1138773"/>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参考用户应用</a:t>
            </a:r>
            <a:r>
              <a:rPr lang="en-US" altLang="zh-CN">
                <a:latin typeface="宋体" panose="02010600030101010101" pitchFamily="2" charset="-122"/>
                <a:ea typeface="宋体" panose="02010600030101010101" pitchFamily="2" charset="-122"/>
                <a:cs typeface="宋体" panose="02010600030101010101" pitchFamily="2" charset="-122"/>
              </a:rPr>
              <a:t>origin</a:t>
            </a:r>
            <a:r>
              <a:rPr lang="zh-CN" altLang="en-US">
                <a:latin typeface="宋体" panose="02010600030101010101" pitchFamily="2" charset="-122"/>
                <a:ea typeface="宋体" panose="02010600030101010101" pitchFamily="2" charset="-122"/>
                <a:cs typeface="宋体" panose="02010600030101010101" pitchFamily="2" charset="-122"/>
              </a:rPr>
              <a:t>的实现（汇编语言）：</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rPr>
              <a:t>"addi sp, sp, -4"</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r>
              <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rPr>
              <a:t>"sw a0, (sp)"</a:t>
            </a:r>
            <a:r>
              <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600" b="1">
              <a:solidFill>
                <a:srgbClr val="000080"/>
              </a:solidFill>
              <a:effectLst/>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得知确实是第二行代码向栈的</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基址地址</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位置写入导致的缺页写异常。</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659396" y="4604935"/>
            <a:ext cx="8892988" cy="1938992"/>
          </a:xfrm>
          <a:prstGeom prst="rect">
            <a:avLst/>
          </a:prstGeom>
          <a:noFill/>
        </p:spPr>
        <p:txBody>
          <a:bodyPr wrap="square">
            <a:spAutoFit/>
          </a:bodyPr>
          <a:lstStyle/>
          <a:p>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对照</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m_2_0</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的代码，相对于</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m_1_0</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增加了缺页异常处理：</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register_trap_handler</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PAGE_FAULT</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00007F"/>
                </a:solidFill>
                <a:effectLst/>
                <a:latin typeface="宋体" panose="02010600030101010101" pitchFamily="2" charset="-122"/>
                <a:ea typeface="宋体" panose="02010600030101010101" pitchFamily="2" charset="-122"/>
                <a:cs typeface="宋体" panose="02010600030101010101" pitchFamily="2" charset="-122"/>
              </a:rPr>
              <a:t>fn</a:t>
            </a:r>
            <a:r>
              <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handle_page_fault</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-&gt;</a:t>
            </a:r>
            <a:r>
              <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1">
                <a:solidFill>
                  <a:srgbClr val="00007F"/>
                </a:solidFill>
                <a:effectLst/>
                <a:latin typeface="宋体" panose="02010600030101010101" pitchFamily="2" charset="-122"/>
                <a:ea typeface="宋体" panose="02010600030101010101" pitchFamily="2" charset="-122"/>
                <a:cs typeface="宋体" panose="02010600030101010101" pitchFamily="2" charset="-122"/>
              </a:rPr>
              <a:t>bool</a:t>
            </a:r>
            <a:r>
              <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600">
              <a:solidFill>
                <a:srgbClr val="808080"/>
              </a:solidFill>
              <a:effectLst/>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000000"/>
                </a:solidFill>
                <a:latin typeface="宋体" panose="02010600030101010101" pitchFamily="2" charset="-122"/>
                <a:ea typeface="宋体" panose="02010600030101010101" pitchFamily="2" charset="-122"/>
                <a:cs typeface="宋体" panose="02010600030101010101" pitchFamily="2" charset="-122"/>
              </a:rPr>
              <a:t>    aspace.XXX</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1">
                <a:solidFill>
                  <a:srgbClr val="C0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宋体" panose="02010600030101010101" pitchFamily="2" charset="-122"/>
              </a:rPr>
              <a:t>handle_page_fault</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zh-CN" sz="1600" b="1">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000000"/>
                </a:solidFill>
                <a:effectLst/>
                <a:latin typeface="宋体" panose="02010600030101010101" pitchFamily="2" charset="-122"/>
                <a:ea typeface="宋体" panose="02010600030101010101" pitchFamily="2" charset="-122"/>
                <a:cs typeface="宋体" panose="02010600030101010101" pitchFamily="2" charset="-122"/>
              </a:rPr>
              <a:t>}</a:t>
            </a:r>
            <a:endParaRPr lang="en-US" altLang="zh-CN" sz="1400">
              <a:effectLst/>
              <a:latin typeface="宋体" panose="02010600030101010101" pitchFamily="2" charset="-122"/>
              <a:ea typeface="宋体" panose="02010600030101010101" pitchFamily="2" charset="-122"/>
              <a:cs typeface="宋体" panose="02010600030101010101" pitchFamily="2" charset="-122"/>
            </a:endParaRPr>
          </a:p>
        </p:txBody>
      </p:sp>
      <p:sp>
        <p:nvSpPr>
          <p:cNvPr id="15" name="文本框 14"/>
          <p:cNvSpPr txBox="1"/>
          <p:nvPr/>
        </p:nvSpPr>
        <p:spPr>
          <a:xfrm>
            <a:off x="5490954" y="5445224"/>
            <a:ext cx="6401690" cy="1200329"/>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发送缺页异常时，由</a:t>
            </a:r>
            <a:r>
              <a:rPr lang="en-US" altLang="zh-CN">
                <a:latin typeface="宋体" panose="02010600030101010101" pitchFamily="2" charset="-122"/>
                <a:ea typeface="宋体" panose="02010600030101010101" pitchFamily="2" charset="-122"/>
                <a:cs typeface="宋体" panose="02010600030101010101" pitchFamily="2" charset="-122"/>
              </a:rPr>
              <a:t>aspace</a:t>
            </a:r>
            <a:r>
              <a:rPr lang="zh-CN" altLang="en-US">
                <a:latin typeface="宋体" panose="02010600030101010101" pitchFamily="2" charset="-122"/>
                <a:ea typeface="宋体" panose="02010600030101010101" pitchFamily="2" charset="-122"/>
                <a:cs typeface="宋体" panose="02010600030101010101" pitchFamily="2" charset="-122"/>
              </a:rPr>
              <a:t>的</a:t>
            </a:r>
            <a:r>
              <a:rPr lang="en-US" altLang="zh-CN">
                <a:latin typeface="宋体" panose="02010600030101010101" pitchFamily="2" charset="-122"/>
                <a:ea typeface="宋体" panose="02010600030101010101" pitchFamily="2" charset="-122"/>
                <a:cs typeface="宋体" panose="02010600030101010101" pitchFamily="2" charset="-122"/>
              </a:rPr>
              <a:t>handle_page_fault</a:t>
            </a:r>
            <a:r>
              <a:rPr lang="zh-CN" altLang="en-US">
                <a:latin typeface="宋体" panose="02010600030101010101" pitchFamily="2" charset="-122"/>
                <a:ea typeface="宋体" panose="02010600030101010101" pitchFamily="2" charset="-122"/>
                <a:cs typeface="宋体" panose="02010600030101010101" pitchFamily="2" charset="-122"/>
              </a:rPr>
              <a:t>来完成对物理页帧的申请与映射。</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方法</a:t>
            </a:r>
            <a:r>
              <a:rPr lang="en-US" altLang="zh-CN">
                <a:latin typeface="宋体" panose="02010600030101010101" pitchFamily="2" charset="-122"/>
                <a:ea typeface="宋体" panose="02010600030101010101" pitchFamily="2" charset="-122"/>
                <a:cs typeface="宋体" panose="02010600030101010101" pitchFamily="2" charset="-122"/>
              </a:rPr>
              <a:t>handle_page_fault</a:t>
            </a:r>
            <a:r>
              <a:rPr lang="zh-CN" altLang="en-US">
                <a:latin typeface="宋体" panose="02010600030101010101" pitchFamily="2" charset="-122"/>
                <a:ea typeface="宋体" panose="02010600030101010101" pitchFamily="2" charset="-122"/>
                <a:cs typeface="宋体" panose="02010600030101010101" pitchFamily="2" charset="-122"/>
              </a:rPr>
              <a:t>是地址空间映射功能重要触发入口，</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以下以它为线索说明地址空间映射方面的功能。</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27273"/>
            <a:ext cx="8028892" cy="583565"/>
          </a:xfrm>
          <a:prstGeom prst="rect">
            <a:avLst/>
          </a:prstGeom>
          <a:noFill/>
        </p:spPr>
        <p:txBody>
          <a:bodyPr wrap="square">
            <a:spAutoFit/>
          </a:bodyPr>
          <a:lstStyle/>
          <a:p>
            <a:r>
              <a:rPr lang="zh-CN" altLang="en-US" sz="3200">
                <a:latin typeface="宋体" panose="02010600030101010101" pitchFamily="2" charset="-122"/>
                <a:ea typeface="宋体" panose="02010600030101010101" pitchFamily="2" charset="-122"/>
              </a:rPr>
              <a:t>宏内核地址空间管理相关对象的层次构成</a:t>
            </a:r>
            <a:endParaRPr lang="zh-CN" altLang="en-US" sz="320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525736" y="1700808"/>
            <a:ext cx="5715000" cy="4000500"/>
          </a:xfrm>
          <a:prstGeom prst="rect">
            <a:avLst/>
          </a:prstGeom>
        </p:spPr>
      </p:pic>
      <p:sp>
        <p:nvSpPr>
          <p:cNvPr id="6" name="文本框 5"/>
          <p:cNvSpPr txBox="1"/>
          <p:nvPr/>
        </p:nvSpPr>
        <p:spPr>
          <a:xfrm>
            <a:off x="587388" y="1088740"/>
            <a:ext cx="10873208" cy="398780"/>
          </a:xfrm>
          <a:prstGeom prst="rect">
            <a:avLst/>
          </a:prstGeom>
          <a:noFill/>
        </p:spPr>
        <p:txBody>
          <a:bodyPr wrap="square">
            <a:spAutoFit/>
          </a:bodyPr>
          <a:lstStyle/>
          <a:p>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地址空间管理涉及的主要对象：</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AddrSpace</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MemorySet</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MemoryArea</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Backend</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的两种实现。</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852084" y="1908115"/>
            <a:ext cx="4968552" cy="4401205"/>
          </a:xfrm>
          <a:prstGeom prst="rect">
            <a:avLst/>
          </a:prstGeom>
          <a:noFill/>
        </p:spPr>
        <p:txBody>
          <a:bodyPr wrap="square">
            <a:spAutoFit/>
          </a:bodyPr>
          <a:lstStyle/>
          <a:p>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AddrSpace</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：包含一系列有序的区域并对应一个页表。</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MemorySet</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：对</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BTreeMap</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的简单封装，对空间下的各个</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MemoryArea</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进行有序管理。</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MemoryArea</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：对应一个连续的虚拟地址内存区域，关联一个负责具体映射操作的后端</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Backend</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Backend</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：负责具体的映射操作，不同的区域</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MemoryArea</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可以对应不同的</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Backend</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目前支持两种后端类型：</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Linear</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Alloc</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27273"/>
            <a:ext cx="8028892" cy="583565"/>
          </a:xfrm>
          <a:prstGeom prst="rect">
            <a:avLst/>
          </a:prstGeom>
          <a:noFill/>
        </p:spPr>
        <p:txBody>
          <a:bodyPr wrap="square">
            <a:spAutoFit/>
          </a:bodyPr>
          <a:lstStyle/>
          <a:p>
            <a:r>
              <a:rPr lang="zh-CN" altLang="en-US" sz="3200">
                <a:latin typeface="宋体" panose="02010600030101010101" pitchFamily="2" charset="-122"/>
                <a:ea typeface="宋体" panose="02010600030101010101" pitchFamily="2" charset="-122"/>
                <a:cs typeface="宋体" panose="02010600030101010101" pitchFamily="2" charset="-122"/>
              </a:rPr>
              <a:t>地址空间区域</a:t>
            </a:r>
            <a:r>
              <a:rPr lang="en-US" altLang="zh-CN" sz="3200">
                <a:latin typeface="宋体" panose="02010600030101010101" pitchFamily="2" charset="-122"/>
                <a:ea typeface="宋体" panose="02010600030101010101" pitchFamily="2" charset="-122"/>
                <a:cs typeface="宋体" panose="02010600030101010101" pitchFamily="2" charset="-122"/>
              </a:rPr>
              <a:t>MemorySet</a:t>
            </a:r>
            <a:endParaRPr lang="en-US" altLang="zh-CN" sz="3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983432" y="2528900"/>
            <a:ext cx="4000500" cy="2533650"/>
          </a:xfrm>
          <a:prstGeom prst="rect">
            <a:avLst/>
          </a:prstGeom>
        </p:spPr>
      </p:pic>
      <p:pic>
        <p:nvPicPr>
          <p:cNvPr id="6" name="图片 5"/>
          <p:cNvPicPr>
            <a:picLocks noChangeAspect="1"/>
          </p:cNvPicPr>
          <p:nvPr/>
        </p:nvPicPr>
        <p:blipFill>
          <a:blip r:embed="rId2"/>
          <a:stretch>
            <a:fillRect/>
          </a:stretch>
        </p:blipFill>
        <p:spPr>
          <a:xfrm>
            <a:off x="7428148" y="1196752"/>
            <a:ext cx="3429000" cy="2228850"/>
          </a:xfrm>
          <a:prstGeom prst="rect">
            <a:avLst/>
          </a:prstGeom>
        </p:spPr>
      </p:pic>
      <p:pic>
        <p:nvPicPr>
          <p:cNvPr id="10" name="图片 9"/>
          <p:cNvPicPr>
            <a:picLocks noChangeAspect="1"/>
          </p:cNvPicPr>
          <p:nvPr/>
        </p:nvPicPr>
        <p:blipFill>
          <a:blip r:embed="rId3"/>
          <a:stretch>
            <a:fillRect/>
          </a:stretch>
        </p:blipFill>
        <p:spPr>
          <a:xfrm>
            <a:off x="7558980" y="4221088"/>
            <a:ext cx="2857500" cy="2476500"/>
          </a:xfrm>
          <a:prstGeom prst="rect">
            <a:avLst/>
          </a:prstGeom>
        </p:spPr>
      </p:pic>
      <p:pic>
        <p:nvPicPr>
          <p:cNvPr id="11" name="图片 10"/>
          <p:cNvPicPr>
            <a:picLocks noChangeAspect="1"/>
          </p:cNvPicPr>
          <p:nvPr/>
        </p:nvPicPr>
        <p:blipFill>
          <a:blip r:embed="rId4"/>
          <a:stretch>
            <a:fillRect/>
          </a:stretch>
        </p:blipFill>
        <p:spPr>
          <a:xfrm>
            <a:off x="659396" y="1383560"/>
            <a:ext cx="5040561" cy="733808"/>
          </a:xfrm>
          <a:prstGeom prst="rect">
            <a:avLst/>
          </a:prstGeom>
        </p:spPr>
      </p:pic>
      <p:sp>
        <p:nvSpPr>
          <p:cNvPr id="12" name="文本框 11"/>
          <p:cNvSpPr txBox="1"/>
          <p:nvPr/>
        </p:nvSpPr>
        <p:spPr>
          <a:xfrm>
            <a:off x="659396" y="5474082"/>
            <a:ext cx="4968552" cy="1015663"/>
          </a:xfrm>
          <a:prstGeom prst="rect">
            <a:avLst/>
          </a:prstGeom>
          <a:noFill/>
        </p:spPr>
        <p:txBody>
          <a:bodyPr wrap="square">
            <a:spAutoFit/>
          </a:bodyPr>
          <a:lstStyle/>
          <a:p>
            <a:r>
              <a:rPr lang="zh-CN" altLang="en-US" sz="2000">
                <a:solidFill>
                  <a:srgbClr val="000000"/>
                </a:solidFill>
                <a:latin typeface="宋体" panose="02010600030101010101" pitchFamily="2" charset="-122"/>
                <a:ea typeface="宋体" panose="02010600030101010101" pitchFamily="2" charset="-122"/>
              </a:rPr>
              <a:t>对地址空间的主要操作就是查找目标区域或者是查找区域之间的空隙，因此对它们的有序管理是保证性能的关键。</a:t>
            </a:r>
            <a:endParaRPr lang="zh-CN" altLang="en-US" sz="2000">
              <a:solidFill>
                <a:srgbClr val="000000"/>
              </a:solidFill>
              <a:latin typeface="宋体" panose="02010600030101010101" pitchFamily="2" charset="-122"/>
              <a:ea typeface="宋体" panose="02010600030101010101" pitchFamily="2" charset="-122"/>
            </a:endParaRPr>
          </a:p>
        </p:txBody>
      </p:sp>
      <p:cxnSp>
        <p:nvCxnSpPr>
          <p:cNvPr id="14" name="直接连接符 13"/>
          <p:cNvCxnSpPr/>
          <p:nvPr/>
        </p:nvCxnSpPr>
        <p:spPr>
          <a:xfrm>
            <a:off x="6132513" y="912048"/>
            <a:ext cx="0" cy="5793316"/>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6781095" y="620688"/>
            <a:ext cx="4968552" cy="646331"/>
          </a:xfrm>
          <a:prstGeom prst="rect">
            <a:avLst/>
          </a:prstGeom>
          <a:noFill/>
        </p:spPr>
        <p:txBody>
          <a:bodyPr wrap="square">
            <a:spAutoFit/>
          </a:bodyPr>
          <a:lstStyle/>
          <a:p>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地址空间区域重叠时，原区域的重叠部分被</a:t>
            </a:r>
            <a:r>
              <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rPr>
              <a:t>Unmap</a:t>
            </a:r>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，然后新区域被映射到空间中。</a:t>
            </a:r>
            <a:endPar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endParaRPr>
          </a:p>
        </p:txBody>
      </p:sp>
      <p:sp>
        <p:nvSpPr>
          <p:cNvPr id="16" name="文本框 15"/>
          <p:cNvSpPr txBox="1"/>
          <p:nvPr/>
        </p:nvSpPr>
        <p:spPr>
          <a:xfrm>
            <a:off x="6781095" y="3851756"/>
            <a:ext cx="3995425" cy="369332"/>
          </a:xfrm>
          <a:prstGeom prst="rect">
            <a:avLst/>
          </a:prstGeom>
          <a:noFill/>
        </p:spPr>
        <p:txBody>
          <a:bodyPr wrap="square">
            <a:spAutoFit/>
          </a:bodyPr>
          <a:lstStyle/>
          <a:p>
            <a:r>
              <a:rPr lang="zh-CN" altLang="en-US">
                <a:solidFill>
                  <a:srgbClr val="000000"/>
                </a:solidFill>
                <a:latin typeface="宋体" panose="02010600030101010101" pitchFamily="2" charset="-122"/>
                <a:ea typeface="宋体" panose="02010600030101010101" pitchFamily="2" charset="-122"/>
              </a:rPr>
              <a:t>特殊情况：新区域位于旧区域的中间。</a:t>
            </a:r>
            <a:endParaRPr lang="zh-CN" altLang="en-US">
              <a:solidFill>
                <a:srgbClr val="000000"/>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27273"/>
            <a:ext cx="8028892" cy="583565"/>
          </a:xfrm>
          <a:prstGeom prst="rect">
            <a:avLst/>
          </a:prstGeom>
          <a:noFill/>
        </p:spPr>
        <p:txBody>
          <a:bodyPr wrap="square">
            <a:spAutoFit/>
          </a:bodyPr>
          <a:lstStyle/>
          <a:p>
            <a:r>
              <a:rPr lang="zh-CN" altLang="en-US" sz="3200">
                <a:latin typeface="宋体" panose="02010600030101010101" pitchFamily="2" charset="-122"/>
                <a:ea typeface="宋体" panose="02010600030101010101" pitchFamily="2" charset="-122"/>
                <a:cs typeface="宋体" panose="02010600030101010101" pitchFamily="2" charset="-122"/>
              </a:rPr>
              <a:t>地址空间区域映射后端</a:t>
            </a:r>
            <a:r>
              <a:rPr lang="en-US" altLang="zh-CN" sz="3200">
                <a:latin typeface="宋体" panose="02010600030101010101" pitchFamily="2" charset="-122"/>
                <a:ea typeface="宋体" panose="02010600030101010101" pitchFamily="2" charset="-122"/>
                <a:cs typeface="宋体" panose="02010600030101010101" pitchFamily="2" charset="-122"/>
              </a:rPr>
              <a:t>Backend</a:t>
            </a:r>
            <a:endParaRPr lang="en-US" altLang="zh-CN" sz="32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1905000" y="2168860"/>
            <a:ext cx="8382000" cy="2286000"/>
          </a:xfrm>
          <a:prstGeom prst="rect">
            <a:avLst/>
          </a:prstGeom>
        </p:spPr>
      </p:pic>
      <p:sp>
        <p:nvSpPr>
          <p:cNvPr id="7" name="文本框 6"/>
          <p:cNvSpPr txBox="1"/>
          <p:nvPr/>
        </p:nvSpPr>
        <p:spPr>
          <a:xfrm>
            <a:off x="660159" y="1052736"/>
            <a:ext cx="9540297" cy="400110"/>
          </a:xfrm>
          <a:prstGeom prst="rect">
            <a:avLst/>
          </a:prstGeom>
          <a:noFill/>
        </p:spPr>
        <p:txBody>
          <a:bodyPr wrap="square">
            <a:spAutoFit/>
          </a:bodyPr>
          <a:lstStyle/>
          <a:p>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后端负责针对空间中特定区域的具体的映射操作，</a:t>
            </a:r>
            <a:r>
              <a:rPr lang="en-US" altLang="zh-CN" sz="2000">
                <a:latin typeface="宋体" panose="02010600030101010101" pitchFamily="2" charset="-122"/>
                <a:ea typeface="宋体" panose="02010600030101010101" pitchFamily="2" charset="-122"/>
                <a:cs typeface="宋体" panose="02010600030101010101" pitchFamily="2" charset="-122"/>
              </a:rPr>
              <a:t> Backend</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从实现角度是一个</a:t>
            </a:r>
            <a:r>
              <a:rPr lang="en-US" altLang="zh-CN" sz="2000">
                <a:solidFill>
                  <a:srgbClr val="000000"/>
                </a:solidFill>
                <a:latin typeface="宋体" panose="02010600030101010101" pitchFamily="2" charset="-122"/>
                <a:ea typeface="宋体" panose="02010600030101010101" pitchFamily="2" charset="-122"/>
                <a:cs typeface="宋体" panose="02010600030101010101" pitchFamily="2" charset="-122"/>
              </a:rPr>
              <a:t>Trait</a:t>
            </a:r>
            <a:r>
              <a:rPr lang="zh-CN" altLang="en-US" sz="20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9" name="文本框 8"/>
          <p:cNvSpPr txBox="1"/>
          <p:nvPr/>
        </p:nvSpPr>
        <p:spPr>
          <a:xfrm>
            <a:off x="1893958" y="4685734"/>
            <a:ext cx="4058026" cy="1754326"/>
          </a:xfrm>
          <a:prstGeom prst="rect">
            <a:avLst/>
          </a:prstGeom>
          <a:noFill/>
        </p:spPr>
        <p:txBody>
          <a:bodyPr wrap="square">
            <a:spAutoFit/>
          </a:bodyPr>
          <a:lstStyle/>
          <a:p>
            <a:r>
              <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rPr>
              <a:t>Linear</a:t>
            </a:r>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的应用场景：</a:t>
            </a:r>
            <a:endPar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目标物理地址空间区域已经存在，直接建立映射关系。</a:t>
            </a:r>
            <a:endPar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可以用于设备</a:t>
            </a:r>
            <a:r>
              <a:rPr lang="en-US" altLang="zh-CN">
                <a:latin typeface="宋体" panose="02010600030101010101" pitchFamily="2" charset="-122"/>
                <a:ea typeface="宋体" panose="02010600030101010101" pitchFamily="2" charset="-122"/>
                <a:cs typeface="宋体" panose="02010600030101010101" pitchFamily="2" charset="-122"/>
              </a:rPr>
              <a:t>MMIO</a:t>
            </a:r>
            <a:r>
              <a:rPr lang="zh-CN" altLang="en-US">
                <a:latin typeface="宋体" panose="02010600030101010101" pitchFamily="2" charset="-122"/>
                <a:ea typeface="宋体" panose="02010600030101010101" pitchFamily="2" charset="-122"/>
                <a:cs typeface="宋体" panose="02010600030101010101" pitchFamily="2" charset="-122"/>
              </a:rPr>
              <a:t>区域映射以及特殊的共享地址区域映射等。</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注意：对应的物理页帧</a:t>
            </a:r>
            <a:r>
              <a:rPr lang="zh-CN" altLang="en-US" b="1">
                <a:latin typeface="宋体" panose="02010600030101010101" pitchFamily="2" charset="-122"/>
                <a:ea typeface="宋体" panose="02010600030101010101" pitchFamily="2" charset="-122"/>
                <a:cs typeface="宋体" panose="02010600030101010101" pitchFamily="2" charset="-122"/>
              </a:rPr>
              <a:t>必须连续</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3215680" y="1703517"/>
            <a:ext cx="1224136" cy="461665"/>
          </a:xfrm>
          <a:prstGeom prst="rect">
            <a:avLst/>
          </a:prstGeom>
          <a:noFill/>
        </p:spPr>
        <p:txBody>
          <a:bodyPr wrap="square">
            <a:spAutoFit/>
          </a:bodyPr>
          <a:lstStyle/>
          <a:p>
            <a:pPr algn="ctr"/>
            <a:r>
              <a:rPr lang="en-US" altLang="zh-CN" sz="2400">
                <a:solidFill>
                  <a:srgbClr val="000000"/>
                </a:solidFill>
                <a:latin typeface="宋体" panose="02010600030101010101" pitchFamily="2" charset="-122"/>
                <a:ea typeface="宋体" panose="02010600030101010101" pitchFamily="2" charset="-122"/>
              </a:rPr>
              <a:t>Linear</a:t>
            </a:r>
            <a:endParaRPr lang="en-US" altLang="zh-CN" sz="2400">
              <a:solidFill>
                <a:srgbClr val="000000"/>
              </a:solidFill>
              <a:latin typeface="宋体" panose="02010600030101010101" pitchFamily="2" charset="-122"/>
              <a:ea typeface="宋体" panose="02010600030101010101" pitchFamily="2" charset="-122"/>
            </a:endParaRPr>
          </a:p>
        </p:txBody>
      </p:sp>
      <p:sp>
        <p:nvSpPr>
          <p:cNvPr id="11" name="文本框 10"/>
          <p:cNvSpPr txBox="1"/>
          <p:nvPr/>
        </p:nvSpPr>
        <p:spPr>
          <a:xfrm>
            <a:off x="7786257" y="1688066"/>
            <a:ext cx="1224136" cy="461665"/>
          </a:xfrm>
          <a:prstGeom prst="rect">
            <a:avLst/>
          </a:prstGeom>
          <a:noFill/>
        </p:spPr>
        <p:txBody>
          <a:bodyPr wrap="square">
            <a:spAutoFit/>
          </a:bodyPr>
          <a:lstStyle/>
          <a:p>
            <a:pPr algn="ctr"/>
            <a:r>
              <a:rPr lang="en-US" altLang="zh-CN" sz="2400">
                <a:solidFill>
                  <a:srgbClr val="000000"/>
                </a:solidFill>
                <a:latin typeface="宋体" panose="02010600030101010101" pitchFamily="2" charset="-122"/>
                <a:ea typeface="宋体" panose="02010600030101010101" pitchFamily="2" charset="-122"/>
              </a:rPr>
              <a:t>Alloc</a:t>
            </a:r>
            <a:endParaRPr lang="en-US" altLang="zh-CN" sz="2400">
              <a:solidFill>
                <a:srgbClr val="000000"/>
              </a:solidFill>
              <a:latin typeface="宋体" panose="02010600030101010101" pitchFamily="2" charset="-122"/>
              <a:ea typeface="宋体" panose="02010600030101010101" pitchFamily="2" charset="-122"/>
            </a:endParaRPr>
          </a:p>
        </p:txBody>
      </p:sp>
      <p:sp>
        <p:nvSpPr>
          <p:cNvPr id="12" name="文本框 11"/>
          <p:cNvSpPr txBox="1"/>
          <p:nvPr/>
        </p:nvSpPr>
        <p:spPr>
          <a:xfrm>
            <a:off x="6515259" y="4685734"/>
            <a:ext cx="4405278" cy="2031325"/>
          </a:xfrm>
          <a:prstGeom prst="rect">
            <a:avLst/>
          </a:prstGeom>
          <a:noFill/>
        </p:spPr>
        <p:txBody>
          <a:bodyPr wrap="square">
            <a:spAutoFit/>
          </a:bodyPr>
          <a:lstStyle/>
          <a:p>
            <a:r>
              <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rPr>
              <a:t>Alloc</a:t>
            </a:r>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的应用场景：</a:t>
            </a:r>
            <a:endPar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仅建立空映射，当真正被访问时将会触发缺页异常，然后在缺页响应函数内部完成物理页帧的申请和补齐映射。</a:t>
            </a:r>
            <a:endPar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也就是</a:t>
            </a:r>
            <a:r>
              <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rPr>
              <a:t>Lazy</a:t>
            </a:r>
            <a:r>
              <a:rPr lang="zh-CN" altLang="en-US">
                <a:solidFill>
                  <a:srgbClr val="000000"/>
                </a:solidFill>
                <a:latin typeface="宋体" panose="02010600030101010101" pitchFamily="2" charset="-122"/>
                <a:ea typeface="宋体" panose="02010600030101010101" pitchFamily="2" charset="-122"/>
                <a:cs typeface="宋体" panose="02010600030101010101" pitchFamily="2" charset="-122"/>
              </a:rPr>
              <a:t>方式。</a:t>
            </a:r>
            <a:endParaRPr lang="en-US" altLang="zh-CN">
              <a:solidFill>
                <a:srgbClr val="000000"/>
              </a:solidFill>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注意：按页映射，对应的物理页帧通常情况下</a:t>
            </a:r>
            <a:r>
              <a:rPr lang="zh-CN" altLang="en-US" b="1">
                <a:latin typeface="宋体" panose="02010600030101010101" pitchFamily="2" charset="-122"/>
                <a:ea typeface="宋体" panose="02010600030101010101" pitchFamily="2" charset="-122"/>
                <a:cs typeface="宋体" panose="02010600030101010101" pitchFamily="2" charset="-122"/>
              </a:rPr>
              <a:t>不连续</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051CF17-0909-4B2B-B3EB-2C40ABF6021B}" type="slidenum">
              <a:rPr lang="zh-CN" altLang="en-US" smtClean="0"/>
            </a:fld>
            <a:endParaRPr lang="zh-CN" altLang="en-US"/>
          </a:p>
        </p:txBody>
      </p:sp>
      <p:sp>
        <p:nvSpPr>
          <p:cNvPr id="5" name="文本框 4"/>
          <p:cNvSpPr txBox="1"/>
          <p:nvPr/>
        </p:nvSpPr>
        <p:spPr>
          <a:xfrm>
            <a:off x="515380" y="327273"/>
            <a:ext cx="8028892" cy="584775"/>
          </a:xfrm>
          <a:prstGeom prst="rect">
            <a:avLst/>
          </a:prstGeom>
          <a:noFill/>
        </p:spPr>
        <p:txBody>
          <a:bodyPr wrap="square">
            <a:spAutoFit/>
          </a:bodyPr>
          <a:lstStyle/>
          <a:p>
            <a:r>
              <a:rPr lang="zh-CN" altLang="en-US" sz="3200"/>
              <a:t>缺页异常响应函数的实现</a:t>
            </a:r>
            <a:endParaRPr lang="en-US" altLang="zh-CN" sz="3200"/>
          </a:p>
        </p:txBody>
      </p:sp>
      <p:pic>
        <p:nvPicPr>
          <p:cNvPr id="9" name="图片 8"/>
          <p:cNvPicPr>
            <a:picLocks noChangeAspect="1"/>
          </p:cNvPicPr>
          <p:nvPr/>
        </p:nvPicPr>
        <p:blipFill>
          <a:blip r:embed="rId1"/>
          <a:stretch>
            <a:fillRect/>
          </a:stretch>
        </p:blipFill>
        <p:spPr>
          <a:xfrm>
            <a:off x="623392" y="2744036"/>
            <a:ext cx="5032288" cy="3997332"/>
          </a:xfrm>
          <a:prstGeom prst="rect">
            <a:avLst/>
          </a:prstGeom>
        </p:spPr>
      </p:pic>
      <p:sp>
        <p:nvSpPr>
          <p:cNvPr id="10" name="矩形: 圆角 9"/>
          <p:cNvSpPr/>
          <p:nvPr/>
        </p:nvSpPr>
        <p:spPr>
          <a:xfrm>
            <a:off x="623392" y="1478598"/>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异常中断入口</a:t>
            </a:r>
            <a:endParaRPr lang="en-US" altLang="zh-CN" sz="1600">
              <a:solidFill>
                <a:schemeClr val="tx1"/>
              </a:solidFill>
            </a:endParaRPr>
          </a:p>
          <a:p>
            <a:pPr algn="ctr"/>
            <a:r>
              <a:rPr lang="en-US" altLang="zh-CN" sz="1600">
                <a:solidFill>
                  <a:schemeClr val="tx1"/>
                </a:solidFill>
              </a:rPr>
              <a:t>axhal</a:t>
            </a:r>
            <a:endParaRPr lang="zh-CN" altLang="en-US" sz="1600">
              <a:solidFill>
                <a:schemeClr val="tx1"/>
              </a:solidFill>
            </a:endParaRPr>
          </a:p>
        </p:txBody>
      </p:sp>
      <p:sp>
        <p:nvSpPr>
          <p:cNvPr id="11" name="矩形: 圆角 10"/>
          <p:cNvSpPr/>
          <p:nvPr/>
        </p:nvSpPr>
        <p:spPr>
          <a:xfrm>
            <a:off x="2891644" y="1478598"/>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响应</a:t>
            </a:r>
            <a:r>
              <a:rPr lang="en-US" altLang="zh-CN" sz="1600">
                <a:solidFill>
                  <a:schemeClr val="tx1"/>
                </a:solidFill>
              </a:rPr>
              <a:t>#PF</a:t>
            </a:r>
            <a:r>
              <a:rPr lang="zh-CN" altLang="en-US" sz="1600">
                <a:solidFill>
                  <a:schemeClr val="tx1"/>
                </a:solidFill>
              </a:rPr>
              <a:t>函数</a:t>
            </a:r>
            <a:endParaRPr lang="en-US" altLang="zh-CN" sz="1600">
              <a:solidFill>
                <a:schemeClr val="tx1"/>
              </a:solidFill>
            </a:endParaRPr>
          </a:p>
          <a:p>
            <a:pPr algn="ctr"/>
            <a:r>
              <a:rPr lang="en-US" altLang="zh-CN" sz="1600">
                <a:solidFill>
                  <a:schemeClr val="tx1"/>
                </a:solidFill>
              </a:rPr>
              <a:t>m_2_0::main</a:t>
            </a:r>
            <a:endParaRPr lang="zh-CN" altLang="en-US" sz="1600">
              <a:solidFill>
                <a:schemeClr val="tx1"/>
              </a:solidFill>
            </a:endParaRPr>
          </a:p>
        </p:txBody>
      </p:sp>
      <p:cxnSp>
        <p:nvCxnSpPr>
          <p:cNvPr id="13" name="直接箭头连接符 12"/>
          <p:cNvCxnSpPr>
            <a:stCxn id="10" idx="3"/>
            <a:endCxn id="11" idx="1"/>
          </p:cNvCxnSpPr>
          <p:nvPr/>
        </p:nvCxnSpPr>
        <p:spPr>
          <a:xfrm>
            <a:off x="2099556" y="1823729"/>
            <a:ext cx="792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87673" y="1454397"/>
            <a:ext cx="835485" cy="369332"/>
          </a:xfrm>
          <a:prstGeom prst="rect">
            <a:avLst/>
          </a:prstGeom>
          <a:noFill/>
        </p:spPr>
        <p:txBody>
          <a:bodyPr wrap="none" rtlCol="0">
            <a:spAutoFit/>
          </a:bodyPr>
          <a:lstStyle/>
          <a:p>
            <a:r>
              <a:rPr lang="en-US" altLang="zh-CN"/>
              <a:t>linkme</a:t>
            </a:r>
            <a:endParaRPr lang="zh-CN" altLang="en-US"/>
          </a:p>
        </p:txBody>
      </p:sp>
      <p:sp>
        <p:nvSpPr>
          <p:cNvPr id="15" name="文本框 14"/>
          <p:cNvSpPr txBox="1"/>
          <p:nvPr/>
        </p:nvSpPr>
        <p:spPr>
          <a:xfrm>
            <a:off x="560900" y="959208"/>
            <a:ext cx="8379416" cy="400110"/>
          </a:xfrm>
          <a:prstGeom prst="rect">
            <a:avLst/>
          </a:prstGeom>
          <a:noFill/>
        </p:spPr>
        <p:txBody>
          <a:bodyPr wrap="square" rtlCol="0">
            <a:spAutoFit/>
          </a:bodyPr>
          <a:lstStyle/>
          <a:p>
            <a:r>
              <a:rPr lang="zh-CN" altLang="en-US" sz="2000"/>
              <a:t>多级调用</a:t>
            </a:r>
            <a:r>
              <a:rPr lang="en-US" altLang="zh-CN" sz="2000"/>
              <a:t>handle_page_fault</a:t>
            </a:r>
            <a:r>
              <a:rPr lang="zh-CN" altLang="en-US" sz="2000"/>
              <a:t>，最终到</a:t>
            </a:r>
            <a:r>
              <a:rPr lang="en-US" altLang="zh-CN" sz="2000"/>
              <a:t>backend::alloc</a:t>
            </a:r>
            <a:r>
              <a:rPr lang="zh-CN" altLang="en-US" sz="2000"/>
              <a:t>中的实现。</a:t>
            </a:r>
            <a:endParaRPr lang="zh-CN" altLang="en-US" sz="2000"/>
          </a:p>
        </p:txBody>
      </p:sp>
      <p:sp>
        <p:nvSpPr>
          <p:cNvPr id="16" name="文本框 15"/>
          <p:cNvSpPr txBox="1"/>
          <p:nvPr/>
        </p:nvSpPr>
        <p:spPr>
          <a:xfrm>
            <a:off x="623392" y="2420888"/>
            <a:ext cx="4068452" cy="369332"/>
          </a:xfrm>
          <a:prstGeom prst="rect">
            <a:avLst/>
          </a:prstGeom>
          <a:noFill/>
        </p:spPr>
        <p:txBody>
          <a:bodyPr wrap="square" rtlCol="0">
            <a:spAutoFit/>
          </a:bodyPr>
          <a:lstStyle/>
          <a:p>
            <a:r>
              <a:rPr lang="en-US" altLang="zh-CN" b="1"/>
              <a:t>modules/axmm/src/backend/mod.rs</a:t>
            </a:r>
            <a:endParaRPr lang="zh-CN" altLang="en-US" b="1"/>
          </a:p>
        </p:txBody>
      </p:sp>
      <p:sp>
        <p:nvSpPr>
          <p:cNvPr id="17" name="矩形: 圆角 16"/>
          <p:cNvSpPr/>
          <p:nvPr/>
        </p:nvSpPr>
        <p:spPr>
          <a:xfrm>
            <a:off x="4871864" y="1478598"/>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响应</a:t>
            </a:r>
            <a:r>
              <a:rPr lang="en-US" altLang="zh-CN" sz="1600">
                <a:solidFill>
                  <a:schemeClr val="tx1"/>
                </a:solidFill>
              </a:rPr>
              <a:t>#PF</a:t>
            </a:r>
            <a:r>
              <a:rPr lang="zh-CN" altLang="en-US" sz="1600">
                <a:solidFill>
                  <a:schemeClr val="tx1"/>
                </a:solidFill>
              </a:rPr>
              <a:t>函数</a:t>
            </a:r>
            <a:endParaRPr lang="en-US" altLang="zh-CN" sz="1600">
              <a:solidFill>
                <a:schemeClr val="tx1"/>
              </a:solidFill>
            </a:endParaRPr>
          </a:p>
          <a:p>
            <a:pPr algn="ctr"/>
            <a:r>
              <a:rPr lang="en-US" altLang="zh-CN" sz="1600">
                <a:solidFill>
                  <a:schemeClr val="tx1"/>
                </a:solidFill>
              </a:rPr>
              <a:t>axmm::aspace</a:t>
            </a:r>
            <a:endParaRPr lang="zh-CN" altLang="en-US" sz="1600">
              <a:solidFill>
                <a:schemeClr val="tx1"/>
              </a:solidFill>
            </a:endParaRPr>
          </a:p>
        </p:txBody>
      </p:sp>
      <p:cxnSp>
        <p:nvCxnSpPr>
          <p:cNvPr id="19" name="直接箭头连接符 18"/>
          <p:cNvCxnSpPr>
            <a:stCxn id="11" idx="3"/>
            <a:endCxn id="17" idx="1"/>
          </p:cNvCxnSpPr>
          <p:nvPr/>
        </p:nvCxnSpPr>
        <p:spPr>
          <a:xfrm>
            <a:off x="4367808" y="1823729"/>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6852084" y="1478598"/>
            <a:ext cx="1584176"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响应</a:t>
            </a:r>
            <a:r>
              <a:rPr lang="en-US" altLang="zh-CN" sz="1600">
                <a:solidFill>
                  <a:schemeClr val="tx1"/>
                </a:solidFill>
              </a:rPr>
              <a:t>#PF</a:t>
            </a:r>
            <a:r>
              <a:rPr lang="zh-CN" altLang="en-US" sz="1600">
                <a:solidFill>
                  <a:schemeClr val="tx1"/>
                </a:solidFill>
              </a:rPr>
              <a:t>函数</a:t>
            </a:r>
            <a:endParaRPr lang="en-US" altLang="zh-CN" sz="1600">
              <a:solidFill>
                <a:schemeClr val="tx1"/>
              </a:solidFill>
            </a:endParaRPr>
          </a:p>
          <a:p>
            <a:pPr algn="ctr"/>
            <a:r>
              <a:rPr lang="en-US" altLang="zh-CN" sz="1600">
                <a:solidFill>
                  <a:schemeClr val="tx1"/>
                </a:solidFill>
              </a:rPr>
              <a:t>axmm::backend</a:t>
            </a:r>
            <a:endParaRPr lang="zh-CN" altLang="en-US" sz="1600">
              <a:solidFill>
                <a:schemeClr val="tx1"/>
              </a:solidFill>
            </a:endParaRPr>
          </a:p>
        </p:txBody>
      </p:sp>
      <p:cxnSp>
        <p:nvCxnSpPr>
          <p:cNvPr id="21" name="直接箭头连接符 20"/>
          <p:cNvCxnSpPr>
            <a:endCxn id="20" idx="1"/>
          </p:cNvCxnSpPr>
          <p:nvPr/>
        </p:nvCxnSpPr>
        <p:spPr>
          <a:xfrm>
            <a:off x="6348028" y="1823729"/>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3683732" y="4427820"/>
            <a:ext cx="1836204" cy="369332"/>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4" name="矩形: 圆角 23"/>
          <p:cNvSpPr/>
          <p:nvPr/>
        </p:nvSpPr>
        <p:spPr>
          <a:xfrm>
            <a:off x="1235460" y="5327920"/>
            <a:ext cx="4436876" cy="690262"/>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5" name="文本框 24"/>
          <p:cNvSpPr txBox="1"/>
          <p:nvPr/>
        </p:nvSpPr>
        <p:spPr>
          <a:xfrm>
            <a:off x="5816000" y="4427820"/>
            <a:ext cx="2900020" cy="400110"/>
          </a:xfrm>
          <a:prstGeom prst="rect">
            <a:avLst/>
          </a:prstGeom>
          <a:noFill/>
        </p:spPr>
        <p:txBody>
          <a:bodyPr wrap="square" rtlCol="0">
            <a:spAutoFit/>
          </a:bodyPr>
          <a:lstStyle/>
          <a:p>
            <a:r>
              <a:rPr lang="zh-CN" altLang="en-US" sz="2000"/>
              <a:t>第一步，申请物理页帧</a:t>
            </a:r>
            <a:endParaRPr lang="zh-CN" altLang="en-US" sz="2000"/>
          </a:p>
        </p:txBody>
      </p:sp>
      <p:sp>
        <p:nvSpPr>
          <p:cNvPr id="26" name="文本框 25"/>
          <p:cNvSpPr txBox="1"/>
          <p:nvPr/>
        </p:nvSpPr>
        <p:spPr>
          <a:xfrm>
            <a:off x="5816000" y="5516978"/>
            <a:ext cx="4168432" cy="400110"/>
          </a:xfrm>
          <a:prstGeom prst="rect">
            <a:avLst/>
          </a:prstGeom>
          <a:noFill/>
        </p:spPr>
        <p:txBody>
          <a:bodyPr wrap="square" rtlCol="0">
            <a:spAutoFit/>
          </a:bodyPr>
          <a:lstStyle/>
          <a:p>
            <a:r>
              <a:rPr lang="zh-CN" altLang="en-US" sz="2000"/>
              <a:t>第二步，在页表中完成映射。</a:t>
            </a:r>
            <a:endParaRPr lang="zh-C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67688" y="2790220"/>
            <a:ext cx="7795906" cy="3958387"/>
          </a:xfrm>
          <a:prstGeom prst="rect">
            <a:avLst/>
          </a:prstGeom>
        </p:spPr>
      </p:pic>
      <p:sp>
        <p:nvSpPr>
          <p:cNvPr id="4" name="灯片编号占位符 3"/>
          <p:cNvSpPr>
            <a:spLocks noGrp="1"/>
          </p:cNvSpPr>
          <p:nvPr>
            <p:ph type="sldNum" sz="quarter" idx="12"/>
          </p:nvPr>
        </p:nvSpPr>
        <p:spPr/>
        <p:txBody>
          <a:bodyPr/>
          <a:lstStyle/>
          <a:p>
            <a:fld id="{E051CF17-0909-4B2B-B3EB-2C40ABF6021B}" type="slidenum">
              <a:rPr lang="zh-CN" altLang="en-US" smtClean="0"/>
            </a:fld>
            <a:endParaRPr lang="zh-CN" altLang="en-US"/>
          </a:p>
        </p:txBody>
      </p:sp>
      <p:sp>
        <p:nvSpPr>
          <p:cNvPr id="5" name="文本框 4"/>
          <p:cNvSpPr txBox="1"/>
          <p:nvPr/>
        </p:nvSpPr>
        <p:spPr>
          <a:xfrm>
            <a:off x="515380" y="327273"/>
            <a:ext cx="8028892" cy="584775"/>
          </a:xfrm>
          <a:prstGeom prst="rect">
            <a:avLst/>
          </a:prstGeom>
          <a:noFill/>
        </p:spPr>
        <p:txBody>
          <a:bodyPr wrap="square">
            <a:spAutoFit/>
          </a:bodyPr>
          <a:lstStyle/>
          <a:p>
            <a:r>
              <a:rPr lang="zh-CN" altLang="en-US" sz="3200"/>
              <a:t>系统调用</a:t>
            </a:r>
            <a:r>
              <a:rPr lang="en-US" altLang="zh-CN" sz="3200"/>
              <a:t>sys_mmap</a:t>
            </a:r>
            <a:r>
              <a:rPr lang="zh-CN" altLang="en-US" sz="3200"/>
              <a:t>的实现</a:t>
            </a:r>
            <a:endParaRPr lang="en-US" altLang="zh-CN" sz="3200"/>
          </a:p>
        </p:txBody>
      </p:sp>
      <p:sp>
        <p:nvSpPr>
          <p:cNvPr id="10" name="矩形: 圆角 9"/>
          <p:cNvSpPr/>
          <p:nvPr/>
        </p:nvSpPr>
        <p:spPr>
          <a:xfrm>
            <a:off x="623392" y="1730626"/>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a:solidFill>
                  <a:schemeClr val="tx1"/>
                </a:solidFill>
              </a:rPr>
              <a:t>异常中断入口</a:t>
            </a:r>
            <a:endParaRPr lang="en-US" altLang="zh-CN" sz="1600">
              <a:solidFill>
                <a:schemeClr val="tx1"/>
              </a:solidFill>
            </a:endParaRPr>
          </a:p>
          <a:p>
            <a:pPr algn="ctr"/>
            <a:r>
              <a:rPr lang="en-US" altLang="zh-CN" sz="1600">
                <a:solidFill>
                  <a:schemeClr val="tx1"/>
                </a:solidFill>
              </a:rPr>
              <a:t>axhal</a:t>
            </a:r>
            <a:endParaRPr lang="zh-CN" altLang="en-US" sz="1600">
              <a:solidFill>
                <a:schemeClr val="tx1"/>
              </a:solidFill>
            </a:endParaRPr>
          </a:p>
        </p:txBody>
      </p:sp>
      <p:sp>
        <p:nvSpPr>
          <p:cNvPr id="11" name="矩形: 圆角 10"/>
          <p:cNvSpPr/>
          <p:nvPr/>
        </p:nvSpPr>
        <p:spPr>
          <a:xfrm>
            <a:off x="2891644" y="1730626"/>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a:solidFill>
                  <a:schemeClr val="tx1"/>
                </a:solidFill>
              </a:rPr>
              <a:t>syscall</a:t>
            </a:r>
            <a:r>
              <a:rPr lang="zh-CN" altLang="en-US" sz="1600">
                <a:solidFill>
                  <a:schemeClr val="tx1"/>
                </a:solidFill>
              </a:rPr>
              <a:t>入口</a:t>
            </a:r>
            <a:endParaRPr lang="en-US" altLang="zh-CN" sz="1600">
              <a:solidFill>
                <a:schemeClr val="tx1"/>
              </a:solidFill>
            </a:endParaRPr>
          </a:p>
          <a:p>
            <a:pPr algn="ctr"/>
            <a:r>
              <a:rPr lang="en-US" altLang="zh-CN" sz="1600">
                <a:solidFill>
                  <a:schemeClr val="tx1"/>
                </a:solidFill>
              </a:rPr>
              <a:t>m_2_0::main</a:t>
            </a:r>
            <a:endParaRPr lang="zh-CN" altLang="en-US" sz="1600">
              <a:solidFill>
                <a:schemeClr val="tx1"/>
              </a:solidFill>
            </a:endParaRPr>
          </a:p>
        </p:txBody>
      </p:sp>
      <p:cxnSp>
        <p:nvCxnSpPr>
          <p:cNvPr id="13" name="直接箭头连接符 12"/>
          <p:cNvCxnSpPr>
            <a:stCxn id="10" idx="3"/>
            <a:endCxn id="11" idx="1"/>
          </p:cNvCxnSpPr>
          <p:nvPr/>
        </p:nvCxnSpPr>
        <p:spPr>
          <a:xfrm>
            <a:off x="2099556" y="2075757"/>
            <a:ext cx="792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87673" y="1706425"/>
            <a:ext cx="835485" cy="369332"/>
          </a:xfrm>
          <a:prstGeom prst="rect">
            <a:avLst/>
          </a:prstGeom>
          <a:noFill/>
        </p:spPr>
        <p:txBody>
          <a:bodyPr wrap="none" rtlCol="0">
            <a:spAutoFit/>
          </a:bodyPr>
          <a:lstStyle/>
          <a:p>
            <a:r>
              <a:rPr lang="en-US" altLang="zh-CN"/>
              <a:t>linkme</a:t>
            </a:r>
            <a:endParaRPr lang="zh-CN" altLang="en-US"/>
          </a:p>
        </p:txBody>
      </p:sp>
      <p:sp>
        <p:nvSpPr>
          <p:cNvPr id="15" name="文本框 14"/>
          <p:cNvSpPr txBox="1"/>
          <p:nvPr/>
        </p:nvSpPr>
        <p:spPr>
          <a:xfrm>
            <a:off x="560900" y="959208"/>
            <a:ext cx="11223732" cy="400110"/>
          </a:xfrm>
          <a:prstGeom prst="rect">
            <a:avLst/>
          </a:prstGeom>
          <a:noFill/>
        </p:spPr>
        <p:txBody>
          <a:bodyPr wrap="square" rtlCol="0">
            <a:spAutoFit/>
          </a:bodyPr>
          <a:lstStyle/>
          <a:p>
            <a:r>
              <a:rPr lang="zh-CN" altLang="en-US" sz="2000"/>
              <a:t>实现方法与缺页异常处理的流程类似，触发原因不同。</a:t>
            </a:r>
            <a:r>
              <a:rPr lang="en-US" altLang="zh-CN" sz="2000"/>
              <a:t>sys_mmap</a:t>
            </a:r>
            <a:r>
              <a:rPr lang="zh-CN" altLang="en-US" sz="2000"/>
              <a:t>由应用调用</a:t>
            </a:r>
            <a:r>
              <a:rPr lang="en-US" altLang="zh-CN" sz="2000"/>
              <a:t>libc</a:t>
            </a:r>
            <a:r>
              <a:rPr lang="zh-CN" altLang="en-US" sz="2000"/>
              <a:t>的某些方法触发。</a:t>
            </a:r>
            <a:endParaRPr lang="zh-CN" altLang="en-US" sz="2000"/>
          </a:p>
        </p:txBody>
      </p:sp>
      <p:sp>
        <p:nvSpPr>
          <p:cNvPr id="16" name="文本框 15"/>
          <p:cNvSpPr txBox="1"/>
          <p:nvPr/>
        </p:nvSpPr>
        <p:spPr>
          <a:xfrm>
            <a:off x="623392" y="2420888"/>
            <a:ext cx="4068452" cy="369332"/>
          </a:xfrm>
          <a:prstGeom prst="rect">
            <a:avLst/>
          </a:prstGeom>
          <a:noFill/>
        </p:spPr>
        <p:txBody>
          <a:bodyPr wrap="square" rtlCol="0">
            <a:spAutoFit/>
          </a:bodyPr>
          <a:lstStyle/>
          <a:p>
            <a:r>
              <a:rPr lang="en-US" altLang="zh-CN" b="1"/>
              <a:t>modules/axmm/src/backend/mod.rs</a:t>
            </a:r>
            <a:endParaRPr lang="zh-CN" altLang="en-US" b="1"/>
          </a:p>
        </p:txBody>
      </p:sp>
      <p:sp>
        <p:nvSpPr>
          <p:cNvPr id="17" name="矩形: 圆角 16"/>
          <p:cNvSpPr/>
          <p:nvPr/>
        </p:nvSpPr>
        <p:spPr>
          <a:xfrm>
            <a:off x="4871864" y="1730626"/>
            <a:ext cx="1476164"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a:solidFill>
                  <a:schemeClr val="tx1"/>
                </a:solidFill>
              </a:rPr>
              <a:t>map_alloc</a:t>
            </a:r>
            <a:endParaRPr lang="en-US" altLang="zh-CN" sz="1600">
              <a:solidFill>
                <a:schemeClr val="tx1"/>
              </a:solidFill>
            </a:endParaRPr>
          </a:p>
          <a:p>
            <a:pPr algn="ctr"/>
            <a:r>
              <a:rPr lang="en-US" altLang="zh-CN" sz="1600">
                <a:solidFill>
                  <a:schemeClr val="tx1"/>
                </a:solidFill>
              </a:rPr>
              <a:t>axmm::aspace</a:t>
            </a:r>
            <a:endParaRPr lang="zh-CN" altLang="en-US" sz="1600">
              <a:solidFill>
                <a:schemeClr val="tx1"/>
              </a:solidFill>
            </a:endParaRPr>
          </a:p>
        </p:txBody>
      </p:sp>
      <p:cxnSp>
        <p:nvCxnSpPr>
          <p:cNvPr id="19" name="直接箭头连接符 18"/>
          <p:cNvCxnSpPr>
            <a:stCxn id="11" idx="3"/>
            <a:endCxn id="17" idx="1"/>
          </p:cNvCxnSpPr>
          <p:nvPr/>
        </p:nvCxnSpPr>
        <p:spPr>
          <a:xfrm>
            <a:off x="4367808" y="2075757"/>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p:cNvSpPr/>
          <p:nvPr/>
        </p:nvSpPr>
        <p:spPr>
          <a:xfrm>
            <a:off x="6852084" y="1730626"/>
            <a:ext cx="1584176" cy="69026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a:solidFill>
                  <a:schemeClr val="tx1"/>
                </a:solidFill>
              </a:rPr>
              <a:t>map_alloc</a:t>
            </a:r>
            <a:endParaRPr lang="en-US" altLang="zh-CN" sz="1600">
              <a:solidFill>
                <a:schemeClr val="tx1"/>
              </a:solidFill>
            </a:endParaRPr>
          </a:p>
          <a:p>
            <a:pPr algn="ctr"/>
            <a:r>
              <a:rPr lang="en-US" altLang="zh-CN" sz="1600">
                <a:solidFill>
                  <a:schemeClr val="tx1"/>
                </a:solidFill>
              </a:rPr>
              <a:t>axmm::backend</a:t>
            </a:r>
            <a:endParaRPr lang="zh-CN" altLang="en-US" sz="1600">
              <a:solidFill>
                <a:schemeClr val="tx1"/>
              </a:solidFill>
            </a:endParaRPr>
          </a:p>
        </p:txBody>
      </p:sp>
      <p:cxnSp>
        <p:nvCxnSpPr>
          <p:cNvPr id="21" name="直接箭头连接符 20"/>
          <p:cNvCxnSpPr>
            <a:endCxn id="20" idx="1"/>
          </p:cNvCxnSpPr>
          <p:nvPr/>
        </p:nvCxnSpPr>
        <p:spPr>
          <a:xfrm>
            <a:off x="6348028" y="2075757"/>
            <a:ext cx="5040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p:cNvSpPr/>
          <p:nvPr/>
        </p:nvSpPr>
        <p:spPr>
          <a:xfrm>
            <a:off x="1235460" y="3244334"/>
            <a:ext cx="5724636" cy="65268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4" name="矩形: 圆角 23"/>
          <p:cNvSpPr/>
          <p:nvPr/>
        </p:nvSpPr>
        <p:spPr>
          <a:xfrm>
            <a:off x="1235460" y="5327920"/>
            <a:ext cx="4436876" cy="690262"/>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5" name="文本框 24"/>
          <p:cNvSpPr txBox="1"/>
          <p:nvPr/>
        </p:nvSpPr>
        <p:spPr>
          <a:xfrm>
            <a:off x="8610600" y="3075057"/>
            <a:ext cx="2900020" cy="1323439"/>
          </a:xfrm>
          <a:prstGeom prst="rect">
            <a:avLst/>
          </a:prstGeom>
          <a:noFill/>
        </p:spPr>
        <p:txBody>
          <a:bodyPr wrap="square" rtlCol="0">
            <a:spAutoFit/>
          </a:bodyPr>
          <a:lstStyle/>
          <a:p>
            <a:r>
              <a:rPr lang="en-US" altLang="zh-CN" sz="2000"/>
              <a:t>populate</a:t>
            </a:r>
            <a:r>
              <a:rPr lang="zh-CN" altLang="en-US" sz="2000"/>
              <a:t>为</a:t>
            </a:r>
            <a:r>
              <a:rPr lang="en-US" altLang="zh-CN" sz="2000"/>
              <a:t>true</a:t>
            </a:r>
            <a:r>
              <a:rPr lang="zh-CN" altLang="en-US" sz="2000"/>
              <a:t>时，</a:t>
            </a:r>
            <a:endParaRPr lang="en-US" altLang="zh-CN" sz="2000"/>
          </a:p>
          <a:p>
            <a:r>
              <a:rPr lang="zh-CN" altLang="en-US" sz="2000"/>
              <a:t>与缺页异常处理类似。</a:t>
            </a:r>
            <a:endParaRPr lang="en-US" altLang="zh-CN" sz="2000"/>
          </a:p>
          <a:p>
            <a:r>
              <a:rPr lang="zh-CN" altLang="en-US" sz="2000"/>
              <a:t>申请页帧后直接完成映射，将来不会触发</a:t>
            </a:r>
            <a:r>
              <a:rPr lang="en-US" altLang="zh-CN" sz="2000"/>
              <a:t>#PF</a:t>
            </a:r>
            <a:r>
              <a:rPr lang="zh-CN" altLang="en-US" sz="2000"/>
              <a:t>。</a:t>
            </a:r>
            <a:endParaRPr lang="zh-CN" altLang="en-US" sz="2000"/>
          </a:p>
        </p:txBody>
      </p:sp>
      <p:sp>
        <p:nvSpPr>
          <p:cNvPr id="6" name="文本框 5"/>
          <p:cNvSpPr txBox="1"/>
          <p:nvPr/>
        </p:nvSpPr>
        <p:spPr>
          <a:xfrm>
            <a:off x="8610600" y="4941168"/>
            <a:ext cx="2900020" cy="1323439"/>
          </a:xfrm>
          <a:prstGeom prst="rect">
            <a:avLst/>
          </a:prstGeom>
          <a:noFill/>
        </p:spPr>
        <p:txBody>
          <a:bodyPr wrap="square" rtlCol="0">
            <a:spAutoFit/>
          </a:bodyPr>
          <a:lstStyle/>
          <a:p>
            <a:r>
              <a:rPr lang="en-US" altLang="zh-CN" sz="2000"/>
              <a:t>populate</a:t>
            </a:r>
            <a:r>
              <a:rPr lang="zh-CN" altLang="en-US" sz="2000"/>
              <a:t>为</a:t>
            </a:r>
            <a:r>
              <a:rPr lang="en-US" altLang="zh-CN" sz="2000"/>
              <a:t>false</a:t>
            </a:r>
            <a:r>
              <a:rPr lang="zh-CN" altLang="en-US" sz="2000"/>
              <a:t>时，</a:t>
            </a:r>
            <a:endParaRPr lang="en-US" altLang="zh-CN" sz="2000"/>
          </a:p>
          <a:p>
            <a:r>
              <a:rPr lang="zh-CN" altLang="en-US" sz="2000"/>
              <a:t>仅建立空映射，</a:t>
            </a:r>
            <a:endParaRPr lang="en-US" altLang="zh-CN" sz="2000"/>
          </a:p>
          <a:p>
            <a:r>
              <a:rPr lang="zh-CN" altLang="en-US" sz="2000"/>
              <a:t>将来访问时触发</a:t>
            </a:r>
            <a:r>
              <a:rPr lang="en-US" altLang="zh-CN" sz="2000"/>
              <a:t>#PF</a:t>
            </a:r>
            <a:r>
              <a:rPr lang="zh-CN" altLang="en-US" sz="2000"/>
              <a:t>。</a:t>
            </a:r>
            <a:endParaRPr lang="en-US" altLang="zh-CN" sz="2000"/>
          </a:p>
          <a:p>
            <a:r>
              <a:rPr lang="zh-CN" altLang="en-US" sz="2000"/>
              <a:t>然后进入缺页流程。</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380" y="370134"/>
            <a:ext cx="3744416" cy="584775"/>
          </a:xfrm>
          <a:prstGeom prst="rect">
            <a:avLst/>
          </a:prstGeom>
          <a:noFill/>
        </p:spPr>
        <p:txBody>
          <a:bodyPr wrap="square">
            <a:spAutoFit/>
          </a:bodyPr>
          <a:lstStyle/>
          <a:p>
            <a:r>
              <a:rPr lang="en-US" altLang="zh-CN" sz="3200"/>
              <a:t>M.3.0 LinuxApp</a:t>
            </a:r>
            <a:endParaRPr lang="en-US" altLang="zh-CN" sz="3200"/>
          </a:p>
        </p:txBody>
      </p:sp>
      <p:sp>
        <p:nvSpPr>
          <p:cNvPr id="5" name="文本框 4"/>
          <p:cNvSpPr txBox="1"/>
          <p:nvPr/>
        </p:nvSpPr>
        <p:spPr>
          <a:xfrm>
            <a:off x="515380" y="5469031"/>
            <a:ext cx="5508612" cy="1200329"/>
          </a:xfrm>
          <a:prstGeom prst="rect">
            <a:avLst/>
          </a:prstGeom>
          <a:noFill/>
        </p:spPr>
        <p:txBody>
          <a:bodyPr wrap="square">
            <a:spAutoFit/>
          </a:bodyPr>
          <a:lstStyle/>
          <a:p>
            <a:r>
              <a:rPr lang="zh-CN" altLang="en-US" sz="2400"/>
              <a:t>本节目标：</a:t>
            </a:r>
            <a:endParaRPr lang="en-US" altLang="zh-CN" sz="2400"/>
          </a:p>
          <a:p>
            <a:r>
              <a:rPr lang="en-US" altLang="zh-CN" sz="2400"/>
              <a:t>1. glibc/musl-libc</a:t>
            </a:r>
            <a:r>
              <a:rPr lang="zh-CN" altLang="en-US" sz="2400"/>
              <a:t>与内核的参数协同</a:t>
            </a:r>
            <a:endParaRPr lang="en-US" altLang="zh-CN" sz="2400"/>
          </a:p>
          <a:p>
            <a:r>
              <a:rPr lang="en-US" altLang="zh-CN" sz="2400"/>
              <a:t>2. </a:t>
            </a:r>
            <a:r>
              <a:rPr lang="zh-CN" altLang="en-US" sz="2400"/>
              <a:t>启动</a:t>
            </a:r>
            <a:r>
              <a:rPr lang="en-US" altLang="zh-CN" sz="2400"/>
              <a:t>Linux</a:t>
            </a:r>
            <a:r>
              <a:rPr lang="zh-CN" altLang="en-US" sz="2400"/>
              <a:t>原始应用</a:t>
            </a:r>
            <a:r>
              <a:rPr lang="en-US" altLang="zh-CN" sz="2400"/>
              <a:t>hello</a:t>
            </a:r>
            <a:endParaRPr lang="en-US" altLang="zh-CN" sz="2400"/>
          </a:p>
        </p:txBody>
      </p:sp>
      <p:sp>
        <p:nvSpPr>
          <p:cNvPr id="2" name="文本框 1"/>
          <p:cNvSpPr txBox="1"/>
          <p:nvPr/>
        </p:nvSpPr>
        <p:spPr>
          <a:xfrm>
            <a:off x="6312024" y="5345921"/>
            <a:ext cx="4652236" cy="1323439"/>
          </a:xfrm>
          <a:prstGeom prst="rect">
            <a:avLst/>
          </a:prstGeom>
          <a:noFill/>
        </p:spPr>
        <p:txBody>
          <a:bodyPr wrap="none" rtlCol="0">
            <a:spAutoFit/>
          </a:bodyPr>
          <a:lstStyle/>
          <a:p>
            <a:r>
              <a:rPr lang="zh-CN" altLang="en-US" sz="2000" b="1"/>
              <a:t>实验命令行：</a:t>
            </a:r>
            <a:r>
              <a:rPr lang="en-US" altLang="zh-CN" sz="2000" b="1"/>
              <a:t> </a:t>
            </a:r>
            <a:endParaRPr lang="en-US" altLang="zh-CN" sz="2000" b="1"/>
          </a:p>
          <a:p>
            <a:r>
              <a:rPr lang="en-US" altLang="zh-CN" sz="2000" b="1"/>
              <a:t>make payload</a:t>
            </a:r>
            <a:endParaRPr lang="en-US" altLang="zh-CN" sz="2000" b="1"/>
          </a:p>
          <a:p>
            <a:r>
              <a:rPr lang="en-US" altLang="zh-CN" sz="2000" b="1"/>
              <a:t>./update_disk.sh payload/hello_c/hello</a:t>
            </a:r>
            <a:endParaRPr lang="en-US" altLang="zh-CN" sz="2000" b="1"/>
          </a:p>
          <a:p>
            <a:r>
              <a:rPr lang="en-US" altLang="zh-CN" sz="2000" b="1"/>
              <a:t>make run A=tour/m_3_0 BLK=y</a:t>
            </a:r>
            <a:endParaRPr lang="zh-CN" altLang="en-US" sz="2000" b="1"/>
          </a:p>
        </p:txBody>
      </p:sp>
      <p:grpSp>
        <p:nvGrpSpPr>
          <p:cNvPr id="8" name="组合 7"/>
          <p:cNvGrpSpPr/>
          <p:nvPr/>
        </p:nvGrpSpPr>
        <p:grpSpPr>
          <a:xfrm>
            <a:off x="623392" y="1268760"/>
            <a:ext cx="6888742" cy="3750387"/>
            <a:chOff x="2207568" y="1339762"/>
            <a:chExt cx="6888742" cy="3750387"/>
          </a:xfrm>
        </p:grpSpPr>
        <p:pic>
          <p:nvPicPr>
            <p:cNvPr id="3" name="图片 2"/>
            <p:cNvPicPr>
              <a:picLocks noChangeAspect="1"/>
            </p:cNvPicPr>
            <p:nvPr/>
          </p:nvPicPr>
          <p:blipFill>
            <a:blip r:embed="rId1"/>
            <a:stretch>
              <a:fillRect/>
            </a:stretch>
          </p:blipFill>
          <p:spPr>
            <a:xfrm>
              <a:off x="2207568" y="1339762"/>
              <a:ext cx="2995532" cy="3744415"/>
            </a:xfrm>
            <a:prstGeom prst="rect">
              <a:avLst/>
            </a:prstGeom>
          </p:spPr>
        </p:pic>
        <p:sp>
          <p:nvSpPr>
            <p:cNvPr id="6" name="箭头: 右 5"/>
            <p:cNvSpPr/>
            <p:nvPr/>
          </p:nvSpPr>
          <p:spPr>
            <a:xfrm>
              <a:off x="5375412" y="3235580"/>
              <a:ext cx="648581" cy="38684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pic>
          <p:nvPicPr>
            <p:cNvPr id="7" name="图片 6"/>
            <p:cNvPicPr>
              <a:picLocks noChangeAspect="1"/>
            </p:cNvPicPr>
            <p:nvPr/>
          </p:nvPicPr>
          <p:blipFill>
            <a:blip r:embed="rId2"/>
            <a:stretch>
              <a:fillRect/>
            </a:stretch>
          </p:blipFill>
          <p:spPr>
            <a:xfrm>
              <a:off x="6096000" y="1339762"/>
              <a:ext cx="3000310" cy="3750387"/>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50036" y="1160748"/>
            <a:ext cx="9506404" cy="461665"/>
          </a:xfrm>
          <a:prstGeom prst="rect">
            <a:avLst/>
          </a:prstGeom>
          <a:noFill/>
        </p:spPr>
        <p:txBody>
          <a:bodyPr wrap="square">
            <a:spAutoFit/>
          </a:bodyPr>
          <a:lstStyle/>
          <a:p>
            <a:r>
              <a:rPr lang="zh-CN" altLang="en-US" sz="2400">
                <a:solidFill>
                  <a:srgbClr val="000000"/>
                </a:solidFill>
                <a:latin typeface="-apple-system"/>
              </a:rPr>
              <a:t>如何让</a:t>
            </a:r>
            <a:r>
              <a:rPr lang="en-US" altLang="zh-CN" sz="2400">
                <a:solidFill>
                  <a:srgbClr val="000000"/>
                </a:solidFill>
                <a:latin typeface="-apple-system"/>
              </a:rPr>
              <a:t>Linux</a:t>
            </a:r>
            <a:r>
              <a:rPr lang="zh-CN" altLang="en-US" sz="2400">
                <a:solidFill>
                  <a:srgbClr val="000000"/>
                </a:solidFill>
                <a:latin typeface="-apple-system"/>
              </a:rPr>
              <a:t>的原始应用（二进制）直接在我们的宏内核上直接运行？</a:t>
            </a:r>
            <a:endParaRPr lang="en-US" altLang="zh-CN" sz="2400">
              <a:solidFill>
                <a:srgbClr val="000000"/>
              </a:solidFill>
              <a:latin typeface="-apple-system"/>
            </a:endParaRPr>
          </a:p>
        </p:txBody>
      </p:sp>
      <p:sp>
        <p:nvSpPr>
          <p:cNvPr id="2" name="矩形 1"/>
          <p:cNvSpPr/>
          <p:nvPr/>
        </p:nvSpPr>
        <p:spPr>
          <a:xfrm>
            <a:off x="2761535" y="4031828"/>
            <a:ext cx="2916324" cy="504056"/>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Linux Kernel</a:t>
            </a:r>
            <a:endParaRPr lang="zh-CN" altLang="en-US">
              <a:solidFill>
                <a:schemeClr val="tx1"/>
              </a:solidFill>
            </a:endParaRPr>
          </a:p>
        </p:txBody>
      </p:sp>
      <p:sp>
        <p:nvSpPr>
          <p:cNvPr id="5" name="矩形: 圆角 4"/>
          <p:cNvSpPr/>
          <p:nvPr/>
        </p:nvSpPr>
        <p:spPr>
          <a:xfrm>
            <a:off x="2975962" y="2185902"/>
            <a:ext cx="1471442" cy="4038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App</a:t>
            </a:r>
            <a:endParaRPr lang="zh-CN" altLang="en-US">
              <a:solidFill>
                <a:schemeClr val="tx1"/>
              </a:solidFill>
            </a:endParaRPr>
          </a:p>
        </p:txBody>
      </p:sp>
      <p:sp>
        <p:nvSpPr>
          <p:cNvPr id="8" name="矩形 7"/>
          <p:cNvSpPr/>
          <p:nvPr/>
        </p:nvSpPr>
        <p:spPr>
          <a:xfrm>
            <a:off x="2761535" y="1988840"/>
            <a:ext cx="5846693" cy="1266703"/>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矩形: 圆角 12"/>
          <p:cNvSpPr/>
          <p:nvPr/>
        </p:nvSpPr>
        <p:spPr>
          <a:xfrm>
            <a:off x="2975962" y="2808062"/>
            <a:ext cx="2629889" cy="342039"/>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glibc</a:t>
            </a:r>
            <a:endParaRPr lang="zh-CN" altLang="en-US">
              <a:solidFill>
                <a:schemeClr val="tx1"/>
              </a:solidFill>
            </a:endParaRPr>
          </a:p>
        </p:txBody>
      </p:sp>
      <p:sp>
        <p:nvSpPr>
          <p:cNvPr id="15" name="矩形: 圆角 14"/>
          <p:cNvSpPr/>
          <p:nvPr/>
        </p:nvSpPr>
        <p:spPr>
          <a:xfrm>
            <a:off x="6996714" y="2193261"/>
            <a:ext cx="1471442" cy="4038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App</a:t>
            </a:r>
            <a:endParaRPr lang="zh-CN" altLang="en-US">
              <a:solidFill>
                <a:schemeClr val="tx1"/>
              </a:solidFill>
            </a:endParaRPr>
          </a:p>
        </p:txBody>
      </p:sp>
      <p:sp>
        <p:nvSpPr>
          <p:cNvPr id="16" name="矩形 15"/>
          <p:cNvSpPr/>
          <p:nvPr/>
        </p:nvSpPr>
        <p:spPr>
          <a:xfrm>
            <a:off x="5691904" y="4021142"/>
            <a:ext cx="2916324" cy="504056"/>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组件化宏内核</a:t>
            </a:r>
            <a:endParaRPr lang="zh-CN" altLang="en-US" b="1">
              <a:solidFill>
                <a:schemeClr val="tx1"/>
              </a:solidFill>
            </a:endParaRPr>
          </a:p>
        </p:txBody>
      </p:sp>
      <p:sp>
        <p:nvSpPr>
          <p:cNvPr id="17" name="矩形: 圆角 16"/>
          <p:cNvSpPr/>
          <p:nvPr/>
        </p:nvSpPr>
        <p:spPr>
          <a:xfrm>
            <a:off x="2761535" y="3472666"/>
            <a:ext cx="1717305" cy="342039"/>
          </a:xfrm>
          <a:prstGeom prst="roundRec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syscall</a:t>
            </a:r>
            <a:endParaRPr lang="zh-CN" altLang="en-US">
              <a:solidFill>
                <a:schemeClr val="tx1"/>
              </a:solidFill>
            </a:endParaRPr>
          </a:p>
        </p:txBody>
      </p:sp>
      <p:sp>
        <p:nvSpPr>
          <p:cNvPr id="18" name="矩形: 圆角 17"/>
          <p:cNvSpPr/>
          <p:nvPr/>
        </p:nvSpPr>
        <p:spPr>
          <a:xfrm>
            <a:off x="4478840" y="3472665"/>
            <a:ext cx="1717305" cy="342039"/>
          </a:xfrm>
          <a:prstGeom prst="roundRec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procfs&amp;sysfs</a:t>
            </a:r>
            <a:endParaRPr lang="zh-CN" altLang="en-US">
              <a:solidFill>
                <a:schemeClr val="tx1"/>
              </a:solidFill>
            </a:endParaRPr>
          </a:p>
        </p:txBody>
      </p:sp>
      <p:sp>
        <p:nvSpPr>
          <p:cNvPr id="19" name="矩形: 圆角 18"/>
          <p:cNvSpPr/>
          <p:nvPr/>
        </p:nvSpPr>
        <p:spPr>
          <a:xfrm>
            <a:off x="6222794" y="3460805"/>
            <a:ext cx="2393486" cy="342039"/>
          </a:xfrm>
          <a:prstGeom prst="roundRec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awareness of aspace</a:t>
            </a:r>
            <a:endParaRPr lang="zh-CN" altLang="en-US">
              <a:solidFill>
                <a:schemeClr val="tx1"/>
              </a:solidFill>
            </a:endParaRPr>
          </a:p>
        </p:txBody>
      </p:sp>
      <p:sp>
        <p:nvSpPr>
          <p:cNvPr id="20" name="矩形: 圆角 19"/>
          <p:cNvSpPr/>
          <p:nvPr/>
        </p:nvSpPr>
        <p:spPr>
          <a:xfrm>
            <a:off x="5838267" y="2801544"/>
            <a:ext cx="2629889" cy="342039"/>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musl libc</a:t>
            </a:r>
            <a:endParaRPr lang="zh-CN" altLang="en-US">
              <a:solidFill>
                <a:schemeClr val="tx1"/>
              </a:solidFill>
            </a:endParaRPr>
          </a:p>
        </p:txBody>
      </p:sp>
      <p:sp>
        <p:nvSpPr>
          <p:cNvPr id="21" name="矩形: 圆角 20"/>
          <p:cNvSpPr/>
          <p:nvPr/>
        </p:nvSpPr>
        <p:spPr>
          <a:xfrm>
            <a:off x="5056374" y="2211471"/>
            <a:ext cx="1471442" cy="4038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App</a:t>
            </a:r>
            <a:endParaRPr lang="zh-CN" altLang="en-US">
              <a:solidFill>
                <a:schemeClr val="tx1"/>
              </a:solidFill>
            </a:endParaRPr>
          </a:p>
        </p:txBody>
      </p:sp>
      <p:sp>
        <p:nvSpPr>
          <p:cNvPr id="29" name="文本框 28"/>
          <p:cNvSpPr txBox="1"/>
          <p:nvPr/>
        </p:nvSpPr>
        <p:spPr>
          <a:xfrm>
            <a:off x="658722" y="4941168"/>
            <a:ext cx="10874556" cy="1692771"/>
          </a:xfrm>
          <a:prstGeom prst="rect">
            <a:avLst/>
          </a:prstGeom>
          <a:noFill/>
        </p:spPr>
        <p:txBody>
          <a:bodyPr wrap="square">
            <a:spAutoFit/>
          </a:bodyPr>
          <a:lstStyle/>
          <a:p>
            <a:r>
              <a:rPr lang="zh-CN" altLang="en-US" sz="2400" b="1">
                <a:solidFill>
                  <a:schemeClr val="accent1"/>
                </a:solidFill>
                <a:latin typeface="-apple-system"/>
              </a:rPr>
              <a:t>在应用和内核交互界面上实现兼容</a:t>
            </a:r>
            <a:r>
              <a:rPr lang="zh-CN" altLang="en-US" sz="2400" b="1">
                <a:solidFill>
                  <a:srgbClr val="000000"/>
                </a:solidFill>
                <a:latin typeface="-apple-system"/>
              </a:rPr>
              <a:t>。</a:t>
            </a:r>
            <a:endParaRPr lang="en-US" altLang="zh-CN" sz="2400" b="1">
              <a:solidFill>
                <a:srgbClr val="000000"/>
              </a:solidFill>
              <a:latin typeface="-apple-system"/>
            </a:endParaRPr>
          </a:p>
          <a:p>
            <a:r>
              <a:rPr lang="zh-CN" altLang="en-US" sz="2000">
                <a:solidFill>
                  <a:srgbClr val="000000"/>
                </a:solidFill>
                <a:latin typeface="-apple-system"/>
              </a:rPr>
              <a:t>兼容界面包含三类：</a:t>
            </a:r>
            <a:endParaRPr lang="en-US" altLang="zh-CN" sz="2000">
              <a:solidFill>
                <a:srgbClr val="000000"/>
              </a:solidFill>
              <a:latin typeface="-apple-system"/>
            </a:endParaRPr>
          </a:p>
          <a:p>
            <a:r>
              <a:rPr lang="en-US" altLang="zh-CN" sz="2000">
                <a:solidFill>
                  <a:srgbClr val="000000"/>
                </a:solidFill>
                <a:latin typeface="-apple-system"/>
              </a:rPr>
              <a:t>1) syscall</a:t>
            </a:r>
            <a:endParaRPr lang="en-US" altLang="zh-CN" sz="2000">
              <a:solidFill>
                <a:srgbClr val="000000"/>
              </a:solidFill>
              <a:latin typeface="-apple-system"/>
            </a:endParaRPr>
          </a:p>
          <a:p>
            <a:r>
              <a:rPr lang="en-US" altLang="zh-CN" sz="2000">
                <a:solidFill>
                  <a:srgbClr val="000000"/>
                </a:solidFill>
                <a:latin typeface="-apple-system"/>
              </a:rPr>
              <a:t>2) procfs &amp; sysfs</a:t>
            </a:r>
            <a:r>
              <a:rPr lang="zh-CN" altLang="en-US" sz="2000">
                <a:solidFill>
                  <a:srgbClr val="000000"/>
                </a:solidFill>
                <a:latin typeface="-apple-system"/>
              </a:rPr>
              <a:t>等伪文件系统</a:t>
            </a:r>
            <a:endParaRPr lang="en-US" altLang="zh-CN" sz="2000">
              <a:solidFill>
                <a:srgbClr val="000000"/>
              </a:solidFill>
              <a:latin typeface="-apple-system"/>
            </a:endParaRPr>
          </a:p>
          <a:p>
            <a:r>
              <a:rPr lang="en-US" altLang="zh-CN" sz="2000">
                <a:solidFill>
                  <a:srgbClr val="000000"/>
                </a:solidFill>
                <a:latin typeface="-apple-system"/>
              </a:rPr>
              <a:t>3) </a:t>
            </a:r>
            <a:r>
              <a:rPr lang="zh-CN" altLang="en-US" sz="2000">
                <a:solidFill>
                  <a:srgbClr val="000000"/>
                </a:solidFill>
                <a:latin typeface="-apple-system"/>
              </a:rPr>
              <a:t>应用、编译器和</a:t>
            </a:r>
            <a:r>
              <a:rPr lang="en-US" altLang="zh-CN" sz="2000">
                <a:solidFill>
                  <a:srgbClr val="000000"/>
                </a:solidFill>
                <a:latin typeface="-apple-system"/>
              </a:rPr>
              <a:t>libc</a:t>
            </a:r>
            <a:r>
              <a:rPr lang="zh-CN" altLang="en-US" sz="2000">
                <a:solidFill>
                  <a:srgbClr val="000000"/>
                </a:solidFill>
                <a:latin typeface="-apple-system"/>
              </a:rPr>
              <a:t>对地址空间的假定，涉及某些参数定义或某些特殊地址的引用</a:t>
            </a:r>
            <a:endParaRPr lang="en-US" altLang="zh-CN" sz="2000">
              <a:solidFill>
                <a:srgbClr val="000000"/>
              </a:solidFill>
              <a:latin typeface="-apple-system"/>
            </a:endParaRPr>
          </a:p>
        </p:txBody>
      </p:sp>
      <p:sp>
        <p:nvSpPr>
          <p:cNvPr id="3" name="文本框 2"/>
          <p:cNvSpPr txBox="1"/>
          <p:nvPr/>
        </p:nvSpPr>
        <p:spPr>
          <a:xfrm>
            <a:off x="515380" y="370134"/>
            <a:ext cx="3744416" cy="584775"/>
          </a:xfrm>
          <a:prstGeom prst="rect">
            <a:avLst/>
          </a:prstGeom>
          <a:noFill/>
        </p:spPr>
        <p:txBody>
          <a:bodyPr wrap="square">
            <a:spAutoFit/>
          </a:bodyPr>
          <a:lstStyle/>
          <a:p>
            <a:r>
              <a:rPr lang="zh-CN" altLang="en-US" sz="3200"/>
              <a:t>需要解决的问题</a:t>
            </a:r>
            <a:endParaRPr lang="en-US" altLang="zh-CN" sz="3200"/>
          </a:p>
        </p:txBody>
      </p:sp>
      <p:sp>
        <p:nvSpPr>
          <p:cNvPr id="7" name="文本框 6"/>
          <p:cNvSpPr txBox="1"/>
          <p:nvPr/>
        </p:nvSpPr>
        <p:spPr>
          <a:xfrm>
            <a:off x="8943635" y="3429000"/>
            <a:ext cx="1210588" cy="400110"/>
          </a:xfrm>
          <a:prstGeom prst="rect">
            <a:avLst/>
          </a:prstGeom>
          <a:noFill/>
        </p:spPr>
        <p:txBody>
          <a:bodyPr wrap="none" rtlCol="0">
            <a:spAutoFit/>
          </a:bodyPr>
          <a:lstStyle/>
          <a:p>
            <a:r>
              <a:rPr lang="zh-CN" altLang="en-US" sz="2000" b="1">
                <a:solidFill>
                  <a:schemeClr val="accent1"/>
                </a:solidFill>
              </a:rPr>
              <a:t>兼容界面</a:t>
            </a:r>
            <a:endParaRPr lang="zh-CN" altLang="en-US" sz="2000" b="1">
              <a:solidFill>
                <a:schemeClr val="accent1"/>
              </a:solidFill>
            </a:endParaRPr>
          </a:p>
        </p:txBody>
      </p:sp>
      <p:sp>
        <p:nvSpPr>
          <p:cNvPr id="9" name="矩形: 圆角 8"/>
          <p:cNvSpPr/>
          <p:nvPr/>
        </p:nvSpPr>
        <p:spPr>
          <a:xfrm>
            <a:off x="2063552" y="3392488"/>
            <a:ext cx="8352928" cy="489548"/>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0" name="文本框 9"/>
          <p:cNvSpPr txBox="1"/>
          <p:nvPr/>
        </p:nvSpPr>
        <p:spPr>
          <a:xfrm>
            <a:off x="8953864" y="2250427"/>
            <a:ext cx="1210588" cy="707886"/>
          </a:xfrm>
          <a:prstGeom prst="rect">
            <a:avLst/>
          </a:prstGeom>
          <a:noFill/>
        </p:spPr>
        <p:txBody>
          <a:bodyPr wrap="none" rtlCol="0">
            <a:spAutoFit/>
          </a:bodyPr>
          <a:lstStyle/>
          <a:p>
            <a:r>
              <a:rPr lang="zh-CN" altLang="en-US" sz="2000" b="1">
                <a:solidFill>
                  <a:schemeClr val="accent1"/>
                </a:solidFill>
              </a:rPr>
              <a:t>保持不变</a:t>
            </a:r>
            <a:endParaRPr lang="en-US" altLang="zh-CN" sz="2000" b="1">
              <a:solidFill>
                <a:schemeClr val="accent1"/>
              </a:solidFill>
            </a:endParaRPr>
          </a:p>
          <a:p>
            <a:r>
              <a:rPr lang="zh-CN" altLang="en-US" sz="2000" b="1">
                <a:solidFill>
                  <a:schemeClr val="accent1"/>
                </a:solidFill>
              </a:rPr>
              <a:t>和无感知</a:t>
            </a:r>
            <a:endParaRPr lang="zh-CN" altLang="en-US" sz="2000" b="1">
              <a:solidFill>
                <a:schemeClr val="accent1"/>
              </a:solidFill>
            </a:endParaRPr>
          </a:p>
        </p:txBody>
      </p:sp>
      <p:sp>
        <p:nvSpPr>
          <p:cNvPr id="11" name="文本框 10"/>
          <p:cNvSpPr txBox="1"/>
          <p:nvPr/>
        </p:nvSpPr>
        <p:spPr>
          <a:xfrm>
            <a:off x="8976324" y="4135774"/>
            <a:ext cx="697627" cy="400110"/>
          </a:xfrm>
          <a:prstGeom prst="rect">
            <a:avLst/>
          </a:prstGeom>
          <a:noFill/>
        </p:spPr>
        <p:txBody>
          <a:bodyPr wrap="none" rtlCol="0">
            <a:spAutoFit/>
          </a:bodyPr>
          <a:lstStyle/>
          <a:p>
            <a:r>
              <a:rPr lang="zh-CN" altLang="en-US" sz="2000" b="1">
                <a:solidFill>
                  <a:schemeClr val="accent1"/>
                </a:solidFill>
              </a:rPr>
              <a:t>替换</a:t>
            </a:r>
            <a:endParaRPr lang="zh-CN" altLang="en-US" sz="2000" b="1">
              <a:solidFill>
                <a:schemeClr val="accent1"/>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ctr">
          <a:defRPr sz="1600" b="1"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3658</Words>
  <Application>WPS 演示</Application>
  <PresentationFormat>宽屏</PresentationFormat>
  <Paragraphs>292</Paragraphs>
  <Slides>17</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-apple-system</vt:lpstr>
      <vt:lpstr>ESRI AMFM Electric</vt:lpstr>
      <vt:lpstr>Courier New</vt:lpstr>
      <vt:lpstr>Consolas</vt:lpstr>
      <vt:lpstr>等线 Light</vt:lpstr>
      <vt:lpstr>等线</vt:lpstr>
      <vt:lpstr>微软雅黑</vt:lpstr>
      <vt:lpstr>Arial Unicode MS</vt:lpstr>
      <vt:lpstr>Calibri</vt:lpstr>
      <vt:lpstr>Office 主题​​</vt:lpstr>
      <vt:lpstr>秋冬季训练营三阶段 组件化内核设计与实践(5)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磊</dc:creator>
  <cp:lastModifiedBy>Vinci</cp:lastModifiedBy>
  <cp:revision>1043</cp:revision>
  <dcterms:created xsi:type="dcterms:W3CDTF">2023-02-06T11:51:00Z</dcterms:created>
  <dcterms:modified xsi:type="dcterms:W3CDTF">2025-05-12T00:53:31Z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8426CBBBE75447E28AEB183EA1CC330F_12</vt:lpwstr>
  </property>
  <property fmtid="{D5CDD505-2E9C-101B-9397-08002B2CF9AE}" pid="3" name="KSOProductBuildVer">
    <vt:lpwstr>2052-12.1.0.21171</vt:lpwstr>
  </property>
</Properties>
</file>