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handoutMasterIdLst>
    <p:handoutMasterId r:id="rId72"/>
  </p:handoutMasterIdLst>
  <p:sldIdLst>
    <p:sldId id="534" r:id="rId2"/>
    <p:sldId id="790" r:id="rId3"/>
    <p:sldId id="730" r:id="rId4"/>
    <p:sldId id="731" r:id="rId5"/>
    <p:sldId id="690" r:id="rId6"/>
    <p:sldId id="692" r:id="rId7"/>
    <p:sldId id="788" r:id="rId8"/>
    <p:sldId id="691" r:id="rId9"/>
    <p:sldId id="733" r:id="rId10"/>
    <p:sldId id="873" r:id="rId11"/>
    <p:sldId id="734" r:id="rId12"/>
    <p:sldId id="785" r:id="rId13"/>
    <p:sldId id="782" r:id="rId14"/>
    <p:sldId id="778" r:id="rId15"/>
    <p:sldId id="865" r:id="rId16"/>
    <p:sldId id="869" r:id="rId17"/>
    <p:sldId id="874" r:id="rId18"/>
    <p:sldId id="764" r:id="rId19"/>
    <p:sldId id="765" r:id="rId20"/>
    <p:sldId id="875" r:id="rId21"/>
    <p:sldId id="868" r:id="rId22"/>
    <p:sldId id="805" r:id="rId23"/>
    <p:sldId id="806" r:id="rId24"/>
    <p:sldId id="832" r:id="rId25"/>
    <p:sldId id="807" r:id="rId26"/>
    <p:sldId id="808" r:id="rId27"/>
    <p:sldId id="876" r:id="rId28"/>
    <p:sldId id="803" r:id="rId29"/>
    <p:sldId id="804" r:id="rId30"/>
    <p:sldId id="809" r:id="rId31"/>
    <p:sldId id="810" r:id="rId32"/>
    <p:sldId id="811" r:id="rId33"/>
    <p:sldId id="812" r:id="rId34"/>
    <p:sldId id="813" r:id="rId35"/>
    <p:sldId id="814" r:id="rId36"/>
    <p:sldId id="877" r:id="rId37"/>
    <p:sldId id="815" r:id="rId38"/>
    <p:sldId id="817" r:id="rId39"/>
    <p:sldId id="818" r:id="rId40"/>
    <p:sldId id="878" r:id="rId41"/>
    <p:sldId id="825" r:id="rId42"/>
    <p:sldId id="826" r:id="rId43"/>
    <p:sldId id="827" r:id="rId44"/>
    <p:sldId id="828" r:id="rId45"/>
    <p:sldId id="829" r:id="rId46"/>
    <p:sldId id="830" r:id="rId47"/>
    <p:sldId id="831" r:id="rId48"/>
    <p:sldId id="816" r:id="rId49"/>
    <p:sldId id="879" r:id="rId50"/>
    <p:sldId id="835" r:id="rId51"/>
    <p:sldId id="870" r:id="rId52"/>
    <p:sldId id="837" r:id="rId53"/>
    <p:sldId id="880" r:id="rId54"/>
    <p:sldId id="839" r:id="rId55"/>
    <p:sldId id="871" r:id="rId56"/>
    <p:sldId id="841" r:id="rId57"/>
    <p:sldId id="842" r:id="rId58"/>
    <p:sldId id="843" r:id="rId59"/>
    <p:sldId id="844" r:id="rId60"/>
    <p:sldId id="845" r:id="rId61"/>
    <p:sldId id="846" r:id="rId62"/>
    <p:sldId id="847" r:id="rId63"/>
    <p:sldId id="881" r:id="rId64"/>
    <p:sldId id="872" r:id="rId65"/>
    <p:sldId id="882" r:id="rId66"/>
    <p:sldId id="883" r:id="rId67"/>
    <p:sldId id="863" r:id="rId68"/>
    <p:sldId id="864" r:id="rId69"/>
    <p:sldId id="793" r:id="rId70"/>
  </p:sldIdLst>
  <p:sldSz cx="9144000" cy="6858000" type="screen4x3"/>
  <p:notesSz cx="7315200" cy="9601200"/>
  <p:custDataLst>
    <p:tags r:id="rId73"/>
  </p:custDataLst>
  <p:defaultTextStyle>
    <a:defPPr>
      <a:defRPr lang="en-US"/>
    </a:defPPr>
    <a:lvl1pPr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1pPr>
    <a:lvl2pPr marL="4572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2pPr>
    <a:lvl3pPr marL="9144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3pPr>
    <a:lvl4pPr marL="13716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4pPr>
    <a:lvl5pPr marL="1828800" algn="l" rtl="0" fontAlgn="base">
      <a:spcBef>
        <a:spcPct val="0"/>
      </a:spcBef>
      <a:spcAft>
        <a:spcPct val="0"/>
      </a:spcAft>
      <a:defRPr sz="2000" kern="1200">
        <a:solidFill>
          <a:schemeClr val="tx1"/>
        </a:solidFill>
        <a:latin typeface="Times" pitchFamily="-123" charset="0"/>
        <a:ea typeface="ＭＳ Ｐゴシック" pitchFamily="-123" charset="-128"/>
        <a:cs typeface="ＭＳ Ｐゴシック" pitchFamily="-123" charset="-128"/>
      </a:defRPr>
    </a:lvl5pPr>
    <a:lvl6pPr marL="22860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6pPr>
    <a:lvl7pPr marL="27432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7pPr>
    <a:lvl8pPr marL="32004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8pPr>
    <a:lvl9pPr marL="3657600" algn="l" defTabSz="457200" rtl="0" eaLnBrk="1" latinLnBrk="0" hangingPunct="1">
      <a:defRPr sz="2000" kern="1200">
        <a:solidFill>
          <a:schemeClr val="tx1"/>
        </a:solidFill>
        <a:latin typeface="Times" pitchFamily="-123" charset="0"/>
        <a:ea typeface="ＭＳ Ｐゴシック" pitchFamily="-123" charset="-128"/>
        <a:cs typeface="ＭＳ Ｐゴシック" pitchFamily="-123" charset="-128"/>
      </a:defRPr>
    </a:lvl9pPr>
  </p:defaultTextStyle>
  <p:extLst>
    <p:ext uri="{521415D9-36F7-43E2-AB2F-B90AF26B5E84}">
      <p14:sectionLst xmlns:p14="http://schemas.microsoft.com/office/powerpoint/2010/main">
        <p14:section name="Default Section" id="{B41FC2AD-A2B9-714D-9B21-510F1FD5476B}">
          <p14:sldIdLst>
            <p14:sldId id="534"/>
          </p14:sldIdLst>
        </p14:section>
        <p14:section name="课程介绍" id="{2533FF0A-EA59-4B4E-B7A3-2EC8C8E1F6A5}">
          <p14:sldIdLst>
            <p14:sldId id="790"/>
            <p14:sldId id="730"/>
            <p14:sldId id="731"/>
            <p14:sldId id="690"/>
            <p14:sldId id="692"/>
            <p14:sldId id="788"/>
            <p14:sldId id="691"/>
            <p14:sldId id="733"/>
          </p14:sldIdLst>
        </p14:section>
        <p14:section name="实验介绍" id="{06BE7024-653D-2147-A2D5-9EFBD2422688}">
          <p14:sldIdLst>
            <p14:sldId id="873"/>
            <p14:sldId id="734"/>
            <p14:sldId id="785"/>
            <p14:sldId id="782"/>
            <p14:sldId id="778"/>
            <p14:sldId id="865"/>
            <p14:sldId id="869"/>
          </p14:sldIdLst>
        </p14:section>
        <p14:section name="开发实例" id="{BF496574-A7E1-DC4B-9B05-2C6BB412EE53}">
          <p14:sldIdLst>
            <p14:sldId id="874"/>
            <p14:sldId id="764"/>
            <p14:sldId id="765"/>
          </p14:sldIdLst>
        </p14:section>
        <p14:section name="QEMU linux user-mode" id="{BC7ADF0B-119A-314C-95F3-23C0E1F844C0}">
          <p14:sldIdLst>
            <p14:sldId id="875"/>
            <p14:sldId id="868"/>
            <p14:sldId id="805"/>
            <p14:sldId id="806"/>
            <p14:sldId id="832"/>
            <p14:sldId id="807"/>
            <p14:sldId id="808"/>
          </p14:sldIdLst>
        </p14:section>
        <p14:section name="dynamic translation" id="{6DD5AF65-2BB7-8D41-ACED-3BDB35BE924E}">
          <p14:sldIdLst>
            <p14:sldId id="876"/>
            <p14:sldId id="803"/>
            <p14:sldId id="804"/>
            <p14:sldId id="809"/>
            <p14:sldId id="810"/>
            <p14:sldId id="811"/>
            <p14:sldId id="812"/>
            <p14:sldId id="813"/>
            <p14:sldId id="814"/>
          </p14:sldIdLst>
        </p14:section>
        <p14:section name="Basic block chaining" id="{B44E54AD-C164-4B4D-B18A-9CD4E2005FDC}">
          <p14:sldIdLst>
            <p14:sldId id="877"/>
            <p14:sldId id="815"/>
            <p14:sldId id="817"/>
            <p14:sldId id="818"/>
          </p14:sldIdLst>
        </p14:section>
        <p14:section name="Block unchaining on interrupt" id="{669AE250-8FCD-6344-B52D-FA4008672FE0}">
          <p14:sldIdLst>
            <p14:sldId id="878"/>
            <p14:sldId id="825"/>
            <p14:sldId id="826"/>
            <p14:sldId id="827"/>
            <p14:sldId id="828"/>
            <p14:sldId id="829"/>
            <p14:sldId id="830"/>
            <p14:sldId id="831"/>
            <p14:sldId id="816"/>
          </p14:sldIdLst>
        </p14:section>
        <p14:section name="QEMU模拟环境下的自动跟踪和场景测试" id="{D82A269D-704B-EC45-934E-97C6CC0819F4}">
          <p14:sldIdLst>
            <p14:sldId id="879"/>
            <p14:sldId id="835"/>
            <p14:sldId id="870"/>
            <p14:sldId id="837"/>
          </p14:sldIdLst>
        </p14:section>
        <p14:section name="x86平台的指令频度统计" id="{B0FFC74C-7423-9643-9902-D29DD4EA9456}">
          <p14:sldIdLst>
            <p14:sldId id="880"/>
            <p14:sldId id="839"/>
            <p14:sldId id="871"/>
            <p14:sldId id="841"/>
            <p14:sldId id="842"/>
            <p14:sldId id="843"/>
            <p14:sldId id="844"/>
            <p14:sldId id="845"/>
            <p14:sldId id="846"/>
            <p14:sldId id="847"/>
          </p14:sldIdLst>
        </p14:section>
        <p14:section name="无标题节" id="{9C340BE0-FB05-B844-B43F-0ABE7D75729F}">
          <p14:sldIdLst>
            <p14:sldId id="881"/>
            <p14:sldId id="872"/>
            <p14:sldId id="882"/>
            <p14:sldId id="883"/>
            <p14:sldId id="863"/>
            <p14:sldId id="864"/>
            <p14:sldId id="793"/>
          </p14:sldIdLst>
        </p14:section>
      </p14:sectionLst>
    </p:ext>
    <p:ext uri="{EFAFB233-063F-42B5-8137-9DF3F51BA10A}">
      <p15:sldGuideLst xmlns:p15="http://schemas.microsoft.com/office/powerpoint/2012/main">
        <p15:guide id="1" orient="horz" pos="40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00"/>
    <a:srgbClr val="CCECFF"/>
    <a:srgbClr val="CCCC00"/>
    <a:srgbClr val="00FF66"/>
    <a:srgbClr val="CC6600"/>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9" autoAdjust="0"/>
    <p:restoredTop sz="96405" autoAdjust="0"/>
  </p:normalViewPr>
  <p:slideViewPr>
    <p:cSldViewPr>
      <p:cViewPr varScale="1">
        <p:scale>
          <a:sx n="131" d="100"/>
          <a:sy n="131" d="100"/>
        </p:scale>
        <p:origin x="632" y="184"/>
      </p:cViewPr>
      <p:guideLst>
        <p:guide orient="horz" pos="40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714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4288" y="-12700"/>
            <a:ext cx="3192463" cy="477838"/>
          </a:xfrm>
          <a:prstGeom prst="rect">
            <a:avLst/>
          </a:prstGeom>
          <a:noFill/>
          <a:ln w="9525">
            <a:noFill/>
            <a:miter lim="800000"/>
            <a:headEnd/>
            <a:tailEnd/>
          </a:ln>
          <a:effectLst/>
        </p:spPr>
        <p:txBody>
          <a:bodyPr vert="horz" wrap="square" lIns="19809" tIns="0" rIns="19809" bIns="0" numCol="1" anchor="t" anchorCtr="0" compatLnSpc="1">
            <a:prstTxWarp prst="textNoShape">
              <a:avLst/>
            </a:prstTxWarp>
          </a:bodyPr>
          <a:lstStyle>
            <a:lvl1pPr defTabSz="947738" eaLnBrk="0" hangingPunct="0">
              <a:defRPr sz="1100" i="1">
                <a:latin typeface="Times New Roman" pitchFamily="1" charset="0"/>
                <a:ea typeface="+mn-ea"/>
                <a:cs typeface="+mn-cs"/>
              </a:defRPr>
            </a:lvl1pPr>
          </a:lstStyle>
          <a:p>
            <a:pPr>
              <a:defRPr/>
            </a:pPr>
            <a:endParaRPr lang="zh-CN" altLang="en-US"/>
          </a:p>
        </p:txBody>
      </p:sp>
      <p:sp>
        <p:nvSpPr>
          <p:cNvPr id="2051" name="Rectangle 3"/>
          <p:cNvSpPr>
            <a:spLocks noGrp="1" noChangeArrowheads="1"/>
          </p:cNvSpPr>
          <p:nvPr>
            <p:ph type="dt" idx="1"/>
          </p:nvPr>
        </p:nvSpPr>
        <p:spPr bwMode="auto">
          <a:xfrm>
            <a:off x="4137025" y="-12700"/>
            <a:ext cx="3192463" cy="477838"/>
          </a:xfrm>
          <a:prstGeom prst="rect">
            <a:avLst/>
          </a:prstGeom>
          <a:noFill/>
          <a:ln w="9525">
            <a:noFill/>
            <a:miter lim="800000"/>
            <a:headEnd/>
            <a:tailEnd/>
          </a:ln>
          <a:effectLst/>
        </p:spPr>
        <p:txBody>
          <a:bodyPr vert="horz" wrap="square" lIns="19809" tIns="0" rIns="19809" bIns="0" numCol="1" anchor="t" anchorCtr="0" compatLnSpc="1">
            <a:prstTxWarp prst="textNoShape">
              <a:avLst/>
            </a:prstTxWarp>
          </a:bodyPr>
          <a:lstStyle>
            <a:lvl1pPr algn="r" defTabSz="947738" eaLnBrk="0" hangingPunct="0">
              <a:defRPr sz="1100" i="1">
                <a:latin typeface="Times New Roman" pitchFamily="1" charset="0"/>
                <a:ea typeface="+mn-ea"/>
                <a:cs typeface="+mn-cs"/>
              </a:defRPr>
            </a:lvl1pPr>
          </a:lstStyle>
          <a:p>
            <a:pPr>
              <a:defRPr/>
            </a:pPr>
            <a:endParaRPr lang="zh-CN" altLang="en-US"/>
          </a:p>
        </p:txBody>
      </p:sp>
      <p:sp>
        <p:nvSpPr>
          <p:cNvPr id="18436" name="Rectangle 4"/>
          <p:cNvSpPr>
            <a:spLocks noGrp="1" noRot="1" noChangeAspect="1" noChangeArrowheads="1" noTextEdit="1"/>
          </p:cNvSpPr>
          <p:nvPr>
            <p:ph type="sldImg" idx="2"/>
          </p:nvPr>
        </p:nvSpPr>
        <p:spPr bwMode="auto">
          <a:xfrm>
            <a:off x="1250950" y="711200"/>
            <a:ext cx="4813300" cy="3611563"/>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44563" y="4562475"/>
            <a:ext cx="5426075" cy="4333875"/>
          </a:xfrm>
          <a:prstGeom prst="rect">
            <a:avLst/>
          </a:prstGeom>
          <a:noFill/>
          <a:ln w="9525">
            <a:noFill/>
            <a:miter lim="800000"/>
            <a:headEnd/>
            <a:tailEnd/>
          </a:ln>
          <a:effectLst/>
        </p:spPr>
        <p:txBody>
          <a:bodyPr vert="horz" wrap="square" lIns="95746" tIns="47874" rIns="95746" bIns="4787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4288" y="9134475"/>
            <a:ext cx="3192463" cy="477838"/>
          </a:xfrm>
          <a:prstGeom prst="rect">
            <a:avLst/>
          </a:prstGeom>
          <a:noFill/>
          <a:ln w="9525">
            <a:noFill/>
            <a:miter lim="800000"/>
            <a:headEnd/>
            <a:tailEnd/>
          </a:ln>
          <a:effectLst/>
        </p:spPr>
        <p:txBody>
          <a:bodyPr vert="horz" wrap="square" lIns="19809" tIns="0" rIns="19809" bIns="0" numCol="1" anchor="b" anchorCtr="0" compatLnSpc="1">
            <a:prstTxWarp prst="textNoShape">
              <a:avLst/>
            </a:prstTxWarp>
          </a:bodyPr>
          <a:lstStyle>
            <a:lvl1pPr defTabSz="947738" eaLnBrk="0" hangingPunct="0">
              <a:defRPr sz="1100" i="1">
                <a:latin typeface="Times New Roman" pitchFamily="1" charset="0"/>
                <a:ea typeface="+mn-ea"/>
                <a:cs typeface="+mn-cs"/>
              </a:defRPr>
            </a:lvl1pPr>
          </a:lstStyle>
          <a:p>
            <a:pPr>
              <a:defRPr/>
            </a:pPr>
            <a:endParaRPr lang="zh-CN" altLang="en-US"/>
          </a:p>
        </p:txBody>
      </p:sp>
      <p:sp>
        <p:nvSpPr>
          <p:cNvPr id="2055" name="Rectangle 7"/>
          <p:cNvSpPr>
            <a:spLocks noGrp="1" noChangeArrowheads="1"/>
          </p:cNvSpPr>
          <p:nvPr>
            <p:ph type="sldNum" sz="quarter" idx="5"/>
          </p:nvPr>
        </p:nvSpPr>
        <p:spPr bwMode="auto">
          <a:xfrm>
            <a:off x="4137025" y="9134475"/>
            <a:ext cx="3192463" cy="477838"/>
          </a:xfrm>
          <a:prstGeom prst="rect">
            <a:avLst/>
          </a:prstGeom>
          <a:noFill/>
          <a:ln w="9525">
            <a:noFill/>
            <a:miter lim="800000"/>
            <a:headEnd/>
            <a:tailEnd/>
          </a:ln>
          <a:effectLst/>
        </p:spPr>
        <p:txBody>
          <a:bodyPr vert="horz" wrap="square" lIns="19809" tIns="0" rIns="19809" bIns="0" numCol="1" anchor="b" anchorCtr="0" compatLnSpc="1">
            <a:prstTxWarp prst="textNoShape">
              <a:avLst/>
            </a:prstTxWarp>
          </a:bodyPr>
          <a:lstStyle>
            <a:lvl1pPr algn="r" defTabSz="947738" eaLnBrk="0" hangingPunct="0">
              <a:defRPr sz="1100" i="1">
                <a:latin typeface="Times New Roman" pitchFamily="1" charset="0"/>
                <a:ea typeface="+mn-ea"/>
                <a:cs typeface="+mn-cs"/>
              </a:defRPr>
            </a:lvl1pPr>
          </a:lstStyle>
          <a:p>
            <a:pPr>
              <a:defRPr/>
            </a:pPr>
            <a:fld id="{778C98F6-584E-4E26-B69F-01605E11DCB1}" type="slidenum">
              <a:rPr lang="en-US" altLang="zh-CN"/>
              <a:pPr>
                <a:defRPr/>
              </a:pPr>
              <a:t>‹#›</a:t>
            </a:fld>
            <a:endParaRPr lang="en-US" altLang="zh-CN"/>
          </a:p>
        </p:txBody>
      </p:sp>
    </p:spTree>
    <p:extLst>
      <p:ext uri="{BB962C8B-B14F-4D97-AF65-F5344CB8AC3E}">
        <p14:creationId xmlns:p14="http://schemas.microsoft.com/office/powerpoint/2010/main" val="1575490571"/>
      </p:ext>
    </p:extLst>
  </p:cSld>
  <p:clrMap bg1="lt1" tx1="dk1" bg2="lt2" tx2="dk2" accent1="accent1" accent2="accent2" accent3="accent3" accent4="accent4" accent5="accent5" accent6="accent6" hlink="hlink" folHlink="folHlink"/>
  <p:notesStyle>
    <a:lvl1pPr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ＭＳ Ｐゴシック" pitchFamily="-123" charset="-128"/>
      </a:defRPr>
    </a:lvl1pPr>
    <a:lvl2pPr marL="457200"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2pPr>
    <a:lvl3pPr marL="911225"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3pPr>
    <a:lvl4pPr marL="1371600"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4pPr>
    <a:lvl5pPr marL="1828800" algn="l" defTabSz="911225" rtl="0" eaLnBrk="0" fontAlgn="base" hangingPunct="0">
      <a:spcBef>
        <a:spcPct val="30000"/>
      </a:spcBef>
      <a:spcAft>
        <a:spcPct val="0"/>
      </a:spcAft>
      <a:defRPr sz="1200" kern="1200">
        <a:solidFill>
          <a:schemeClr val="tx1"/>
        </a:solidFill>
        <a:latin typeface="Times New Roman" pitchFamily="18" charset="0"/>
        <a:ea typeface="ＭＳ Ｐゴシック" pitchFamily="-12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noChangeArrowheads="1" noTextEdit="1"/>
          </p:cNvSpPr>
          <p:nvPr>
            <p:ph type="sldImg"/>
          </p:nvPr>
        </p:nvSpPr>
        <p:spPr>
          <a:ln/>
        </p:spPr>
      </p:sp>
      <p:sp>
        <p:nvSpPr>
          <p:cNvPr id="21506" name="Placeholder 3"/>
          <p:cNvSpPr>
            <a:spLocks noGrp="1" noChangeArrowheads="1"/>
          </p:cNvSpPr>
          <p:nvPr>
            <p:ph type="body" idx="1"/>
          </p:nvPr>
        </p:nvSpPr>
        <p:spPr>
          <a:noFill/>
          <a:ln/>
        </p:spPr>
        <p:txBody>
          <a:bodyPr/>
          <a:lstStyle/>
          <a:p>
            <a:endParaRPr lang="en-US" altLang="zh-CN">
              <a:latin typeface="Times New Roman" pitchFamily="-123" charset="0"/>
              <a:ea typeface="宋体" pitchFamily="-123" charset="-122"/>
              <a:cs typeface="宋体" pitchFamily="-123"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http://os.cs.tsinghua.edu.cn/research/mac/LinuxDriver</a:t>
            </a:r>
            <a:endParaRPr lang="zh-CN" altLang="en-US" dirty="0"/>
          </a:p>
        </p:txBody>
      </p:sp>
      <p:sp>
        <p:nvSpPr>
          <p:cNvPr id="4" name="灯片编号占位符 3"/>
          <p:cNvSpPr>
            <a:spLocks noGrp="1"/>
          </p:cNvSpPr>
          <p:nvPr>
            <p:ph type="sldNum" sz="quarter" idx="10"/>
          </p:nvPr>
        </p:nvSpPr>
        <p:spPr/>
        <p:txBody>
          <a:bodyPr/>
          <a:lstStyle/>
          <a:p>
            <a:pPr>
              <a:defRPr/>
            </a:pPr>
            <a:fld id="{778C98F6-584E-4E26-B69F-01605E11DCB1}" type="slidenum">
              <a:rPr lang="en-US" altLang="zh-CN" smtClean="0"/>
              <a:pPr>
                <a:defRPr/>
              </a:pPr>
              <a:t>19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20</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424009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Application Programming Interface(API) functions or to be more correct, interfaces (in interfaced based programming) are the existing entities, consumer here is another program not a user. and again functionality lies behind this layer.</a:t>
            </a:r>
          </a:p>
          <a:p>
            <a:endParaRPr kumimoji="1" lang="en-US" altLang="zh-CN" dirty="0"/>
          </a:p>
          <a:p>
            <a:r>
              <a:rPr kumimoji="1" lang="en-US" altLang="zh-CN" dirty="0"/>
              <a:t>ABI (Application Binary Interface) refers to the calling conventions between functions, meaning what registers are used and what sizes the various C data types are.</a:t>
            </a:r>
          </a:p>
          <a:p>
            <a:endParaRPr kumimoji="1" lang="en-US" altLang="zh-CN" dirty="0"/>
          </a:p>
          <a:p>
            <a:r>
              <a:rPr kumimoji="1" lang="en-US" altLang="zh-CN" dirty="0"/>
              <a:t>ISA (Instruction Set Architecture) refers to the instructions and registers a CPU has available.</a:t>
            </a:r>
            <a:endParaRPr kumimoji="1" lang="zh-CN" altLang="en-US" dirty="0"/>
          </a:p>
        </p:txBody>
      </p:sp>
      <p:sp>
        <p:nvSpPr>
          <p:cNvPr id="4" name="幻灯片编号占位符 3"/>
          <p:cNvSpPr>
            <a:spLocks noGrp="1"/>
          </p:cNvSpPr>
          <p:nvPr>
            <p:ph type="sldNum" sz="quarter" idx="10"/>
          </p:nvPr>
        </p:nvSpPr>
        <p:spPr/>
        <p:txBody>
          <a:bodyPr/>
          <a:lstStyle/>
          <a:p>
            <a:pPr>
              <a:defRPr/>
            </a:pPr>
            <a:fld id="{778C98F6-584E-4E26-B69F-01605E11DCB1}" type="slidenum">
              <a:rPr lang="en-US" altLang="zh-CN" smtClean="0"/>
              <a:pPr>
                <a:defRPr/>
              </a:pPr>
              <a:t>22</a:t>
            </a:fld>
            <a:endParaRPr lang="en-US" altLang="zh-CN"/>
          </a:p>
        </p:txBody>
      </p:sp>
    </p:spTree>
    <p:extLst>
      <p:ext uri="{BB962C8B-B14F-4D97-AF65-F5344CB8AC3E}">
        <p14:creationId xmlns:p14="http://schemas.microsoft.com/office/powerpoint/2010/main" val="1715869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ltLang="zh-TW"/>
          </a:p>
        </p:txBody>
      </p:sp>
      <p:sp>
        <p:nvSpPr>
          <p:cNvPr id="37892" name="Slide Number Placeholder 3"/>
          <p:cNvSpPr>
            <a:spLocks noGrp="1"/>
          </p:cNvSpPr>
          <p:nvPr>
            <p:ph type="sldNum" sz="quarter" idx="5"/>
          </p:nvPr>
        </p:nvSpPr>
        <p:spPr>
          <a:noFill/>
        </p:spPr>
        <p:txBody>
          <a:bodyPr/>
          <a:lstStyle/>
          <a:p>
            <a:fld id="{1708BAD9-0EC6-484B-9C25-5FEFEEFD394B}" type="slidenum">
              <a:rPr lang="en-US" altLang="zh-TW" smtClean="0"/>
              <a:pPr/>
              <a:t>24</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27</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3114924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a:t>
            </a:r>
            <a:r>
              <a:rPr kumimoji="1" lang="en-US" altLang="zh-CN" dirty="0" err="1"/>
              <a:t>www.contrib.andrew.cmu.edu</a:t>
            </a:r>
            <a:r>
              <a:rPr kumimoji="1" lang="en-US" altLang="zh-CN" dirty="0"/>
              <a:t>/~</a:t>
            </a:r>
            <a:r>
              <a:rPr kumimoji="1" lang="en-US" altLang="zh-CN" dirty="0" err="1"/>
              <a:t>somlo</a:t>
            </a:r>
            <a:r>
              <a:rPr kumimoji="1" lang="en-US" altLang="zh-CN" dirty="0"/>
              <a:t>/OSXKVM/</a:t>
            </a:r>
          </a:p>
          <a:p>
            <a:endParaRPr kumimoji="1" lang="en-US" altLang="zh-CN" dirty="0"/>
          </a:p>
          <a:p>
            <a:r>
              <a:rPr kumimoji="1" lang="en-US" altLang="zh-CN" dirty="0"/>
              <a:t>3.2. The </a:t>
            </a:r>
            <a:r>
              <a:rPr kumimoji="1" lang="en-US" altLang="zh-CN" dirty="0" err="1"/>
              <a:t>AppleSMC</a:t>
            </a:r>
            <a:r>
              <a:rPr kumimoji="1" lang="en-US" altLang="zh-CN" dirty="0"/>
              <a:t> emulator</a:t>
            </a:r>
          </a:p>
          <a:p>
            <a:endParaRPr kumimoji="1" lang="en-US" altLang="zh-CN" dirty="0"/>
          </a:p>
          <a:p>
            <a:r>
              <a:rPr kumimoji="1" lang="en-US" altLang="zh-CN" dirty="0"/>
              <a:t>The </a:t>
            </a:r>
            <a:r>
              <a:rPr kumimoji="1" lang="en-US" altLang="zh-CN" dirty="0" err="1"/>
              <a:t>AppleSMC</a:t>
            </a:r>
            <a:r>
              <a:rPr kumimoji="1" lang="en-US" altLang="zh-CN" dirty="0"/>
              <a:t> (or System Management Controller) is a chip specific to Intel-based computers manufactured by Apple. Its main purpose is to control (and report on) fan speeds, temperature sensors, screen and keyboard light intensity levels, and miscellaneous other power management features.</a:t>
            </a:r>
            <a:endParaRPr kumimoji="1" lang="zh-CN" altLang="en-US" dirty="0"/>
          </a:p>
        </p:txBody>
      </p:sp>
      <p:sp>
        <p:nvSpPr>
          <p:cNvPr id="4" name="幻灯片编号占位符 3"/>
          <p:cNvSpPr>
            <a:spLocks noGrp="1"/>
          </p:cNvSpPr>
          <p:nvPr>
            <p:ph type="sldNum" sz="quarter" idx="10"/>
          </p:nvPr>
        </p:nvSpPr>
        <p:spPr/>
        <p:txBody>
          <a:bodyPr/>
          <a:lstStyle/>
          <a:p>
            <a:pPr>
              <a:defRPr/>
            </a:pPr>
            <a:fld id="{778C98F6-584E-4E26-B69F-01605E11DCB1}" type="slidenum">
              <a:rPr lang="en-US" altLang="zh-CN" smtClean="0"/>
              <a:pPr>
                <a:defRPr/>
              </a:pPr>
              <a:t>28</a:t>
            </a:fld>
            <a:endParaRPr lang="en-US" altLang="zh-CN"/>
          </a:p>
        </p:txBody>
      </p:sp>
    </p:spTree>
    <p:extLst>
      <p:ext uri="{BB962C8B-B14F-4D97-AF65-F5344CB8AC3E}">
        <p14:creationId xmlns:p14="http://schemas.microsoft.com/office/powerpoint/2010/main" val="2648706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Translated Block (TB)</a:t>
            </a:r>
          </a:p>
          <a:p>
            <a:endParaRPr kumimoji="1" lang="en-US" altLang="zh-CN" dirty="0"/>
          </a:p>
          <a:p>
            <a:r>
              <a:rPr kumimoji="1" lang="en-US" altLang="zh-CN" dirty="0"/>
              <a:t>TCG translation engine (TCG): it is the binary translation engine in system emulator, used by Build for new TB generation or Restore for guest architecture state recovery.</a:t>
            </a:r>
          </a:p>
          <a:p>
            <a:endParaRPr kumimoji="1" lang="en-US" altLang="zh-CN" dirty="0"/>
          </a:p>
          <a:p>
            <a:r>
              <a:rPr kumimoji="1" lang="en-US" altLang="zh-CN" dirty="0"/>
              <a:t>Code Cache (CC): the storage space for TB output after Build, code translation phase. Chain and Unchain will patch the last branch instruction of a TB directly in code cache; while Flush and Invalidate erase one or more TB.</a:t>
            </a:r>
          </a:p>
          <a:p>
            <a:endParaRPr kumimoji="1" lang="en-US" altLang="zh-CN" dirty="0"/>
          </a:p>
          <a:p>
            <a:r>
              <a:rPr kumimoji="1" lang="en-US" altLang="zh-CN" dirty="0"/>
              <a:t>TB Descriptor (TBD): it holds the meta-information of a TB in code cache, e.g. starting guest PC value of TB. It is an identification for TB and being initialized in Build, updated at Chain or Unchain (to the fields of chaining status), and reset in Flush or Invalidate.</a:t>
            </a:r>
          </a:p>
          <a:p>
            <a:endParaRPr kumimoji="1" lang="en-US" altLang="zh-CN" dirty="0"/>
          </a:p>
          <a:p>
            <a:r>
              <a:rPr kumimoji="1" lang="en-US" altLang="zh-CN" dirty="0"/>
              <a:t>TB Descriptor Array (TBDA): to simplify the management of TB descriptors, array of descriptors will be pre- allocated during QEMU initialization phase. Build will consume one entry for the new TB. If no entry is available, Flush will be triggered to reclaim all descriptors, by dropping all TBs in code cache.</a:t>
            </a:r>
          </a:p>
          <a:p>
            <a:endParaRPr kumimoji="1" lang="en-US" altLang="zh-CN" dirty="0"/>
          </a:p>
          <a:p>
            <a:r>
              <a:rPr kumimoji="1" lang="en-US" altLang="zh-CN" dirty="0"/>
              <a:t>TB Hash Table (TBHT): it is the central hash table in key of guest PC value that Find Slow searches after Find Fast fails. Every in-use TBD has an index in this hash table to reference to, and states modifying a TBD would update its index, correspondingly.</a:t>
            </a:r>
          </a:p>
          <a:p>
            <a:endParaRPr kumimoji="1" lang="en-US" altLang="zh-CN" dirty="0"/>
          </a:p>
          <a:p>
            <a:r>
              <a:rPr kumimoji="1" lang="en-US" altLang="zh-CN" dirty="0"/>
              <a:t>TB Descriptor Pointer (TBDP): it is a field private to each guest core that holds the index (duplicated from previous hash table) to recently-used TBD. It speeds up the TB lookup for guest loop code, as Find Fast will check this field first before Find Slow searches the central hash table.</a:t>
            </a:r>
          </a:p>
          <a:p>
            <a:endParaRPr kumimoji="1" lang="en-US" altLang="zh-CN" dirty="0"/>
          </a:p>
          <a:p>
            <a:r>
              <a:rPr kumimoji="1" lang="en-US" altLang="zh-CN" dirty="0"/>
              <a:t>Memory Page Descriptor (MPD): to accelerate the detection of guest SMC activity, emulator must efficiently find all offended TBs for every guest write that changes the guest code already being translated in code cache. QEMU uses this descriptor to record TBs having codes lying in the same guest page. Only the TBs in the same MPD will be check for possible SMC write. Again, Build inserts new TB to a descriptor; while Invalidate and Flush delete them.</a:t>
            </a:r>
          </a:p>
          <a:p>
            <a:endParaRPr kumimoji="1" lang="zh-CN" altLang="en-US" dirty="0"/>
          </a:p>
        </p:txBody>
      </p:sp>
      <p:sp>
        <p:nvSpPr>
          <p:cNvPr id="4" name="幻灯片编号占位符 3"/>
          <p:cNvSpPr>
            <a:spLocks noGrp="1"/>
          </p:cNvSpPr>
          <p:nvPr>
            <p:ph type="sldNum" sz="quarter" idx="10"/>
          </p:nvPr>
        </p:nvSpPr>
        <p:spPr/>
        <p:txBody>
          <a:bodyPr/>
          <a:lstStyle/>
          <a:p>
            <a:pPr>
              <a:defRPr/>
            </a:pPr>
            <a:fld id="{778C98F6-584E-4E26-B69F-01605E11DCB1}" type="slidenum">
              <a:rPr lang="en-US" altLang="zh-CN" smtClean="0"/>
              <a:pPr>
                <a:defRPr/>
              </a:pPr>
              <a:t>29</a:t>
            </a:fld>
            <a:endParaRPr lang="en-US" altLang="zh-CN"/>
          </a:p>
        </p:txBody>
      </p:sp>
    </p:spTree>
    <p:extLst>
      <p:ext uri="{BB962C8B-B14F-4D97-AF65-F5344CB8AC3E}">
        <p14:creationId xmlns:p14="http://schemas.microsoft.com/office/powerpoint/2010/main" val="3683898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QEMU: Just-In-Time code generation and system emulation</a:t>
            </a:r>
            <a:endParaRPr kumimoji="1" lang="zh-CN" altLang="en-US" dirty="0"/>
          </a:p>
        </p:txBody>
      </p:sp>
      <p:sp>
        <p:nvSpPr>
          <p:cNvPr id="4" name="幻灯片编号占位符 3"/>
          <p:cNvSpPr>
            <a:spLocks noGrp="1"/>
          </p:cNvSpPr>
          <p:nvPr>
            <p:ph type="sldNum" sz="quarter" idx="10"/>
          </p:nvPr>
        </p:nvSpPr>
        <p:spPr/>
        <p:txBody>
          <a:bodyPr/>
          <a:lstStyle/>
          <a:p>
            <a:pPr>
              <a:defRPr/>
            </a:pPr>
            <a:fld id="{778C98F6-584E-4E26-B69F-01605E11DCB1}" type="slidenum">
              <a:rPr lang="en-US" altLang="zh-CN" smtClean="0"/>
              <a:pPr>
                <a:defRPr/>
              </a:pPr>
              <a:t>30</a:t>
            </a:fld>
            <a:endParaRPr lang="en-US" altLang="zh-CN"/>
          </a:p>
        </p:txBody>
      </p:sp>
    </p:spTree>
    <p:extLst>
      <p:ext uri="{BB962C8B-B14F-4D97-AF65-F5344CB8AC3E}">
        <p14:creationId xmlns:p14="http://schemas.microsoft.com/office/powerpoint/2010/main" val="3764331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TW" dirty="0"/>
              <a:t>prologue</a:t>
            </a:r>
          </a:p>
          <a:p>
            <a:r>
              <a:rPr kumimoji="1" lang="en-US" altLang="zh-TW" dirty="0"/>
              <a:t>①Literature </a:t>
            </a:r>
            <a:r>
              <a:rPr kumimoji="1" lang="zh-TW" altLang="en-US" dirty="0"/>
              <a:t>序言</a:t>
            </a:r>
          </a:p>
          <a:p>
            <a:r>
              <a:rPr kumimoji="1" lang="en-US" altLang="zh-TW" dirty="0"/>
              <a:t>②(to a race, fight, debate)</a:t>
            </a:r>
            <a:r>
              <a:rPr kumimoji="1" lang="zh-TW" altLang="en-US" dirty="0"/>
              <a:t>开端</a:t>
            </a:r>
          </a:p>
          <a:p>
            <a:endParaRPr kumimoji="1" lang="zh-TW" altLang="en-US" dirty="0"/>
          </a:p>
          <a:p>
            <a:r>
              <a:rPr kumimoji="1" lang="en-US" altLang="zh-TW" dirty="0"/>
              <a:t>epilogue</a:t>
            </a:r>
          </a:p>
          <a:p>
            <a:r>
              <a:rPr kumimoji="1" lang="en-US" altLang="zh-TW" dirty="0"/>
              <a:t>①Literature </a:t>
            </a:r>
            <a:r>
              <a:rPr kumimoji="1" lang="zh-TW" altLang="en-US" dirty="0"/>
              <a:t>后记</a:t>
            </a:r>
          </a:p>
          <a:p>
            <a:r>
              <a:rPr kumimoji="1" lang="en-US" altLang="zh-TW" dirty="0"/>
              <a:t>②figurative (conclusion)</a:t>
            </a:r>
            <a:r>
              <a:rPr kumimoji="1" lang="zh-TW" altLang="en-US" dirty="0"/>
              <a:t>总结</a:t>
            </a:r>
            <a:endParaRPr kumimoji="1" lang="zh-CN" altLang="en-US" dirty="0"/>
          </a:p>
        </p:txBody>
      </p:sp>
      <p:sp>
        <p:nvSpPr>
          <p:cNvPr id="4" name="幻灯片编号占位符 3"/>
          <p:cNvSpPr>
            <a:spLocks noGrp="1"/>
          </p:cNvSpPr>
          <p:nvPr>
            <p:ph type="sldNum" sz="quarter" idx="10"/>
          </p:nvPr>
        </p:nvSpPr>
        <p:spPr/>
        <p:txBody>
          <a:bodyPr/>
          <a:lstStyle/>
          <a:p>
            <a:pPr>
              <a:defRPr/>
            </a:pPr>
            <a:fld id="{778C98F6-584E-4E26-B69F-01605E11DCB1}" type="slidenum">
              <a:rPr lang="en-US" altLang="zh-CN" smtClean="0"/>
              <a:pPr>
                <a:defRPr/>
              </a:pPr>
              <a:t>31</a:t>
            </a:fld>
            <a:endParaRPr lang="en-US" altLang="zh-CN"/>
          </a:p>
        </p:txBody>
      </p:sp>
    </p:spTree>
    <p:extLst>
      <p:ext uri="{BB962C8B-B14F-4D97-AF65-F5344CB8AC3E}">
        <p14:creationId xmlns:p14="http://schemas.microsoft.com/office/powerpoint/2010/main" val="73537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36</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24552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2</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91" name="備忘稿版面配置區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zh-CN" altLang="en-US" dirty="0">
                <a:latin typeface="Calibri" charset="0"/>
                <a:ea typeface="新細明體" charset="0"/>
              </a:rPr>
              <a:t>缓存指令块的链接控制：</a:t>
            </a:r>
            <a:endParaRPr lang="en-US" altLang="zh-CN" dirty="0">
              <a:latin typeface="Calibri" charset="0"/>
              <a:ea typeface="新細明體" charset="0"/>
            </a:endParaRPr>
          </a:p>
          <a:p>
            <a:pPr>
              <a:spcBef>
                <a:spcPct val="0"/>
              </a:spcBef>
            </a:pPr>
            <a:r>
              <a:rPr lang="zh-CN" altLang="en-US" dirty="0">
                <a:latin typeface="Calibri" charset="0"/>
                <a:ea typeface="新細明體" charset="0"/>
              </a:rPr>
              <a:t>指针的最后两位：分三种有效状态；</a:t>
            </a:r>
            <a:endParaRPr lang="en-US" altLang="zh-CN" dirty="0">
              <a:latin typeface="Calibri" charset="0"/>
              <a:ea typeface="新細明體" charset="0"/>
            </a:endParaRPr>
          </a:p>
          <a:p>
            <a:pPr>
              <a:spcBef>
                <a:spcPct val="0"/>
              </a:spcBef>
            </a:pPr>
            <a:endParaRPr lang="en-US" altLang="zh-TW" dirty="0">
              <a:latin typeface="Calibri" charset="0"/>
              <a:ea typeface="新細明體" charset="0"/>
            </a:endParaRPr>
          </a:p>
          <a:p>
            <a:pPr>
              <a:spcBef>
                <a:spcPct val="0"/>
              </a:spcBef>
            </a:pPr>
            <a:r>
              <a:rPr lang="zh-CN" altLang="en-US" dirty="0">
                <a:latin typeface="Calibri" charset="0"/>
                <a:ea typeface="新細明體" charset="0"/>
              </a:rPr>
              <a:t>利用指针中的这两位来控制链接是否有效。</a:t>
            </a:r>
            <a:endParaRPr lang="en-US" altLang="zh-TW" dirty="0">
              <a:latin typeface="Calibri" charset="0"/>
              <a:ea typeface="新細明體" charset="0"/>
            </a:endParaRPr>
          </a:p>
        </p:txBody>
      </p:sp>
      <p:sp>
        <p:nvSpPr>
          <p:cNvPr id="12292" name="投影片編號版面配置區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新細明體" charset="0"/>
                <a:cs typeface="新細明體" charset="0"/>
              </a:defRPr>
            </a:lvl1pPr>
            <a:lvl2pPr marL="785372" indent="-302066">
              <a:defRPr>
                <a:solidFill>
                  <a:schemeClr val="tx1"/>
                </a:solidFill>
                <a:latin typeface="Calibri" charset="0"/>
                <a:ea typeface="新細明體" charset="0"/>
                <a:cs typeface="新細明體" charset="0"/>
              </a:defRPr>
            </a:lvl2pPr>
            <a:lvl3pPr marL="1208265" indent="-241653">
              <a:defRPr>
                <a:solidFill>
                  <a:schemeClr val="tx1"/>
                </a:solidFill>
                <a:latin typeface="Calibri" charset="0"/>
                <a:ea typeface="新細明體" charset="0"/>
                <a:cs typeface="新細明體" charset="0"/>
              </a:defRPr>
            </a:lvl3pPr>
            <a:lvl4pPr marL="1691571" indent="-241653">
              <a:defRPr>
                <a:solidFill>
                  <a:schemeClr val="tx1"/>
                </a:solidFill>
                <a:latin typeface="Calibri" charset="0"/>
                <a:ea typeface="新細明體" charset="0"/>
                <a:cs typeface="新細明體" charset="0"/>
              </a:defRPr>
            </a:lvl4pPr>
            <a:lvl5pPr marL="2174878" indent="-241653">
              <a:defRPr>
                <a:solidFill>
                  <a:schemeClr val="tx1"/>
                </a:solidFill>
                <a:latin typeface="Calibri" charset="0"/>
                <a:ea typeface="新細明體" charset="0"/>
                <a:cs typeface="新細明體" charset="0"/>
              </a:defRPr>
            </a:lvl5pPr>
            <a:lvl6pPr marL="2658184" indent="-241653" fontAlgn="base">
              <a:spcBef>
                <a:spcPct val="0"/>
              </a:spcBef>
              <a:spcAft>
                <a:spcPct val="0"/>
              </a:spcAft>
              <a:defRPr>
                <a:solidFill>
                  <a:schemeClr val="tx1"/>
                </a:solidFill>
                <a:latin typeface="Calibri" charset="0"/>
                <a:ea typeface="新細明體" charset="0"/>
                <a:cs typeface="新細明體" charset="0"/>
              </a:defRPr>
            </a:lvl6pPr>
            <a:lvl7pPr marL="3141490" indent="-241653" fontAlgn="base">
              <a:spcBef>
                <a:spcPct val="0"/>
              </a:spcBef>
              <a:spcAft>
                <a:spcPct val="0"/>
              </a:spcAft>
              <a:defRPr>
                <a:solidFill>
                  <a:schemeClr val="tx1"/>
                </a:solidFill>
                <a:latin typeface="Calibri" charset="0"/>
                <a:ea typeface="新細明體" charset="0"/>
                <a:cs typeface="新細明體" charset="0"/>
              </a:defRPr>
            </a:lvl7pPr>
            <a:lvl8pPr marL="3624796" indent="-241653" fontAlgn="base">
              <a:spcBef>
                <a:spcPct val="0"/>
              </a:spcBef>
              <a:spcAft>
                <a:spcPct val="0"/>
              </a:spcAft>
              <a:defRPr>
                <a:solidFill>
                  <a:schemeClr val="tx1"/>
                </a:solidFill>
                <a:latin typeface="Calibri" charset="0"/>
                <a:ea typeface="新細明體" charset="0"/>
                <a:cs typeface="新細明體" charset="0"/>
              </a:defRPr>
            </a:lvl8pPr>
            <a:lvl9pPr marL="4108102" indent="-241653" fontAlgn="base">
              <a:spcBef>
                <a:spcPct val="0"/>
              </a:spcBef>
              <a:spcAft>
                <a:spcPct val="0"/>
              </a:spcAft>
              <a:defRPr>
                <a:solidFill>
                  <a:schemeClr val="tx1"/>
                </a:solidFill>
                <a:latin typeface="Calibri" charset="0"/>
                <a:ea typeface="新細明體" charset="0"/>
                <a:cs typeface="新細明體" charset="0"/>
              </a:defRPr>
            </a:lvl9pPr>
          </a:lstStyle>
          <a:p>
            <a:fld id="{5CE4D726-68BF-7748-8AC2-D6DF8A9D73C6}" type="slidenum">
              <a:rPr kumimoji="1" lang="zh-TW" altLang="en-US"/>
              <a:pPr/>
              <a:t>38</a:t>
            </a:fld>
            <a:endParaRPr kumimoji="1"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40</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1413804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49</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2291609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53</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4188440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63</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404465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Placeholder 2"/>
          <p:cNvSpPr>
            <a:spLocks noGrp="1" noRot="1" noChangeAspect="1" noChangeArrowheads="1" noTextEdit="1"/>
          </p:cNvSpPr>
          <p:nvPr>
            <p:ph type="sldImg"/>
          </p:nvPr>
        </p:nvSpPr>
        <p:spPr>
          <a:ln/>
        </p:spPr>
      </p:sp>
      <p:sp>
        <p:nvSpPr>
          <p:cNvPr id="278531" name="Placeholder 3"/>
          <p:cNvSpPr>
            <a:spLocks noGrp="1" noChangeArrowheads="1"/>
          </p:cNvSpPr>
          <p:nvPr>
            <p:ph type="body" idx="1"/>
          </p:nvPr>
        </p:nvSpPr>
        <p:spPr>
          <a:noFill/>
          <a:ln/>
        </p:spPr>
        <p:txBody>
          <a:bodyPr/>
          <a:lstStyle/>
          <a:p>
            <a:endParaRPr lang="en-US">
              <a:latin typeface="Times New Roman" pitchFamily="-123"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8C98F6-584E-4E26-B69F-01605E11DCB1}"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8C98F6-584E-4E26-B69F-01605E11DCB1}" type="slidenum">
              <a:rPr lang="en-US" altLang="zh-CN" smtClean="0"/>
              <a:pPr>
                <a:defRPr/>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10</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1002109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希望有兴趣的同学补充新的题目或完善已有的题目。</a:t>
            </a:r>
            <a:endParaRPr lang="en-US" altLang="zh-CN" dirty="0"/>
          </a:p>
          <a:p>
            <a:endParaRPr lang="en-US" altLang="zh-CN" dirty="0"/>
          </a:p>
          <a:p>
            <a:r>
              <a:rPr lang="zh-CN" altLang="en-US" dirty="0"/>
              <a:t>对其中一些问题的深入工作可以在本课程后继续发展成</a:t>
            </a:r>
            <a:r>
              <a:rPr lang="en-US" altLang="zh-CN" dirty="0"/>
              <a:t>SRT</a:t>
            </a:r>
            <a:r>
              <a:rPr lang="zh-CN" altLang="en-US" dirty="0"/>
              <a:t>或毕设论文；</a:t>
            </a:r>
            <a:endParaRPr lang="en-US" altLang="zh-CN" dirty="0"/>
          </a:p>
          <a:p>
            <a:endParaRPr lang="en-US" altLang="zh-CN" dirty="0"/>
          </a:p>
          <a:p>
            <a:r>
              <a:rPr lang="zh-CN" altLang="en-US" dirty="0"/>
              <a:t>基本的思路：</a:t>
            </a:r>
          </a:p>
          <a:p>
            <a:r>
              <a:rPr lang="en-US" altLang="zh-CN" dirty="0"/>
              <a:t>	</a:t>
            </a:r>
            <a:r>
              <a:rPr lang="zh-CN" altLang="en-US" dirty="0"/>
              <a:t>基于网络的</a:t>
            </a:r>
          </a:p>
          <a:p>
            <a:r>
              <a:rPr lang="en-US" altLang="zh-CN" dirty="0"/>
              <a:t>	</a:t>
            </a:r>
            <a:r>
              <a:rPr lang="zh-CN" altLang="en-US" dirty="0"/>
              <a:t>操作系统模块化</a:t>
            </a:r>
          </a:p>
          <a:p>
            <a:r>
              <a:rPr lang="en-US" altLang="zh-CN" dirty="0"/>
              <a:t>	</a:t>
            </a:r>
            <a:r>
              <a:rPr lang="zh-CN" altLang="en-US" dirty="0"/>
              <a:t>和动态组合</a:t>
            </a:r>
          </a:p>
        </p:txBody>
      </p:sp>
      <p:sp>
        <p:nvSpPr>
          <p:cNvPr id="4" name="灯片编号占位符 3"/>
          <p:cNvSpPr>
            <a:spLocks noGrp="1"/>
          </p:cNvSpPr>
          <p:nvPr>
            <p:ph type="sldNum" sz="quarter" idx="10"/>
          </p:nvPr>
        </p:nvSpPr>
        <p:spPr/>
        <p:txBody>
          <a:bodyPr/>
          <a:lstStyle/>
          <a:p>
            <a:pPr>
              <a:defRPr/>
            </a:pPr>
            <a:fld id="{778C98F6-584E-4E26-B69F-01605E11DCB1}" type="slidenum">
              <a:rPr lang="en-US" altLang="zh-CN"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78C98F6-584E-4E26-B69F-01605E11DCB1}" type="slidenum">
              <a:rPr lang="en-US" altLang="zh-CN" smtClean="0"/>
              <a:pPr>
                <a:defRPr/>
              </a:pPr>
              <a:t>14</a:t>
            </a:fld>
            <a:endParaRPr lang="en-US" altLang="zh-CN"/>
          </a:p>
        </p:txBody>
      </p:sp>
    </p:spTree>
    <p:extLst>
      <p:ext uri="{BB962C8B-B14F-4D97-AF65-F5344CB8AC3E}">
        <p14:creationId xmlns:p14="http://schemas.microsoft.com/office/powerpoint/2010/main" val="355933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611E0C-5BC1-4B95-B5A6-880AD61857AB}" type="slidenum">
              <a:rPr lang="zh-CN" altLang="en-GB"/>
              <a:pPr>
                <a:defRPr/>
              </a:pPr>
              <a:t>17</a:t>
            </a:fld>
            <a:endParaRPr lang="en-GB" altLang="zh-CN"/>
          </a:p>
        </p:txBody>
      </p:sp>
      <p:sp>
        <p:nvSpPr>
          <p:cNvPr id="23554" name="Rectangle 2"/>
          <p:cNvSpPr>
            <a:spLocks noGrp="1" noRot="1" noChangeAspect="1" noChangeArrowheads="1" noTextEdit="1"/>
          </p:cNvSpPr>
          <p:nvPr>
            <p:ph type="sldImg"/>
          </p:nvPr>
        </p:nvSpPr>
        <p:spPr>
          <a:xfrm>
            <a:off x="1257300" y="720725"/>
            <a:ext cx="4800600" cy="3600450"/>
          </a:xfrm>
          <a:ln/>
        </p:spPr>
      </p:sp>
      <p:sp>
        <p:nvSpPr>
          <p:cNvPr id="23555" name="Rectangle 3"/>
          <p:cNvSpPr>
            <a:spLocks noGrp="1" noChangeArrowheads="1"/>
          </p:cNvSpPr>
          <p:nvPr>
            <p:ph type="body" idx="1"/>
          </p:nvPr>
        </p:nvSpPr>
        <p:spPr>
          <a:xfrm>
            <a:off x="731838" y="4560888"/>
            <a:ext cx="5851525" cy="4319587"/>
          </a:xfrm>
          <a:noFill/>
          <a:ln/>
        </p:spPr>
        <p:txBody>
          <a:bodyPr/>
          <a:lstStyle/>
          <a:p>
            <a:endParaRPr lang="en-US" altLang="zh-CN">
              <a:latin typeface="Times New Roman" pitchFamily="-123" charset="0"/>
            </a:endParaRPr>
          </a:p>
        </p:txBody>
      </p:sp>
    </p:spTree>
    <p:extLst>
      <p:ext uri="{BB962C8B-B14F-4D97-AF65-F5344CB8AC3E}">
        <p14:creationId xmlns:p14="http://schemas.microsoft.com/office/powerpoint/2010/main" val="319017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1225" rtl="0" eaLnBrk="0" fontAlgn="base" latinLnBrk="0" hangingPunct="0">
              <a:lnSpc>
                <a:spcPct val="100000"/>
              </a:lnSpc>
              <a:spcBef>
                <a:spcPct val="30000"/>
              </a:spcBef>
              <a:spcAft>
                <a:spcPct val="0"/>
              </a:spcAft>
              <a:buClrTx/>
              <a:buSzTx/>
              <a:buFontTx/>
              <a:buNone/>
              <a:tabLst/>
              <a:defRPr/>
            </a:pPr>
            <a:r>
              <a:rPr lang="zh-CN" altLang="en-US" dirty="0"/>
              <a:t>有些事情是，想想觉得容易，做起来后就会发现有很多要解决的问题。</a:t>
            </a:r>
          </a:p>
          <a:p>
            <a:r>
              <a:rPr lang="en-US" altLang="zh-CN" dirty="0"/>
              <a:t>http://</a:t>
            </a:r>
            <a:r>
              <a:rPr lang="en-US" altLang="zh-CN" dirty="0" err="1"/>
              <a:t>os.cs.tsinghua.edu.cn</a:t>
            </a:r>
            <a:r>
              <a:rPr lang="en-US" altLang="zh-CN" dirty="0"/>
              <a:t>/research/mac/</a:t>
            </a:r>
            <a:r>
              <a:rPr lang="en-US" altLang="zh-CN" dirty="0" err="1"/>
              <a:t>LinuxDriver</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78C98F6-584E-4E26-B69F-01605E11DCB1}" type="slidenum">
              <a:rPr lang="en-US" altLang="zh-CN" smtClean="0"/>
              <a:pPr>
                <a:defRPr/>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14300"/>
            <a:ext cx="1989137" cy="5346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14300"/>
            <a:ext cx="5818188" cy="5346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25475" y="114300"/>
            <a:ext cx="7956550" cy="600075"/>
          </a:xfrm>
        </p:spPr>
        <p:txBody>
          <a:bodyPr/>
          <a:lstStyle/>
          <a:p>
            <a:r>
              <a:rPr lang="en-US"/>
              <a:t>Click to edit Master title style</a:t>
            </a:r>
          </a:p>
        </p:txBody>
      </p:sp>
      <p:sp>
        <p:nvSpPr>
          <p:cNvPr id="3" name="Text Placeholder 2"/>
          <p:cNvSpPr>
            <a:spLocks noGrp="1"/>
          </p:cNvSpPr>
          <p:nvPr>
            <p:ph type="body" sz="half" idx="1"/>
          </p:nvPr>
        </p:nvSpPr>
        <p:spPr>
          <a:xfrm>
            <a:off x="812800" y="1346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775200" y="1346200"/>
            <a:ext cx="3810000" cy="4114800"/>
          </a:xfrm>
        </p:spPr>
        <p:txBody>
          <a:bodyPr/>
          <a:lstStyle/>
          <a:p>
            <a:pPr lvl="0"/>
            <a:endParaRPr 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5475" y="114300"/>
            <a:ext cx="7959725" cy="5346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25475" y="114300"/>
            <a:ext cx="7956550" cy="600075"/>
          </a:xfrm>
        </p:spPr>
        <p:txBody>
          <a:bodyPr/>
          <a:lstStyle/>
          <a:p>
            <a:r>
              <a:rPr lang="en-US" altLang="zh-CN"/>
              <a:t>Click to edit Master title style</a:t>
            </a:r>
            <a:endParaRPr lang="en-US"/>
          </a:p>
        </p:txBody>
      </p:sp>
      <p:sp>
        <p:nvSpPr>
          <p:cNvPr id="3" name="Text Placeholder 2"/>
          <p:cNvSpPr>
            <a:spLocks noGrp="1"/>
          </p:cNvSpPr>
          <p:nvPr>
            <p:ph type="body" sz="half" idx="1"/>
          </p:nvPr>
        </p:nvSpPr>
        <p:spPr>
          <a:xfrm>
            <a:off x="812800" y="1346200"/>
            <a:ext cx="7772400" cy="1981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812800" y="3479800"/>
            <a:ext cx="7772400" cy="1981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5475" y="114300"/>
            <a:ext cx="7956550" cy="600075"/>
          </a:xfrm>
        </p:spPr>
        <p:txBody>
          <a:bodyPr/>
          <a:lstStyle/>
          <a:p>
            <a:r>
              <a:rPr lang="en-US" altLang="zh-CN"/>
              <a:t>Click to edit Master title style</a:t>
            </a:r>
            <a:endParaRPr lang="en-US"/>
          </a:p>
        </p:txBody>
      </p:sp>
      <p:sp>
        <p:nvSpPr>
          <p:cNvPr id="3" name="Text Placeholder 2"/>
          <p:cNvSpPr>
            <a:spLocks noGrp="1"/>
          </p:cNvSpPr>
          <p:nvPr>
            <p:ph type="body" sz="half" idx="1"/>
          </p:nvPr>
        </p:nvSpPr>
        <p:spPr>
          <a:xfrm>
            <a:off x="812800" y="1346200"/>
            <a:ext cx="3810000" cy="4114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775200" y="1346200"/>
            <a:ext cx="3810000" cy="4114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4213" y="115888"/>
            <a:ext cx="8229600" cy="803275"/>
          </a:xfrm>
        </p:spPr>
        <p:txBody>
          <a:bodyPr/>
          <a:lstStyle/>
          <a:p>
            <a:r>
              <a:rPr lang="en-US" altLang="zh-CN"/>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fld id="{D6F2A28E-9F74-0649-A8A1-60E60922AB7D}" type="slidenum">
              <a:rPr lang="en-US" altLang="en-US"/>
              <a:pPr/>
              <a:t>‹#›</a:t>
            </a:fld>
            <a:endParaRPr lang="zh-CN" altLang="en-US" sz="1800">
              <a:solidFill>
                <a:schemeClr val="tx1"/>
              </a:solidFill>
              <a:latin typeface="Arial" charset="0"/>
              <a:ea typeface="宋体" charset="0"/>
              <a:cs typeface="宋体" charset="0"/>
            </a:endParaRPr>
          </a:p>
        </p:txBody>
      </p:sp>
    </p:spTree>
    <p:extLst>
      <p:ext uri="{BB962C8B-B14F-4D97-AF65-F5344CB8AC3E}">
        <p14:creationId xmlns:p14="http://schemas.microsoft.com/office/powerpoint/2010/main" val="71745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346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5200" y="1346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25475" y="114300"/>
            <a:ext cx="7956550" cy="600075"/>
          </a:xfrm>
          <a:prstGeom prst="rect">
            <a:avLst/>
          </a:prstGeom>
          <a:noFill/>
          <a:ln w="12700">
            <a:noFill/>
            <a:miter lim="800000"/>
            <a:headEnd/>
            <a:tailEnd/>
          </a:ln>
        </p:spPr>
        <p:txBody>
          <a:bodyPr vert="horz" wrap="square" lIns="90487" tIns="44450" rIns="90487" bIns="44450" numCol="1" anchor="b" anchorCtr="0" compatLnSpc="1">
            <a:prstTxWarp prst="textNoShape">
              <a:avLst/>
            </a:prstTxWarp>
          </a:bodyPr>
          <a:lstStyle/>
          <a:p>
            <a:pPr lvl="0"/>
            <a:r>
              <a:rPr lang="en-US" altLang="zh-CN"/>
              <a:t>Click to edit Master title style</a:t>
            </a:r>
          </a:p>
        </p:txBody>
      </p:sp>
      <p:sp>
        <p:nvSpPr>
          <p:cNvPr id="1027" name="Rectangle 4"/>
          <p:cNvSpPr>
            <a:spLocks noGrp="1" noChangeArrowheads="1"/>
          </p:cNvSpPr>
          <p:nvPr>
            <p:ph type="body" idx="1"/>
          </p:nvPr>
        </p:nvSpPr>
        <p:spPr bwMode="auto">
          <a:xfrm>
            <a:off x="812800" y="1346200"/>
            <a:ext cx="7772400" cy="4114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5061" name="Rectangle 5"/>
          <p:cNvSpPr>
            <a:spLocks noChangeArrowheads="1"/>
          </p:cNvSpPr>
          <p:nvPr/>
        </p:nvSpPr>
        <p:spPr bwMode="auto">
          <a:xfrm>
            <a:off x="8828088" y="6611938"/>
            <a:ext cx="314325" cy="225425"/>
          </a:xfrm>
          <a:prstGeom prst="rect">
            <a:avLst/>
          </a:prstGeom>
          <a:noFill/>
          <a:ln w="12700">
            <a:noFill/>
            <a:miter lim="800000"/>
            <a:headEnd/>
            <a:tailEnd/>
          </a:ln>
          <a:effectLst/>
        </p:spPr>
        <p:txBody>
          <a:bodyPr wrap="none" lIns="90487" tIns="44450" rIns="90487" bIns="44450">
            <a:spAutoFit/>
          </a:bodyPr>
          <a:lstStyle/>
          <a:p>
            <a:pPr eaLnBrk="0" hangingPunct="0">
              <a:defRPr/>
            </a:pPr>
            <a:fld id="{8B556754-0687-410B-B3B9-2BAA5CF0A33D}" type="slidenum">
              <a:rPr lang="en-US" altLang="zh-CN" sz="900">
                <a:latin typeface="Times" pitchFamily="1" charset="0"/>
                <a:ea typeface="宋体" pitchFamily="1" charset="-122"/>
                <a:cs typeface="+mn-cs"/>
              </a:rPr>
              <a:pPr eaLnBrk="0" hangingPunct="0">
                <a:defRPr/>
              </a:pPr>
              <a:t>‹#›</a:t>
            </a:fld>
            <a:endParaRPr lang="en-US" altLang="zh-CN" sz="900">
              <a:latin typeface="Times" pitchFamily="1" charset="0"/>
              <a:ea typeface="宋体" pitchFamily="1" charset="-122"/>
              <a:cs typeface="+mn-cs"/>
            </a:endParaRPr>
          </a:p>
        </p:txBody>
      </p:sp>
      <p:sp>
        <p:nvSpPr>
          <p:cNvPr id="45062" name="Line 6"/>
          <p:cNvSpPr>
            <a:spLocks noChangeShapeType="1"/>
          </p:cNvSpPr>
          <p:nvPr/>
        </p:nvSpPr>
        <p:spPr bwMode="auto">
          <a:xfrm>
            <a:off x="0" y="790575"/>
            <a:ext cx="9144000" cy="0"/>
          </a:xfrm>
          <a:prstGeom prst="line">
            <a:avLst/>
          </a:prstGeom>
          <a:noFill/>
          <a:ln w="28575">
            <a:solidFill>
              <a:schemeClr val="tx1"/>
            </a:solidFill>
            <a:round/>
            <a:headEnd/>
            <a:tailEnd/>
          </a:ln>
          <a:effectLst/>
        </p:spPr>
        <p:txBody>
          <a:bodyPr/>
          <a:lstStyle/>
          <a:p>
            <a:pPr eaLnBrk="0" hangingPunct="0">
              <a:defRPr/>
            </a:pPr>
            <a:endParaRPr lang="en-US" sz="2400">
              <a:latin typeface="Times" pitchFamily="18" charset="0"/>
              <a:ea typeface="+mn-ea"/>
              <a:cs typeface="+mn-cs"/>
            </a:endParaRPr>
          </a:p>
        </p:txBody>
      </p:sp>
      <p:sp>
        <p:nvSpPr>
          <p:cNvPr id="1030" name="WordArt 8"/>
          <p:cNvSpPr>
            <a:spLocks noChangeArrowheads="1" noChangeShapeType="1" noTextEdit="1"/>
          </p:cNvSpPr>
          <p:nvPr userDrawn="1"/>
        </p:nvSpPr>
        <p:spPr bwMode="auto">
          <a:xfrm>
            <a:off x="76200" y="228600"/>
            <a:ext cx="358775" cy="242888"/>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cs typeface="宋体"/>
              </a:rPr>
              <a:t>OS</a:t>
            </a:r>
          </a:p>
        </p:txBody>
      </p:sp>
      <p:pic>
        <p:nvPicPr>
          <p:cNvPr id="1031" name="Picture 9"/>
          <p:cNvPicPr>
            <a:picLocks noChangeAspect="1" noChangeArrowheads="1"/>
          </p:cNvPicPr>
          <p:nvPr userDrawn="1"/>
        </p:nvPicPr>
        <p:blipFill>
          <a:blip r:embed="rId18" cstate="print"/>
          <a:srcRect/>
          <a:stretch>
            <a:fillRect/>
          </a:stretch>
        </p:blipFill>
        <p:spPr bwMode="auto">
          <a:xfrm>
            <a:off x="0" y="0"/>
            <a:ext cx="515938" cy="114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3" r:id="rId13"/>
    <p:sldLayoutId id="2147483652" r:id="rId14"/>
    <p:sldLayoutId id="2147483651" r:id="rId15"/>
    <p:sldLayoutId id="2147483666" r:id="rId16"/>
  </p:sldLayoutIdLst>
  <p:transition spd="med"/>
  <p:txStyles>
    <p:titleStyle>
      <a:lvl1pPr algn="l" rtl="0" eaLnBrk="0" fontAlgn="base" hangingPunct="0">
        <a:spcBef>
          <a:spcPct val="0"/>
        </a:spcBef>
        <a:spcAft>
          <a:spcPct val="0"/>
        </a:spcAft>
        <a:defRPr sz="2400" b="1">
          <a:solidFill>
            <a:srgbClr val="990000"/>
          </a:solidFill>
          <a:latin typeface="+mj-lt"/>
          <a:ea typeface="ＭＳ Ｐゴシック" pitchFamily="-123" charset="-128"/>
          <a:cs typeface="ＭＳ Ｐゴシック" pitchFamily="-123" charset="-128"/>
        </a:defRPr>
      </a:lvl1pPr>
      <a:lvl2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2pPr>
      <a:lvl3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3pPr>
      <a:lvl4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4pPr>
      <a:lvl5pPr algn="l" rtl="0" eaLnBrk="0" fontAlgn="base" hangingPunct="0">
        <a:spcBef>
          <a:spcPct val="0"/>
        </a:spcBef>
        <a:spcAft>
          <a:spcPct val="0"/>
        </a:spcAft>
        <a:defRPr sz="2400" b="1">
          <a:solidFill>
            <a:srgbClr val="990000"/>
          </a:solidFill>
          <a:latin typeface="Lucida Calligraphy" pitchFamily="66" charset="0"/>
          <a:ea typeface="ＭＳ Ｐゴシック" pitchFamily="-123" charset="-128"/>
          <a:cs typeface="ＭＳ Ｐゴシック" pitchFamily="-123" charset="-128"/>
        </a:defRPr>
      </a:lvl5pPr>
      <a:lvl6pPr marL="457200" algn="l" rtl="0" eaLnBrk="0" fontAlgn="base" hangingPunct="0">
        <a:spcBef>
          <a:spcPct val="0"/>
        </a:spcBef>
        <a:spcAft>
          <a:spcPct val="0"/>
        </a:spcAft>
        <a:defRPr sz="2400" b="1">
          <a:solidFill>
            <a:srgbClr val="990000"/>
          </a:solidFill>
          <a:latin typeface="Lucida Calligraphy" pitchFamily="66" charset="0"/>
        </a:defRPr>
      </a:lvl6pPr>
      <a:lvl7pPr marL="914400" algn="l" rtl="0" eaLnBrk="0" fontAlgn="base" hangingPunct="0">
        <a:spcBef>
          <a:spcPct val="0"/>
        </a:spcBef>
        <a:spcAft>
          <a:spcPct val="0"/>
        </a:spcAft>
        <a:defRPr sz="2400" b="1">
          <a:solidFill>
            <a:srgbClr val="990000"/>
          </a:solidFill>
          <a:latin typeface="Lucida Calligraphy" pitchFamily="66" charset="0"/>
        </a:defRPr>
      </a:lvl7pPr>
      <a:lvl8pPr marL="1371600" algn="l" rtl="0" eaLnBrk="0" fontAlgn="base" hangingPunct="0">
        <a:spcBef>
          <a:spcPct val="0"/>
        </a:spcBef>
        <a:spcAft>
          <a:spcPct val="0"/>
        </a:spcAft>
        <a:defRPr sz="2400" b="1">
          <a:solidFill>
            <a:srgbClr val="990000"/>
          </a:solidFill>
          <a:latin typeface="Lucida Calligraphy" pitchFamily="66" charset="0"/>
        </a:defRPr>
      </a:lvl8pPr>
      <a:lvl9pPr marL="1828800" algn="l" rtl="0" eaLnBrk="0" fontAlgn="base" hangingPunct="0">
        <a:spcBef>
          <a:spcPct val="0"/>
        </a:spcBef>
        <a:spcAft>
          <a:spcPct val="0"/>
        </a:spcAft>
        <a:defRPr sz="2400" b="1">
          <a:solidFill>
            <a:srgbClr val="990000"/>
          </a:solidFill>
          <a:latin typeface="Lucida Calligraphy" pitchFamily="66"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123" charset="2"/>
        <a:buBlip>
          <a:blip r:embed="rId19"/>
        </a:buBlip>
        <a:defRPr sz="2400">
          <a:solidFill>
            <a:schemeClr val="tx1"/>
          </a:solidFill>
          <a:latin typeface="+mn-lt"/>
          <a:ea typeface="ＭＳ Ｐゴシック" pitchFamily="-123" charset="-128"/>
          <a:cs typeface="ＭＳ Ｐゴシック" pitchFamily="-123" charset="-128"/>
        </a:defRPr>
      </a:lvl1pPr>
      <a:lvl2pPr marL="742950" indent="-285750" algn="l" rtl="0" eaLnBrk="0" fontAlgn="base" hangingPunct="0">
        <a:spcBef>
          <a:spcPct val="20000"/>
        </a:spcBef>
        <a:spcAft>
          <a:spcPct val="0"/>
        </a:spcAft>
        <a:buClr>
          <a:schemeClr val="tx1"/>
        </a:buClr>
        <a:buSzPct val="100000"/>
        <a:buFont typeface="Wingdings" pitchFamily="-123" charset="2"/>
        <a:buChar char="Ø"/>
        <a:defRPr sz="2000">
          <a:solidFill>
            <a:schemeClr val="folHlink"/>
          </a:solidFill>
          <a:latin typeface="+mn-lt"/>
          <a:ea typeface="ＭＳ Ｐゴシック" pitchFamily="-123" charset="-128"/>
        </a:defRPr>
      </a:lvl2pPr>
      <a:lvl3pPr marL="1143000" indent="-228600" algn="l" rtl="0" eaLnBrk="0" fontAlgn="base" hangingPunct="0">
        <a:spcBef>
          <a:spcPct val="20000"/>
        </a:spcBef>
        <a:spcAft>
          <a:spcPct val="0"/>
        </a:spcAft>
        <a:buClr>
          <a:schemeClr val="tx1"/>
        </a:buClr>
        <a:buSzPct val="75000"/>
        <a:buFont typeface="Monotype Sorts" pitchFamily="-123" charset="2"/>
        <a:buChar char=""/>
        <a:defRPr sz="2400">
          <a:solidFill>
            <a:schemeClr val="tx1"/>
          </a:solidFill>
          <a:latin typeface="+mn-lt"/>
          <a:ea typeface="ＭＳ Ｐゴシック" pitchFamily="-123" charset="-128"/>
        </a:defRPr>
      </a:lvl3pPr>
      <a:lvl4pPr marL="1600200" indent="-228600" algn="l" rtl="0" eaLnBrk="0" fontAlgn="base" hangingPunct="0">
        <a:spcBef>
          <a:spcPct val="20000"/>
        </a:spcBef>
        <a:spcAft>
          <a:spcPct val="0"/>
        </a:spcAft>
        <a:buClr>
          <a:schemeClr val="accent2"/>
        </a:buClr>
        <a:buSzPct val="65000"/>
        <a:buFont typeface="Monotype Sorts" pitchFamily="-123" charset="2"/>
        <a:buChar char=""/>
        <a:defRPr sz="1600">
          <a:solidFill>
            <a:schemeClr val="tx1"/>
          </a:solidFill>
          <a:latin typeface="+mn-lt"/>
          <a:ea typeface="ＭＳ Ｐゴシック" pitchFamily="-123" charset="-128"/>
        </a:defRPr>
      </a:lvl4pPr>
      <a:lvl5pPr marL="2057400" indent="-228600" algn="l" rtl="0" eaLnBrk="0" fontAlgn="base" hangingPunct="0">
        <a:spcBef>
          <a:spcPct val="20000"/>
        </a:spcBef>
        <a:spcAft>
          <a:spcPct val="0"/>
        </a:spcAft>
        <a:buClr>
          <a:schemeClr val="tx1"/>
        </a:buClr>
        <a:buSzPct val="100000"/>
        <a:buChar char="–"/>
        <a:defRPr sz="1400">
          <a:solidFill>
            <a:schemeClr val="tx1"/>
          </a:solidFill>
          <a:latin typeface="+mn-lt"/>
          <a:ea typeface="ＭＳ Ｐゴシック" pitchFamily="-123" charset="-128"/>
        </a:defRPr>
      </a:lvl5pPr>
      <a:lvl6pPr marL="2514600" indent="-228600" algn="l" rtl="0" eaLnBrk="0" fontAlgn="base" hangingPunct="0">
        <a:spcBef>
          <a:spcPct val="20000"/>
        </a:spcBef>
        <a:spcAft>
          <a:spcPct val="0"/>
        </a:spcAft>
        <a:buClr>
          <a:schemeClr val="tx1"/>
        </a:buClr>
        <a:buSzPct val="100000"/>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linuxep.com/" TargetMode="External"/><Relationship Id="rId2" Type="http://schemas.openxmlformats.org/officeDocument/2006/relationships/hyperlink" Target="http://os.cs.tsinghua.edu.cn:280/lxr/http/callgraph?v=linux-3.5.4&amp;a=i386&amp;path0=*&amp;path1=" TargetMode="External"/><Relationship Id="rId1" Type="http://schemas.openxmlformats.org/officeDocument/2006/relationships/slideLayout" Target="../slideLayouts/slideLayout2.xml"/><Relationship Id="rId4" Type="http://schemas.openxmlformats.org/officeDocument/2006/relationships/hyperlink" Target="https://gitee.com/openeuler/compass-c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oscomp/os-competition-inf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jjlei@mail.tsinghua.edu.cn" TargetMode="External"/><Relationship Id="rId2" Type="http://schemas.openxmlformats.org/officeDocument/2006/relationships/hyperlink" Target="mailto:xyong@tsinghua.edu.c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allium70.github.io/rv-n-ext-impl/intro.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allium70.github.io/rv-n-ext-impl/intro.html" TargetMode="Externa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os.cs.tsinghua.edu.cn/oscourse/OsTrain2015/Preparation%23head-08310f7c00ddee8e4822cf6cb66edd53f06c9f8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ctrTitle"/>
          </p:nvPr>
        </p:nvSpPr>
        <p:spPr>
          <a:xfrm>
            <a:off x="722313" y="2106613"/>
            <a:ext cx="7696200" cy="1377950"/>
          </a:xfrm>
        </p:spPr>
        <p:txBody>
          <a:bodyPr lIns="0" tIns="0" rIns="0" bIns="0" anchor="t"/>
          <a:lstStyle/>
          <a:p>
            <a:pPr eaLnBrk="1" hangingPunct="1">
              <a:lnSpc>
                <a:spcPct val="95000"/>
              </a:lnSpc>
            </a:pPr>
            <a:r>
              <a:rPr lang="zh-CN" altLang="en-US" sz="4400" dirty="0">
                <a:solidFill>
                  <a:srgbClr val="0066FF"/>
                </a:solidFill>
                <a:latin typeface="Arial" pitchFamily="-123" charset="0"/>
                <a:ea typeface="宋体" pitchFamily="-123" charset="-122"/>
                <a:cs typeface="宋体" pitchFamily="-123" charset="-122"/>
              </a:rPr>
              <a:t>操作系统专题训练</a:t>
            </a:r>
            <a:br>
              <a:rPr lang="en-US" altLang="zh-CN" sz="4400" dirty="0">
                <a:solidFill>
                  <a:srgbClr val="0066FF"/>
                </a:solidFill>
                <a:latin typeface="Arial" pitchFamily="-123" charset="0"/>
                <a:ea typeface="宋体" pitchFamily="-123" charset="-122"/>
                <a:cs typeface="宋体" pitchFamily="-123" charset="-122"/>
              </a:rPr>
            </a:br>
            <a:endParaRPr lang="en-US" altLang="zh-CN" sz="4400" dirty="0">
              <a:solidFill>
                <a:srgbClr val="0066FF"/>
              </a:solidFill>
              <a:latin typeface="Arial" pitchFamily="-123" charset="0"/>
              <a:ea typeface="宋体" pitchFamily="-123" charset="-122"/>
              <a:cs typeface="宋体" pitchFamily="-123" charset="-122"/>
            </a:endParaRPr>
          </a:p>
        </p:txBody>
      </p:sp>
      <p:sp>
        <p:nvSpPr>
          <p:cNvPr id="20482" name="Text Box 6"/>
          <p:cNvSpPr txBox="1">
            <a:spLocks noChangeArrowheads="1"/>
          </p:cNvSpPr>
          <p:nvPr/>
        </p:nvSpPr>
        <p:spPr bwMode="auto">
          <a:xfrm>
            <a:off x="1682750" y="4921250"/>
            <a:ext cx="6419850" cy="587340"/>
          </a:xfrm>
          <a:prstGeom prst="rect">
            <a:avLst/>
          </a:prstGeom>
          <a:noFill/>
          <a:ln w="9525">
            <a:noFill/>
            <a:miter lim="800000"/>
            <a:headEnd/>
            <a:tailEnd/>
          </a:ln>
        </p:spPr>
        <p:txBody>
          <a:bodyPr lIns="0" tIns="0" rIns="0" bIns="0">
            <a:prstTxWarp prst="textNoShape">
              <a:avLst/>
            </a:prstTxWarp>
            <a:spAutoFit/>
          </a:bodyPr>
          <a:lstStyle/>
          <a:p>
            <a:pPr lvl="1" indent="-307975" algn="ctr" eaLnBrk="0" hangingPunct="0">
              <a:lnSpc>
                <a:spcPct val="95000"/>
              </a:lnSpc>
              <a:buClr>
                <a:srgbClr val="000000"/>
              </a:buClr>
              <a:buSzPct val="100000"/>
              <a:buFontTx/>
              <a:buChar char=" "/>
            </a:pPr>
            <a:r>
              <a:rPr lang="zh-CN" altLang="en-US" dirty="0">
                <a:latin typeface="Comic Sans MS" pitchFamily="-123" charset="0"/>
                <a:ea typeface="宋体" pitchFamily="-123" charset="-122"/>
                <a:cs typeface="宋体" pitchFamily="-123" charset="-122"/>
              </a:rPr>
              <a:t>向勇</a:t>
            </a:r>
            <a:endParaRPr lang="en-US" altLang="zh-CN" dirty="0">
              <a:latin typeface="Comic Sans MS" pitchFamily="-123" charset="0"/>
              <a:ea typeface="宋体" pitchFamily="-123" charset="-122"/>
              <a:cs typeface="宋体" pitchFamily="-123" charset="-122"/>
            </a:endParaRPr>
          </a:p>
          <a:p>
            <a:pPr lvl="1" indent="-307975" algn="ctr" eaLnBrk="0" hangingPunct="0">
              <a:lnSpc>
                <a:spcPct val="95000"/>
              </a:lnSpc>
              <a:buClr>
                <a:srgbClr val="000000"/>
              </a:buClr>
              <a:buSzPct val="100000"/>
              <a:buFontTx/>
              <a:buChar char=" "/>
            </a:pPr>
            <a:r>
              <a:rPr lang="zh-CN" altLang="en-US" dirty="0">
                <a:latin typeface="Comic Sans MS" pitchFamily="-123" charset="0"/>
                <a:ea typeface="宋体" pitchFamily="-123" charset="-122"/>
                <a:cs typeface="宋体" pitchFamily="-123" charset="-122"/>
              </a:rPr>
              <a:t>清华大学计算机系</a:t>
            </a:r>
            <a:endParaRPr lang="en-US" altLang="zh-CN" dirty="0">
              <a:latin typeface="Comic Sans MS" pitchFamily="-123" charset="0"/>
              <a:ea typeface="宋体" pitchFamily="-123" charset="-122"/>
              <a:cs typeface="宋体" pitchFamily="-123" charset="-122"/>
            </a:endParaRPr>
          </a:p>
        </p:txBody>
      </p:sp>
      <p:sp>
        <p:nvSpPr>
          <p:cNvPr id="20483" name="Rectangle 2"/>
          <p:cNvSpPr>
            <a:spLocks noGrp="1" noChangeArrowheads="1"/>
          </p:cNvSpPr>
          <p:nvPr>
            <p:ph type="subTitle" idx="1"/>
          </p:nvPr>
        </p:nvSpPr>
        <p:spPr>
          <a:xfrm>
            <a:off x="428625" y="3686175"/>
            <a:ext cx="8358188" cy="1071563"/>
          </a:xfrm>
        </p:spPr>
        <p:txBody>
          <a:bodyPr lIns="0" tIns="0" rIns="0" bIns="0"/>
          <a:lstStyle/>
          <a:p>
            <a:pPr lvl="1" indent="-307975" eaLnBrk="1" hangingPunct="1">
              <a:lnSpc>
                <a:spcPct val="95000"/>
              </a:lnSpc>
              <a:spcBef>
                <a:spcPct val="0"/>
              </a:spcBef>
              <a:buClr>
                <a:srgbClr val="0066FF"/>
              </a:buClr>
              <a:buFontTx/>
              <a:buChar char=" "/>
            </a:pPr>
            <a:r>
              <a:rPr lang="zh-CN" altLang="en-US" sz="2800" dirty="0">
                <a:solidFill>
                  <a:srgbClr val="0066FF"/>
                </a:solidFill>
                <a:ea typeface="宋体" pitchFamily="-123" charset="-122"/>
                <a:cs typeface="宋体" pitchFamily="-123" charset="-122"/>
              </a:rPr>
              <a:t>第一讲：</a:t>
            </a:r>
            <a:r>
              <a:rPr lang="en-US" altLang="zh-CN" sz="2800" dirty="0">
                <a:solidFill>
                  <a:srgbClr val="0066FF"/>
                </a:solidFill>
                <a:ea typeface="宋体" pitchFamily="-123" charset="-122"/>
                <a:cs typeface="宋体" pitchFamily="-123" charset="-122"/>
              </a:rPr>
              <a:t>QEMU</a:t>
            </a:r>
            <a:r>
              <a:rPr lang="zh-CN" altLang="en-US" sz="2800" dirty="0">
                <a:solidFill>
                  <a:srgbClr val="0066FF"/>
                </a:solidFill>
                <a:ea typeface="宋体" pitchFamily="-123" charset="-122"/>
                <a:cs typeface="宋体" pitchFamily="-123" charset="-122"/>
              </a:rPr>
              <a:t>模拟器</a:t>
            </a:r>
            <a:endParaRPr lang="en-US" altLang="zh-CN" sz="28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solidFill>
                  <a:srgbClr val="FF0000"/>
                </a:solidFill>
              </a:rPr>
              <a:t>实验介绍</a:t>
            </a:r>
            <a:endParaRPr lang="en-US" altLang="zh-CN" sz="2800" dirty="0">
              <a:solidFill>
                <a:srgbClr val="FF0000"/>
              </a:solidFill>
            </a:endParaRPr>
          </a:p>
          <a:p>
            <a:pPr lvl="1"/>
            <a:r>
              <a:rPr lang="zh-CN" altLang="en-US" dirty="0">
                <a:solidFill>
                  <a:srgbClr val="FF0000"/>
                </a:solidFill>
              </a:rPr>
              <a:t>大实验题目</a:t>
            </a:r>
            <a:endParaRPr lang="en-US" altLang="zh-CN" dirty="0">
              <a:solidFill>
                <a:srgbClr val="FF0000"/>
              </a:solidFill>
            </a:endParaRPr>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3151512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专题训练大实验介绍</a:t>
            </a:r>
          </a:p>
        </p:txBody>
      </p:sp>
      <p:sp>
        <p:nvSpPr>
          <p:cNvPr id="3" name="内容占位符 2"/>
          <p:cNvSpPr>
            <a:spLocks noGrp="1"/>
          </p:cNvSpPr>
          <p:nvPr>
            <p:ph idx="1"/>
          </p:nvPr>
        </p:nvSpPr>
        <p:spPr>
          <a:xfrm>
            <a:off x="1892920" y="1052736"/>
            <a:ext cx="5559400" cy="4675088"/>
          </a:xfrm>
        </p:spPr>
        <p:txBody>
          <a:bodyPr/>
          <a:lstStyle/>
          <a:p>
            <a:r>
              <a:rPr lang="zh-CN" altLang="en-US" dirty="0"/>
              <a:t>课程目标</a:t>
            </a:r>
            <a:endParaRPr lang="en-US" altLang="zh-CN" dirty="0"/>
          </a:p>
          <a:p>
            <a:pPr lvl="1"/>
            <a:r>
              <a:rPr lang="zh-CN" altLang="en-US" dirty="0"/>
              <a:t>知识训练、能力培养、素质教育</a:t>
            </a:r>
            <a:endParaRPr lang="en-US" altLang="zh-CN" dirty="0"/>
          </a:p>
          <a:p>
            <a:r>
              <a:rPr lang="zh-CN" altLang="en-US" dirty="0"/>
              <a:t>教学操作系统实验目标</a:t>
            </a:r>
          </a:p>
          <a:p>
            <a:pPr lvl="1"/>
            <a:r>
              <a:rPr lang="zh-CN" altLang="en-US" dirty="0"/>
              <a:t>普适：适用于多种设备和平台</a:t>
            </a:r>
          </a:p>
          <a:p>
            <a:pPr lvl="1"/>
            <a:r>
              <a:rPr lang="zh-CN" altLang="en-US" dirty="0"/>
              <a:t>网络：支持多种有线和无线网络</a:t>
            </a:r>
          </a:p>
          <a:p>
            <a:pPr lvl="1"/>
            <a:r>
              <a:rPr lang="zh-CN" altLang="en-US" dirty="0"/>
              <a:t>构件化：小系统启动和下载扩展功能</a:t>
            </a:r>
            <a:endParaRPr lang="en-US" altLang="zh-CN" dirty="0"/>
          </a:p>
          <a:p>
            <a:r>
              <a:rPr lang="zh-CN" altLang="en-US" dirty="0"/>
              <a:t>本学期的可选目标</a:t>
            </a:r>
            <a:endParaRPr lang="en-US" altLang="zh-CN" dirty="0"/>
          </a:p>
          <a:p>
            <a:pPr lvl="1"/>
            <a:r>
              <a:rPr lang="en-US" altLang="zh-CN" dirty="0"/>
              <a:t>OS</a:t>
            </a:r>
            <a:r>
              <a:rPr lang="zh-TW" altLang="en-US" dirty="0"/>
              <a:t>开发和跟踪分析工具移植</a:t>
            </a:r>
          </a:p>
          <a:p>
            <a:pPr lvl="1"/>
            <a:r>
              <a:rPr lang="en-US" altLang="zh-CN" dirty="0"/>
              <a:t>OS</a:t>
            </a:r>
            <a:r>
              <a:rPr lang="zh-TW" altLang="en-US" dirty="0"/>
              <a:t>功能完善和扩展</a:t>
            </a:r>
          </a:p>
          <a:p>
            <a:pPr lvl="1"/>
            <a:r>
              <a:rPr lang="en-US" altLang="zh-CN" dirty="0"/>
              <a:t>OS</a:t>
            </a:r>
            <a:r>
              <a:rPr lang="zh-TW" altLang="en-US" dirty="0"/>
              <a:t>的新硬件平台支持</a:t>
            </a:r>
            <a:endParaRPr lang="en-US" altLang="zh-TW" dirty="0"/>
          </a:p>
          <a:p>
            <a:pPr lvl="1"/>
            <a:r>
              <a:rPr kumimoji="1" lang="en-US" altLang="zh-CN" dirty="0"/>
              <a:t>OS</a:t>
            </a:r>
            <a:r>
              <a:rPr kumimoji="1" lang="zh-CN" altLang="en-US" dirty="0"/>
              <a:t>在线实验平台开发和完善</a:t>
            </a:r>
            <a:endParaRPr kumimoji="1" lang="en-US" altLang="zh-CN" dirty="0"/>
          </a:p>
          <a:p>
            <a:pPr lvl="1"/>
            <a:r>
              <a:rPr kumimoji="1" lang="zh-CN" altLang="en-US" dirty="0"/>
              <a:t>开源操作系统社区项目</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TW" altLang="en-US" dirty="0"/>
              <a:t>开发和跟踪分析工具移植</a:t>
            </a:r>
            <a:endParaRPr lang="en-US" dirty="0"/>
          </a:p>
        </p:txBody>
      </p:sp>
      <p:sp>
        <p:nvSpPr>
          <p:cNvPr id="3" name="Content Placeholder 2"/>
          <p:cNvSpPr>
            <a:spLocks noGrp="1"/>
          </p:cNvSpPr>
          <p:nvPr>
            <p:ph idx="1"/>
          </p:nvPr>
        </p:nvSpPr>
        <p:spPr>
          <a:xfrm>
            <a:off x="827584" y="1052736"/>
            <a:ext cx="7772400" cy="4114800"/>
          </a:xfrm>
        </p:spPr>
        <p:txBody>
          <a:bodyPr/>
          <a:lstStyle/>
          <a:p>
            <a:r>
              <a:rPr lang="zh-TW" altLang="en-US" dirty="0"/>
              <a:t>改进操作系统内核开发工具来检查错误、提高开发效率</a:t>
            </a:r>
            <a:endParaRPr lang="en-US" altLang="zh-TW" dirty="0"/>
          </a:p>
          <a:p>
            <a:pPr lvl="1"/>
            <a:r>
              <a:rPr lang="zh-CN" altLang="en-US" dirty="0"/>
              <a:t>内核跟踪工具</a:t>
            </a:r>
            <a:endParaRPr lang="en-US" altLang="zh-CN" dirty="0"/>
          </a:p>
          <a:p>
            <a:pPr lvl="2"/>
            <a:r>
              <a:rPr lang="en-US" altLang="zh-CN" dirty="0" err="1"/>
              <a:t>eBPF</a:t>
            </a:r>
            <a:r>
              <a:rPr lang="en-US" altLang="zh-CN" dirty="0"/>
              <a:t>, </a:t>
            </a:r>
            <a:r>
              <a:rPr lang="en-US" altLang="zh-CN" dirty="0" err="1"/>
              <a:t>ftrace</a:t>
            </a:r>
            <a:r>
              <a:rPr lang="zh-CN" altLang="en-US" dirty="0"/>
              <a:t>、</a:t>
            </a:r>
            <a:r>
              <a:rPr lang="en-US" altLang="zh-CN" dirty="0" err="1"/>
              <a:t>SystemTap</a:t>
            </a:r>
            <a:r>
              <a:rPr lang="zh-CN" altLang="en-US" dirty="0"/>
              <a:t>、</a:t>
            </a:r>
            <a:r>
              <a:rPr lang="en-US" altLang="zh-CN" dirty="0" err="1"/>
              <a:t>gprof</a:t>
            </a:r>
            <a:endParaRPr lang="en-US" altLang="zh-CN" dirty="0"/>
          </a:p>
          <a:p>
            <a:pPr lvl="1"/>
            <a:r>
              <a:rPr lang="zh-CN" altLang="en-US" dirty="0"/>
              <a:t>内核性能和功能分析工具</a:t>
            </a:r>
            <a:endParaRPr lang="en-US" altLang="zh-CN" dirty="0"/>
          </a:p>
          <a:p>
            <a:pPr lvl="2"/>
            <a:r>
              <a:rPr lang="en-US" altLang="zh-CN" dirty="0">
                <a:hlinkClick r:id="rId2"/>
              </a:rPr>
              <a:t>Callgrpah</a:t>
            </a:r>
            <a:r>
              <a:rPr lang="en-US" altLang="zh-CN" dirty="0"/>
              <a:t>, </a:t>
            </a:r>
            <a:r>
              <a:rPr lang="en-US" altLang="zh-TW" dirty="0"/>
              <a:t>S2E</a:t>
            </a:r>
          </a:p>
          <a:p>
            <a:pPr lvl="2"/>
            <a:r>
              <a:rPr lang="en-US" altLang="zh-TW" dirty="0" err="1"/>
              <a:t>AddressSanitizer</a:t>
            </a:r>
            <a:r>
              <a:rPr lang="en-US" altLang="zh-TW" dirty="0"/>
              <a:t>, </a:t>
            </a:r>
            <a:r>
              <a:rPr lang="en-US" altLang="zh-TW" dirty="0" err="1"/>
              <a:t>ThreadSanitizer</a:t>
            </a:r>
            <a:r>
              <a:rPr lang="en-US" altLang="zh-TW" dirty="0"/>
              <a:t>, </a:t>
            </a:r>
            <a:r>
              <a:rPr lang="en-US" altLang="zh-TW" dirty="0" err="1"/>
              <a:t>MemorySanitizer</a:t>
            </a:r>
            <a:r>
              <a:rPr lang="en-US" altLang="zh-TW" dirty="0"/>
              <a:t>, </a:t>
            </a:r>
            <a:r>
              <a:rPr lang="en-US" altLang="zh-TW" dirty="0" err="1"/>
              <a:t>DataFlowSanitizer</a:t>
            </a:r>
            <a:r>
              <a:rPr lang="en-US" altLang="zh-TW" dirty="0"/>
              <a:t>, delta debugging</a:t>
            </a:r>
          </a:p>
          <a:p>
            <a:pPr lvl="2"/>
            <a:r>
              <a:rPr lang="en-US" altLang="zh-CN" dirty="0">
                <a:hlinkClick r:id="rId3"/>
              </a:rPr>
              <a:t>LEP</a:t>
            </a:r>
            <a:r>
              <a:rPr lang="zh-CN" altLang="en-US" dirty="0"/>
              <a:t>： </a:t>
            </a:r>
            <a:r>
              <a:rPr lang="en-US" altLang="zh-CN" dirty="0"/>
              <a:t>Linux</a:t>
            </a:r>
            <a:r>
              <a:rPr lang="zh-CN" altLang="en-US" dirty="0"/>
              <a:t> </a:t>
            </a:r>
            <a:r>
              <a:rPr lang="en-US" altLang="zh-CN" dirty="0"/>
              <a:t>Easy Profiling</a:t>
            </a:r>
            <a:endParaRPr lang="en-US" altLang="zh-TW" dirty="0"/>
          </a:p>
          <a:p>
            <a:pPr lvl="1"/>
            <a:r>
              <a:rPr lang="zh-CN" altLang="en-US" dirty="0"/>
              <a:t>内核自动测试</a:t>
            </a:r>
            <a:endParaRPr lang="en-US" altLang="zh-CN" dirty="0"/>
          </a:p>
          <a:p>
            <a:pPr lvl="2"/>
            <a:r>
              <a:rPr lang="en" altLang="zh-CN" b="1" dirty="0">
                <a:hlinkClick r:id="rId4"/>
              </a:rPr>
              <a:t>Compass-CI</a:t>
            </a:r>
            <a:endParaRPr lang="en-US" altLang="zh-CN" dirty="0"/>
          </a:p>
        </p:txBody>
      </p:sp>
    </p:spTree>
    <p:extLst>
      <p:ext uri="{BB962C8B-B14F-4D97-AF65-F5344CB8AC3E}">
        <p14:creationId xmlns:p14="http://schemas.microsoft.com/office/powerpoint/2010/main" val="26814466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OS</a:t>
            </a:r>
            <a:r>
              <a:rPr lang="zh-TW" altLang="en-US" dirty="0"/>
              <a:t>模块化功能完善</a:t>
            </a:r>
            <a:endParaRPr lang="en-US" dirty="0"/>
          </a:p>
        </p:txBody>
      </p:sp>
      <p:sp>
        <p:nvSpPr>
          <p:cNvPr id="3" name="Content Placeholder 2"/>
          <p:cNvSpPr>
            <a:spLocks noGrp="1"/>
          </p:cNvSpPr>
          <p:nvPr>
            <p:ph idx="1"/>
          </p:nvPr>
        </p:nvSpPr>
        <p:spPr>
          <a:xfrm>
            <a:off x="683568" y="1124744"/>
            <a:ext cx="7772400" cy="4891112"/>
          </a:xfrm>
        </p:spPr>
        <p:txBody>
          <a:bodyPr/>
          <a:lstStyle/>
          <a:p>
            <a:r>
              <a:rPr lang="zh-CN" altLang="en-US" dirty="0"/>
              <a:t>可加载内核模块支持的完善</a:t>
            </a:r>
            <a:endParaRPr lang="en-US" altLang="zh-CN" dirty="0"/>
          </a:p>
          <a:p>
            <a:r>
              <a:rPr lang="zh-TW" altLang="en-US" dirty="0"/>
              <a:t>将</a:t>
            </a:r>
            <a:r>
              <a:rPr lang="en-US" altLang="zh-CN" dirty="0"/>
              <a:t>OS</a:t>
            </a:r>
            <a:r>
              <a:rPr lang="zh-TW" altLang="en-US" dirty="0"/>
              <a:t>中的多种内核模块改成可加载内核模块，并规范模块间的接口。</a:t>
            </a:r>
            <a:endParaRPr lang="en-US" altLang="zh-TW" dirty="0"/>
          </a:p>
          <a:p>
            <a:pPr lvl="1"/>
            <a:r>
              <a:rPr lang="en-US" dirty="0" err="1"/>
              <a:t>文件系统（yaffs,fat,sfs:支持多个mount</a:t>
            </a:r>
            <a:r>
              <a:rPr lang="en-US" dirty="0"/>
              <a:t> point）</a:t>
            </a:r>
          </a:p>
          <a:p>
            <a:pPr lvl="1"/>
            <a:r>
              <a:rPr lang="en-US" dirty="0"/>
              <a:t>虚拟存储管理中的置换算法</a:t>
            </a:r>
          </a:p>
          <a:p>
            <a:pPr lvl="1"/>
            <a:r>
              <a:rPr lang="en-US" dirty="0"/>
              <a:t>处理机调度算法(</a:t>
            </a:r>
            <a:r>
              <a:rPr lang="en-US" dirty="0" err="1"/>
              <a:t>cfs</a:t>
            </a:r>
            <a:r>
              <a:rPr lang="en-US" dirty="0"/>
              <a:t>, stride, </a:t>
            </a:r>
            <a:r>
              <a:rPr lang="en-US" dirty="0" err="1"/>
              <a:t>fifo</a:t>
            </a:r>
            <a:r>
              <a:rPr lang="zh-CN" altLang="en-US" dirty="0"/>
              <a:t>等</a:t>
            </a:r>
            <a:r>
              <a:rPr lang="en-US" dirty="0"/>
              <a:t>)</a:t>
            </a:r>
          </a:p>
          <a:p>
            <a:pPr lvl="1"/>
            <a:r>
              <a:rPr lang="en-US" dirty="0"/>
              <a:t>有线网络驱动</a:t>
            </a:r>
          </a:p>
          <a:p>
            <a:r>
              <a:rPr lang="en-US" altLang="zh-CN" dirty="0"/>
              <a:t>OS</a:t>
            </a:r>
            <a:r>
              <a:rPr lang="zh-CN" altLang="en-US" dirty="0"/>
              <a:t>动态链接库支持</a:t>
            </a:r>
            <a:endParaRPr lang="en-US" altLang="zh-CN" dirty="0"/>
          </a:p>
          <a:p>
            <a:pPr lvl="1"/>
            <a:r>
              <a:rPr lang="zh-TW" altLang="en-US" dirty="0"/>
              <a:t>扩展</a:t>
            </a:r>
            <a:r>
              <a:rPr lang="en-US" altLang="zh-CN" dirty="0"/>
              <a:t>Rust</a:t>
            </a:r>
            <a:r>
              <a:rPr lang="zh-CN" altLang="en-US" dirty="0"/>
              <a:t> </a:t>
            </a:r>
            <a:r>
              <a:rPr lang="en-US" altLang="zh-CN" dirty="0"/>
              <a:t>OS</a:t>
            </a:r>
            <a:r>
              <a:rPr lang="zh-TW" altLang="en-US" dirty="0"/>
              <a:t>上支持</a:t>
            </a:r>
            <a:r>
              <a:rPr lang="en-US" altLang="zh-TW" dirty="0" err="1"/>
              <a:t>uclibc</a:t>
            </a:r>
            <a:r>
              <a:rPr lang="zh-TW" altLang="en-US" dirty="0"/>
              <a:t>、</a:t>
            </a:r>
            <a:r>
              <a:rPr lang="en-US" altLang="zh-TW" dirty="0"/>
              <a:t>bionic </a:t>
            </a:r>
            <a:r>
              <a:rPr lang="en-US" altLang="zh-TW" dirty="0" err="1"/>
              <a:t>libc</a:t>
            </a:r>
            <a:r>
              <a:rPr lang="zh-CN" altLang="en-US" dirty="0"/>
              <a:t>、图形库</a:t>
            </a:r>
            <a:r>
              <a:rPr lang="zh-TW" altLang="en-US" dirty="0"/>
              <a:t>等用户库的能力</a:t>
            </a:r>
            <a:endParaRPr lang="en-US" altLang="zh-TW" dirty="0"/>
          </a:p>
        </p:txBody>
      </p:sp>
    </p:spTree>
    <p:extLst>
      <p:ext uri="{BB962C8B-B14F-4D97-AF65-F5344CB8AC3E}">
        <p14:creationId xmlns:p14="http://schemas.microsoft.com/office/powerpoint/2010/main" val="377677421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OS</a:t>
            </a:r>
            <a:r>
              <a:rPr lang="zh-CN" altLang="en-US" dirty="0"/>
              <a:t>的新硬件平台支持</a:t>
            </a:r>
            <a:endParaRPr lang="en-US" altLang="zh-CN" dirty="0"/>
          </a:p>
        </p:txBody>
      </p:sp>
      <p:sp>
        <p:nvSpPr>
          <p:cNvPr id="3" name="Content Placeholder 2"/>
          <p:cNvSpPr>
            <a:spLocks noGrp="1"/>
          </p:cNvSpPr>
          <p:nvPr>
            <p:ph idx="1"/>
          </p:nvPr>
        </p:nvSpPr>
        <p:spPr>
          <a:xfrm>
            <a:off x="395536" y="1052736"/>
            <a:ext cx="8496944" cy="5395168"/>
          </a:xfrm>
        </p:spPr>
        <p:txBody>
          <a:bodyPr/>
          <a:lstStyle/>
          <a:p>
            <a:r>
              <a:rPr lang="en-US" sz="2800" dirty="0"/>
              <a:t>已支持的板子</a:t>
            </a:r>
          </a:p>
          <a:p>
            <a:pPr lvl="1"/>
            <a:r>
              <a:rPr lang="en-US" altLang="zh-CN" dirty="0"/>
              <a:t>K210</a:t>
            </a:r>
          </a:p>
          <a:p>
            <a:r>
              <a:rPr lang="en-US" sz="2800" dirty="0" err="1"/>
              <a:t>希望支持的RISC</a:t>
            </a:r>
            <a:r>
              <a:rPr lang="en-US" altLang="zh-CN" sz="2800" dirty="0" err="1"/>
              <a:t>-V</a:t>
            </a:r>
            <a:r>
              <a:rPr lang="en-US" sz="2800" dirty="0" err="1"/>
              <a:t>板子</a:t>
            </a:r>
            <a:endParaRPr lang="en-US" sz="2800" dirty="0"/>
          </a:p>
          <a:p>
            <a:pPr lvl="1"/>
            <a:r>
              <a:rPr lang="en" altLang="zh-CN" dirty="0" err="1"/>
              <a:t>SiFive</a:t>
            </a:r>
            <a:r>
              <a:rPr lang="en" altLang="zh-CN" dirty="0"/>
              <a:t> FU740</a:t>
            </a:r>
          </a:p>
          <a:p>
            <a:pPr lvl="2"/>
            <a:r>
              <a:rPr lang="en-US" altLang="zh-CN" sz="2000" dirty="0"/>
              <a:t>Memory: 16GB DDR4</a:t>
            </a:r>
          </a:p>
          <a:p>
            <a:pPr lvl="2"/>
            <a:r>
              <a:rPr lang="en-US" altLang="zh-CN" sz="2000" dirty="0"/>
              <a:t>Flash Memory: 32MB Quad SPI Flash</a:t>
            </a:r>
          </a:p>
          <a:p>
            <a:pPr lvl="2"/>
            <a:r>
              <a:rPr lang="en-US" altLang="zh-CN" sz="2000" dirty="0"/>
              <a:t>Removable Storage: MicroSD Card</a:t>
            </a:r>
          </a:p>
          <a:p>
            <a:pPr lvl="2"/>
            <a:r>
              <a:rPr lang="en-US" altLang="zh-CN" sz="2000" dirty="0"/>
              <a:t>Networking: Gigabit Ethernet Port</a:t>
            </a:r>
          </a:p>
          <a:p>
            <a:pPr lvl="2"/>
            <a:r>
              <a:rPr lang="en-US" altLang="zh-CN" sz="2000" dirty="0"/>
              <a:t>User I/O</a:t>
            </a:r>
          </a:p>
          <a:p>
            <a:pPr lvl="1"/>
            <a:r>
              <a:rPr lang="zh-CN" altLang="en-US" dirty="0"/>
              <a:t>。。。</a:t>
            </a:r>
            <a:endParaRPr lang="en-US" altLang="zh-CN" dirty="0"/>
          </a:p>
        </p:txBody>
      </p:sp>
    </p:spTree>
    <p:extLst>
      <p:ext uri="{BB962C8B-B14F-4D97-AF65-F5344CB8AC3E}">
        <p14:creationId xmlns:p14="http://schemas.microsoft.com/office/powerpoint/2010/main" val="188401417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OS</a:t>
            </a:r>
            <a:r>
              <a:rPr kumimoji="1" lang="zh-CN" altLang="en-US" dirty="0"/>
              <a:t>在线实验平台开发和完善</a:t>
            </a:r>
          </a:p>
        </p:txBody>
      </p:sp>
      <p:sp>
        <p:nvSpPr>
          <p:cNvPr id="3" name="内容占位符 2"/>
          <p:cNvSpPr>
            <a:spLocks noGrp="1"/>
          </p:cNvSpPr>
          <p:nvPr>
            <p:ph idx="1"/>
          </p:nvPr>
        </p:nvSpPr>
        <p:spPr/>
        <p:txBody>
          <a:bodyPr/>
          <a:lstStyle/>
          <a:p>
            <a:r>
              <a:rPr kumimoji="1" lang="zh-CN" altLang="en-US" dirty="0"/>
              <a:t>基于虚拟机、</a:t>
            </a:r>
            <a:r>
              <a:rPr kumimoji="1" lang="en-US" altLang="zh-CN" dirty="0" err="1"/>
              <a:t>docker</a:t>
            </a:r>
            <a:r>
              <a:rPr kumimoji="1" lang="zh-CN" altLang="en-US" dirty="0"/>
              <a:t>的实验环境控制和信息采集</a:t>
            </a:r>
            <a:endParaRPr kumimoji="1" lang="en-US" altLang="zh-CN" dirty="0"/>
          </a:p>
          <a:p>
            <a:r>
              <a:rPr kumimoji="1" lang="zh-CN" altLang="en-US" dirty="0"/>
              <a:t>基于浏览器的</a:t>
            </a:r>
            <a:r>
              <a:rPr kumimoji="1" lang="en-US" altLang="zh-CN" dirty="0"/>
              <a:t>RISC-V</a:t>
            </a:r>
            <a:r>
              <a:rPr kumimoji="1" lang="zh-CN" altLang="en-US" dirty="0"/>
              <a:t>模拟器</a:t>
            </a:r>
            <a:endParaRPr kumimoji="1" lang="en-US" altLang="zh-CN" dirty="0"/>
          </a:p>
          <a:p>
            <a:r>
              <a:rPr kumimoji="1" lang="zh-CN" altLang="en-US" dirty="0"/>
              <a:t>基于浏览器的在线实验编程和内核调试环境</a:t>
            </a:r>
          </a:p>
        </p:txBody>
      </p:sp>
    </p:spTree>
    <p:extLst>
      <p:ext uri="{BB962C8B-B14F-4D97-AF65-F5344CB8AC3E}">
        <p14:creationId xmlns:p14="http://schemas.microsoft.com/office/powerpoint/2010/main" val="379085197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E05C-3C34-0248-AEF2-4AEB453C93ED}"/>
              </a:ext>
            </a:extLst>
          </p:cNvPr>
          <p:cNvSpPr>
            <a:spLocks noGrp="1"/>
          </p:cNvSpPr>
          <p:nvPr>
            <p:ph type="title"/>
          </p:nvPr>
        </p:nvSpPr>
        <p:spPr/>
        <p:txBody>
          <a:bodyPr/>
          <a:lstStyle/>
          <a:p>
            <a:r>
              <a:rPr kumimoji="1" lang="zh-CN" altLang="en-US" dirty="0"/>
              <a:t>开源操作系统社区项目</a:t>
            </a:r>
          </a:p>
        </p:txBody>
      </p:sp>
      <p:sp>
        <p:nvSpPr>
          <p:cNvPr id="3" name="内容占位符 2">
            <a:extLst>
              <a:ext uri="{FF2B5EF4-FFF2-40B4-BE49-F238E27FC236}">
                <a16:creationId xmlns:a16="http://schemas.microsoft.com/office/drawing/2014/main" id="{F19CF148-2470-1847-AF38-7AC13A8D4FC0}"/>
              </a:ext>
            </a:extLst>
          </p:cNvPr>
          <p:cNvSpPr>
            <a:spLocks noGrp="1"/>
          </p:cNvSpPr>
          <p:nvPr>
            <p:ph idx="1"/>
          </p:nvPr>
        </p:nvSpPr>
        <p:spPr/>
        <p:txBody>
          <a:bodyPr/>
          <a:lstStyle/>
          <a:p>
            <a:r>
              <a:rPr kumimoji="1" lang="zh-CN" altLang="en-US" dirty="0"/>
              <a:t>全国全国大学生操作系统设计比赛</a:t>
            </a:r>
          </a:p>
          <a:p>
            <a:pPr lvl="1"/>
            <a:r>
              <a:rPr kumimoji="1" lang="en" altLang="zh-CN" dirty="0">
                <a:hlinkClick r:id="rId2"/>
              </a:rPr>
              <a:t>https://github.com/oscomp/os-competition-info</a:t>
            </a:r>
            <a:endParaRPr kumimoji="1" lang="en" altLang="zh-CN" dirty="0"/>
          </a:p>
          <a:p>
            <a:pPr lvl="1"/>
            <a:r>
              <a:rPr kumimoji="1" lang="en" altLang="zh-CN" dirty="0"/>
              <a:t>https://</a:t>
            </a:r>
            <a:r>
              <a:rPr kumimoji="1" lang="en" altLang="zh-CN" dirty="0" err="1"/>
              <a:t>gitee.com</a:t>
            </a:r>
            <a:r>
              <a:rPr kumimoji="1" lang="en" altLang="zh-CN" dirty="0"/>
              <a:t>/</a:t>
            </a:r>
            <a:r>
              <a:rPr kumimoji="1" lang="en" altLang="zh-CN" dirty="0" err="1"/>
              <a:t>oscomp</a:t>
            </a:r>
            <a:r>
              <a:rPr kumimoji="1" lang="en" altLang="zh-CN" dirty="0"/>
              <a:t>/</a:t>
            </a:r>
            <a:r>
              <a:rPr kumimoji="1" lang="en" altLang="zh-CN" dirty="0" err="1"/>
              <a:t>os</a:t>
            </a:r>
            <a:r>
              <a:rPr kumimoji="1" lang="en" altLang="zh-CN" dirty="0"/>
              <a:t>-competition-info</a:t>
            </a:r>
          </a:p>
          <a:p>
            <a:r>
              <a:rPr kumimoji="1" lang="zh-CN" altLang="en-US" dirty="0"/>
              <a:t>中国软件开源创新大赛</a:t>
            </a:r>
          </a:p>
          <a:p>
            <a:pPr lvl="1"/>
            <a:r>
              <a:rPr kumimoji="1" lang="en" altLang="zh-CN" dirty="0"/>
              <a:t>https://</a:t>
            </a:r>
            <a:r>
              <a:rPr kumimoji="1" lang="en" altLang="zh-CN" dirty="0" err="1"/>
              <a:t>www.opengcc.org</a:t>
            </a:r>
            <a:r>
              <a:rPr kumimoji="1" lang="en" altLang="zh-CN" dirty="0"/>
              <a:t>/article/63/270.html</a:t>
            </a:r>
          </a:p>
          <a:p>
            <a:r>
              <a:rPr kumimoji="1" lang="zh-CN" altLang="en-US" dirty="0"/>
              <a:t>开源软件供应链点亮计划</a:t>
            </a:r>
          </a:p>
          <a:p>
            <a:pPr lvl="1"/>
            <a:r>
              <a:rPr kumimoji="1" lang="en" altLang="zh-CN" dirty="0"/>
              <a:t>https://</a:t>
            </a:r>
            <a:r>
              <a:rPr kumimoji="1" lang="en" altLang="zh-CN" dirty="0" err="1"/>
              <a:t>summer.iscas.ac.cn</a:t>
            </a:r>
            <a:r>
              <a:rPr kumimoji="1" lang="en" altLang="zh-CN" dirty="0"/>
              <a:t>/#/org/</a:t>
            </a:r>
            <a:r>
              <a:rPr kumimoji="1" lang="en" altLang="zh-CN" dirty="0" err="1"/>
              <a:t>projectlist</a:t>
            </a:r>
            <a:endParaRPr kumimoji="1" lang="zh-CN" altLang="en-US" dirty="0"/>
          </a:p>
        </p:txBody>
      </p:sp>
    </p:spTree>
    <p:extLst>
      <p:ext uri="{BB962C8B-B14F-4D97-AF65-F5344CB8AC3E}">
        <p14:creationId xmlns:p14="http://schemas.microsoft.com/office/powerpoint/2010/main" val="184919294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solidFill>
                  <a:srgbClr val="FF0000"/>
                </a:solidFill>
              </a:rPr>
              <a:t>开发实例： </a:t>
            </a:r>
            <a:r>
              <a:rPr lang="en-US" altLang="zh-CN" dirty="0">
                <a:solidFill>
                  <a:srgbClr val="FF0000"/>
                </a:solidFill>
              </a:rPr>
              <a:t>Linux</a:t>
            </a:r>
            <a:r>
              <a:rPr lang="zh-CN" altLang="en-US" dirty="0">
                <a:solidFill>
                  <a:srgbClr val="FF0000"/>
                </a:solidFill>
              </a:rPr>
              <a:t>下射频模块驱动程序</a:t>
            </a:r>
            <a:endParaRPr lang="en-US" altLang="zh-CN" dirty="0">
              <a:solidFill>
                <a:srgbClr val="FF0000"/>
              </a:solidFill>
            </a:endParaRPr>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67741496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开发实例： </a:t>
            </a:r>
            <a:r>
              <a:rPr lang="en-US" altLang="zh-CN" dirty="0"/>
              <a:t>Linux</a:t>
            </a:r>
            <a:r>
              <a:rPr lang="zh-CN" altLang="en-US" dirty="0"/>
              <a:t>下射频模块驱动程序</a:t>
            </a:r>
          </a:p>
        </p:txBody>
      </p:sp>
      <p:sp>
        <p:nvSpPr>
          <p:cNvPr id="3" name="内容占位符 2"/>
          <p:cNvSpPr>
            <a:spLocks noGrp="1"/>
          </p:cNvSpPr>
          <p:nvPr>
            <p:ph idx="1"/>
          </p:nvPr>
        </p:nvSpPr>
        <p:spPr/>
        <p:txBody>
          <a:bodyPr/>
          <a:lstStyle/>
          <a:p>
            <a:r>
              <a:rPr lang="zh-CN" altLang="en-US" dirty="0"/>
              <a:t>熟悉资料</a:t>
            </a:r>
            <a:endParaRPr lang="en-US" altLang="zh-CN" dirty="0"/>
          </a:p>
          <a:p>
            <a:pPr lvl="1"/>
            <a:r>
              <a:rPr lang="zh-CN" altLang="en-US" dirty="0"/>
              <a:t>学习方法、工具使用、例子练习</a:t>
            </a:r>
          </a:p>
          <a:p>
            <a:r>
              <a:rPr lang="zh-CN" altLang="en-US" dirty="0"/>
              <a:t>开发移植</a:t>
            </a:r>
            <a:endParaRPr lang="en-US" altLang="zh-CN" dirty="0"/>
          </a:p>
          <a:p>
            <a:pPr lvl="1"/>
            <a:r>
              <a:rPr lang="zh-CN" altLang="en-US" dirty="0"/>
              <a:t>建立通信、数据交互、问题解决</a:t>
            </a:r>
          </a:p>
          <a:p>
            <a:r>
              <a:rPr lang="zh-CN" altLang="en-US" dirty="0"/>
              <a:t>结果整理</a:t>
            </a:r>
            <a:endParaRPr lang="en-US" altLang="zh-CN" dirty="0"/>
          </a:p>
          <a:p>
            <a:pPr lvl="1"/>
            <a:r>
              <a:rPr lang="zh-CN" altLang="en-US" dirty="0"/>
              <a:t>形成文档</a:t>
            </a:r>
            <a:endParaRPr lang="en-US" altLang="zh-CN"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驱动移植中遇到的问题</a:t>
            </a:r>
          </a:p>
        </p:txBody>
      </p:sp>
      <p:sp>
        <p:nvSpPr>
          <p:cNvPr id="3" name="内容占位符 2"/>
          <p:cNvSpPr>
            <a:spLocks noGrp="1"/>
          </p:cNvSpPr>
          <p:nvPr>
            <p:ph idx="1"/>
          </p:nvPr>
        </p:nvSpPr>
        <p:spPr/>
        <p:txBody>
          <a:bodyPr/>
          <a:lstStyle/>
          <a:p>
            <a:r>
              <a:rPr lang="zh-CN" altLang="en-US" dirty="0"/>
              <a:t>工作细化、计划调整；</a:t>
            </a:r>
          </a:p>
          <a:p>
            <a:r>
              <a:rPr lang="zh-CN" altLang="en-US" dirty="0"/>
              <a:t>交互协议描述；</a:t>
            </a:r>
          </a:p>
          <a:p>
            <a:r>
              <a:rPr lang="zh-CN" altLang="en-US" dirty="0"/>
              <a:t>硬件故障；</a:t>
            </a:r>
          </a:p>
          <a:p>
            <a:r>
              <a:rPr lang="zh-CN" altLang="en-US" dirty="0"/>
              <a:t>编码格式不一致；</a:t>
            </a:r>
          </a:p>
          <a:p>
            <a:r>
              <a:rPr lang="zh-CN" altLang="en-US" dirty="0"/>
              <a:t>死机问题：模块复位；稳定性问题；</a:t>
            </a:r>
          </a:p>
          <a:p>
            <a:r>
              <a:rPr lang="zh-CN" altLang="en-US" dirty="0"/>
              <a:t>测试应用移植；</a:t>
            </a:r>
            <a:endParaRPr lang="en-US" altLang="zh-CN" dirty="0"/>
          </a:p>
          <a:p>
            <a:endParaRPr lang="en-US" altLang="zh-CN" dirty="0"/>
          </a:p>
          <a:p>
            <a:r>
              <a:rPr lang="zh-CN" altLang="en-US" dirty="0"/>
              <a:t>结果：</a:t>
            </a:r>
            <a:r>
              <a:rPr lang="en-US" altLang="zh-CN" dirty="0"/>
              <a:t>CC2400 Linux</a:t>
            </a:r>
            <a:r>
              <a:rPr lang="zh-CN" altLang="en-US" dirty="0"/>
              <a:t>驱动程序开发说明文档</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solidFill>
                  <a:srgbClr val="FF0000"/>
                </a:solidFill>
              </a:rPr>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13487414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solidFill>
                  <a:srgbClr val="FF0000"/>
                </a:solidFill>
              </a:rPr>
              <a:t>QEMU</a:t>
            </a:r>
            <a:r>
              <a:rPr lang="zh-CN" altLang="en-US" sz="2800" dirty="0">
                <a:solidFill>
                  <a:srgbClr val="FF0000"/>
                </a:solidFill>
              </a:rPr>
              <a:t>模拟器</a:t>
            </a:r>
            <a:endParaRPr lang="en-US" altLang="zh-CN" sz="2800" dirty="0">
              <a:solidFill>
                <a:srgbClr val="FF0000"/>
              </a:solidFill>
            </a:endParaRPr>
          </a:p>
          <a:p>
            <a:pPr lvl="1"/>
            <a:r>
              <a:rPr lang="en-US" altLang="zh-CN" dirty="0">
                <a:solidFill>
                  <a:srgbClr val="FF0000"/>
                </a:solidFill>
              </a:rPr>
              <a:t>QEMU</a:t>
            </a:r>
            <a:r>
              <a:rPr lang="zh-CN" altLang="en-US" dirty="0">
                <a:solidFill>
                  <a:srgbClr val="FF0000"/>
                </a:solidFill>
              </a:rPr>
              <a:t>框架结构</a:t>
            </a:r>
            <a:endParaRPr lang="en-US" altLang="zh-CN" dirty="0">
              <a:solidFill>
                <a:srgbClr val="FF0000"/>
              </a:solidFill>
            </a:endParaRPr>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161484737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软件模拟器需要解决的问题</a:t>
            </a:r>
          </a:p>
        </p:txBody>
      </p:sp>
      <p:sp>
        <p:nvSpPr>
          <p:cNvPr id="5" name="内容占位符 4"/>
          <p:cNvSpPr>
            <a:spLocks noGrp="1"/>
          </p:cNvSpPr>
          <p:nvPr>
            <p:ph idx="1"/>
          </p:nvPr>
        </p:nvSpPr>
        <p:spPr/>
        <p:txBody>
          <a:bodyPr/>
          <a:lstStyle/>
          <a:p>
            <a:r>
              <a:rPr kumimoji="1" lang="zh-CN" altLang="en-US" dirty="0"/>
              <a:t>如何在</a:t>
            </a:r>
            <a:r>
              <a:rPr kumimoji="1" lang="en-US" altLang="zh-CN" dirty="0"/>
              <a:t>X86</a:t>
            </a:r>
            <a:r>
              <a:rPr kumimoji="1" lang="zh-CN" altLang="en-US" dirty="0"/>
              <a:t>系统上模拟</a:t>
            </a:r>
            <a:r>
              <a:rPr kumimoji="1" lang="en-US" altLang="zh-CN" dirty="0"/>
              <a:t>RISC-V</a:t>
            </a:r>
            <a:r>
              <a:rPr kumimoji="1" lang="zh-CN" altLang="en-US" dirty="0"/>
              <a:t>指令的执行？</a:t>
            </a:r>
            <a:endParaRPr kumimoji="1" lang="en-US" altLang="zh-CN" dirty="0"/>
          </a:p>
          <a:p>
            <a:r>
              <a:rPr kumimoji="1" lang="zh-CN" altLang="en-US" dirty="0"/>
              <a:t>如何提高指令翻译的性能？</a:t>
            </a:r>
            <a:endParaRPr kumimoji="1" lang="en-US" altLang="zh-CN" dirty="0"/>
          </a:p>
          <a:p>
            <a:r>
              <a:rPr kumimoji="1" lang="zh-CN" altLang="en-US" dirty="0"/>
              <a:t>如何减少翻译和执行的切换次数？</a:t>
            </a:r>
            <a:endParaRPr kumimoji="1" lang="en-US" altLang="zh-CN" dirty="0"/>
          </a:p>
          <a:p>
            <a:r>
              <a:rPr kumimoji="1" lang="zh-CN" altLang="en-US" dirty="0"/>
              <a:t>如何模拟中断及其处理？</a:t>
            </a:r>
          </a:p>
        </p:txBody>
      </p:sp>
    </p:spTree>
    <p:extLst>
      <p:ext uri="{BB962C8B-B14F-4D97-AF65-F5344CB8AC3E}">
        <p14:creationId xmlns:p14="http://schemas.microsoft.com/office/powerpoint/2010/main" val="18820342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Virtualization</a:t>
            </a:r>
            <a:endParaRPr lang="zh-TW" altLang="en-US" dirty="0"/>
          </a:p>
        </p:txBody>
      </p:sp>
      <p:sp>
        <p:nvSpPr>
          <p:cNvPr id="3" name="內容版面配置區 2"/>
          <p:cNvSpPr>
            <a:spLocks noGrp="1"/>
          </p:cNvSpPr>
          <p:nvPr>
            <p:ph sz="quarter" idx="1"/>
          </p:nvPr>
        </p:nvSpPr>
        <p:spPr>
          <a:xfrm>
            <a:off x="0" y="1571612"/>
            <a:ext cx="4283968" cy="4495800"/>
          </a:xfrm>
        </p:spPr>
        <p:txBody>
          <a:bodyPr/>
          <a:lstStyle/>
          <a:p>
            <a:r>
              <a:rPr lang="en-US" altLang="zh-TW" b="1" dirty="0"/>
              <a:t>OS</a:t>
            </a:r>
            <a:r>
              <a:rPr lang="en-US" altLang="zh-TW" dirty="0"/>
              <a:t>: A machine is defined by </a:t>
            </a:r>
            <a:r>
              <a:rPr lang="en-US" altLang="zh-TW" dirty="0">
                <a:solidFill>
                  <a:srgbClr val="FF0000"/>
                </a:solidFill>
              </a:rPr>
              <a:t>ISA</a:t>
            </a:r>
          </a:p>
          <a:p>
            <a:r>
              <a:rPr lang="en-US" altLang="zh-TW" b="1" dirty="0"/>
              <a:t>Compiler</a:t>
            </a:r>
            <a:r>
              <a:rPr lang="en-US" altLang="zh-TW" dirty="0"/>
              <a:t>: A machine is defined by </a:t>
            </a:r>
            <a:r>
              <a:rPr lang="en-US" altLang="zh-TW" dirty="0">
                <a:solidFill>
                  <a:srgbClr val="FF0000"/>
                </a:solidFill>
              </a:rPr>
              <a:t>ABI</a:t>
            </a:r>
            <a:r>
              <a:rPr lang="en-US" altLang="zh-TW" dirty="0"/>
              <a:t> (User ISA + OS calls)</a:t>
            </a:r>
          </a:p>
          <a:p>
            <a:r>
              <a:rPr lang="en-US" altLang="zh-TW" b="1" dirty="0"/>
              <a:t>Application</a:t>
            </a:r>
            <a:r>
              <a:rPr lang="en-US" altLang="zh-TW" dirty="0"/>
              <a:t>: A machine is defined by </a:t>
            </a:r>
            <a:r>
              <a:rPr lang="en-US" altLang="zh-TW" dirty="0">
                <a:solidFill>
                  <a:srgbClr val="FF0000"/>
                </a:solidFill>
              </a:rPr>
              <a:t>API</a:t>
            </a:r>
            <a:r>
              <a:rPr lang="en-US" altLang="zh-TW" dirty="0"/>
              <a:t> (User ISA + Library calls)</a:t>
            </a:r>
          </a:p>
          <a:p>
            <a:endParaRPr lang="zh-TW" altLang="en-US" dirty="0"/>
          </a:p>
        </p:txBody>
      </p:sp>
      <p:pic>
        <p:nvPicPr>
          <p:cNvPr id="1026" name="Picture 2"/>
          <p:cNvPicPr>
            <a:picLocks noChangeAspect="1" noChangeArrowheads="1"/>
          </p:cNvPicPr>
          <p:nvPr/>
        </p:nvPicPr>
        <p:blipFill>
          <a:blip r:embed="rId3" cstate="print"/>
          <a:srcRect/>
          <a:stretch>
            <a:fillRect/>
          </a:stretch>
        </p:blipFill>
        <p:spPr bwMode="auto">
          <a:xfrm>
            <a:off x="4357686" y="1714488"/>
            <a:ext cx="4667787" cy="4357718"/>
          </a:xfrm>
          <a:prstGeom prst="rect">
            <a:avLst/>
          </a:prstGeom>
          <a:noFill/>
          <a:ln w="9525">
            <a:noFill/>
            <a:miter lim="800000"/>
            <a:headEnd/>
            <a:tailEnd/>
          </a:ln>
          <a:effectLst/>
        </p:spPr>
      </p:pic>
    </p:spTree>
    <p:extLst>
      <p:ext uri="{BB962C8B-B14F-4D97-AF65-F5344CB8AC3E}">
        <p14:creationId xmlns:p14="http://schemas.microsoft.com/office/powerpoint/2010/main" val="21909742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QEMU </a:t>
            </a:r>
            <a:r>
              <a:rPr lang="en-US" dirty="0" err="1"/>
              <a:t>linux</a:t>
            </a:r>
            <a:r>
              <a:rPr lang="en-US" dirty="0"/>
              <a:t> user-mode</a:t>
            </a:r>
            <a:endParaRPr lang="zh-TW" altLang="en-US" dirty="0"/>
          </a:p>
        </p:txBody>
      </p:sp>
      <p:sp>
        <p:nvSpPr>
          <p:cNvPr id="3" name="內容版面配置區 2"/>
          <p:cNvSpPr>
            <a:spLocks noGrp="1"/>
          </p:cNvSpPr>
          <p:nvPr>
            <p:ph sz="quarter" idx="1"/>
          </p:nvPr>
        </p:nvSpPr>
        <p:spPr>
          <a:xfrm>
            <a:off x="214282" y="980728"/>
            <a:ext cx="3929090" cy="5662982"/>
          </a:xfrm>
        </p:spPr>
        <p:txBody>
          <a:bodyPr>
            <a:normAutofit fontScale="92500" lnSpcReduction="10000"/>
          </a:bodyPr>
          <a:lstStyle/>
          <a:p>
            <a:pPr>
              <a:buClr>
                <a:schemeClr val="folHlink"/>
              </a:buClr>
              <a:buFont typeface="Wingdings" pitchFamily="2" charset="2"/>
              <a:buChar char="v"/>
            </a:pPr>
            <a:r>
              <a:rPr lang="en-US" sz="2400" dirty="0"/>
              <a:t>Perform guest/host mapping at the </a:t>
            </a:r>
            <a:r>
              <a:rPr lang="en-US" sz="2400" dirty="0">
                <a:solidFill>
                  <a:srgbClr val="FF0000"/>
                </a:solidFill>
              </a:rPr>
              <a:t>ABI</a:t>
            </a:r>
            <a:r>
              <a:rPr lang="en-US" sz="2400" dirty="0"/>
              <a:t> (</a:t>
            </a:r>
            <a:r>
              <a:rPr lang="en-US" sz="2400" dirty="0">
                <a:solidFill>
                  <a:srgbClr val="0422A0"/>
                </a:solidFill>
              </a:rPr>
              <a:t>ISA </a:t>
            </a:r>
            <a:r>
              <a:rPr lang="en-US" sz="2400" dirty="0"/>
              <a:t>+ </a:t>
            </a:r>
            <a:r>
              <a:rPr lang="en-US" sz="2400" dirty="0">
                <a:solidFill>
                  <a:srgbClr val="0422A0"/>
                </a:solidFill>
              </a:rPr>
              <a:t>system calls</a:t>
            </a:r>
            <a:r>
              <a:rPr lang="en-US" sz="2400" dirty="0"/>
              <a:t>) level</a:t>
            </a:r>
          </a:p>
          <a:p>
            <a:pPr>
              <a:buClr>
                <a:schemeClr val="folHlink"/>
              </a:buClr>
              <a:buFont typeface="Wingdings" pitchFamily="2" charset="2"/>
              <a:buChar char="v"/>
            </a:pPr>
            <a:r>
              <a:rPr lang="en-US" sz="2400" dirty="0"/>
              <a:t> Encapsulate guest process in process-level runtime</a:t>
            </a:r>
          </a:p>
          <a:p>
            <a:pPr>
              <a:buClr>
                <a:schemeClr val="folHlink"/>
              </a:buClr>
              <a:buFont typeface="Wingdings" pitchFamily="2" charset="2"/>
              <a:buChar char="v"/>
            </a:pPr>
            <a:r>
              <a:rPr lang="en-US" sz="2400" dirty="0"/>
              <a:t>Issues</a:t>
            </a:r>
          </a:p>
          <a:p>
            <a:pPr lvl="1">
              <a:buClr>
                <a:srgbClr val="66FF66"/>
              </a:buClr>
              <a:buFont typeface="Wingdings" pitchFamily="2" charset="2"/>
              <a:buChar char="§"/>
            </a:pPr>
            <a:r>
              <a:rPr lang="en-US" sz="2400" dirty="0"/>
              <a:t> Memory architecture</a:t>
            </a:r>
          </a:p>
          <a:p>
            <a:pPr lvl="1">
              <a:buClr>
                <a:srgbClr val="66FF66"/>
              </a:buClr>
              <a:buFont typeface="Wingdings" pitchFamily="2" charset="2"/>
              <a:buChar char="§"/>
            </a:pPr>
            <a:r>
              <a:rPr lang="en-US" sz="2400" dirty="0"/>
              <a:t> Exception architecture</a:t>
            </a:r>
          </a:p>
          <a:p>
            <a:pPr lvl="1">
              <a:buClr>
                <a:srgbClr val="66FF66"/>
              </a:buClr>
              <a:buFont typeface="Wingdings" pitchFamily="2" charset="2"/>
              <a:buChar char="§"/>
            </a:pPr>
            <a:r>
              <a:rPr lang="en-US" sz="2400" dirty="0"/>
              <a:t> OS call emulation</a:t>
            </a:r>
          </a:p>
          <a:p>
            <a:pPr lvl="1">
              <a:buClr>
                <a:srgbClr val="66FF66"/>
              </a:buClr>
              <a:buFont typeface="Wingdings" pitchFamily="2" charset="2"/>
              <a:buChar char="§"/>
            </a:pPr>
            <a:r>
              <a:rPr lang="en-US" sz="2400" dirty="0"/>
              <a:t> Overall VM architecture</a:t>
            </a:r>
          </a:p>
          <a:p>
            <a:pPr lvl="1">
              <a:buClr>
                <a:srgbClr val="66FF66"/>
              </a:buClr>
              <a:buFont typeface="Wingdings" pitchFamily="2" charset="2"/>
              <a:buChar char="§"/>
            </a:pPr>
            <a:r>
              <a:rPr lang="en-US" sz="2400" dirty="0"/>
              <a:t> High performance   </a:t>
            </a:r>
          </a:p>
          <a:p>
            <a:pPr lvl="1">
              <a:buClr>
                <a:srgbClr val="66FF66"/>
              </a:buClr>
              <a:buNone/>
            </a:pPr>
            <a:r>
              <a:rPr lang="en-US" sz="2400" dirty="0"/>
              <a:t>     implementation</a:t>
            </a:r>
          </a:p>
          <a:p>
            <a:pPr lvl="1">
              <a:buClr>
                <a:srgbClr val="66FF66"/>
              </a:buClr>
              <a:buFont typeface="Wingdings" pitchFamily="2" charset="2"/>
              <a:buChar char="§"/>
            </a:pPr>
            <a:r>
              <a:rPr lang="en-US" sz="2400" dirty="0"/>
              <a:t> System environments</a:t>
            </a:r>
            <a:endParaRPr lang="zh-TW" altLang="en-US" dirty="0"/>
          </a:p>
        </p:txBody>
      </p:sp>
      <p:pic>
        <p:nvPicPr>
          <p:cNvPr id="4" name="Picture 5"/>
          <p:cNvPicPr>
            <a:picLocks noChangeAspect="1" noChangeArrowheads="1"/>
          </p:cNvPicPr>
          <p:nvPr/>
        </p:nvPicPr>
        <p:blipFill>
          <a:blip r:embed="rId2" cstate="print"/>
          <a:srcRect/>
          <a:stretch>
            <a:fillRect/>
          </a:stretch>
        </p:blipFill>
        <p:spPr bwMode="auto">
          <a:xfrm>
            <a:off x="4283968" y="1556792"/>
            <a:ext cx="4733956" cy="4438084"/>
          </a:xfrm>
          <a:prstGeom prst="rect">
            <a:avLst/>
          </a:prstGeom>
          <a:noFill/>
          <a:ln w="9525" algn="ctr">
            <a:noFill/>
            <a:miter lim="800000"/>
            <a:headEnd/>
            <a:tailEnd/>
          </a:ln>
          <a:effectLst/>
        </p:spPr>
      </p:pic>
    </p:spTree>
    <p:extLst>
      <p:ext uri="{BB962C8B-B14F-4D97-AF65-F5344CB8AC3E}">
        <p14:creationId xmlns:p14="http://schemas.microsoft.com/office/powerpoint/2010/main" val="29672032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0"/>
          <p:cNvSpPr>
            <a:spLocks noChangeArrowheads="1"/>
          </p:cNvSpPr>
          <p:nvPr/>
        </p:nvSpPr>
        <p:spPr bwMode="auto">
          <a:xfrm>
            <a:off x="7092950" y="2924175"/>
            <a:ext cx="1439863" cy="3384550"/>
          </a:xfrm>
          <a:prstGeom prst="rect">
            <a:avLst/>
          </a:prstGeom>
          <a:solidFill>
            <a:srgbClr val="FFC000">
              <a:alpha val="41960"/>
            </a:srgbClr>
          </a:solidFill>
          <a:ln w="9525" algn="ctr">
            <a:solidFill>
              <a:schemeClr val="tx1"/>
            </a:solidFill>
            <a:round/>
            <a:headEnd/>
            <a:tailEnd/>
          </a:ln>
        </p:spPr>
        <p:txBody>
          <a:bodyPr/>
          <a:lstStyle/>
          <a:p>
            <a:pPr algn="l"/>
            <a:endParaRPr lang="en-US" altLang="zh-TW"/>
          </a:p>
        </p:txBody>
      </p:sp>
      <p:sp>
        <p:nvSpPr>
          <p:cNvPr id="12291" name="Rectangle 88"/>
          <p:cNvSpPr>
            <a:spLocks noChangeArrowheads="1"/>
          </p:cNvSpPr>
          <p:nvPr/>
        </p:nvSpPr>
        <p:spPr bwMode="auto">
          <a:xfrm>
            <a:off x="4427538" y="2636838"/>
            <a:ext cx="2089150" cy="2376487"/>
          </a:xfrm>
          <a:prstGeom prst="rect">
            <a:avLst/>
          </a:prstGeom>
          <a:solidFill>
            <a:srgbClr val="92D050">
              <a:alpha val="29019"/>
            </a:srgbClr>
          </a:solidFill>
          <a:ln w="9525" algn="ctr">
            <a:solidFill>
              <a:schemeClr val="tx1"/>
            </a:solidFill>
            <a:round/>
            <a:headEnd/>
            <a:tailEnd/>
          </a:ln>
        </p:spPr>
        <p:txBody>
          <a:bodyPr/>
          <a:lstStyle/>
          <a:p>
            <a:pPr algn="l"/>
            <a:endParaRPr lang="en-US" altLang="zh-TW"/>
          </a:p>
        </p:txBody>
      </p:sp>
      <p:sp>
        <p:nvSpPr>
          <p:cNvPr id="12292" name="Rectangle 85"/>
          <p:cNvSpPr>
            <a:spLocks noChangeArrowheads="1"/>
          </p:cNvSpPr>
          <p:nvPr/>
        </p:nvSpPr>
        <p:spPr bwMode="auto">
          <a:xfrm>
            <a:off x="2484438" y="5516563"/>
            <a:ext cx="4032250" cy="792162"/>
          </a:xfrm>
          <a:prstGeom prst="rect">
            <a:avLst/>
          </a:prstGeom>
          <a:solidFill>
            <a:srgbClr val="7030A0">
              <a:alpha val="23137"/>
            </a:srgbClr>
          </a:solidFill>
          <a:ln w="9525" algn="ctr">
            <a:solidFill>
              <a:schemeClr val="tx1"/>
            </a:solidFill>
            <a:round/>
            <a:headEnd/>
            <a:tailEnd/>
          </a:ln>
        </p:spPr>
        <p:txBody>
          <a:bodyPr/>
          <a:lstStyle/>
          <a:p>
            <a:pPr algn="l"/>
            <a:endParaRPr lang="en-US" altLang="zh-TW"/>
          </a:p>
        </p:txBody>
      </p:sp>
      <p:sp>
        <p:nvSpPr>
          <p:cNvPr id="12293" name="Rectangle 82"/>
          <p:cNvSpPr>
            <a:spLocks noChangeArrowheads="1"/>
          </p:cNvSpPr>
          <p:nvPr/>
        </p:nvSpPr>
        <p:spPr bwMode="auto">
          <a:xfrm>
            <a:off x="827088" y="1949450"/>
            <a:ext cx="3313112" cy="3063875"/>
          </a:xfrm>
          <a:prstGeom prst="rect">
            <a:avLst/>
          </a:prstGeom>
          <a:solidFill>
            <a:srgbClr val="CCFFFF">
              <a:alpha val="43921"/>
            </a:srgbClr>
          </a:solidFill>
          <a:ln w="9525" algn="ctr">
            <a:solidFill>
              <a:schemeClr val="tx1"/>
            </a:solidFill>
            <a:round/>
            <a:headEnd/>
            <a:tailEnd/>
          </a:ln>
        </p:spPr>
        <p:txBody>
          <a:bodyPr/>
          <a:lstStyle/>
          <a:p>
            <a:pPr algn="l"/>
            <a:endParaRPr lang="en-US" altLang="zh-TW"/>
          </a:p>
        </p:txBody>
      </p:sp>
      <p:sp>
        <p:nvSpPr>
          <p:cNvPr id="12294" name="Title 1"/>
          <p:cNvSpPr>
            <a:spLocks noGrp="1"/>
          </p:cNvSpPr>
          <p:nvPr>
            <p:ph type="title"/>
          </p:nvPr>
        </p:nvSpPr>
        <p:spPr/>
        <p:txBody>
          <a:bodyPr>
            <a:normAutofit/>
          </a:bodyPr>
          <a:lstStyle/>
          <a:p>
            <a:r>
              <a:rPr lang="en-US" altLang="zh-TW" dirty="0"/>
              <a:t>Computer System in QEMU</a:t>
            </a:r>
            <a:endParaRPr lang="en-US" altLang="zh-TW" sz="2800" dirty="0"/>
          </a:p>
        </p:txBody>
      </p:sp>
      <p:sp>
        <p:nvSpPr>
          <p:cNvPr id="67" name="矩形 14"/>
          <p:cNvSpPr/>
          <p:nvPr/>
        </p:nvSpPr>
        <p:spPr bwMode="auto">
          <a:xfrm>
            <a:off x="2692400" y="5661025"/>
            <a:ext cx="1643063" cy="498475"/>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Interrupt notification: Unchain</a:t>
            </a:r>
            <a:endParaRPr kumimoji="0" lang="zh-TW" altLang="en-US" sz="1200" kern="0" dirty="0">
              <a:solidFill>
                <a:sysClr val="windowText" lastClr="000000"/>
              </a:solidFill>
              <a:latin typeface="Calibri"/>
              <a:ea typeface="新細明體"/>
            </a:endParaRPr>
          </a:p>
        </p:txBody>
      </p:sp>
      <p:sp>
        <p:nvSpPr>
          <p:cNvPr id="68" name="矩形 15"/>
          <p:cNvSpPr/>
          <p:nvPr/>
        </p:nvSpPr>
        <p:spPr bwMode="auto">
          <a:xfrm>
            <a:off x="4649788" y="3432175"/>
            <a:ext cx="642937" cy="1500188"/>
          </a:xfrm>
          <a:prstGeom prst="rect">
            <a:avLst/>
          </a:prstGeom>
          <a:solidFill>
            <a:sysClr val="window" lastClr="FFFFFF">
              <a:lumMod val="95000"/>
            </a:sys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RAM</a:t>
            </a:r>
          </a:p>
          <a:p>
            <a:pPr algn="ctr" fontAlgn="auto">
              <a:spcBef>
                <a:spcPts val="0"/>
              </a:spcBef>
              <a:spcAft>
                <a:spcPts val="0"/>
              </a:spcAft>
              <a:defRPr/>
            </a:pPr>
            <a:r>
              <a:rPr kumimoji="0" lang="en-US" altLang="zh-TW" sz="1200" kern="0" dirty="0">
                <a:solidFill>
                  <a:sysClr val="windowText" lastClr="000000"/>
                </a:solidFill>
                <a:latin typeface="Calibri"/>
                <a:ea typeface="新細明體"/>
              </a:rPr>
              <a:t>Block</a:t>
            </a:r>
            <a:endParaRPr kumimoji="0" lang="zh-TW" altLang="en-US" sz="1200" kern="0" dirty="0">
              <a:solidFill>
                <a:sysClr val="windowText" lastClr="000000"/>
              </a:solidFill>
              <a:latin typeface="Calibri"/>
              <a:ea typeface="新細明體"/>
            </a:endParaRPr>
          </a:p>
        </p:txBody>
      </p:sp>
      <p:sp>
        <p:nvSpPr>
          <p:cNvPr id="69" name="矩形 16"/>
          <p:cNvSpPr/>
          <p:nvPr/>
        </p:nvSpPr>
        <p:spPr bwMode="auto">
          <a:xfrm>
            <a:off x="4835525" y="5665788"/>
            <a:ext cx="1500188" cy="500062"/>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I/O Device Model</a:t>
            </a:r>
            <a:endParaRPr kumimoji="0" lang="zh-TW" altLang="en-US" sz="1200" kern="0" dirty="0">
              <a:solidFill>
                <a:sysClr val="windowText" lastClr="000000"/>
              </a:solidFill>
              <a:latin typeface="Calibri"/>
              <a:ea typeface="新細明體"/>
            </a:endParaRPr>
          </a:p>
        </p:txBody>
      </p:sp>
      <p:cxnSp>
        <p:nvCxnSpPr>
          <p:cNvPr id="12298" name="直線接點 18"/>
          <p:cNvCxnSpPr>
            <a:cxnSpLocks noChangeShapeType="1"/>
          </p:cNvCxnSpPr>
          <p:nvPr/>
        </p:nvCxnSpPr>
        <p:spPr bwMode="auto">
          <a:xfrm>
            <a:off x="684213" y="5300663"/>
            <a:ext cx="5903912" cy="0"/>
          </a:xfrm>
          <a:prstGeom prst="line">
            <a:avLst/>
          </a:prstGeom>
          <a:noFill/>
          <a:ln w="38100" algn="ctr">
            <a:solidFill>
              <a:srgbClr val="A6A6A6"/>
            </a:solidFill>
            <a:round/>
            <a:headEnd/>
            <a:tailEnd/>
          </a:ln>
        </p:spPr>
      </p:cxnSp>
      <p:sp>
        <p:nvSpPr>
          <p:cNvPr id="72" name="上-下雙向箭號 19"/>
          <p:cNvSpPr/>
          <p:nvPr/>
        </p:nvSpPr>
        <p:spPr bwMode="auto">
          <a:xfrm>
            <a:off x="2411413" y="5041900"/>
            <a:ext cx="142875" cy="214313"/>
          </a:xfrm>
          <a:prstGeom prst="upDownArrow">
            <a:avLst/>
          </a:prstGeom>
          <a:noFill/>
          <a:ln w="12700" cap="flat" cmpd="sng" algn="ctr">
            <a:solidFill>
              <a:sysClr val="windowText" lastClr="000000"/>
            </a:solidFill>
            <a:prstDash val="solid"/>
          </a:ln>
          <a:effectLst/>
        </p:spPr>
        <p:txBody>
          <a:bodyPr anchor="ctr"/>
          <a:lstStyle/>
          <a:p>
            <a:pPr algn="ctr" fontAlgn="auto">
              <a:spcBef>
                <a:spcPts val="0"/>
              </a:spcBef>
              <a:spcAft>
                <a:spcPts val="0"/>
              </a:spcAft>
              <a:defRPr/>
            </a:pPr>
            <a:endParaRPr kumimoji="0" lang="zh-TW" altLang="en-US" kern="0">
              <a:solidFill>
                <a:sysClr val="window" lastClr="FFFFFF"/>
              </a:solidFill>
              <a:latin typeface="Calibri"/>
              <a:ea typeface="新細明體"/>
            </a:endParaRPr>
          </a:p>
        </p:txBody>
      </p:sp>
      <p:sp>
        <p:nvSpPr>
          <p:cNvPr id="73" name="上-下雙向箭號 20"/>
          <p:cNvSpPr/>
          <p:nvPr/>
        </p:nvSpPr>
        <p:spPr bwMode="auto">
          <a:xfrm>
            <a:off x="4933950" y="5041900"/>
            <a:ext cx="142875" cy="214313"/>
          </a:xfrm>
          <a:prstGeom prst="upDownArrow">
            <a:avLst/>
          </a:prstGeom>
          <a:noFill/>
          <a:ln w="12700" cap="flat" cmpd="sng" algn="ctr">
            <a:solidFill>
              <a:sysClr val="windowText" lastClr="000000"/>
            </a:solidFill>
            <a:prstDash val="solid"/>
          </a:ln>
          <a:effectLst/>
        </p:spPr>
        <p:txBody>
          <a:bodyPr anchor="ctr"/>
          <a:lstStyle/>
          <a:p>
            <a:pPr algn="ctr" fontAlgn="auto">
              <a:spcBef>
                <a:spcPts val="0"/>
              </a:spcBef>
              <a:spcAft>
                <a:spcPts val="0"/>
              </a:spcAft>
              <a:defRPr/>
            </a:pPr>
            <a:endParaRPr kumimoji="0" lang="zh-TW" altLang="en-US" kern="0">
              <a:solidFill>
                <a:sysClr val="window" lastClr="FFFFFF"/>
              </a:solidFill>
              <a:latin typeface="Calibri"/>
              <a:ea typeface="新細明體"/>
            </a:endParaRPr>
          </a:p>
        </p:txBody>
      </p:sp>
      <p:sp>
        <p:nvSpPr>
          <p:cNvPr id="74" name="上-下雙向箭號 21"/>
          <p:cNvSpPr/>
          <p:nvPr/>
        </p:nvSpPr>
        <p:spPr bwMode="auto">
          <a:xfrm>
            <a:off x="3563938" y="5300663"/>
            <a:ext cx="142875" cy="214312"/>
          </a:xfrm>
          <a:prstGeom prst="upDownArrow">
            <a:avLst/>
          </a:prstGeom>
          <a:noFill/>
          <a:ln w="12700" cap="flat" cmpd="sng" algn="ctr">
            <a:solidFill>
              <a:sysClr val="windowText" lastClr="000000"/>
            </a:solidFill>
            <a:prstDash val="solid"/>
          </a:ln>
          <a:effectLst/>
        </p:spPr>
        <p:txBody>
          <a:bodyPr anchor="ctr"/>
          <a:lstStyle/>
          <a:p>
            <a:pPr algn="ctr" fontAlgn="auto">
              <a:spcBef>
                <a:spcPts val="0"/>
              </a:spcBef>
              <a:spcAft>
                <a:spcPts val="0"/>
              </a:spcAft>
              <a:defRPr/>
            </a:pPr>
            <a:endParaRPr kumimoji="0" lang="zh-TW" altLang="en-US" kern="0">
              <a:solidFill>
                <a:sysClr val="window" lastClr="FFFFFF"/>
              </a:solidFill>
              <a:latin typeface="Calibri"/>
              <a:ea typeface="新細明體"/>
            </a:endParaRPr>
          </a:p>
        </p:txBody>
      </p:sp>
      <p:sp>
        <p:nvSpPr>
          <p:cNvPr id="75" name="上-下雙向箭號 22"/>
          <p:cNvSpPr/>
          <p:nvPr/>
        </p:nvSpPr>
        <p:spPr bwMode="auto">
          <a:xfrm>
            <a:off x="5580063" y="5300663"/>
            <a:ext cx="142875" cy="214312"/>
          </a:xfrm>
          <a:prstGeom prst="upDownArrow">
            <a:avLst/>
          </a:prstGeom>
          <a:noFill/>
          <a:ln w="12700" cap="flat" cmpd="sng" algn="ctr">
            <a:solidFill>
              <a:sysClr val="windowText" lastClr="000000"/>
            </a:solidFill>
            <a:prstDash val="solid"/>
          </a:ln>
          <a:effectLst/>
        </p:spPr>
        <p:txBody>
          <a:bodyPr anchor="ctr"/>
          <a:lstStyle/>
          <a:p>
            <a:pPr algn="ctr" fontAlgn="auto">
              <a:spcBef>
                <a:spcPts val="0"/>
              </a:spcBef>
              <a:spcAft>
                <a:spcPts val="0"/>
              </a:spcAft>
              <a:defRPr/>
            </a:pPr>
            <a:endParaRPr kumimoji="0" lang="zh-TW" altLang="en-US" kern="0">
              <a:solidFill>
                <a:sysClr val="window" lastClr="FFFFFF"/>
              </a:solidFill>
              <a:latin typeface="Calibri"/>
              <a:ea typeface="新細明體"/>
            </a:endParaRPr>
          </a:p>
        </p:txBody>
      </p:sp>
      <p:grpSp>
        <p:nvGrpSpPr>
          <p:cNvPr id="2" name="Group 80"/>
          <p:cNvGrpSpPr>
            <a:grpSpLocks/>
          </p:cNvGrpSpPr>
          <p:nvPr/>
        </p:nvGrpSpPr>
        <p:grpSpPr bwMode="auto">
          <a:xfrm>
            <a:off x="955675" y="2349500"/>
            <a:ext cx="3082925" cy="2582863"/>
            <a:chOff x="2763838" y="2286000"/>
            <a:chExt cx="2643187" cy="2214563"/>
          </a:xfrm>
        </p:grpSpPr>
        <p:sp>
          <p:nvSpPr>
            <p:cNvPr id="56" name="矩形 3"/>
            <p:cNvSpPr/>
            <p:nvPr/>
          </p:nvSpPr>
          <p:spPr bwMode="auto">
            <a:xfrm>
              <a:off x="2763838" y="3000595"/>
              <a:ext cx="928246"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Build</a:t>
              </a:r>
              <a:endParaRPr kumimoji="0" lang="zh-TW" altLang="en-US" sz="1200" kern="0" dirty="0">
                <a:solidFill>
                  <a:sysClr val="windowText" lastClr="000000"/>
                </a:solidFill>
                <a:latin typeface="Calibri"/>
                <a:ea typeface="新細明體"/>
              </a:endParaRPr>
            </a:p>
          </p:txBody>
        </p:sp>
        <p:sp>
          <p:nvSpPr>
            <p:cNvPr id="57" name="矩形 4"/>
            <p:cNvSpPr/>
            <p:nvPr/>
          </p:nvSpPr>
          <p:spPr bwMode="auto">
            <a:xfrm>
              <a:off x="2763838" y="3429351"/>
              <a:ext cx="928246"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Execute</a:t>
              </a:r>
              <a:endParaRPr kumimoji="0" lang="zh-TW" altLang="en-US" sz="1200" kern="0" dirty="0">
                <a:solidFill>
                  <a:sysClr val="windowText" lastClr="000000"/>
                </a:solidFill>
                <a:latin typeface="Calibri"/>
                <a:ea typeface="新細明體"/>
              </a:endParaRPr>
            </a:p>
          </p:txBody>
        </p:sp>
        <p:sp>
          <p:nvSpPr>
            <p:cNvPr id="58" name="矩形 5"/>
            <p:cNvSpPr/>
            <p:nvPr/>
          </p:nvSpPr>
          <p:spPr bwMode="auto">
            <a:xfrm>
              <a:off x="3764221" y="3429351"/>
              <a:ext cx="928246"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a:solidFill>
                    <a:sysClr val="windowText" lastClr="000000"/>
                  </a:solidFill>
                  <a:latin typeface="Calibri"/>
                  <a:ea typeface="新細明體"/>
                </a:rPr>
                <a:t>Restore</a:t>
              </a:r>
              <a:endParaRPr kumimoji="0" lang="zh-TW" altLang="en-US" sz="1200" kern="0" dirty="0">
                <a:solidFill>
                  <a:sysClr val="windowText" lastClr="000000"/>
                </a:solidFill>
                <a:latin typeface="Calibri"/>
                <a:ea typeface="新細明體"/>
              </a:endParaRPr>
            </a:p>
          </p:txBody>
        </p:sp>
        <p:sp>
          <p:nvSpPr>
            <p:cNvPr id="59" name="矩形 6"/>
            <p:cNvSpPr/>
            <p:nvPr/>
          </p:nvSpPr>
          <p:spPr bwMode="auto">
            <a:xfrm>
              <a:off x="2763838" y="2571838"/>
              <a:ext cx="928246"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Find</a:t>
              </a:r>
              <a:endParaRPr kumimoji="0" lang="zh-TW" altLang="en-US" sz="1200" kern="0" dirty="0">
                <a:solidFill>
                  <a:sysClr val="windowText" lastClr="000000"/>
                </a:solidFill>
                <a:latin typeface="Calibri"/>
                <a:ea typeface="新細明體"/>
              </a:endParaRPr>
            </a:p>
          </p:txBody>
        </p:sp>
        <p:sp>
          <p:nvSpPr>
            <p:cNvPr id="60" name="矩形 7"/>
            <p:cNvSpPr/>
            <p:nvPr/>
          </p:nvSpPr>
          <p:spPr bwMode="auto">
            <a:xfrm>
              <a:off x="4764603" y="3000595"/>
              <a:ext cx="642422" cy="1214130"/>
            </a:xfrm>
            <a:prstGeom prst="rect">
              <a:avLst/>
            </a:prstGeom>
            <a:solidFill>
              <a:sysClr val="window" lastClr="FFFFFF">
                <a:lumMod val="95000"/>
              </a:sys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Code </a:t>
              </a:r>
            </a:p>
            <a:p>
              <a:pPr algn="ctr" fontAlgn="auto">
                <a:spcBef>
                  <a:spcPts val="0"/>
                </a:spcBef>
                <a:spcAft>
                  <a:spcPts val="0"/>
                </a:spcAft>
                <a:defRPr/>
              </a:pPr>
              <a:r>
                <a:rPr kumimoji="0" lang="en-US" altLang="zh-TW" sz="1200" kern="0" dirty="0">
                  <a:solidFill>
                    <a:sysClr val="windowText" lastClr="000000"/>
                  </a:solidFill>
                  <a:latin typeface="Calibri"/>
                  <a:ea typeface="新細明體"/>
                </a:rPr>
                <a:t>Cache</a:t>
              </a:r>
              <a:endParaRPr kumimoji="0" lang="zh-TW" altLang="en-US" sz="1200" kern="0" dirty="0">
                <a:solidFill>
                  <a:sysClr val="windowText" lastClr="000000"/>
                </a:solidFill>
                <a:latin typeface="Calibri"/>
                <a:ea typeface="新細明體"/>
              </a:endParaRPr>
            </a:p>
          </p:txBody>
        </p:sp>
        <p:sp>
          <p:nvSpPr>
            <p:cNvPr id="61" name="矩形 8"/>
            <p:cNvSpPr/>
            <p:nvPr/>
          </p:nvSpPr>
          <p:spPr bwMode="auto">
            <a:xfrm>
              <a:off x="3764221" y="3858108"/>
              <a:ext cx="928246" cy="356617"/>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Soft MMU</a:t>
              </a:r>
              <a:endParaRPr kumimoji="0" lang="zh-TW" altLang="en-US" sz="1200" kern="0" dirty="0">
                <a:solidFill>
                  <a:sysClr val="windowText" lastClr="000000"/>
                </a:solidFill>
                <a:latin typeface="Calibri"/>
                <a:ea typeface="新細明體"/>
              </a:endParaRPr>
            </a:p>
          </p:txBody>
        </p:sp>
        <p:sp>
          <p:nvSpPr>
            <p:cNvPr id="62" name="矩形 9"/>
            <p:cNvSpPr/>
            <p:nvPr/>
          </p:nvSpPr>
          <p:spPr bwMode="auto">
            <a:xfrm>
              <a:off x="2763838" y="3858108"/>
              <a:ext cx="928246" cy="356617"/>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Help Function</a:t>
              </a:r>
              <a:endParaRPr kumimoji="0" lang="zh-TW" altLang="en-US" sz="1200" kern="0" dirty="0">
                <a:solidFill>
                  <a:sysClr val="windowText" lastClr="000000"/>
                </a:solidFill>
                <a:latin typeface="Calibri"/>
                <a:ea typeface="新細明體"/>
              </a:endParaRPr>
            </a:p>
          </p:txBody>
        </p:sp>
        <p:sp>
          <p:nvSpPr>
            <p:cNvPr id="63" name="矩形 10"/>
            <p:cNvSpPr/>
            <p:nvPr/>
          </p:nvSpPr>
          <p:spPr bwMode="auto">
            <a:xfrm>
              <a:off x="2763838" y="2286000"/>
              <a:ext cx="2643187" cy="213698"/>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CPU Idle</a:t>
              </a:r>
              <a:endParaRPr kumimoji="0" lang="zh-TW" altLang="en-US" sz="1200" kern="0" dirty="0">
                <a:solidFill>
                  <a:sysClr val="windowText" lastClr="000000"/>
                </a:solidFill>
                <a:latin typeface="Calibri"/>
                <a:ea typeface="新細明體"/>
              </a:endParaRPr>
            </a:p>
          </p:txBody>
        </p:sp>
        <p:sp>
          <p:nvSpPr>
            <p:cNvPr id="64" name="矩形 11"/>
            <p:cNvSpPr/>
            <p:nvPr/>
          </p:nvSpPr>
          <p:spPr bwMode="auto">
            <a:xfrm>
              <a:off x="3764221" y="2571838"/>
              <a:ext cx="928246"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Invalidate</a:t>
              </a:r>
              <a:endParaRPr kumimoji="0" lang="zh-TW" altLang="en-US" sz="1200" kern="0" dirty="0">
                <a:solidFill>
                  <a:sysClr val="windowText" lastClr="000000"/>
                </a:solidFill>
                <a:latin typeface="Calibri"/>
                <a:ea typeface="新細明體"/>
              </a:endParaRPr>
            </a:p>
          </p:txBody>
        </p:sp>
        <p:sp>
          <p:nvSpPr>
            <p:cNvPr id="65" name="矩形 12"/>
            <p:cNvSpPr/>
            <p:nvPr/>
          </p:nvSpPr>
          <p:spPr bwMode="auto">
            <a:xfrm>
              <a:off x="4764603" y="2571838"/>
              <a:ext cx="642422"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Flush</a:t>
              </a:r>
              <a:endParaRPr kumimoji="0" lang="zh-TW" altLang="en-US" sz="1200" kern="0" dirty="0">
                <a:solidFill>
                  <a:sysClr val="windowText" lastClr="000000"/>
                </a:solidFill>
                <a:latin typeface="Calibri"/>
                <a:ea typeface="新細明體"/>
              </a:endParaRPr>
            </a:p>
          </p:txBody>
        </p:sp>
        <p:sp>
          <p:nvSpPr>
            <p:cNvPr id="66" name="矩形 13"/>
            <p:cNvSpPr/>
            <p:nvPr/>
          </p:nvSpPr>
          <p:spPr bwMode="auto">
            <a:xfrm>
              <a:off x="3764221" y="3000595"/>
              <a:ext cx="928246" cy="356617"/>
            </a:xfrm>
            <a:prstGeom prst="rect">
              <a:avLst/>
            </a:prstGeom>
            <a:solidFill>
              <a:schemeClr val="tx2">
                <a:lumMod val="60000"/>
                <a:lumOff val="40000"/>
                <a:alpha val="69000"/>
              </a:scheme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Chain</a:t>
              </a:r>
              <a:endParaRPr kumimoji="0" lang="zh-TW" altLang="en-US" sz="1200" kern="0" dirty="0">
                <a:solidFill>
                  <a:sysClr val="windowText" lastClr="000000"/>
                </a:solidFill>
                <a:latin typeface="Calibri"/>
                <a:ea typeface="新細明體"/>
              </a:endParaRPr>
            </a:p>
          </p:txBody>
        </p:sp>
        <p:sp>
          <p:nvSpPr>
            <p:cNvPr id="77" name="矩形 24"/>
            <p:cNvSpPr/>
            <p:nvPr/>
          </p:nvSpPr>
          <p:spPr bwMode="auto">
            <a:xfrm>
              <a:off x="2763838" y="4286865"/>
              <a:ext cx="2643187" cy="213698"/>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Exception/Interrupt Check</a:t>
              </a:r>
              <a:endParaRPr kumimoji="0" lang="zh-TW" altLang="en-US" sz="1200" kern="0" dirty="0">
                <a:solidFill>
                  <a:sysClr val="windowText" lastClr="000000"/>
                </a:solidFill>
                <a:latin typeface="Calibri"/>
                <a:ea typeface="新細明體"/>
              </a:endParaRPr>
            </a:p>
          </p:txBody>
        </p:sp>
      </p:grpSp>
      <p:sp>
        <p:nvSpPr>
          <p:cNvPr id="79" name="文字方塊 26"/>
          <p:cNvSpPr txBox="1">
            <a:spLocks noChangeArrowheads="1"/>
          </p:cNvSpPr>
          <p:nvPr/>
        </p:nvSpPr>
        <p:spPr bwMode="auto">
          <a:xfrm>
            <a:off x="539750" y="1557338"/>
            <a:ext cx="6192838" cy="4895850"/>
          </a:xfrm>
          <a:prstGeom prst="rect">
            <a:avLst/>
          </a:prstGeom>
          <a:noFill/>
          <a:ln w="9525">
            <a:solidFill>
              <a:sysClr val="windowText" lastClr="000000"/>
            </a:solidFill>
            <a:miter lim="800000"/>
            <a:headEnd/>
            <a:tailEnd/>
          </a:ln>
        </p:spPr>
        <p:txBody>
          <a:bodyPr/>
          <a:lstStyle/>
          <a:p>
            <a:pPr fontAlgn="auto">
              <a:spcBef>
                <a:spcPts val="0"/>
              </a:spcBef>
              <a:spcAft>
                <a:spcPts val="0"/>
              </a:spcAft>
              <a:defRPr/>
            </a:pPr>
            <a:r>
              <a:rPr kumimoji="0" lang="en-US" altLang="zh-TW" sz="1400" i="1" kern="0" dirty="0">
                <a:solidFill>
                  <a:sysClr val="windowText" lastClr="000000"/>
                </a:solidFill>
                <a:latin typeface="Calibri" pitchFamily="34" charset="0"/>
              </a:rPr>
              <a:t>Emulation thread</a:t>
            </a:r>
            <a:endParaRPr kumimoji="0" lang="zh-TW" altLang="en-US" sz="1400" i="1" kern="0" dirty="0">
              <a:solidFill>
                <a:sysClr val="windowText" lastClr="000000"/>
              </a:solidFill>
              <a:latin typeface="Calibri" pitchFamily="34" charset="0"/>
            </a:endParaRPr>
          </a:p>
        </p:txBody>
      </p:sp>
      <p:sp>
        <p:nvSpPr>
          <p:cNvPr id="12305" name="TextBox 83"/>
          <p:cNvSpPr txBox="1">
            <a:spLocks noChangeArrowheads="1"/>
          </p:cNvSpPr>
          <p:nvPr/>
        </p:nvSpPr>
        <p:spPr bwMode="auto">
          <a:xfrm>
            <a:off x="827633" y="1916832"/>
            <a:ext cx="1008063" cy="338554"/>
          </a:xfrm>
          <a:prstGeom prst="rect">
            <a:avLst/>
          </a:prstGeom>
          <a:noFill/>
          <a:ln w="9525">
            <a:noFill/>
            <a:miter lim="800000"/>
            <a:headEnd/>
            <a:tailEnd/>
          </a:ln>
        </p:spPr>
        <p:txBody>
          <a:bodyPr>
            <a:spAutoFit/>
          </a:bodyPr>
          <a:lstStyle/>
          <a:p>
            <a:r>
              <a:rPr lang="en-US" altLang="zh-TW" sz="1600" dirty="0"/>
              <a:t>CPU 0, 1</a:t>
            </a:r>
          </a:p>
        </p:txBody>
      </p:sp>
      <p:sp>
        <p:nvSpPr>
          <p:cNvPr id="12306" name="TextBox 87"/>
          <p:cNvSpPr txBox="1">
            <a:spLocks noChangeArrowheads="1"/>
          </p:cNvSpPr>
          <p:nvPr/>
        </p:nvSpPr>
        <p:spPr bwMode="auto">
          <a:xfrm>
            <a:off x="4500563" y="3059113"/>
            <a:ext cx="1079500" cy="338554"/>
          </a:xfrm>
          <a:prstGeom prst="rect">
            <a:avLst/>
          </a:prstGeom>
          <a:noFill/>
          <a:ln w="9525">
            <a:noFill/>
            <a:miter lim="800000"/>
            <a:headEnd/>
            <a:tailEnd/>
          </a:ln>
        </p:spPr>
        <p:txBody>
          <a:bodyPr>
            <a:spAutoFit/>
          </a:bodyPr>
          <a:lstStyle/>
          <a:p>
            <a:pPr algn="l"/>
            <a:r>
              <a:rPr lang="en-US" altLang="zh-TW" sz="1600"/>
              <a:t>SDRAM</a:t>
            </a:r>
          </a:p>
        </p:txBody>
      </p:sp>
      <p:sp>
        <p:nvSpPr>
          <p:cNvPr id="90" name="矩形 15"/>
          <p:cNvSpPr/>
          <p:nvPr/>
        </p:nvSpPr>
        <p:spPr bwMode="auto">
          <a:xfrm>
            <a:off x="5657850" y="4221163"/>
            <a:ext cx="642938" cy="711200"/>
          </a:xfrm>
          <a:prstGeom prst="rect">
            <a:avLst/>
          </a:prstGeom>
          <a:solidFill>
            <a:sysClr val="window" lastClr="FFFFFF">
              <a:lumMod val="95000"/>
            </a:sysClr>
          </a:solid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RAM</a:t>
            </a:r>
          </a:p>
          <a:p>
            <a:pPr algn="ctr" fontAlgn="auto">
              <a:spcBef>
                <a:spcPts val="0"/>
              </a:spcBef>
              <a:spcAft>
                <a:spcPts val="0"/>
              </a:spcAft>
              <a:defRPr/>
            </a:pPr>
            <a:r>
              <a:rPr kumimoji="0" lang="en-US" altLang="zh-TW" sz="1200" kern="0" dirty="0">
                <a:solidFill>
                  <a:sysClr val="windowText" lastClr="000000"/>
                </a:solidFill>
                <a:latin typeface="Calibri"/>
                <a:ea typeface="新細明體"/>
              </a:rPr>
              <a:t>Block</a:t>
            </a:r>
            <a:endParaRPr kumimoji="0" lang="zh-TW" altLang="en-US" sz="1200" kern="0" dirty="0">
              <a:solidFill>
                <a:sysClr val="windowText" lastClr="000000"/>
              </a:solidFill>
              <a:latin typeface="Calibri"/>
              <a:ea typeface="新細明體"/>
            </a:endParaRPr>
          </a:p>
        </p:txBody>
      </p:sp>
      <p:sp>
        <p:nvSpPr>
          <p:cNvPr id="91" name="上-下雙向箭號 20"/>
          <p:cNvSpPr/>
          <p:nvPr/>
        </p:nvSpPr>
        <p:spPr bwMode="auto">
          <a:xfrm>
            <a:off x="5942013" y="5041900"/>
            <a:ext cx="142875" cy="214313"/>
          </a:xfrm>
          <a:prstGeom prst="upDownArrow">
            <a:avLst/>
          </a:prstGeom>
          <a:noFill/>
          <a:ln w="12700" cap="flat" cmpd="sng" algn="ctr">
            <a:solidFill>
              <a:sysClr val="windowText" lastClr="000000"/>
            </a:solidFill>
            <a:prstDash val="solid"/>
          </a:ln>
          <a:effectLst/>
        </p:spPr>
        <p:txBody>
          <a:bodyPr anchor="ctr"/>
          <a:lstStyle/>
          <a:p>
            <a:pPr algn="ctr" fontAlgn="auto">
              <a:spcBef>
                <a:spcPts val="0"/>
              </a:spcBef>
              <a:spcAft>
                <a:spcPts val="0"/>
              </a:spcAft>
              <a:defRPr/>
            </a:pPr>
            <a:endParaRPr kumimoji="0" lang="zh-TW" altLang="en-US" kern="0">
              <a:solidFill>
                <a:sysClr val="window" lastClr="FFFFFF"/>
              </a:solidFill>
              <a:latin typeface="Calibri"/>
              <a:ea typeface="新細明體"/>
            </a:endParaRPr>
          </a:p>
        </p:txBody>
      </p:sp>
      <p:sp>
        <p:nvSpPr>
          <p:cNvPr id="12309" name="TextBox 91"/>
          <p:cNvSpPr txBox="1">
            <a:spLocks noChangeArrowheads="1"/>
          </p:cNvSpPr>
          <p:nvPr/>
        </p:nvSpPr>
        <p:spPr bwMode="auto">
          <a:xfrm>
            <a:off x="5508625" y="3851275"/>
            <a:ext cx="1079500" cy="338554"/>
          </a:xfrm>
          <a:prstGeom prst="rect">
            <a:avLst/>
          </a:prstGeom>
          <a:noFill/>
          <a:ln w="9525">
            <a:noFill/>
            <a:miter lim="800000"/>
            <a:headEnd/>
            <a:tailEnd/>
          </a:ln>
        </p:spPr>
        <p:txBody>
          <a:bodyPr>
            <a:spAutoFit/>
          </a:bodyPr>
          <a:lstStyle/>
          <a:p>
            <a:pPr algn="l"/>
            <a:r>
              <a:rPr lang="en-US" altLang="zh-TW" sz="1600"/>
              <a:t>FLASH</a:t>
            </a:r>
          </a:p>
        </p:txBody>
      </p:sp>
      <p:sp>
        <p:nvSpPr>
          <p:cNvPr id="12310" name="TextBox 92"/>
          <p:cNvSpPr txBox="1">
            <a:spLocks noChangeArrowheads="1"/>
          </p:cNvSpPr>
          <p:nvPr/>
        </p:nvSpPr>
        <p:spPr bwMode="auto">
          <a:xfrm>
            <a:off x="4427538" y="2266950"/>
            <a:ext cx="1008062" cy="338554"/>
          </a:xfrm>
          <a:prstGeom prst="rect">
            <a:avLst/>
          </a:prstGeom>
          <a:noFill/>
          <a:ln w="9525">
            <a:noFill/>
            <a:miter lim="800000"/>
            <a:headEnd/>
            <a:tailEnd/>
          </a:ln>
        </p:spPr>
        <p:txBody>
          <a:bodyPr>
            <a:spAutoFit/>
          </a:bodyPr>
          <a:lstStyle/>
          <a:p>
            <a:pPr algn="l"/>
            <a:r>
              <a:rPr lang="en-US" altLang="zh-TW" sz="1600"/>
              <a:t>Memory</a:t>
            </a:r>
          </a:p>
        </p:txBody>
      </p:sp>
      <p:sp>
        <p:nvSpPr>
          <p:cNvPr id="12311" name="TextBox 95"/>
          <p:cNvSpPr txBox="1">
            <a:spLocks noChangeArrowheads="1"/>
          </p:cNvSpPr>
          <p:nvPr/>
        </p:nvSpPr>
        <p:spPr bwMode="auto">
          <a:xfrm>
            <a:off x="1835150" y="5373688"/>
            <a:ext cx="504825" cy="338554"/>
          </a:xfrm>
          <a:prstGeom prst="rect">
            <a:avLst/>
          </a:prstGeom>
          <a:noFill/>
          <a:ln w="9525">
            <a:noFill/>
            <a:miter lim="800000"/>
            <a:headEnd/>
            <a:tailEnd/>
          </a:ln>
        </p:spPr>
        <p:txBody>
          <a:bodyPr>
            <a:spAutoFit/>
          </a:bodyPr>
          <a:lstStyle/>
          <a:p>
            <a:pPr algn="l"/>
            <a:r>
              <a:rPr lang="en-US" altLang="zh-TW" sz="1600"/>
              <a:t>IO</a:t>
            </a:r>
          </a:p>
        </p:txBody>
      </p:sp>
      <p:sp>
        <p:nvSpPr>
          <p:cNvPr id="97" name="文字方塊 26"/>
          <p:cNvSpPr txBox="1">
            <a:spLocks noChangeArrowheads="1"/>
          </p:cNvSpPr>
          <p:nvPr/>
        </p:nvSpPr>
        <p:spPr bwMode="auto">
          <a:xfrm>
            <a:off x="6875463" y="1557338"/>
            <a:ext cx="1800225" cy="4895850"/>
          </a:xfrm>
          <a:prstGeom prst="rect">
            <a:avLst/>
          </a:prstGeom>
          <a:noFill/>
          <a:ln w="9525">
            <a:solidFill>
              <a:sysClr val="windowText" lastClr="000000"/>
            </a:solidFill>
            <a:miter lim="800000"/>
            <a:headEnd/>
            <a:tailEnd/>
          </a:ln>
        </p:spPr>
        <p:txBody>
          <a:bodyPr/>
          <a:lstStyle/>
          <a:p>
            <a:pPr fontAlgn="auto">
              <a:spcBef>
                <a:spcPts val="0"/>
              </a:spcBef>
              <a:spcAft>
                <a:spcPts val="0"/>
              </a:spcAft>
              <a:defRPr/>
            </a:pPr>
            <a:r>
              <a:rPr kumimoji="0" lang="en-US" altLang="zh-TW" sz="1400" i="1" kern="0" dirty="0">
                <a:solidFill>
                  <a:sysClr val="windowText" lastClr="000000"/>
                </a:solidFill>
                <a:latin typeface="Calibri" pitchFamily="34" charset="0"/>
              </a:rPr>
              <a:t>IO thread</a:t>
            </a:r>
            <a:endParaRPr kumimoji="0" lang="zh-TW" altLang="en-US" sz="1400" i="1" kern="0" dirty="0">
              <a:solidFill>
                <a:sysClr val="windowText" lastClr="000000"/>
              </a:solidFill>
              <a:latin typeface="Calibri" pitchFamily="34" charset="0"/>
            </a:endParaRPr>
          </a:p>
        </p:txBody>
      </p:sp>
      <p:sp>
        <p:nvSpPr>
          <p:cNvPr id="98" name="矩形 16"/>
          <p:cNvSpPr/>
          <p:nvPr/>
        </p:nvSpPr>
        <p:spPr bwMode="auto">
          <a:xfrm>
            <a:off x="7235825" y="5665788"/>
            <a:ext cx="1152525" cy="500062"/>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Alarm signal</a:t>
            </a:r>
            <a:endParaRPr kumimoji="0" lang="zh-TW" altLang="en-US" sz="1200" kern="0" dirty="0">
              <a:solidFill>
                <a:sysClr val="windowText" lastClr="000000"/>
              </a:solidFill>
              <a:latin typeface="Calibri"/>
              <a:ea typeface="新細明體"/>
            </a:endParaRPr>
          </a:p>
        </p:txBody>
      </p:sp>
      <p:sp>
        <p:nvSpPr>
          <p:cNvPr id="99" name="矩形 16"/>
          <p:cNvSpPr/>
          <p:nvPr/>
        </p:nvSpPr>
        <p:spPr bwMode="auto">
          <a:xfrm>
            <a:off x="7235825" y="4946650"/>
            <a:ext cx="1152525" cy="498475"/>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Screen update</a:t>
            </a:r>
            <a:endParaRPr kumimoji="0" lang="zh-TW" altLang="en-US" sz="1200" kern="0" dirty="0">
              <a:solidFill>
                <a:sysClr val="windowText" lastClr="000000"/>
              </a:solidFill>
              <a:latin typeface="Calibri"/>
              <a:ea typeface="新細明體"/>
            </a:endParaRPr>
          </a:p>
        </p:txBody>
      </p:sp>
      <p:sp>
        <p:nvSpPr>
          <p:cNvPr id="100" name="矩形 16"/>
          <p:cNvSpPr/>
          <p:nvPr/>
        </p:nvSpPr>
        <p:spPr bwMode="auto">
          <a:xfrm>
            <a:off x="7235825" y="4298950"/>
            <a:ext cx="1152525" cy="498475"/>
          </a:xfrm>
          <a:prstGeom prst="rect">
            <a:avLst/>
          </a:prstGeom>
          <a:noFill/>
          <a:ln w="19050" cap="flat" cmpd="sng" algn="ctr">
            <a:solidFill>
              <a:sysClr val="windowText" lastClr="000000"/>
            </a:solidFill>
            <a:prstDash val="solid"/>
          </a:ln>
          <a:effectLst/>
        </p:spPr>
        <p:txBody>
          <a:bodyPr anchor="ctr"/>
          <a:lstStyle/>
          <a:p>
            <a:pPr algn="ctr" fontAlgn="auto">
              <a:spcBef>
                <a:spcPts val="0"/>
              </a:spcBef>
              <a:spcAft>
                <a:spcPts val="0"/>
              </a:spcAft>
              <a:defRPr/>
            </a:pPr>
            <a:r>
              <a:rPr kumimoji="0" lang="en-US" altLang="zh-TW" sz="1200" kern="0" dirty="0">
                <a:solidFill>
                  <a:sysClr val="windowText" lastClr="000000"/>
                </a:solidFill>
                <a:latin typeface="Calibri"/>
                <a:ea typeface="新細明體"/>
              </a:rPr>
              <a:t>Keystroke receive</a:t>
            </a:r>
            <a:endParaRPr kumimoji="0" lang="zh-TW" altLang="en-US" sz="1200" kern="0" dirty="0">
              <a:solidFill>
                <a:sysClr val="windowText" lastClr="000000"/>
              </a:solidFill>
              <a:latin typeface="Calibri"/>
              <a:ea typeface="新細明體"/>
            </a:endParaRPr>
          </a:p>
        </p:txBody>
      </p:sp>
      <p:cxnSp>
        <p:nvCxnSpPr>
          <p:cNvPr id="12316" name="Straight Connector 102"/>
          <p:cNvCxnSpPr>
            <a:cxnSpLocks noChangeShapeType="1"/>
          </p:cNvCxnSpPr>
          <p:nvPr/>
        </p:nvCxnSpPr>
        <p:spPr bwMode="auto">
          <a:xfrm rot="5400000" flipH="1" flipV="1">
            <a:off x="7380288" y="3644900"/>
            <a:ext cx="863600" cy="0"/>
          </a:xfrm>
          <a:prstGeom prst="line">
            <a:avLst/>
          </a:prstGeom>
          <a:noFill/>
          <a:ln w="41275" algn="ctr">
            <a:solidFill>
              <a:schemeClr val="tx1"/>
            </a:solidFill>
            <a:prstDash val="sysDot"/>
            <a:round/>
            <a:headEnd/>
            <a:tailEnd/>
          </a:ln>
        </p:spPr>
      </p:cxnSp>
      <p:sp>
        <p:nvSpPr>
          <p:cNvPr id="104" name="上-下雙向箭號 20"/>
          <p:cNvSpPr/>
          <p:nvPr/>
        </p:nvSpPr>
        <p:spPr bwMode="auto">
          <a:xfrm rot="5400000">
            <a:off x="6661150" y="5588001"/>
            <a:ext cx="287337" cy="576262"/>
          </a:xfrm>
          <a:prstGeom prst="upDownArrow">
            <a:avLst/>
          </a:prstGeom>
          <a:solidFill>
            <a:schemeClr val="bg1">
              <a:lumMod val="75000"/>
            </a:schemeClr>
          </a:solidFill>
          <a:ln w="12700" cap="flat" cmpd="sng" algn="ctr">
            <a:solidFill>
              <a:sysClr val="windowText" lastClr="000000"/>
            </a:solidFill>
            <a:prstDash val="solid"/>
          </a:ln>
          <a:effectLst/>
        </p:spPr>
        <p:txBody>
          <a:bodyPr anchor="ctr"/>
          <a:lstStyle/>
          <a:p>
            <a:pPr algn="ctr" fontAlgn="auto">
              <a:spcBef>
                <a:spcPts val="0"/>
              </a:spcBef>
              <a:spcAft>
                <a:spcPts val="0"/>
              </a:spcAft>
              <a:defRPr/>
            </a:pPr>
            <a:endParaRPr kumimoji="0" lang="zh-TW" altLang="en-US" kern="0">
              <a:solidFill>
                <a:sysClr val="window" lastClr="FFFFFF"/>
              </a:solidFill>
              <a:latin typeface="Calibri"/>
              <a:ea typeface="新細明體"/>
            </a:endParaRPr>
          </a:p>
        </p:txBody>
      </p:sp>
    </p:spTree>
    <p:extLst>
      <p:ext uri="{BB962C8B-B14F-4D97-AF65-F5344CB8AC3E}">
        <p14:creationId xmlns:p14="http://schemas.microsoft.com/office/powerpoint/2010/main" val="221074879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a:t>
            </a:r>
            <a:r>
              <a:rPr lang="zh-CN" altLang="en-US" dirty="0"/>
              <a:t> </a:t>
            </a:r>
            <a:r>
              <a:rPr lang="en-US" altLang="zh-CN" dirty="0"/>
              <a:t>of </a:t>
            </a:r>
            <a:r>
              <a:rPr lang="en-US" dirty="0"/>
              <a:t>QEMU </a:t>
            </a:r>
            <a:r>
              <a:rPr lang="en-US" altLang="zh-CN" dirty="0"/>
              <a:t>L</a:t>
            </a:r>
            <a:r>
              <a:rPr lang="en-US" dirty="0"/>
              <a:t>inux </a:t>
            </a:r>
            <a:r>
              <a:rPr lang="en-US" altLang="zh-CN" dirty="0"/>
              <a:t>U</a:t>
            </a:r>
            <a:r>
              <a:rPr lang="en-US" dirty="0"/>
              <a:t>ser-mode</a:t>
            </a:r>
            <a:r>
              <a:rPr lang="en-US" altLang="zh-TW" dirty="0"/>
              <a:t> </a:t>
            </a:r>
            <a:endParaRPr lang="zh-TW" altLang="en-US" dirty="0"/>
          </a:p>
        </p:txBody>
      </p:sp>
      <p:pic>
        <p:nvPicPr>
          <p:cNvPr id="18436" name="Picture 4"/>
          <p:cNvPicPr>
            <a:picLocks noGrp="1" noChangeAspect="1" noChangeArrowheads="1"/>
          </p:cNvPicPr>
          <p:nvPr>
            <p:ph sz="quarter" idx="1"/>
          </p:nvPr>
        </p:nvPicPr>
        <p:blipFill>
          <a:blip r:embed="rId2" cstate="print"/>
          <a:srcRect/>
          <a:stretch>
            <a:fillRect/>
          </a:stretch>
        </p:blipFill>
        <p:spPr bwMode="auto">
          <a:xfrm>
            <a:off x="1187624" y="1124744"/>
            <a:ext cx="6572296" cy="5286388"/>
          </a:xfrm>
          <a:prstGeom prst="rect">
            <a:avLst/>
          </a:prstGeom>
          <a:noFill/>
          <a:ln w="9525">
            <a:noFill/>
            <a:miter lim="800000"/>
            <a:headEnd/>
            <a:tailEnd/>
          </a:ln>
          <a:effectLst/>
        </p:spPr>
      </p:pic>
    </p:spTree>
    <p:extLst>
      <p:ext uri="{BB962C8B-B14F-4D97-AF65-F5344CB8AC3E}">
        <p14:creationId xmlns:p14="http://schemas.microsoft.com/office/powerpoint/2010/main" val="27587410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a:t>
            </a:r>
            <a:r>
              <a:rPr lang="zh-CN" altLang="en-US" dirty="0"/>
              <a:t> </a:t>
            </a:r>
            <a:r>
              <a:rPr lang="en-US" altLang="zh-CN" dirty="0"/>
              <a:t>of </a:t>
            </a:r>
            <a:r>
              <a:rPr lang="en-US" dirty="0"/>
              <a:t>QEMU </a:t>
            </a:r>
            <a:r>
              <a:rPr lang="en-US" altLang="zh-CN" dirty="0"/>
              <a:t>L</a:t>
            </a:r>
            <a:r>
              <a:rPr lang="en-US" dirty="0"/>
              <a:t>inux User-mode</a:t>
            </a:r>
            <a:r>
              <a:rPr lang="en-US" altLang="zh-TW" dirty="0"/>
              <a:t> </a:t>
            </a:r>
            <a:endParaRPr lang="zh-TW" altLang="en-US" dirty="0"/>
          </a:p>
        </p:txBody>
      </p:sp>
      <p:sp>
        <p:nvSpPr>
          <p:cNvPr id="3" name="內容版面配置區 2"/>
          <p:cNvSpPr>
            <a:spLocks noGrp="1"/>
          </p:cNvSpPr>
          <p:nvPr>
            <p:ph sz="quarter" idx="1"/>
          </p:nvPr>
        </p:nvSpPr>
        <p:spPr>
          <a:xfrm>
            <a:off x="539552" y="1196752"/>
            <a:ext cx="8424936" cy="5257800"/>
          </a:xfrm>
        </p:spPr>
        <p:txBody>
          <a:bodyPr>
            <a:normAutofit lnSpcReduction="10000"/>
          </a:bodyPr>
          <a:lstStyle/>
          <a:p>
            <a:pPr>
              <a:lnSpc>
                <a:spcPct val="90000"/>
              </a:lnSpc>
            </a:pPr>
            <a:r>
              <a:rPr lang="en-US" sz="2400" dirty="0"/>
              <a:t>Loader</a:t>
            </a:r>
          </a:p>
          <a:p>
            <a:pPr lvl="1">
              <a:lnSpc>
                <a:spcPct val="90000"/>
              </a:lnSpc>
            </a:pPr>
            <a:r>
              <a:rPr lang="en-US" sz="1700" dirty="0"/>
              <a:t>A special loader writes guest code and data into a region holding the guest’s memory image, and load the runtime code into memory. </a:t>
            </a:r>
          </a:p>
          <a:p>
            <a:pPr>
              <a:lnSpc>
                <a:spcPct val="90000"/>
              </a:lnSpc>
            </a:pPr>
            <a:r>
              <a:rPr lang="en-US" sz="2400" dirty="0"/>
              <a:t>Initialization</a:t>
            </a:r>
          </a:p>
          <a:p>
            <a:pPr lvl="1">
              <a:lnSpc>
                <a:spcPct val="90000"/>
              </a:lnSpc>
            </a:pPr>
            <a:r>
              <a:rPr lang="en-US" sz="1700" dirty="0"/>
              <a:t>Allocate memory for the code cache and other tables</a:t>
            </a:r>
          </a:p>
          <a:p>
            <a:pPr lvl="1">
              <a:lnSpc>
                <a:spcPct val="90000"/>
              </a:lnSpc>
            </a:pPr>
            <a:r>
              <a:rPr lang="en-US" sz="1700" dirty="0"/>
              <a:t>Initialize runtime data structures and invoke OS to establish </a:t>
            </a:r>
            <a:r>
              <a:rPr lang="en-US" sz="1700" dirty="0">
                <a:solidFill>
                  <a:srgbClr val="FF0000"/>
                </a:solidFill>
              </a:rPr>
              <a:t>signal handlers</a:t>
            </a:r>
            <a:r>
              <a:rPr lang="en-US" sz="1700" dirty="0"/>
              <a:t>.</a:t>
            </a:r>
          </a:p>
          <a:p>
            <a:pPr>
              <a:lnSpc>
                <a:spcPct val="90000"/>
              </a:lnSpc>
            </a:pPr>
            <a:r>
              <a:rPr lang="en-US" sz="2400" dirty="0"/>
              <a:t>Emulation engine</a:t>
            </a:r>
          </a:p>
          <a:p>
            <a:pPr lvl="1">
              <a:lnSpc>
                <a:spcPct val="90000"/>
              </a:lnSpc>
            </a:pPr>
            <a:r>
              <a:rPr lang="en-US" sz="1700" dirty="0"/>
              <a:t>Emulate guest instructions with interpreter or binary translation</a:t>
            </a:r>
          </a:p>
          <a:p>
            <a:pPr>
              <a:lnSpc>
                <a:spcPct val="90000"/>
              </a:lnSpc>
            </a:pPr>
            <a:r>
              <a:rPr lang="en-US" sz="2400" dirty="0"/>
              <a:t>Code Cache Manager</a:t>
            </a:r>
          </a:p>
          <a:p>
            <a:pPr lvl="1">
              <a:lnSpc>
                <a:spcPct val="90000"/>
              </a:lnSpc>
            </a:pPr>
            <a:r>
              <a:rPr lang="en-US" sz="1700" dirty="0"/>
              <a:t>What translation to flush? </a:t>
            </a:r>
          </a:p>
          <a:p>
            <a:pPr>
              <a:lnSpc>
                <a:spcPct val="90000"/>
              </a:lnSpc>
            </a:pPr>
            <a:r>
              <a:rPr lang="en-US" sz="2400" dirty="0"/>
              <a:t>OS Call Emulator</a:t>
            </a:r>
          </a:p>
          <a:p>
            <a:pPr lvl="1">
              <a:lnSpc>
                <a:spcPct val="90000"/>
              </a:lnSpc>
            </a:pPr>
            <a:r>
              <a:rPr lang="en-US" sz="1700" dirty="0"/>
              <a:t>Translate OS calls and OS responses</a:t>
            </a:r>
          </a:p>
          <a:p>
            <a:pPr>
              <a:lnSpc>
                <a:spcPct val="90000"/>
              </a:lnSpc>
            </a:pPr>
            <a:r>
              <a:rPr lang="en-US" sz="2400" dirty="0"/>
              <a:t>Exception Emulator</a:t>
            </a:r>
          </a:p>
          <a:p>
            <a:pPr lvl="1">
              <a:lnSpc>
                <a:spcPct val="90000"/>
              </a:lnSpc>
            </a:pPr>
            <a:r>
              <a:rPr lang="en-US" sz="1600" dirty="0"/>
              <a:t>Handle signals</a:t>
            </a:r>
          </a:p>
          <a:p>
            <a:pPr lvl="2">
              <a:lnSpc>
                <a:spcPct val="90000"/>
              </a:lnSpc>
            </a:pPr>
            <a:r>
              <a:rPr lang="en-US" sz="1600" dirty="0"/>
              <a:t>If registered by </a:t>
            </a:r>
            <a:r>
              <a:rPr lang="en-US" sz="1600" dirty="0" err="1"/>
              <a:t>src</a:t>
            </a:r>
            <a:r>
              <a:rPr lang="en-US" sz="1600" dirty="0"/>
              <a:t>, pass to </a:t>
            </a:r>
            <a:r>
              <a:rPr lang="en-US" sz="1600" dirty="0" err="1"/>
              <a:t>src</a:t>
            </a:r>
            <a:r>
              <a:rPr lang="en-US" sz="1600" dirty="0"/>
              <a:t> handler, If not, emulate host response</a:t>
            </a:r>
          </a:p>
          <a:p>
            <a:pPr lvl="1">
              <a:lnSpc>
                <a:spcPct val="90000"/>
              </a:lnSpc>
            </a:pPr>
            <a:r>
              <a:rPr lang="en-US" sz="1600" dirty="0"/>
              <a:t>Form precise state</a:t>
            </a:r>
          </a:p>
          <a:p>
            <a:endParaRPr lang="zh-TW" altLang="en-US" dirty="0"/>
          </a:p>
        </p:txBody>
      </p:sp>
    </p:spTree>
    <p:extLst>
      <p:ext uri="{BB962C8B-B14F-4D97-AF65-F5344CB8AC3E}">
        <p14:creationId xmlns:p14="http://schemas.microsoft.com/office/powerpoint/2010/main" val="412727582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solidFill>
                  <a:srgbClr val="FF0000"/>
                </a:solidFill>
              </a:rPr>
              <a:t>动态指令翻译</a:t>
            </a:r>
            <a:endParaRPr lang="en-US" altLang="zh-CN" dirty="0">
              <a:solidFill>
                <a:srgbClr val="FF0000"/>
              </a:solidFill>
            </a:endParaRPr>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64582666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字方塊 34"/>
          <p:cNvSpPr txBox="1">
            <a:spLocks noChangeArrowheads="1"/>
          </p:cNvSpPr>
          <p:nvPr/>
        </p:nvSpPr>
        <p:spPr bwMode="auto">
          <a:xfrm>
            <a:off x="3132138" y="2684463"/>
            <a:ext cx="3984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Hit</a:t>
            </a:r>
            <a:endParaRPr kumimoji="0" lang="zh-TW" altLang="en-US" sz="1400" i="1"/>
          </a:p>
        </p:txBody>
      </p:sp>
      <p:sp>
        <p:nvSpPr>
          <p:cNvPr id="6147" name="標題 1"/>
          <p:cNvSpPr>
            <a:spLocks noGrp="1"/>
          </p:cNvSpPr>
          <p:nvPr>
            <p:ph type="title"/>
          </p:nvPr>
        </p:nvSpPr>
        <p:spPr/>
        <p:txBody>
          <a:bodyPr/>
          <a:lstStyle/>
          <a:p>
            <a:pPr eaLnBrk="1" hangingPunct="1"/>
            <a:r>
              <a:rPr lang="en-US" altLang="zh-TW">
                <a:latin typeface="Calibri" charset="0"/>
                <a:ea typeface="新細明體" charset="0"/>
              </a:rPr>
              <a:t>QEMU CPU Events</a:t>
            </a:r>
            <a:endParaRPr lang="zh-TW" altLang="en-US">
              <a:latin typeface="Calibri" charset="0"/>
              <a:ea typeface="新細明體" charset="0"/>
            </a:endParaRPr>
          </a:p>
        </p:txBody>
      </p:sp>
      <p:sp>
        <p:nvSpPr>
          <p:cNvPr id="6148" name="文字方塊 35"/>
          <p:cNvSpPr txBox="1">
            <a:spLocks noChangeArrowheads="1"/>
          </p:cNvSpPr>
          <p:nvPr/>
        </p:nvSpPr>
        <p:spPr bwMode="auto">
          <a:xfrm>
            <a:off x="3976688" y="2205038"/>
            <a:ext cx="5238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Miss</a:t>
            </a:r>
            <a:endParaRPr kumimoji="0" lang="zh-TW" altLang="en-US" sz="1400" i="1"/>
          </a:p>
        </p:txBody>
      </p:sp>
      <p:sp>
        <p:nvSpPr>
          <p:cNvPr id="42" name="矩形 41"/>
          <p:cNvSpPr/>
          <p:nvPr/>
        </p:nvSpPr>
        <p:spPr>
          <a:xfrm>
            <a:off x="2882900" y="2206625"/>
            <a:ext cx="1130300" cy="5461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Find Fast</a:t>
            </a:r>
            <a:endParaRPr kumimoji="0" lang="zh-TW" altLang="en-US">
              <a:solidFill>
                <a:schemeClr val="tx1"/>
              </a:solidFill>
              <a:latin typeface="Calibri" charset="0"/>
              <a:ea typeface="新細明體" charset="0"/>
              <a:cs typeface="新細明體" charset="0"/>
            </a:endParaRPr>
          </a:p>
        </p:txBody>
      </p:sp>
      <p:sp>
        <p:nvSpPr>
          <p:cNvPr id="45" name="矩形 44"/>
          <p:cNvSpPr/>
          <p:nvPr/>
        </p:nvSpPr>
        <p:spPr>
          <a:xfrm>
            <a:off x="4954588" y="3600450"/>
            <a:ext cx="1201588" cy="547688"/>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dirty="0">
                <a:solidFill>
                  <a:schemeClr val="tx1"/>
                </a:solidFill>
                <a:latin typeface="Calibri" charset="0"/>
                <a:ea typeface="新細明體" charset="0"/>
                <a:cs typeface="新細明體" charset="0"/>
              </a:rPr>
              <a:t>Invalidate</a:t>
            </a:r>
            <a:endParaRPr kumimoji="0" lang="zh-TW" altLang="en-US" dirty="0">
              <a:solidFill>
                <a:schemeClr val="tx1"/>
              </a:solidFill>
              <a:latin typeface="Calibri" charset="0"/>
              <a:ea typeface="新細明體" charset="0"/>
              <a:cs typeface="新細明體" charset="0"/>
            </a:endParaRPr>
          </a:p>
        </p:txBody>
      </p:sp>
      <p:sp>
        <p:nvSpPr>
          <p:cNvPr id="46" name="矩形 45"/>
          <p:cNvSpPr/>
          <p:nvPr/>
        </p:nvSpPr>
        <p:spPr>
          <a:xfrm>
            <a:off x="4943475" y="2470150"/>
            <a:ext cx="1128713" cy="547688"/>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Build</a:t>
            </a:r>
            <a:endParaRPr kumimoji="0" lang="zh-TW" altLang="en-US">
              <a:solidFill>
                <a:schemeClr val="tx1"/>
              </a:solidFill>
              <a:latin typeface="Calibri" charset="0"/>
              <a:ea typeface="新細明體" charset="0"/>
              <a:cs typeface="新細明體" charset="0"/>
            </a:endParaRPr>
          </a:p>
        </p:txBody>
      </p:sp>
      <p:sp>
        <p:nvSpPr>
          <p:cNvPr id="48" name="矩形 47"/>
          <p:cNvSpPr/>
          <p:nvPr/>
        </p:nvSpPr>
        <p:spPr>
          <a:xfrm>
            <a:off x="2882900" y="4011613"/>
            <a:ext cx="1130300" cy="547687"/>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Execute</a:t>
            </a:r>
            <a:endParaRPr kumimoji="0" lang="zh-TW" altLang="en-US">
              <a:solidFill>
                <a:schemeClr val="tx1"/>
              </a:solidFill>
              <a:latin typeface="Calibri" charset="0"/>
              <a:ea typeface="新細明體" charset="0"/>
              <a:cs typeface="新細明體" charset="0"/>
            </a:endParaRPr>
          </a:p>
        </p:txBody>
      </p:sp>
      <p:sp>
        <p:nvSpPr>
          <p:cNvPr id="55" name="矩形 54"/>
          <p:cNvSpPr/>
          <p:nvPr/>
        </p:nvSpPr>
        <p:spPr>
          <a:xfrm>
            <a:off x="4954588" y="4259263"/>
            <a:ext cx="1201588" cy="547687"/>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solidFill>
                  <a:schemeClr val="tx1"/>
                </a:solidFill>
              </a:rPr>
              <a:t>Unchain</a:t>
            </a:r>
          </a:p>
        </p:txBody>
      </p:sp>
      <p:sp>
        <p:nvSpPr>
          <p:cNvPr id="56" name="矩形 55"/>
          <p:cNvSpPr/>
          <p:nvPr/>
        </p:nvSpPr>
        <p:spPr>
          <a:xfrm>
            <a:off x="4954588" y="4919663"/>
            <a:ext cx="1201588" cy="546100"/>
          </a:xfrm>
          <a:prstGeom prst="rect">
            <a:avLst/>
          </a:prstGeom>
          <a:solidFill>
            <a:schemeClr val="bg1">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solidFill>
                  <a:schemeClr val="tx1"/>
                </a:solidFill>
              </a:rPr>
              <a:t>Restore</a:t>
            </a:r>
          </a:p>
        </p:txBody>
      </p:sp>
      <p:sp>
        <p:nvSpPr>
          <p:cNvPr id="57" name="矩形 56"/>
          <p:cNvSpPr/>
          <p:nvPr/>
        </p:nvSpPr>
        <p:spPr>
          <a:xfrm>
            <a:off x="6178550" y="3052763"/>
            <a:ext cx="1130300" cy="547687"/>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Flush</a:t>
            </a:r>
            <a:endParaRPr kumimoji="0" lang="zh-TW" altLang="en-US">
              <a:solidFill>
                <a:schemeClr val="tx1"/>
              </a:solidFill>
              <a:latin typeface="Calibri" charset="0"/>
              <a:ea typeface="新細明體" charset="0"/>
              <a:cs typeface="新細明體" charset="0"/>
            </a:endParaRPr>
          </a:p>
        </p:txBody>
      </p:sp>
      <p:cxnSp>
        <p:nvCxnSpPr>
          <p:cNvPr id="61" name="肘形接點 60"/>
          <p:cNvCxnSpPr>
            <a:stCxn id="43" idx="6"/>
            <a:endCxn id="42" idx="0"/>
          </p:cNvCxnSpPr>
          <p:nvPr/>
        </p:nvCxnSpPr>
        <p:spPr>
          <a:xfrm>
            <a:off x="3054350" y="1624013"/>
            <a:ext cx="393700" cy="58261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64" name="肘形接點 63"/>
          <p:cNvCxnSpPr>
            <a:stCxn id="42" idx="3"/>
            <a:endCxn id="135" idx="0"/>
          </p:cNvCxnSpPr>
          <p:nvPr/>
        </p:nvCxnSpPr>
        <p:spPr>
          <a:xfrm flipV="1">
            <a:off x="4013200" y="1528763"/>
            <a:ext cx="1495425" cy="950912"/>
          </a:xfrm>
          <a:prstGeom prst="bentConnector4">
            <a:avLst>
              <a:gd name="adj1" fmla="val 26943"/>
              <a:gd name="adj2" fmla="val 124899"/>
            </a:avLst>
          </a:prstGeom>
          <a:ln>
            <a:tailEnd type="arrow"/>
          </a:ln>
        </p:spPr>
        <p:style>
          <a:lnRef idx="1">
            <a:schemeClr val="dk1"/>
          </a:lnRef>
          <a:fillRef idx="0">
            <a:schemeClr val="dk1"/>
          </a:fillRef>
          <a:effectRef idx="0">
            <a:schemeClr val="dk1"/>
          </a:effectRef>
          <a:fontRef idx="minor">
            <a:schemeClr val="tx1"/>
          </a:fontRef>
        </p:style>
      </p:cxnSp>
      <p:cxnSp>
        <p:nvCxnSpPr>
          <p:cNvPr id="76" name="肘形接點 75"/>
          <p:cNvCxnSpPr>
            <a:stCxn id="46" idx="3"/>
            <a:endCxn id="57" idx="0"/>
          </p:cNvCxnSpPr>
          <p:nvPr/>
        </p:nvCxnSpPr>
        <p:spPr>
          <a:xfrm>
            <a:off x="6072188" y="2744788"/>
            <a:ext cx="671512" cy="307975"/>
          </a:xfrm>
          <a:prstGeom prst="bentConnector2">
            <a:avLst/>
          </a:prstGeom>
          <a:ln>
            <a:headEnd type="none"/>
            <a:tailEnd type="arrow"/>
          </a:ln>
        </p:spPr>
        <p:style>
          <a:lnRef idx="1">
            <a:schemeClr val="dk1"/>
          </a:lnRef>
          <a:fillRef idx="0">
            <a:schemeClr val="dk1"/>
          </a:fillRef>
          <a:effectRef idx="0">
            <a:schemeClr val="dk1"/>
          </a:effectRef>
          <a:fontRef idx="minor">
            <a:schemeClr val="tx1"/>
          </a:fontRef>
        </p:style>
      </p:cxnSp>
      <p:cxnSp>
        <p:nvCxnSpPr>
          <p:cNvPr id="78" name="直線單箭頭接點 77"/>
          <p:cNvCxnSpPr/>
          <p:nvPr/>
        </p:nvCxnSpPr>
        <p:spPr>
          <a:xfrm flipV="1">
            <a:off x="4013200" y="3694113"/>
            <a:ext cx="941388" cy="3778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線單箭頭接點 80"/>
          <p:cNvCxnSpPr/>
          <p:nvPr/>
        </p:nvCxnSpPr>
        <p:spPr>
          <a:xfrm>
            <a:off x="4013200" y="4448175"/>
            <a:ext cx="94138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直線單箭頭接點 83"/>
          <p:cNvCxnSpPr>
            <a:endCxn id="56" idx="1"/>
          </p:cNvCxnSpPr>
          <p:nvPr/>
        </p:nvCxnSpPr>
        <p:spPr>
          <a:xfrm>
            <a:off x="3717925" y="4567238"/>
            <a:ext cx="1236663" cy="6254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62" name="文字方塊 86"/>
          <p:cNvSpPr txBox="1">
            <a:spLocks noChangeArrowheads="1"/>
          </p:cNvSpPr>
          <p:nvPr/>
        </p:nvSpPr>
        <p:spPr bwMode="auto">
          <a:xfrm>
            <a:off x="4211638" y="3573463"/>
            <a:ext cx="6731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SMC</a:t>
            </a:r>
            <a:endParaRPr kumimoji="0" lang="zh-TW" altLang="en-US" sz="1400" i="1"/>
          </a:p>
        </p:txBody>
      </p:sp>
      <p:sp>
        <p:nvSpPr>
          <p:cNvPr id="6163" name="文字方塊 87"/>
          <p:cNvSpPr txBox="1">
            <a:spLocks noChangeArrowheads="1"/>
          </p:cNvSpPr>
          <p:nvPr/>
        </p:nvSpPr>
        <p:spPr bwMode="auto">
          <a:xfrm>
            <a:off x="4140200" y="4221163"/>
            <a:ext cx="8318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Interrupt</a:t>
            </a:r>
            <a:endParaRPr kumimoji="0" lang="zh-TW" altLang="en-US" sz="1400" i="1"/>
          </a:p>
        </p:txBody>
      </p:sp>
      <p:sp>
        <p:nvSpPr>
          <p:cNvPr id="6164" name="文字方塊 90"/>
          <p:cNvSpPr txBox="1">
            <a:spLocks noChangeArrowheads="1"/>
          </p:cNvSpPr>
          <p:nvPr/>
        </p:nvSpPr>
        <p:spPr bwMode="auto">
          <a:xfrm>
            <a:off x="4140200" y="4776788"/>
            <a:ext cx="8858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Exception</a:t>
            </a:r>
            <a:endParaRPr kumimoji="0" lang="zh-TW" altLang="en-US" sz="1400" i="1"/>
          </a:p>
        </p:txBody>
      </p:sp>
      <p:sp>
        <p:nvSpPr>
          <p:cNvPr id="6165" name="文字方塊 95"/>
          <p:cNvSpPr txBox="1">
            <a:spLocks noChangeArrowheads="1"/>
          </p:cNvSpPr>
          <p:nvPr/>
        </p:nvSpPr>
        <p:spPr bwMode="auto">
          <a:xfrm>
            <a:off x="6003925" y="2708275"/>
            <a:ext cx="4397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algn="ctr" eaLnBrk="1" hangingPunct="1"/>
            <a:r>
              <a:rPr kumimoji="0" lang="en-US" altLang="zh-TW" sz="1400" i="1"/>
              <a:t>Full</a:t>
            </a:r>
            <a:endParaRPr kumimoji="0" lang="zh-TW" altLang="en-US" sz="1400" i="1"/>
          </a:p>
        </p:txBody>
      </p:sp>
      <p:cxnSp>
        <p:nvCxnSpPr>
          <p:cNvPr id="98" name="直線單箭頭接點 97"/>
          <p:cNvCxnSpPr>
            <a:stCxn id="48" idx="2"/>
          </p:cNvCxnSpPr>
          <p:nvPr/>
        </p:nvCxnSpPr>
        <p:spPr>
          <a:xfrm rot="5400000">
            <a:off x="3314701" y="4692650"/>
            <a:ext cx="265112"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4" name="流程圖: 決策 103"/>
          <p:cNvSpPr/>
          <p:nvPr/>
        </p:nvSpPr>
        <p:spPr>
          <a:xfrm>
            <a:off x="2644775" y="5672138"/>
            <a:ext cx="1600200" cy="565150"/>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Halt?</a:t>
            </a:r>
            <a:endParaRPr kumimoji="0" lang="zh-TW" altLang="en-US">
              <a:solidFill>
                <a:srgbClr val="FFFFFF"/>
              </a:solidFill>
              <a:latin typeface="Calibri" charset="0"/>
              <a:ea typeface="新細明體" charset="0"/>
              <a:cs typeface="新細明體" charset="0"/>
            </a:endParaRPr>
          </a:p>
        </p:txBody>
      </p:sp>
      <p:cxnSp>
        <p:nvCxnSpPr>
          <p:cNvPr id="106" name="直線單箭頭接點 105"/>
          <p:cNvCxnSpPr>
            <a:endCxn id="104" idx="0"/>
          </p:cNvCxnSpPr>
          <p:nvPr/>
        </p:nvCxnSpPr>
        <p:spPr>
          <a:xfrm rot="5400000">
            <a:off x="3296444" y="5520531"/>
            <a:ext cx="300038"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9" name="肘形接點 108"/>
          <p:cNvCxnSpPr>
            <a:stCxn id="104" idx="2"/>
            <a:endCxn id="43" idx="2"/>
          </p:cNvCxnSpPr>
          <p:nvPr/>
        </p:nvCxnSpPr>
        <p:spPr>
          <a:xfrm rot="5400000" flipH="1">
            <a:off x="189706" y="2982120"/>
            <a:ext cx="4613275" cy="1897062"/>
          </a:xfrm>
          <a:prstGeom prst="bentConnector4">
            <a:avLst>
              <a:gd name="adj1" fmla="val -4954"/>
              <a:gd name="adj2" fmla="val 112050"/>
            </a:avLst>
          </a:prstGeom>
          <a:ln>
            <a:tailEnd type="arrow"/>
          </a:ln>
        </p:spPr>
        <p:style>
          <a:lnRef idx="1">
            <a:schemeClr val="dk1"/>
          </a:lnRef>
          <a:fillRef idx="0">
            <a:schemeClr val="dk1"/>
          </a:fillRef>
          <a:effectRef idx="0">
            <a:schemeClr val="dk1"/>
          </a:effectRef>
          <a:fontRef idx="minor">
            <a:schemeClr val="tx1"/>
          </a:fontRef>
        </p:style>
      </p:cxnSp>
      <p:cxnSp>
        <p:nvCxnSpPr>
          <p:cNvPr id="114" name="肘形接點 113"/>
          <p:cNvCxnSpPr>
            <a:stCxn id="104" idx="1"/>
            <a:endCxn id="42" idx="1"/>
          </p:cNvCxnSpPr>
          <p:nvPr/>
        </p:nvCxnSpPr>
        <p:spPr>
          <a:xfrm rot="10800000" flipH="1">
            <a:off x="2644775" y="2479675"/>
            <a:ext cx="238125" cy="3475038"/>
          </a:xfrm>
          <a:prstGeom prst="bentConnector3">
            <a:avLst>
              <a:gd name="adj1" fmla="val -125524"/>
            </a:avLst>
          </a:prstGeom>
          <a:ln>
            <a:tailEnd type="arrow"/>
          </a:ln>
        </p:spPr>
        <p:style>
          <a:lnRef idx="1">
            <a:schemeClr val="dk1"/>
          </a:lnRef>
          <a:fillRef idx="0">
            <a:schemeClr val="dk1"/>
          </a:fillRef>
          <a:effectRef idx="0">
            <a:schemeClr val="dk1"/>
          </a:effectRef>
          <a:fontRef idx="minor">
            <a:schemeClr val="tx1"/>
          </a:fontRef>
        </p:style>
      </p:cxnSp>
      <p:sp>
        <p:nvSpPr>
          <p:cNvPr id="6171" name="文字方塊 119"/>
          <p:cNvSpPr txBox="1">
            <a:spLocks noChangeArrowheads="1"/>
          </p:cNvSpPr>
          <p:nvPr/>
        </p:nvSpPr>
        <p:spPr bwMode="auto">
          <a:xfrm>
            <a:off x="2411413" y="5707063"/>
            <a:ext cx="3921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No</a:t>
            </a:r>
            <a:endParaRPr kumimoji="0" lang="zh-TW" altLang="en-US" sz="1400" i="1"/>
          </a:p>
        </p:txBody>
      </p:sp>
      <p:sp>
        <p:nvSpPr>
          <p:cNvPr id="6172" name="文字方塊 120"/>
          <p:cNvSpPr txBox="1">
            <a:spLocks noChangeArrowheads="1"/>
          </p:cNvSpPr>
          <p:nvPr/>
        </p:nvSpPr>
        <p:spPr bwMode="auto">
          <a:xfrm>
            <a:off x="2987675" y="6237288"/>
            <a:ext cx="4159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Yes</a:t>
            </a:r>
            <a:endParaRPr kumimoji="0" lang="zh-TW" altLang="en-US" sz="1400" i="1"/>
          </a:p>
        </p:txBody>
      </p:sp>
      <p:sp>
        <p:nvSpPr>
          <p:cNvPr id="123" name="矩形 122"/>
          <p:cNvSpPr/>
          <p:nvPr/>
        </p:nvSpPr>
        <p:spPr>
          <a:xfrm>
            <a:off x="2882900" y="3130550"/>
            <a:ext cx="1130300" cy="5461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Chain</a:t>
            </a:r>
            <a:endParaRPr kumimoji="0" lang="zh-TW" altLang="en-US">
              <a:solidFill>
                <a:schemeClr val="tx1"/>
              </a:solidFill>
              <a:latin typeface="Calibri" charset="0"/>
              <a:ea typeface="新細明體" charset="0"/>
              <a:cs typeface="新細明體" charset="0"/>
            </a:endParaRPr>
          </a:p>
        </p:txBody>
      </p:sp>
      <p:cxnSp>
        <p:nvCxnSpPr>
          <p:cNvPr id="124" name="肘形接點 123"/>
          <p:cNvCxnSpPr>
            <a:stCxn id="42" idx="2"/>
            <a:endCxn id="123" idx="0"/>
          </p:cNvCxnSpPr>
          <p:nvPr/>
        </p:nvCxnSpPr>
        <p:spPr>
          <a:xfrm rot="5400000">
            <a:off x="3259138" y="2941638"/>
            <a:ext cx="376237"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9" name="肘形接點 128"/>
          <p:cNvCxnSpPr>
            <a:stCxn id="123" idx="2"/>
            <a:endCxn id="48" idx="0"/>
          </p:cNvCxnSpPr>
          <p:nvPr/>
        </p:nvCxnSpPr>
        <p:spPr>
          <a:xfrm rot="5400000">
            <a:off x="3279776" y="3844925"/>
            <a:ext cx="334962"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5" name="矩形 134"/>
          <p:cNvSpPr/>
          <p:nvPr/>
        </p:nvSpPr>
        <p:spPr>
          <a:xfrm>
            <a:off x="4943475" y="1528763"/>
            <a:ext cx="1128713" cy="547687"/>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en-US" altLang="zh-TW">
                <a:solidFill>
                  <a:schemeClr val="tx1"/>
                </a:solidFill>
                <a:latin typeface="Calibri" charset="0"/>
                <a:ea typeface="新細明體" charset="0"/>
                <a:cs typeface="新細明體" charset="0"/>
              </a:rPr>
              <a:t>Find Slow</a:t>
            </a:r>
            <a:endParaRPr kumimoji="0" lang="zh-TW" altLang="en-US">
              <a:solidFill>
                <a:schemeClr val="tx1"/>
              </a:solidFill>
              <a:latin typeface="Calibri" charset="0"/>
              <a:ea typeface="新細明體" charset="0"/>
              <a:cs typeface="新細明體" charset="0"/>
            </a:endParaRPr>
          </a:p>
        </p:txBody>
      </p:sp>
      <p:cxnSp>
        <p:nvCxnSpPr>
          <p:cNvPr id="137" name="肘形接點 136"/>
          <p:cNvCxnSpPr>
            <a:stCxn id="135" idx="2"/>
            <a:endCxn id="46" idx="0"/>
          </p:cNvCxnSpPr>
          <p:nvPr/>
        </p:nvCxnSpPr>
        <p:spPr>
          <a:xfrm rot="5400000">
            <a:off x="5310982" y="2274094"/>
            <a:ext cx="393700"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178" name="文字方塊 139"/>
          <p:cNvSpPr txBox="1">
            <a:spLocks noChangeArrowheads="1"/>
          </p:cNvSpPr>
          <p:nvPr/>
        </p:nvSpPr>
        <p:spPr bwMode="auto">
          <a:xfrm>
            <a:off x="5022850" y="2000250"/>
            <a:ext cx="5222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Miss</a:t>
            </a:r>
            <a:endParaRPr kumimoji="0" lang="zh-TW" altLang="en-US" sz="1400" i="1"/>
          </a:p>
        </p:txBody>
      </p:sp>
      <p:sp>
        <p:nvSpPr>
          <p:cNvPr id="6179" name="文字方塊 142"/>
          <p:cNvSpPr txBox="1">
            <a:spLocks noChangeArrowheads="1"/>
          </p:cNvSpPr>
          <p:nvPr/>
        </p:nvSpPr>
        <p:spPr bwMode="auto">
          <a:xfrm>
            <a:off x="4576763" y="1811338"/>
            <a:ext cx="4000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Hit</a:t>
            </a:r>
            <a:endParaRPr kumimoji="0" lang="zh-TW" altLang="en-US" sz="1400" i="1"/>
          </a:p>
        </p:txBody>
      </p:sp>
      <p:cxnSp>
        <p:nvCxnSpPr>
          <p:cNvPr id="59" name="直線單箭頭接點 58"/>
          <p:cNvCxnSpPr>
            <a:stCxn id="45" idx="1"/>
          </p:cNvCxnSpPr>
          <p:nvPr/>
        </p:nvCxnSpPr>
        <p:spPr>
          <a:xfrm flipH="1">
            <a:off x="4013200" y="3874294"/>
            <a:ext cx="941388" cy="3484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單箭頭接點 70"/>
          <p:cNvCxnSpPr/>
          <p:nvPr/>
        </p:nvCxnSpPr>
        <p:spPr>
          <a:xfrm rot="10800000">
            <a:off x="4013200" y="4541838"/>
            <a:ext cx="941388"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肘形接點 91"/>
          <p:cNvCxnSpPr>
            <a:stCxn id="135" idx="1"/>
            <a:endCxn id="123" idx="3"/>
          </p:cNvCxnSpPr>
          <p:nvPr/>
        </p:nvCxnSpPr>
        <p:spPr>
          <a:xfrm rot="10800000" flipV="1">
            <a:off x="4013200" y="1803400"/>
            <a:ext cx="930275" cy="1600200"/>
          </a:xfrm>
          <a:prstGeom prst="bentConnector3">
            <a:avLst>
              <a:gd name="adj1" fmla="val 36611"/>
            </a:avLst>
          </a:prstGeom>
          <a:ln>
            <a:tailEnd type="arrow"/>
          </a:ln>
        </p:spPr>
        <p:style>
          <a:lnRef idx="1">
            <a:schemeClr val="dk1"/>
          </a:lnRef>
          <a:fillRef idx="0">
            <a:schemeClr val="dk1"/>
          </a:fillRef>
          <a:effectRef idx="0">
            <a:schemeClr val="dk1"/>
          </a:effectRef>
          <a:fontRef idx="minor">
            <a:schemeClr val="tx1"/>
          </a:fontRef>
        </p:style>
      </p:cxnSp>
      <p:cxnSp>
        <p:nvCxnSpPr>
          <p:cNvPr id="131" name="肘形接點 130"/>
          <p:cNvCxnSpPr>
            <a:stCxn id="46" idx="2"/>
            <a:endCxn id="57" idx="1"/>
          </p:cNvCxnSpPr>
          <p:nvPr/>
        </p:nvCxnSpPr>
        <p:spPr>
          <a:xfrm rot="16200000" flipH="1">
            <a:off x="5688807" y="2837656"/>
            <a:ext cx="309562" cy="669925"/>
          </a:xfrm>
          <a:prstGeom prst="bent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36" name="橢圓 135"/>
          <p:cNvSpPr/>
          <p:nvPr/>
        </p:nvSpPr>
        <p:spPr>
          <a:xfrm>
            <a:off x="2693988" y="4824413"/>
            <a:ext cx="1506537" cy="565150"/>
          </a:xfrm>
          <a:prstGeom prst="ellipse">
            <a:avLst/>
          </a:prstGeom>
          <a:ln w="9525"/>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dirty="0">
                <a:solidFill>
                  <a:schemeClr val="tx1"/>
                </a:solidFill>
                <a:latin typeface="Calibri" charset="0"/>
                <a:ea typeface="新細明體" charset="0"/>
                <a:cs typeface="新細明體" charset="0"/>
              </a:rPr>
              <a:t>Check</a:t>
            </a:r>
          </a:p>
          <a:p>
            <a:pPr algn="ctr"/>
            <a:r>
              <a:rPr kumimoji="0" lang="en-US" altLang="zh-TW" sz="1800" dirty="0">
                <a:solidFill>
                  <a:schemeClr val="tx1"/>
                </a:solidFill>
                <a:latin typeface="Calibri" charset="0"/>
                <a:ea typeface="新細明體" charset="0"/>
                <a:cs typeface="新細明體" charset="0"/>
              </a:rPr>
              <a:t>Interrupt</a:t>
            </a:r>
            <a:endParaRPr kumimoji="0" lang="zh-TW" altLang="en-US" sz="1800" dirty="0">
              <a:solidFill>
                <a:schemeClr val="tx1"/>
              </a:solidFill>
              <a:latin typeface="Calibri" charset="0"/>
              <a:ea typeface="新細明體" charset="0"/>
              <a:cs typeface="新細明體" charset="0"/>
            </a:endParaRPr>
          </a:p>
        </p:txBody>
      </p:sp>
      <p:sp>
        <p:nvSpPr>
          <p:cNvPr id="43" name="橢圓 42"/>
          <p:cNvSpPr/>
          <p:nvPr/>
        </p:nvSpPr>
        <p:spPr>
          <a:xfrm>
            <a:off x="1547813" y="1341438"/>
            <a:ext cx="1506537" cy="563562"/>
          </a:xfrm>
          <a:prstGeom prst="ellipse">
            <a:avLst/>
          </a:prstGeom>
          <a:ln w="9525"/>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chemeClr val="tx1"/>
                </a:solidFill>
                <a:latin typeface="Calibri" charset="0"/>
                <a:ea typeface="新細明體" charset="0"/>
                <a:cs typeface="新細明體" charset="0"/>
              </a:rPr>
              <a:t>CPU</a:t>
            </a:r>
            <a:r>
              <a:rPr kumimoji="0" lang="zh-TW" altLang="en-US">
                <a:solidFill>
                  <a:schemeClr val="tx1"/>
                </a:solidFill>
                <a:latin typeface="Calibri" charset="0"/>
                <a:ea typeface="新細明體" charset="0"/>
                <a:cs typeface="新細明體" charset="0"/>
              </a:rPr>
              <a:t> </a:t>
            </a:r>
            <a:r>
              <a:rPr kumimoji="0" lang="en-US" altLang="zh-TW">
                <a:solidFill>
                  <a:schemeClr val="tx1"/>
                </a:solidFill>
                <a:latin typeface="Calibri" charset="0"/>
                <a:ea typeface="新細明體" charset="0"/>
                <a:cs typeface="新細明體" charset="0"/>
              </a:rPr>
              <a:t>Idle</a:t>
            </a:r>
            <a:endParaRPr kumimoji="0" lang="zh-TW" altLang="en-US">
              <a:solidFill>
                <a:schemeClr val="tx1"/>
              </a:solidFill>
              <a:latin typeface="Calibri" charset="0"/>
              <a:ea typeface="新細明體" charset="0"/>
              <a:cs typeface="新細明體" charset="0"/>
            </a:endParaRPr>
          </a:p>
        </p:txBody>
      </p:sp>
      <p:sp>
        <p:nvSpPr>
          <p:cNvPr id="6186" name="文字方塊 139"/>
          <p:cNvSpPr txBox="1">
            <a:spLocks noChangeArrowheads="1"/>
          </p:cNvSpPr>
          <p:nvPr/>
        </p:nvSpPr>
        <p:spPr bwMode="auto">
          <a:xfrm>
            <a:off x="6011863" y="2374900"/>
            <a:ext cx="5651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kumimoji="0" lang="en-US" altLang="zh-TW" sz="1400" i="1"/>
              <a:t>Done</a:t>
            </a:r>
            <a:endParaRPr kumimoji="0" lang="zh-TW" altLang="en-US" sz="1400" i="1"/>
          </a:p>
        </p:txBody>
      </p:sp>
      <p:cxnSp>
        <p:nvCxnSpPr>
          <p:cNvPr id="95" name="Shape 94"/>
          <p:cNvCxnSpPr>
            <a:stCxn id="56" idx="2"/>
            <a:endCxn id="136" idx="6"/>
          </p:cNvCxnSpPr>
          <p:nvPr/>
        </p:nvCxnSpPr>
        <p:spPr>
          <a:xfrm rot="5400000" flipH="1">
            <a:off x="4698566" y="4608948"/>
            <a:ext cx="358775" cy="1354857"/>
          </a:xfrm>
          <a:prstGeom prst="bentConnector4">
            <a:avLst>
              <a:gd name="adj1" fmla="val -63717"/>
              <a:gd name="adj2" fmla="val 72172"/>
            </a:avLst>
          </a:prstGeom>
          <a:ln>
            <a:tailEnd type="arrow"/>
          </a:ln>
        </p:spPr>
        <p:style>
          <a:lnRef idx="1">
            <a:schemeClr val="dk1"/>
          </a:lnRef>
          <a:fillRef idx="0">
            <a:schemeClr val="dk1"/>
          </a:fillRef>
          <a:effectRef idx="0">
            <a:schemeClr val="dk1"/>
          </a:effectRef>
          <a:fontRef idx="minor">
            <a:schemeClr val="tx1"/>
          </a:fontRef>
        </p:style>
      </p:cxnSp>
      <p:cxnSp>
        <p:nvCxnSpPr>
          <p:cNvPr id="99" name="Elbow Connector 98"/>
          <p:cNvCxnSpPr/>
          <p:nvPr/>
        </p:nvCxnSpPr>
        <p:spPr>
          <a:xfrm flipV="1">
            <a:off x="6084888" y="1700213"/>
            <a:ext cx="1587" cy="942975"/>
          </a:xfrm>
          <a:prstGeom prst="bentConnector3">
            <a:avLst>
              <a:gd name="adj1" fmla="val 30418271"/>
            </a:avLst>
          </a:prstGeom>
          <a:ln>
            <a:tailEnd type="arrow"/>
          </a:ln>
        </p:spPr>
        <p:style>
          <a:lnRef idx="1">
            <a:schemeClr val="dk1"/>
          </a:lnRef>
          <a:fillRef idx="0">
            <a:schemeClr val="dk1"/>
          </a:fillRef>
          <a:effectRef idx="0">
            <a:schemeClr val="dk1"/>
          </a:effectRef>
          <a:fontRef idx="minor">
            <a:schemeClr val="tx1"/>
          </a:fontRef>
        </p:style>
      </p:cxnSp>
      <p:sp>
        <p:nvSpPr>
          <p:cNvPr id="6189" name="矩形 1"/>
          <p:cNvSpPr>
            <a:spLocks noChangeArrowheads="1"/>
          </p:cNvSpPr>
          <p:nvPr/>
        </p:nvSpPr>
        <p:spPr bwMode="auto">
          <a:xfrm>
            <a:off x="4624388" y="5913438"/>
            <a:ext cx="45720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TW" b="1" dirty="0"/>
              <a:t>http://</a:t>
            </a:r>
            <a:r>
              <a:rPr lang="en-US" altLang="zh-TW" b="1" dirty="0" err="1"/>
              <a:t>www.cs.nthu.edu.tw</a:t>
            </a:r>
            <a:r>
              <a:rPr lang="en-US" altLang="zh-TW" b="1" dirty="0"/>
              <a:t>/~</a:t>
            </a:r>
            <a:r>
              <a:rPr lang="en-US" altLang="zh-TW" b="1" dirty="0" err="1"/>
              <a:t>ychung</a:t>
            </a:r>
            <a:r>
              <a:rPr lang="en-US" altLang="zh-TW" b="1" dirty="0"/>
              <a:t>/conference/ICPADS2011.pdf</a:t>
            </a:r>
            <a:endParaRPr lang="zh-TW" altLang="en-US" b="1" dirty="0"/>
          </a:p>
        </p:txBody>
      </p:sp>
    </p:spTree>
    <p:extLst>
      <p:ext uri="{BB962C8B-B14F-4D97-AF65-F5344CB8AC3E}">
        <p14:creationId xmlns:p14="http://schemas.microsoft.com/office/powerpoint/2010/main" val="345423475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zh-TW">
                <a:latin typeface="Calibri" charset="0"/>
                <a:ea typeface="新細明體" charset="0"/>
              </a:rPr>
              <a:t>Shared Resources in CPU Events</a:t>
            </a:r>
            <a:endParaRPr lang="zh-TW" altLang="en-US">
              <a:latin typeface="Calibri" charset="0"/>
              <a:ea typeface="新細明體" charset="0"/>
            </a:endParaRPr>
          </a:p>
        </p:txBody>
      </p:sp>
      <p:sp>
        <p:nvSpPr>
          <p:cNvPr id="4" name="Rectangle 3"/>
          <p:cNvSpPr/>
          <p:nvPr/>
        </p:nvSpPr>
        <p:spPr>
          <a:xfrm>
            <a:off x="1223963" y="2344738"/>
            <a:ext cx="935037" cy="438150"/>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dirty="0">
                <a:solidFill>
                  <a:srgbClr val="000000"/>
                </a:solidFill>
                <a:latin typeface="Calibri" charset="0"/>
                <a:ea typeface="新細明體" charset="0"/>
                <a:cs typeface="新細明體" charset="0"/>
              </a:rPr>
              <a:t>Restore</a:t>
            </a:r>
            <a:endParaRPr kumimoji="0" lang="zh-TW" altLang="en-US" sz="1800" dirty="0">
              <a:solidFill>
                <a:srgbClr val="000000"/>
              </a:solidFill>
              <a:latin typeface="Calibri" charset="0"/>
              <a:ea typeface="新細明體" charset="0"/>
              <a:cs typeface="新細明體" charset="0"/>
            </a:endParaRPr>
          </a:p>
        </p:txBody>
      </p:sp>
      <p:sp>
        <p:nvSpPr>
          <p:cNvPr id="5" name="Rectangle 4"/>
          <p:cNvSpPr/>
          <p:nvPr/>
        </p:nvSpPr>
        <p:spPr>
          <a:xfrm>
            <a:off x="5983288" y="4718050"/>
            <a:ext cx="1079500" cy="434975"/>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a:solidFill>
                  <a:srgbClr val="000000"/>
                </a:solidFill>
                <a:latin typeface="Calibri" charset="0"/>
                <a:ea typeface="新細明體" charset="0"/>
                <a:cs typeface="新細明體" charset="0"/>
              </a:rPr>
              <a:t>Find Slow</a:t>
            </a:r>
            <a:endParaRPr kumimoji="0" lang="zh-TW" altLang="en-US" sz="1800">
              <a:solidFill>
                <a:srgbClr val="000000"/>
              </a:solidFill>
              <a:latin typeface="Calibri" charset="0"/>
              <a:ea typeface="新細明體" charset="0"/>
              <a:cs typeface="新細明體" charset="0"/>
            </a:endParaRPr>
          </a:p>
        </p:txBody>
      </p:sp>
      <p:sp>
        <p:nvSpPr>
          <p:cNvPr id="6" name="Rectangle 5"/>
          <p:cNvSpPr/>
          <p:nvPr/>
        </p:nvSpPr>
        <p:spPr>
          <a:xfrm>
            <a:off x="4889500" y="4721225"/>
            <a:ext cx="863600" cy="436563"/>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a:solidFill>
                  <a:srgbClr val="000000"/>
                </a:solidFill>
                <a:latin typeface="Calibri" charset="0"/>
                <a:ea typeface="新細明體" charset="0"/>
                <a:cs typeface="新細明體" charset="0"/>
              </a:rPr>
              <a:t>Build</a:t>
            </a:r>
            <a:endParaRPr kumimoji="0" lang="zh-TW" altLang="en-US" sz="1800">
              <a:solidFill>
                <a:srgbClr val="000000"/>
              </a:solidFill>
              <a:latin typeface="Calibri" charset="0"/>
              <a:ea typeface="新細明體" charset="0"/>
              <a:cs typeface="新細明體" charset="0"/>
            </a:endParaRPr>
          </a:p>
        </p:txBody>
      </p:sp>
      <p:sp>
        <p:nvSpPr>
          <p:cNvPr id="7" name="Rectangle 6"/>
          <p:cNvSpPr/>
          <p:nvPr/>
        </p:nvSpPr>
        <p:spPr>
          <a:xfrm>
            <a:off x="1692275" y="4718050"/>
            <a:ext cx="863600" cy="434975"/>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a:solidFill>
                  <a:srgbClr val="000000"/>
                </a:solidFill>
                <a:latin typeface="Calibri" charset="0"/>
                <a:ea typeface="新細明體" charset="0"/>
                <a:cs typeface="新細明體" charset="0"/>
              </a:rPr>
              <a:t>Chain</a:t>
            </a:r>
            <a:endParaRPr kumimoji="0" lang="zh-TW" altLang="en-US" sz="1800">
              <a:solidFill>
                <a:srgbClr val="000000"/>
              </a:solidFill>
              <a:latin typeface="Calibri" charset="0"/>
              <a:ea typeface="新細明體" charset="0"/>
              <a:cs typeface="新細明體" charset="0"/>
            </a:endParaRPr>
          </a:p>
        </p:txBody>
      </p:sp>
      <p:sp>
        <p:nvSpPr>
          <p:cNvPr id="8" name="Rectangle 7"/>
          <p:cNvSpPr/>
          <p:nvPr/>
        </p:nvSpPr>
        <p:spPr>
          <a:xfrm>
            <a:off x="3059113" y="4718050"/>
            <a:ext cx="1008062" cy="434975"/>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a:solidFill>
                  <a:srgbClr val="000000"/>
                </a:solidFill>
                <a:latin typeface="Calibri" charset="0"/>
                <a:ea typeface="新細明體" charset="0"/>
                <a:cs typeface="新細明體" charset="0"/>
              </a:rPr>
              <a:t>Unchain</a:t>
            </a:r>
            <a:endParaRPr kumimoji="0" lang="zh-TW" altLang="en-US" sz="1800">
              <a:solidFill>
                <a:srgbClr val="000000"/>
              </a:solidFill>
              <a:latin typeface="Calibri" charset="0"/>
              <a:ea typeface="新細明體" charset="0"/>
              <a:cs typeface="新細明體" charset="0"/>
            </a:endParaRPr>
          </a:p>
        </p:txBody>
      </p:sp>
      <p:sp>
        <p:nvSpPr>
          <p:cNvPr id="9" name="Rectangle 8"/>
          <p:cNvSpPr/>
          <p:nvPr/>
        </p:nvSpPr>
        <p:spPr>
          <a:xfrm>
            <a:off x="3679825" y="2344738"/>
            <a:ext cx="863600" cy="436562"/>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a:solidFill>
                  <a:srgbClr val="000000"/>
                </a:solidFill>
                <a:latin typeface="Calibri" charset="0"/>
                <a:ea typeface="新細明體" charset="0"/>
                <a:cs typeface="新細明體" charset="0"/>
              </a:rPr>
              <a:t>Flush</a:t>
            </a:r>
            <a:endParaRPr kumimoji="0" lang="zh-TW" altLang="en-US" sz="1800">
              <a:solidFill>
                <a:srgbClr val="000000"/>
              </a:solidFill>
              <a:latin typeface="Calibri" charset="0"/>
              <a:ea typeface="新細明體" charset="0"/>
              <a:cs typeface="新細明體" charset="0"/>
            </a:endParaRPr>
          </a:p>
        </p:txBody>
      </p:sp>
      <p:sp>
        <p:nvSpPr>
          <p:cNvPr id="10" name="Rectangle 9"/>
          <p:cNvSpPr/>
          <p:nvPr/>
        </p:nvSpPr>
        <p:spPr>
          <a:xfrm>
            <a:off x="2433638" y="2344738"/>
            <a:ext cx="935037" cy="438150"/>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dirty="0">
                <a:solidFill>
                  <a:srgbClr val="000000"/>
                </a:solidFill>
                <a:latin typeface="Calibri" charset="0"/>
                <a:ea typeface="新細明體" charset="0"/>
                <a:cs typeface="新細明體" charset="0"/>
              </a:rPr>
              <a:t>Execute</a:t>
            </a:r>
            <a:endParaRPr kumimoji="0" lang="zh-TW" altLang="en-US" sz="1800" dirty="0">
              <a:solidFill>
                <a:srgbClr val="000000"/>
              </a:solidFill>
              <a:latin typeface="Calibri" charset="0"/>
              <a:ea typeface="新細明體" charset="0"/>
              <a:cs typeface="新細明體" charset="0"/>
            </a:endParaRPr>
          </a:p>
        </p:txBody>
      </p:sp>
      <p:sp>
        <p:nvSpPr>
          <p:cNvPr id="11" name="Oval 10"/>
          <p:cNvSpPr/>
          <p:nvPr/>
        </p:nvSpPr>
        <p:spPr>
          <a:xfrm>
            <a:off x="2325688" y="3568700"/>
            <a:ext cx="1152525" cy="504825"/>
          </a:xfrm>
          <a:prstGeom prst="ellipse">
            <a:avLst/>
          </a:prstGeom>
          <a:solidFill>
            <a:schemeClr val="accent3">
              <a:lumMod val="20000"/>
              <a:lumOff val="80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rgbClr val="000000"/>
                </a:solidFill>
                <a:latin typeface="Calibri" charset="0"/>
                <a:ea typeface="新細明體" charset="0"/>
                <a:cs typeface="新細明體" charset="0"/>
              </a:rPr>
              <a:t>CC</a:t>
            </a:r>
            <a:endParaRPr kumimoji="0" lang="zh-TW" altLang="en-US">
              <a:solidFill>
                <a:srgbClr val="000000"/>
              </a:solidFill>
              <a:latin typeface="Calibri" charset="0"/>
              <a:ea typeface="新細明體" charset="0"/>
              <a:cs typeface="新細明體" charset="0"/>
            </a:endParaRPr>
          </a:p>
        </p:txBody>
      </p:sp>
      <p:sp>
        <p:nvSpPr>
          <p:cNvPr id="12" name="Oval 11"/>
          <p:cNvSpPr/>
          <p:nvPr/>
        </p:nvSpPr>
        <p:spPr>
          <a:xfrm>
            <a:off x="3535363" y="3568700"/>
            <a:ext cx="1152525" cy="504825"/>
          </a:xfrm>
          <a:prstGeom prst="ellipse">
            <a:avLst/>
          </a:prstGeom>
          <a:solidFill>
            <a:schemeClr val="tx2">
              <a:lumMod val="20000"/>
              <a:lumOff val="80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rgbClr val="000000"/>
                </a:solidFill>
                <a:latin typeface="Calibri" charset="0"/>
                <a:ea typeface="新細明體" charset="0"/>
                <a:cs typeface="新細明體" charset="0"/>
              </a:rPr>
              <a:t>TBD</a:t>
            </a:r>
            <a:endParaRPr kumimoji="0" lang="zh-TW" altLang="en-US">
              <a:solidFill>
                <a:srgbClr val="000000"/>
              </a:solidFill>
              <a:latin typeface="Calibri" charset="0"/>
              <a:ea typeface="新細明體" charset="0"/>
              <a:cs typeface="新細明體" charset="0"/>
            </a:endParaRPr>
          </a:p>
        </p:txBody>
      </p:sp>
      <p:sp>
        <p:nvSpPr>
          <p:cNvPr id="13" name="Oval 12"/>
          <p:cNvSpPr/>
          <p:nvPr/>
        </p:nvSpPr>
        <p:spPr>
          <a:xfrm>
            <a:off x="4745038" y="3568700"/>
            <a:ext cx="1152525" cy="504825"/>
          </a:xfrm>
          <a:prstGeom prst="ellipse">
            <a:avLst/>
          </a:prstGeom>
          <a:solidFill>
            <a:schemeClr val="tx2">
              <a:lumMod val="20000"/>
              <a:lumOff val="80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rgbClr val="000000"/>
                </a:solidFill>
                <a:latin typeface="Calibri" charset="0"/>
                <a:ea typeface="新細明體" charset="0"/>
                <a:cs typeface="新細明體" charset="0"/>
              </a:rPr>
              <a:t>TBDA</a:t>
            </a:r>
            <a:endParaRPr kumimoji="0" lang="zh-TW" altLang="en-US">
              <a:solidFill>
                <a:srgbClr val="000000"/>
              </a:solidFill>
              <a:latin typeface="Calibri" charset="0"/>
              <a:ea typeface="新細明體" charset="0"/>
              <a:cs typeface="新細明體" charset="0"/>
            </a:endParaRPr>
          </a:p>
        </p:txBody>
      </p:sp>
      <p:sp>
        <p:nvSpPr>
          <p:cNvPr id="14" name="Oval 13"/>
          <p:cNvSpPr/>
          <p:nvPr/>
        </p:nvSpPr>
        <p:spPr>
          <a:xfrm>
            <a:off x="5946775" y="3568700"/>
            <a:ext cx="1152525" cy="504825"/>
          </a:xfrm>
          <a:prstGeom prst="ellipse">
            <a:avLst/>
          </a:prstGeom>
          <a:solidFill>
            <a:schemeClr val="tx2">
              <a:lumMod val="20000"/>
              <a:lumOff val="80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rgbClr val="000000"/>
                </a:solidFill>
                <a:latin typeface="Calibri" charset="0"/>
                <a:ea typeface="新細明體" charset="0"/>
                <a:cs typeface="新細明體" charset="0"/>
              </a:rPr>
              <a:t>TBHT</a:t>
            </a:r>
            <a:endParaRPr kumimoji="0" lang="zh-TW" altLang="en-US">
              <a:solidFill>
                <a:srgbClr val="000000"/>
              </a:solidFill>
              <a:latin typeface="Calibri" charset="0"/>
              <a:ea typeface="新細明體" charset="0"/>
              <a:cs typeface="新細明體" charset="0"/>
            </a:endParaRPr>
          </a:p>
        </p:txBody>
      </p:sp>
      <p:sp>
        <p:nvSpPr>
          <p:cNvPr id="15" name="Oval 14"/>
          <p:cNvSpPr/>
          <p:nvPr/>
        </p:nvSpPr>
        <p:spPr>
          <a:xfrm>
            <a:off x="1116013" y="3568700"/>
            <a:ext cx="1152525" cy="504825"/>
          </a:xfrm>
          <a:prstGeom prst="ellipse">
            <a:avLst/>
          </a:prstGeom>
          <a:solidFill>
            <a:schemeClr val="accent2">
              <a:lumMod val="20000"/>
              <a:lumOff val="80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rgbClr val="000000"/>
                </a:solidFill>
                <a:latin typeface="Calibri" charset="0"/>
                <a:ea typeface="新細明體" charset="0"/>
                <a:cs typeface="新細明體" charset="0"/>
              </a:rPr>
              <a:t>TCG</a:t>
            </a:r>
            <a:endParaRPr kumimoji="0" lang="zh-TW" altLang="en-US">
              <a:solidFill>
                <a:srgbClr val="000000"/>
              </a:solidFill>
              <a:latin typeface="Calibri" charset="0"/>
              <a:ea typeface="新細明體" charset="0"/>
              <a:cs typeface="新細明體" charset="0"/>
            </a:endParaRPr>
          </a:p>
        </p:txBody>
      </p:sp>
      <p:sp>
        <p:nvSpPr>
          <p:cNvPr id="16" name="Oval 15"/>
          <p:cNvSpPr/>
          <p:nvPr/>
        </p:nvSpPr>
        <p:spPr>
          <a:xfrm>
            <a:off x="7164388" y="3568700"/>
            <a:ext cx="1152525" cy="504825"/>
          </a:xfrm>
          <a:prstGeom prst="ellipse">
            <a:avLst/>
          </a:prstGeom>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a:solidFill>
                  <a:srgbClr val="000000"/>
                </a:solidFill>
                <a:latin typeface="Calibri" charset="0"/>
                <a:ea typeface="新細明體" charset="0"/>
                <a:cs typeface="新細明體" charset="0"/>
              </a:rPr>
              <a:t>MPD</a:t>
            </a:r>
            <a:endParaRPr kumimoji="0" lang="zh-TW" altLang="en-US">
              <a:solidFill>
                <a:srgbClr val="000000"/>
              </a:solidFill>
              <a:latin typeface="Calibri" charset="0"/>
              <a:ea typeface="新細明體" charset="0"/>
              <a:cs typeface="新細明體" charset="0"/>
            </a:endParaRPr>
          </a:p>
        </p:txBody>
      </p:sp>
      <p:sp>
        <p:nvSpPr>
          <p:cNvPr id="17" name="Rectangle 16"/>
          <p:cNvSpPr/>
          <p:nvPr/>
        </p:nvSpPr>
        <p:spPr>
          <a:xfrm>
            <a:off x="5946775" y="2344738"/>
            <a:ext cx="1152525" cy="436562"/>
          </a:xfrm>
          <a:prstGeom prst="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sz="1800">
                <a:solidFill>
                  <a:srgbClr val="000000"/>
                </a:solidFill>
                <a:latin typeface="Calibri" charset="0"/>
                <a:ea typeface="新細明體" charset="0"/>
                <a:cs typeface="新細明體" charset="0"/>
              </a:rPr>
              <a:t>Invalidate</a:t>
            </a:r>
            <a:endParaRPr kumimoji="0" lang="zh-TW" altLang="en-US" sz="1800">
              <a:solidFill>
                <a:srgbClr val="000000"/>
              </a:solidFill>
              <a:latin typeface="Calibri" charset="0"/>
              <a:ea typeface="新細明體" charset="0"/>
              <a:cs typeface="新細明體" charset="0"/>
            </a:endParaRPr>
          </a:p>
        </p:txBody>
      </p:sp>
      <p:cxnSp>
        <p:nvCxnSpPr>
          <p:cNvPr id="18" name="Straight Arrow Connector 17"/>
          <p:cNvCxnSpPr>
            <a:stCxn id="11" idx="4"/>
            <a:endCxn id="7" idx="0"/>
          </p:cNvCxnSpPr>
          <p:nvPr/>
        </p:nvCxnSpPr>
        <p:spPr>
          <a:xfrm rot="5400000">
            <a:off x="2190750" y="4006850"/>
            <a:ext cx="644525" cy="7778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4"/>
            <a:endCxn id="8" idx="0"/>
          </p:cNvCxnSpPr>
          <p:nvPr/>
        </p:nvCxnSpPr>
        <p:spPr>
          <a:xfrm rot="16200000" flipH="1">
            <a:off x="2910681" y="4064794"/>
            <a:ext cx="644525" cy="661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0"/>
            <a:endCxn id="17" idx="2"/>
          </p:cNvCxnSpPr>
          <p:nvPr/>
        </p:nvCxnSpPr>
        <p:spPr>
          <a:xfrm rot="5400000" flipH="1" flipV="1">
            <a:off x="4318794" y="1364456"/>
            <a:ext cx="787400" cy="3621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0"/>
            <a:endCxn id="9" idx="2"/>
          </p:cNvCxnSpPr>
          <p:nvPr/>
        </p:nvCxnSpPr>
        <p:spPr>
          <a:xfrm rot="5400000" flipH="1" flipV="1">
            <a:off x="3113088" y="2570162"/>
            <a:ext cx="787400" cy="1209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1" idx="0"/>
            <a:endCxn id="10" idx="2"/>
          </p:cNvCxnSpPr>
          <p:nvPr/>
        </p:nvCxnSpPr>
        <p:spPr>
          <a:xfrm rot="5400000" flipH="1" flipV="1">
            <a:off x="2507457" y="3175794"/>
            <a:ext cx="78740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4"/>
            <a:endCxn id="6" idx="0"/>
          </p:cNvCxnSpPr>
          <p:nvPr/>
        </p:nvCxnSpPr>
        <p:spPr>
          <a:xfrm rot="16200000" flipH="1">
            <a:off x="3787775" y="3187700"/>
            <a:ext cx="647700" cy="2419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4"/>
            <a:endCxn id="8" idx="0"/>
          </p:cNvCxnSpPr>
          <p:nvPr/>
        </p:nvCxnSpPr>
        <p:spPr>
          <a:xfrm rot="5400000">
            <a:off x="3515519" y="4121944"/>
            <a:ext cx="644525" cy="5476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2" idx="4"/>
            <a:endCxn id="7" idx="0"/>
          </p:cNvCxnSpPr>
          <p:nvPr/>
        </p:nvCxnSpPr>
        <p:spPr>
          <a:xfrm rot="5400000">
            <a:off x="2795587" y="3402013"/>
            <a:ext cx="644525" cy="19875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2" idx="7"/>
            <a:endCxn id="17" idx="2"/>
          </p:cNvCxnSpPr>
          <p:nvPr/>
        </p:nvCxnSpPr>
        <p:spPr>
          <a:xfrm rot="5400000" flipH="1" flipV="1">
            <a:off x="5089525" y="2209800"/>
            <a:ext cx="862013" cy="20050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2" idx="4"/>
            <a:endCxn id="6" idx="0"/>
          </p:cNvCxnSpPr>
          <p:nvPr/>
        </p:nvCxnSpPr>
        <p:spPr>
          <a:xfrm rot="16200000" flipH="1">
            <a:off x="4392613" y="3792537"/>
            <a:ext cx="647700" cy="1209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0"/>
            <a:endCxn id="9" idx="2"/>
          </p:cNvCxnSpPr>
          <p:nvPr/>
        </p:nvCxnSpPr>
        <p:spPr>
          <a:xfrm rot="5400000" flipH="1" flipV="1">
            <a:off x="3716338" y="3175000"/>
            <a:ext cx="788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4"/>
            <a:endCxn id="6" idx="0"/>
          </p:cNvCxnSpPr>
          <p:nvPr/>
        </p:nvCxnSpPr>
        <p:spPr>
          <a:xfrm rot="16200000" flipH="1">
            <a:off x="3182938" y="2582862"/>
            <a:ext cx="647700" cy="36290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5" idx="0"/>
            <a:endCxn id="4" idx="2"/>
          </p:cNvCxnSpPr>
          <p:nvPr/>
        </p:nvCxnSpPr>
        <p:spPr>
          <a:xfrm rot="5400000" flipH="1" flipV="1">
            <a:off x="1297782" y="3175794"/>
            <a:ext cx="78740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4" idx="4"/>
            <a:endCxn id="5" idx="0"/>
          </p:cNvCxnSpPr>
          <p:nvPr/>
        </p:nvCxnSpPr>
        <p:spPr>
          <a:xfrm rot="5400000">
            <a:off x="6201569" y="4394994"/>
            <a:ext cx="644525"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4" idx="4"/>
            <a:endCxn id="6" idx="0"/>
          </p:cNvCxnSpPr>
          <p:nvPr/>
        </p:nvCxnSpPr>
        <p:spPr>
          <a:xfrm rot="5400000">
            <a:off x="5598319" y="3796506"/>
            <a:ext cx="647700" cy="12017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4" idx="0"/>
            <a:endCxn id="17" idx="2"/>
          </p:cNvCxnSpPr>
          <p:nvPr/>
        </p:nvCxnSpPr>
        <p:spPr>
          <a:xfrm rot="5400000" flipH="1" flipV="1">
            <a:off x="6129338" y="3175000"/>
            <a:ext cx="7889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4" idx="0"/>
            <a:endCxn id="9" idx="2"/>
          </p:cNvCxnSpPr>
          <p:nvPr/>
        </p:nvCxnSpPr>
        <p:spPr>
          <a:xfrm rot="16200000" flipV="1">
            <a:off x="4923632" y="1969293"/>
            <a:ext cx="787400" cy="24114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3" idx="4"/>
            <a:endCxn id="6" idx="0"/>
          </p:cNvCxnSpPr>
          <p:nvPr/>
        </p:nvCxnSpPr>
        <p:spPr>
          <a:xfrm rot="5400000">
            <a:off x="4995863" y="4397375"/>
            <a:ext cx="6492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3" idx="0"/>
            <a:endCxn id="17" idx="2"/>
          </p:cNvCxnSpPr>
          <p:nvPr/>
        </p:nvCxnSpPr>
        <p:spPr>
          <a:xfrm rot="5400000" flipH="1" flipV="1">
            <a:off x="5528469" y="2574131"/>
            <a:ext cx="787400" cy="12017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3" idx="0"/>
            <a:endCxn id="9" idx="2"/>
          </p:cNvCxnSpPr>
          <p:nvPr/>
        </p:nvCxnSpPr>
        <p:spPr>
          <a:xfrm rot="16200000" flipV="1">
            <a:off x="4322763" y="2570162"/>
            <a:ext cx="787400" cy="1209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6" idx="4"/>
            <a:endCxn id="6" idx="0"/>
          </p:cNvCxnSpPr>
          <p:nvPr/>
        </p:nvCxnSpPr>
        <p:spPr>
          <a:xfrm rot="5400000">
            <a:off x="6207125" y="3187700"/>
            <a:ext cx="647700" cy="24193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6" idx="0"/>
            <a:endCxn id="17" idx="2"/>
          </p:cNvCxnSpPr>
          <p:nvPr/>
        </p:nvCxnSpPr>
        <p:spPr>
          <a:xfrm rot="16200000" flipV="1">
            <a:off x="6738144" y="2566194"/>
            <a:ext cx="787400" cy="12176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6" idx="0"/>
            <a:endCxn id="9" idx="2"/>
          </p:cNvCxnSpPr>
          <p:nvPr/>
        </p:nvCxnSpPr>
        <p:spPr>
          <a:xfrm rot="16200000" flipV="1">
            <a:off x="5532438" y="1360487"/>
            <a:ext cx="787400" cy="36290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84922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教学人员</a:t>
            </a:r>
          </a:p>
        </p:txBody>
      </p:sp>
      <p:sp>
        <p:nvSpPr>
          <p:cNvPr id="3" name="内容占位符 2"/>
          <p:cNvSpPr>
            <a:spLocks noGrp="1"/>
          </p:cNvSpPr>
          <p:nvPr>
            <p:ph idx="1"/>
          </p:nvPr>
        </p:nvSpPr>
        <p:spPr>
          <a:xfrm>
            <a:off x="812800" y="1346200"/>
            <a:ext cx="7863656" cy="5251152"/>
          </a:xfrm>
        </p:spPr>
        <p:txBody>
          <a:bodyPr/>
          <a:lstStyle/>
          <a:p>
            <a:r>
              <a:rPr lang="zh-CN" altLang="en-US" sz="2000" dirty="0"/>
              <a:t>主讲教师</a:t>
            </a:r>
          </a:p>
          <a:p>
            <a:pPr lvl="1"/>
            <a:r>
              <a:rPr lang="zh-CN" altLang="en-US" sz="1800" dirty="0"/>
              <a:t>向勇</a:t>
            </a:r>
            <a:endParaRPr lang="en-US" altLang="zh-CN" sz="1800" dirty="0"/>
          </a:p>
          <a:p>
            <a:pPr lvl="2"/>
            <a:r>
              <a:rPr lang="en-US" altLang="zh-CN" sz="2000" dirty="0"/>
              <a:t>62785609</a:t>
            </a:r>
          </a:p>
          <a:p>
            <a:pPr lvl="2"/>
            <a:r>
              <a:rPr lang="en-US" altLang="zh-CN" sz="2000" dirty="0">
                <a:hlinkClick r:id="rId2"/>
              </a:rPr>
              <a:t>xyong@tsinghua.edu.cn</a:t>
            </a:r>
            <a:endParaRPr lang="en-US" altLang="zh-CN" sz="2000" dirty="0"/>
          </a:p>
          <a:p>
            <a:pPr lvl="2"/>
            <a:r>
              <a:rPr lang="zh-CN" altLang="en-US" sz="2000" dirty="0"/>
              <a:t>东主楼</a:t>
            </a:r>
            <a:r>
              <a:rPr lang="en-US" altLang="zh-CN" sz="2000" dirty="0"/>
              <a:t>9</a:t>
            </a:r>
            <a:r>
              <a:rPr lang="zh-CN" altLang="en-US" sz="2000" dirty="0"/>
              <a:t>区</a:t>
            </a:r>
            <a:r>
              <a:rPr lang="en-US" altLang="zh-CN" sz="2000" dirty="0"/>
              <a:t>410</a:t>
            </a:r>
            <a:r>
              <a:rPr lang="zh-CN" altLang="en-US" sz="2000" dirty="0"/>
              <a:t>室</a:t>
            </a:r>
          </a:p>
          <a:p>
            <a:pPr lvl="1"/>
            <a:r>
              <a:rPr lang="zh-CN" altLang="en-US" sz="1800" dirty="0"/>
              <a:t>姜进磊</a:t>
            </a:r>
            <a:endParaRPr lang="en-US" altLang="zh-CN" sz="1800" dirty="0"/>
          </a:p>
          <a:p>
            <a:pPr lvl="2"/>
            <a:r>
              <a:rPr lang="en-US" altLang="zh-CN" sz="2000" dirty="0"/>
              <a:t>6279 6162</a:t>
            </a:r>
          </a:p>
          <a:p>
            <a:pPr lvl="2"/>
            <a:r>
              <a:rPr lang="en-US" altLang="zh-CN" sz="2000" dirty="0">
                <a:hlinkClick r:id="rId3"/>
              </a:rPr>
              <a:t>jjlei@mail.tsinghua.edu.cn</a:t>
            </a:r>
            <a:endParaRPr lang="en-US" altLang="zh-CN" sz="2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a:t>
            </a:r>
            <a:endParaRPr lang="zh-TW" altLang="en-US" dirty="0"/>
          </a:p>
        </p:txBody>
      </p:sp>
      <p:sp>
        <p:nvSpPr>
          <p:cNvPr id="3" name="內容版面配置區 2"/>
          <p:cNvSpPr>
            <a:spLocks noGrp="1"/>
          </p:cNvSpPr>
          <p:nvPr>
            <p:ph sz="quarter" idx="1"/>
          </p:nvPr>
        </p:nvSpPr>
        <p:spPr/>
        <p:txBody>
          <a:bodyPr/>
          <a:lstStyle/>
          <a:p>
            <a:r>
              <a:rPr lang="en-US" altLang="zh-TW" dirty="0"/>
              <a:t>TCG (Tiny Code Generator)</a:t>
            </a:r>
          </a:p>
          <a:p>
            <a:pPr lvl="1"/>
            <a:r>
              <a:rPr lang="en-US" dirty="0"/>
              <a:t>a generic backend for a C</a:t>
            </a:r>
            <a:r>
              <a:rPr lang="zh-TW" altLang="en-US" dirty="0"/>
              <a:t> </a:t>
            </a:r>
            <a:r>
              <a:rPr lang="en-US" dirty="0"/>
              <a:t>compiler. It was simplified to be used in QEMU.</a:t>
            </a:r>
          </a:p>
          <a:p>
            <a:r>
              <a:rPr lang="en-US" altLang="zh-TW" dirty="0"/>
              <a:t>Translation Block (TB)</a:t>
            </a:r>
          </a:p>
          <a:p>
            <a:pPr lvl="1"/>
            <a:r>
              <a:rPr lang="en-US" altLang="zh-TW" dirty="0"/>
              <a:t>A TCG "basic block" corresponds to a list of instructions </a:t>
            </a:r>
            <a:r>
              <a:rPr lang="en-US" altLang="zh-TW" dirty="0">
                <a:solidFill>
                  <a:srgbClr val="FF0000"/>
                </a:solidFill>
              </a:rPr>
              <a:t>terminated by a branch instruction</a:t>
            </a:r>
            <a:r>
              <a:rPr lang="en-US" altLang="zh-TW" dirty="0"/>
              <a:t>.</a:t>
            </a:r>
          </a:p>
          <a:p>
            <a:r>
              <a:rPr lang="en-US" altLang="zh-TW" dirty="0"/>
              <a:t>16Mb code cache size</a:t>
            </a:r>
          </a:p>
          <a:p>
            <a:endParaRPr lang="en-US" altLang="zh-TW" dirty="0"/>
          </a:p>
          <a:p>
            <a:endParaRPr lang="zh-TW" altLang="en-US" dirty="0"/>
          </a:p>
        </p:txBody>
      </p:sp>
    </p:spTree>
    <p:extLst>
      <p:ext uri="{BB962C8B-B14F-4D97-AF65-F5344CB8AC3E}">
        <p14:creationId xmlns:p14="http://schemas.microsoft.com/office/powerpoint/2010/main" val="30592850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a:t>
            </a:r>
            <a:endParaRPr lang="zh-TW" altLang="en-US" dirty="0"/>
          </a:p>
        </p:txBody>
      </p:sp>
      <p:sp>
        <p:nvSpPr>
          <p:cNvPr id="3" name="內容版面配置區 2"/>
          <p:cNvSpPr>
            <a:spLocks noGrp="1"/>
          </p:cNvSpPr>
          <p:nvPr>
            <p:ph sz="quarter" idx="1"/>
          </p:nvPr>
        </p:nvSpPr>
        <p:spPr>
          <a:xfrm>
            <a:off x="214282" y="1571612"/>
            <a:ext cx="8153400" cy="1400172"/>
          </a:xfrm>
        </p:spPr>
        <p:txBody>
          <a:bodyPr/>
          <a:lstStyle/>
          <a:p>
            <a:r>
              <a:rPr lang="en-US" altLang="zh-TW" dirty="0"/>
              <a:t>Prologue, Epilogue</a:t>
            </a:r>
            <a:endParaRPr lang="zh-TW" altLang="en-US" dirty="0"/>
          </a:p>
        </p:txBody>
      </p:sp>
      <p:pic>
        <p:nvPicPr>
          <p:cNvPr id="9219" name="Picture 3"/>
          <p:cNvPicPr>
            <a:picLocks noChangeAspect="1" noChangeArrowheads="1"/>
          </p:cNvPicPr>
          <p:nvPr/>
        </p:nvPicPr>
        <p:blipFill>
          <a:blip r:embed="rId3" cstate="print"/>
          <a:srcRect/>
          <a:stretch>
            <a:fillRect/>
          </a:stretch>
        </p:blipFill>
        <p:spPr bwMode="auto">
          <a:xfrm>
            <a:off x="1214414" y="4324350"/>
            <a:ext cx="6305550" cy="25336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cstate="print"/>
          <a:srcRect/>
          <a:stretch>
            <a:fillRect/>
          </a:stretch>
        </p:blipFill>
        <p:spPr bwMode="auto">
          <a:xfrm>
            <a:off x="4143372" y="2285992"/>
            <a:ext cx="4475634" cy="178595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cstate="print"/>
          <a:srcRect/>
          <a:stretch>
            <a:fillRect/>
          </a:stretch>
        </p:blipFill>
        <p:spPr bwMode="auto">
          <a:xfrm>
            <a:off x="0" y="2428868"/>
            <a:ext cx="3981450" cy="1428760"/>
          </a:xfrm>
          <a:prstGeom prst="rect">
            <a:avLst/>
          </a:prstGeom>
          <a:noFill/>
          <a:ln w="9525">
            <a:noFill/>
            <a:miter lim="800000"/>
            <a:headEnd/>
            <a:tailEnd/>
          </a:ln>
          <a:effectLst/>
        </p:spPr>
      </p:pic>
      <p:cxnSp>
        <p:nvCxnSpPr>
          <p:cNvPr id="9" name="直線單箭頭接點 8"/>
          <p:cNvCxnSpPr/>
          <p:nvPr/>
        </p:nvCxnSpPr>
        <p:spPr>
          <a:xfrm flipV="1">
            <a:off x="2428860" y="2500306"/>
            <a:ext cx="1643074" cy="571504"/>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13" name="文字方塊 12"/>
          <p:cNvSpPr txBox="1"/>
          <p:nvPr/>
        </p:nvSpPr>
        <p:spPr>
          <a:xfrm>
            <a:off x="4500562" y="1785926"/>
            <a:ext cx="4000528" cy="369332"/>
          </a:xfrm>
          <a:prstGeom prst="rect">
            <a:avLst/>
          </a:prstGeom>
          <a:noFill/>
        </p:spPr>
        <p:txBody>
          <a:bodyPr wrap="square" rtlCol="0">
            <a:spAutoFit/>
          </a:bodyPr>
          <a:lstStyle/>
          <a:p>
            <a:r>
              <a:rPr lang="en-US" altLang="zh-TW" u="sng" dirty="0"/>
              <a:t>When the target-machine is ARM</a:t>
            </a:r>
            <a:endParaRPr lang="zh-TW" altLang="en-US" u="sng" dirty="0"/>
          </a:p>
        </p:txBody>
      </p:sp>
    </p:spTree>
    <p:extLst>
      <p:ext uri="{BB962C8B-B14F-4D97-AF65-F5344CB8AC3E}">
        <p14:creationId xmlns:p14="http://schemas.microsoft.com/office/powerpoint/2010/main" val="20358248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a:t>
            </a:r>
            <a:endParaRPr lang="zh-TW" altLang="en-US" dirty="0"/>
          </a:p>
        </p:txBody>
      </p:sp>
      <p:sp>
        <p:nvSpPr>
          <p:cNvPr id="3" name="內容版面配置區 2"/>
          <p:cNvSpPr>
            <a:spLocks noGrp="1"/>
          </p:cNvSpPr>
          <p:nvPr>
            <p:ph sz="quarter" idx="1"/>
          </p:nvPr>
        </p:nvSpPr>
        <p:spPr/>
        <p:txBody>
          <a:bodyPr/>
          <a:lstStyle/>
          <a:p>
            <a:r>
              <a:rPr lang="en-US" altLang="zh-TW" dirty="0" err="1"/>
              <a:t>cpu</a:t>
            </a:r>
            <a:r>
              <a:rPr lang="en-US" altLang="zh-TW" dirty="0"/>
              <a:t> exec() called each time around main loop.</a:t>
            </a:r>
          </a:p>
          <a:p>
            <a:r>
              <a:rPr lang="en-US" altLang="zh-TW" dirty="0"/>
              <a:t>Program executes until an unchained block is encountered.</a:t>
            </a:r>
          </a:p>
          <a:p>
            <a:r>
              <a:rPr lang="en-US" altLang="zh-TW" dirty="0"/>
              <a:t>Returns to </a:t>
            </a:r>
            <a:r>
              <a:rPr lang="en-US" altLang="zh-TW" dirty="0" err="1"/>
              <a:t>cpu</a:t>
            </a:r>
            <a:r>
              <a:rPr lang="en-US" altLang="zh-TW" dirty="0"/>
              <a:t> exec() through epilogue.</a:t>
            </a:r>
          </a:p>
          <a:p>
            <a:r>
              <a:rPr lang="en-US" altLang="zh-TW" dirty="0"/>
              <a:t>Enter the code cache:</a:t>
            </a:r>
            <a:endParaRPr lang="zh-TW" altLang="en-US" dirty="0"/>
          </a:p>
        </p:txBody>
      </p:sp>
      <p:pic>
        <p:nvPicPr>
          <p:cNvPr id="25602" name="Picture 2"/>
          <p:cNvPicPr>
            <a:picLocks noChangeAspect="1" noChangeArrowheads="1"/>
          </p:cNvPicPr>
          <p:nvPr/>
        </p:nvPicPr>
        <p:blipFill>
          <a:blip r:embed="rId2" cstate="print"/>
          <a:srcRect/>
          <a:stretch>
            <a:fillRect/>
          </a:stretch>
        </p:blipFill>
        <p:spPr bwMode="auto">
          <a:xfrm>
            <a:off x="357158" y="4143380"/>
            <a:ext cx="4052904" cy="1854114"/>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cstate="print"/>
          <a:srcRect/>
          <a:stretch>
            <a:fillRect/>
          </a:stretch>
        </p:blipFill>
        <p:spPr bwMode="auto">
          <a:xfrm>
            <a:off x="0" y="6357958"/>
            <a:ext cx="9190484" cy="223837"/>
          </a:xfrm>
          <a:prstGeom prst="rect">
            <a:avLst/>
          </a:prstGeom>
          <a:noFill/>
          <a:ln w="9525">
            <a:noFill/>
            <a:miter lim="800000"/>
            <a:headEnd/>
            <a:tailEnd/>
          </a:ln>
          <a:effectLst/>
        </p:spPr>
      </p:pic>
      <p:cxnSp>
        <p:nvCxnSpPr>
          <p:cNvPr id="7" name="直線單箭頭接點 6"/>
          <p:cNvCxnSpPr/>
          <p:nvPr/>
        </p:nvCxnSpPr>
        <p:spPr>
          <a:xfrm rot="5400000">
            <a:off x="3072199" y="6143247"/>
            <a:ext cx="428628" cy="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25604" name="Picture 4"/>
          <p:cNvPicPr>
            <a:picLocks noChangeAspect="1" noChangeArrowheads="1"/>
          </p:cNvPicPr>
          <p:nvPr/>
        </p:nvPicPr>
        <p:blipFill>
          <a:blip r:embed="rId4" cstate="print"/>
          <a:srcRect/>
          <a:stretch>
            <a:fillRect/>
          </a:stretch>
        </p:blipFill>
        <p:spPr bwMode="auto">
          <a:xfrm>
            <a:off x="4786314" y="4143380"/>
            <a:ext cx="4128204" cy="500066"/>
          </a:xfrm>
          <a:prstGeom prst="rect">
            <a:avLst/>
          </a:prstGeom>
          <a:noFill/>
          <a:ln w="9525">
            <a:noFill/>
            <a:miter lim="800000"/>
            <a:headEnd/>
            <a:tailEnd/>
          </a:ln>
          <a:effectLst/>
        </p:spPr>
      </p:pic>
      <p:sp>
        <p:nvSpPr>
          <p:cNvPr id="11" name="文字方塊 10"/>
          <p:cNvSpPr txBox="1"/>
          <p:nvPr/>
        </p:nvSpPr>
        <p:spPr>
          <a:xfrm>
            <a:off x="5143504" y="4572008"/>
            <a:ext cx="3357586" cy="646331"/>
          </a:xfrm>
          <a:prstGeom prst="rect">
            <a:avLst/>
          </a:prstGeom>
          <a:noFill/>
        </p:spPr>
        <p:txBody>
          <a:bodyPr wrap="square" rtlCol="0">
            <a:spAutoFit/>
          </a:bodyPr>
          <a:lstStyle/>
          <a:p>
            <a:r>
              <a:rPr lang="en-US" altLang="zh-TW" dirty="0"/>
              <a:t>Linux: Set buffer executable and jump to Buffer &amp; Execute</a:t>
            </a:r>
            <a:endParaRPr lang="zh-TW" altLang="en-US" dirty="0"/>
          </a:p>
        </p:txBody>
      </p:sp>
    </p:spTree>
    <p:extLst>
      <p:ext uri="{BB962C8B-B14F-4D97-AF65-F5344CB8AC3E}">
        <p14:creationId xmlns:p14="http://schemas.microsoft.com/office/powerpoint/2010/main" val="160317369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 – code gen flow </a:t>
            </a:r>
            <a:endParaRPr lang="zh-TW" altLang="en-US" dirty="0"/>
          </a:p>
        </p:txBody>
      </p:sp>
      <p:sp>
        <p:nvSpPr>
          <p:cNvPr id="3" name="內容版面配置區 2"/>
          <p:cNvSpPr>
            <a:spLocks noGrp="1"/>
          </p:cNvSpPr>
          <p:nvPr>
            <p:ph sz="quarter" idx="1"/>
          </p:nvPr>
        </p:nvSpPr>
        <p:spPr>
          <a:xfrm>
            <a:off x="612648" y="1600200"/>
            <a:ext cx="8153400" cy="1471610"/>
          </a:xfrm>
        </p:spPr>
        <p:txBody>
          <a:bodyPr>
            <a:normAutofit fontScale="85000" lnSpcReduction="10000"/>
          </a:bodyPr>
          <a:lstStyle/>
          <a:p>
            <a:r>
              <a:rPr lang="en-US" altLang="zh-TW" dirty="0"/>
              <a:t>Front-end: </a:t>
            </a:r>
            <a:r>
              <a:rPr lang="en-US" altLang="zh-TW" dirty="0" err="1"/>
              <a:t>qemu</a:t>
            </a:r>
            <a:r>
              <a:rPr lang="en-US" altLang="zh-TW" dirty="0"/>
              <a:t>/</a:t>
            </a:r>
            <a:r>
              <a:rPr lang="en-US" altLang="zh-TW" dirty="0" err="1"/>
              <a:t>tcg</a:t>
            </a:r>
            <a:r>
              <a:rPr lang="en-US" altLang="zh-TW" dirty="0"/>
              <a:t>/</a:t>
            </a:r>
            <a:r>
              <a:rPr lang="en-US" altLang="zh-TW" dirty="0" err="1"/>
              <a:t>tcg.c</a:t>
            </a:r>
            <a:endParaRPr lang="en-US" altLang="zh-TW" dirty="0"/>
          </a:p>
          <a:p>
            <a:r>
              <a:rPr lang="en-US" altLang="zh-TW" dirty="0" err="1"/>
              <a:t>gen_intermediate_code</a:t>
            </a:r>
            <a:r>
              <a:rPr lang="en-US" altLang="zh-TW" dirty="0"/>
              <a:t> </a:t>
            </a:r>
            <a:r>
              <a:rPr lang="en-US" altLang="zh-TW" dirty="0">
                <a:sym typeface="Wingdings" pitchFamily="2" charset="2"/>
              </a:rPr>
              <a:t> </a:t>
            </a:r>
            <a:r>
              <a:rPr lang="en-US" altLang="zh-TW" dirty="0" err="1">
                <a:sym typeface="Wingdings" pitchFamily="2" charset="2"/>
              </a:rPr>
              <a:t>disas_XXX_insn</a:t>
            </a:r>
            <a:endParaRPr lang="en-US" altLang="zh-TW" dirty="0">
              <a:sym typeface="Wingdings" pitchFamily="2" charset="2"/>
            </a:endParaRPr>
          </a:p>
          <a:p>
            <a:pPr lvl="1"/>
            <a:r>
              <a:rPr lang="en-US" altLang="zh-TW" dirty="0" err="1">
                <a:sym typeface="Wingdings" pitchFamily="2" charset="2"/>
              </a:rPr>
              <a:t>Interprete</a:t>
            </a:r>
            <a:r>
              <a:rPr lang="en-US" altLang="zh-TW" dirty="0">
                <a:sym typeface="Wingdings" pitchFamily="2" charset="2"/>
              </a:rPr>
              <a:t> source instruction and translate to micro-ops.</a:t>
            </a:r>
          </a:p>
          <a:p>
            <a:r>
              <a:rPr lang="en-US" altLang="zh-TW" dirty="0"/>
              <a:t>Translation stops when a conditional branch is encountered.</a:t>
            </a:r>
            <a:endParaRPr lang="zh-TW" altLang="en-US" dirty="0"/>
          </a:p>
        </p:txBody>
      </p:sp>
      <p:pic>
        <p:nvPicPr>
          <p:cNvPr id="26626" name="Picture 2"/>
          <p:cNvPicPr>
            <a:picLocks noChangeAspect="1" noChangeArrowheads="1"/>
          </p:cNvPicPr>
          <p:nvPr/>
        </p:nvPicPr>
        <p:blipFill>
          <a:blip r:embed="rId2" cstate="print"/>
          <a:srcRect/>
          <a:stretch>
            <a:fillRect/>
          </a:stretch>
        </p:blipFill>
        <p:spPr bwMode="auto">
          <a:xfrm>
            <a:off x="1214414" y="3000372"/>
            <a:ext cx="6486525" cy="3657600"/>
          </a:xfrm>
          <a:prstGeom prst="rect">
            <a:avLst/>
          </a:prstGeom>
          <a:noFill/>
          <a:ln w="9525">
            <a:noFill/>
            <a:miter lim="800000"/>
            <a:headEnd/>
            <a:tailEnd/>
          </a:ln>
          <a:effectLst/>
        </p:spPr>
      </p:pic>
    </p:spTree>
    <p:extLst>
      <p:ext uri="{BB962C8B-B14F-4D97-AF65-F5344CB8AC3E}">
        <p14:creationId xmlns:p14="http://schemas.microsoft.com/office/powerpoint/2010/main" val="22399887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 – code gen flow</a:t>
            </a:r>
            <a:endParaRPr lang="zh-TW" altLang="en-US" dirty="0"/>
          </a:p>
        </p:txBody>
      </p:sp>
      <p:sp>
        <p:nvSpPr>
          <p:cNvPr id="3" name="內容版面配置區 2"/>
          <p:cNvSpPr>
            <a:spLocks noGrp="1"/>
          </p:cNvSpPr>
          <p:nvPr>
            <p:ph sz="quarter" idx="1"/>
          </p:nvPr>
        </p:nvSpPr>
        <p:spPr>
          <a:xfrm>
            <a:off x="612648" y="1600200"/>
            <a:ext cx="8153400" cy="1471610"/>
          </a:xfrm>
        </p:spPr>
        <p:txBody>
          <a:bodyPr>
            <a:normAutofit/>
          </a:bodyPr>
          <a:lstStyle/>
          <a:p>
            <a:r>
              <a:rPr lang="en-US" altLang="zh-TW" dirty="0" err="1"/>
              <a:t>tcg_liveness_analysis</a:t>
            </a:r>
            <a:endParaRPr lang="en-US" altLang="zh-TW" dirty="0"/>
          </a:p>
          <a:p>
            <a:pPr lvl="1"/>
            <a:r>
              <a:rPr lang="en-US" altLang="zh-TW" dirty="0"/>
              <a:t>Remove dead code.</a:t>
            </a:r>
          </a:p>
          <a:p>
            <a:pPr lvl="2"/>
            <a:r>
              <a:rPr lang="en-US" altLang="zh-TW" sz="1600" dirty="0"/>
              <a:t>Ex. and_i32 t0, t0, $0xffffffff</a:t>
            </a:r>
          </a:p>
          <a:p>
            <a:pPr lvl="2"/>
            <a:r>
              <a:rPr lang="en-US" altLang="zh-TW" sz="1600" dirty="0"/>
              <a:t>Ex. </a:t>
            </a:r>
            <a:r>
              <a:rPr lang="en-US" altLang="zh-TW" sz="1600" u="sng" dirty="0"/>
              <a:t>add_i32 t0, t1, t2 </a:t>
            </a:r>
            <a:r>
              <a:rPr lang="en-US" altLang="zh-TW" sz="1600" dirty="0"/>
              <a:t> </a:t>
            </a:r>
            <a:r>
              <a:rPr lang="en-US" altLang="zh-TW" sz="1600" u="sng" dirty="0"/>
              <a:t>add_i32 t0, t0, $1</a:t>
            </a:r>
            <a:r>
              <a:rPr lang="en-US" altLang="zh-TW" sz="1600" dirty="0"/>
              <a:t>  </a:t>
            </a:r>
            <a:r>
              <a:rPr lang="en-US" altLang="zh-TW" sz="1600" u="sng" dirty="0"/>
              <a:t>mov_i32 t0, $1</a:t>
            </a:r>
          </a:p>
          <a:p>
            <a:endParaRPr lang="zh-TW" altLang="en-US" dirty="0"/>
          </a:p>
        </p:txBody>
      </p:sp>
      <p:pic>
        <p:nvPicPr>
          <p:cNvPr id="27650" name="Picture 2"/>
          <p:cNvPicPr>
            <a:picLocks noChangeAspect="1" noChangeArrowheads="1"/>
          </p:cNvPicPr>
          <p:nvPr/>
        </p:nvPicPr>
        <p:blipFill>
          <a:blip r:embed="rId2" cstate="print"/>
          <a:srcRect/>
          <a:stretch>
            <a:fillRect/>
          </a:stretch>
        </p:blipFill>
        <p:spPr bwMode="auto">
          <a:xfrm>
            <a:off x="1357290" y="3000372"/>
            <a:ext cx="6467475" cy="3695700"/>
          </a:xfrm>
          <a:prstGeom prst="rect">
            <a:avLst/>
          </a:prstGeom>
          <a:noFill/>
          <a:ln w="9525">
            <a:noFill/>
            <a:miter lim="800000"/>
            <a:headEnd/>
            <a:tailEnd/>
          </a:ln>
          <a:effectLst/>
        </p:spPr>
      </p:pic>
    </p:spTree>
    <p:extLst>
      <p:ext uri="{BB962C8B-B14F-4D97-AF65-F5344CB8AC3E}">
        <p14:creationId xmlns:p14="http://schemas.microsoft.com/office/powerpoint/2010/main" val="300246204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 – code gen flow</a:t>
            </a:r>
            <a:endParaRPr lang="zh-TW" altLang="en-US" dirty="0"/>
          </a:p>
        </p:txBody>
      </p:sp>
      <p:sp>
        <p:nvSpPr>
          <p:cNvPr id="3" name="內容版面配置區 2"/>
          <p:cNvSpPr>
            <a:spLocks noGrp="1"/>
          </p:cNvSpPr>
          <p:nvPr>
            <p:ph sz="quarter" idx="1"/>
          </p:nvPr>
        </p:nvSpPr>
        <p:spPr>
          <a:xfrm>
            <a:off x="612648" y="1600200"/>
            <a:ext cx="8153400" cy="1471610"/>
          </a:xfrm>
        </p:spPr>
        <p:txBody>
          <a:bodyPr>
            <a:normAutofit fontScale="85000" lnSpcReduction="20000"/>
          </a:bodyPr>
          <a:lstStyle/>
          <a:p>
            <a:r>
              <a:rPr lang="en-US" altLang="zh-TW" dirty="0"/>
              <a:t>Register mapping</a:t>
            </a:r>
          </a:p>
          <a:p>
            <a:pPr lvl="1"/>
            <a:r>
              <a:rPr lang="en-US" altLang="zh-TW" dirty="0"/>
              <a:t>register </a:t>
            </a:r>
            <a:r>
              <a:rPr lang="en-US" altLang="zh-TW" dirty="0" err="1"/>
              <a:t>struct</a:t>
            </a:r>
            <a:r>
              <a:rPr lang="en-US" altLang="zh-TW" dirty="0"/>
              <a:t> CPUNDS32State *</a:t>
            </a:r>
            <a:r>
              <a:rPr lang="en-US" altLang="zh-TW" dirty="0" err="1"/>
              <a:t>env</a:t>
            </a:r>
            <a:r>
              <a:rPr lang="en-US" altLang="zh-TW" dirty="0"/>
              <a:t> </a:t>
            </a:r>
            <a:r>
              <a:rPr lang="en-US" altLang="zh-TW" dirty="0" err="1"/>
              <a:t>asm</a:t>
            </a:r>
            <a:r>
              <a:rPr lang="en-US" altLang="zh-TW" dirty="0"/>
              <a:t>(r14);</a:t>
            </a:r>
          </a:p>
          <a:p>
            <a:pPr lvl="1"/>
            <a:r>
              <a:rPr lang="en-US" altLang="zh-TW" dirty="0"/>
              <a:t>register </a:t>
            </a:r>
            <a:r>
              <a:rPr lang="en-US" altLang="zh-TW" dirty="0" err="1"/>
              <a:t>target_ulong</a:t>
            </a:r>
            <a:r>
              <a:rPr lang="en-US" altLang="zh-TW" dirty="0"/>
              <a:t> T0 </a:t>
            </a:r>
            <a:r>
              <a:rPr lang="en-US" altLang="zh-TW" dirty="0" err="1"/>
              <a:t>asm</a:t>
            </a:r>
            <a:r>
              <a:rPr lang="en-US" altLang="zh-TW" dirty="0"/>
              <a:t>(r15);</a:t>
            </a:r>
          </a:p>
          <a:p>
            <a:pPr lvl="1"/>
            <a:r>
              <a:rPr lang="en-US" altLang="zh-TW" dirty="0"/>
              <a:t>register </a:t>
            </a:r>
            <a:r>
              <a:rPr lang="en-US" altLang="zh-TW" dirty="0" err="1"/>
              <a:t>target_ulong</a:t>
            </a:r>
            <a:r>
              <a:rPr lang="en-US" altLang="zh-TW" dirty="0"/>
              <a:t> T1 </a:t>
            </a:r>
            <a:r>
              <a:rPr lang="en-US" altLang="zh-TW" dirty="0" err="1"/>
              <a:t>asm</a:t>
            </a:r>
            <a:r>
              <a:rPr lang="en-US" altLang="zh-TW" dirty="0"/>
              <a:t>(r12);</a:t>
            </a:r>
          </a:p>
          <a:p>
            <a:pPr lvl="1"/>
            <a:r>
              <a:rPr lang="en-US" altLang="zh-TW" dirty="0"/>
              <a:t>register </a:t>
            </a:r>
            <a:r>
              <a:rPr lang="en-US" altLang="zh-TW" dirty="0" err="1"/>
              <a:t>target_ulong</a:t>
            </a:r>
            <a:r>
              <a:rPr lang="en-US" altLang="zh-TW" dirty="0"/>
              <a:t> T2 </a:t>
            </a:r>
            <a:r>
              <a:rPr lang="en-US" altLang="zh-TW" dirty="0" err="1"/>
              <a:t>asm</a:t>
            </a:r>
            <a:r>
              <a:rPr lang="en-US" altLang="zh-TW" dirty="0"/>
              <a:t>(r13);</a:t>
            </a:r>
            <a:endParaRPr lang="zh-TW" altLang="en-US" dirty="0"/>
          </a:p>
        </p:txBody>
      </p:sp>
      <p:pic>
        <p:nvPicPr>
          <p:cNvPr id="28674" name="Picture 2"/>
          <p:cNvPicPr>
            <a:picLocks noChangeAspect="1" noChangeArrowheads="1"/>
          </p:cNvPicPr>
          <p:nvPr/>
        </p:nvPicPr>
        <p:blipFill>
          <a:blip r:embed="rId2" cstate="print"/>
          <a:srcRect/>
          <a:stretch>
            <a:fillRect/>
          </a:stretch>
        </p:blipFill>
        <p:spPr bwMode="auto">
          <a:xfrm>
            <a:off x="1357290" y="3071810"/>
            <a:ext cx="6362700" cy="3467100"/>
          </a:xfrm>
          <a:prstGeom prst="rect">
            <a:avLst/>
          </a:prstGeom>
          <a:noFill/>
          <a:ln w="9525">
            <a:noFill/>
            <a:miter lim="800000"/>
            <a:headEnd/>
            <a:tailEnd/>
          </a:ln>
          <a:effectLst/>
        </p:spPr>
      </p:pic>
    </p:spTree>
    <p:extLst>
      <p:ext uri="{BB962C8B-B14F-4D97-AF65-F5344CB8AC3E}">
        <p14:creationId xmlns:p14="http://schemas.microsoft.com/office/powerpoint/2010/main" val="321195776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solidFill>
                  <a:srgbClr val="FF0000"/>
                </a:solidFill>
              </a:rPr>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solidFill>
                  <a:srgbClr val="FF0000"/>
                </a:solidFill>
              </a:rPr>
              <a:t>块链接</a:t>
            </a:r>
            <a:endParaRPr lang="en-US" altLang="zh-CN" dirty="0">
              <a:solidFill>
                <a:srgbClr val="FF0000"/>
              </a:solidFill>
            </a:endParaRPr>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429004818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QEMU JIT – Block chaining </a:t>
            </a:r>
            <a:endParaRPr lang="zh-TW" altLang="en-US" dirty="0"/>
          </a:p>
        </p:txBody>
      </p:sp>
      <p:sp>
        <p:nvSpPr>
          <p:cNvPr id="3" name="內容版面配置區 2"/>
          <p:cNvSpPr>
            <a:spLocks noGrp="1"/>
          </p:cNvSpPr>
          <p:nvPr>
            <p:ph sz="quarter" idx="1"/>
          </p:nvPr>
        </p:nvSpPr>
        <p:spPr/>
        <p:txBody>
          <a:bodyPr/>
          <a:lstStyle/>
          <a:p>
            <a:r>
              <a:rPr lang="en-US" altLang="zh-TW" dirty="0"/>
              <a:t>Avoid context-switch overhead</a:t>
            </a:r>
          </a:p>
          <a:p>
            <a:r>
              <a:rPr lang="en-US" altLang="zh-TW" dirty="0"/>
              <a:t>Every time a block returns, try to chain it.</a:t>
            </a:r>
          </a:p>
          <a:p>
            <a:r>
              <a:rPr lang="en-US" altLang="zh-TW" dirty="0" err="1"/>
              <a:t>tb_add_jump</a:t>
            </a:r>
            <a:r>
              <a:rPr lang="en-US" altLang="zh-TW" dirty="0"/>
              <a:t>(): back-patch the native jump address</a:t>
            </a:r>
          </a:p>
          <a:p>
            <a:pPr lvl="1"/>
            <a:endParaRPr lang="en-US" altLang="zh-TW" dirty="0"/>
          </a:p>
          <a:p>
            <a:endParaRPr lang="zh-TW" altLang="en-US" dirty="0"/>
          </a:p>
        </p:txBody>
      </p:sp>
      <p:pic>
        <p:nvPicPr>
          <p:cNvPr id="29698" name="Picture 2"/>
          <p:cNvPicPr>
            <a:picLocks noChangeAspect="1" noChangeArrowheads="1"/>
          </p:cNvPicPr>
          <p:nvPr/>
        </p:nvPicPr>
        <p:blipFill>
          <a:blip r:embed="rId2" cstate="print"/>
          <a:srcRect/>
          <a:stretch>
            <a:fillRect/>
          </a:stretch>
        </p:blipFill>
        <p:spPr bwMode="auto">
          <a:xfrm>
            <a:off x="1285852" y="3643314"/>
            <a:ext cx="6692794" cy="2571768"/>
          </a:xfrm>
          <a:prstGeom prst="rect">
            <a:avLst/>
          </a:prstGeom>
          <a:noFill/>
          <a:ln w="9525">
            <a:noFill/>
            <a:miter lim="800000"/>
            <a:headEnd/>
            <a:tailEnd/>
          </a:ln>
          <a:effectLst/>
        </p:spPr>
      </p:pic>
    </p:spTree>
    <p:extLst>
      <p:ext uri="{BB962C8B-B14F-4D97-AF65-F5344CB8AC3E}">
        <p14:creationId xmlns:p14="http://schemas.microsoft.com/office/powerpoint/2010/main" val="154426390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title"/>
          </p:nvPr>
        </p:nvSpPr>
        <p:spPr/>
        <p:txBody>
          <a:bodyPr/>
          <a:lstStyle/>
          <a:p>
            <a:r>
              <a:rPr lang="en-US" altLang="zh-TW" dirty="0"/>
              <a:t>How block chaining is done</a:t>
            </a:r>
            <a:r>
              <a:rPr lang="en-US" altLang="zh-TW" dirty="0">
                <a:latin typeface="Calibri" charset="0"/>
                <a:ea typeface="新細明體" charset="0"/>
              </a:rPr>
              <a:t>?</a:t>
            </a:r>
            <a:endParaRPr lang="zh-TW" altLang="en-US" dirty="0">
              <a:latin typeface="Calibri" charset="0"/>
              <a:ea typeface="新細明體" charset="0"/>
            </a:endParaRPr>
          </a:p>
        </p:txBody>
      </p:sp>
      <p:sp>
        <p:nvSpPr>
          <p:cNvPr id="3" name="圓角矩形 2"/>
          <p:cNvSpPr/>
          <p:nvPr/>
        </p:nvSpPr>
        <p:spPr>
          <a:xfrm>
            <a:off x="5033963" y="3538538"/>
            <a:ext cx="936625" cy="865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endParaRPr kumimoji="0" lang="zh-TW" altLang="en-US">
              <a:solidFill>
                <a:srgbClr val="000000"/>
              </a:solidFill>
              <a:latin typeface="Calibri" charset="0"/>
              <a:ea typeface="新細明體" charset="0"/>
              <a:cs typeface="新細明體" charset="0"/>
            </a:endParaRPr>
          </a:p>
        </p:txBody>
      </p:sp>
      <p:sp>
        <p:nvSpPr>
          <p:cNvPr id="4" name="圓角矩形 3"/>
          <p:cNvSpPr/>
          <p:nvPr/>
        </p:nvSpPr>
        <p:spPr>
          <a:xfrm>
            <a:off x="6410325" y="1917700"/>
            <a:ext cx="935038" cy="863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endParaRPr kumimoji="0" lang="zh-TW" altLang="en-US" b="1">
              <a:solidFill>
                <a:srgbClr val="000000"/>
              </a:solidFill>
              <a:latin typeface="Calibri" charset="0"/>
              <a:ea typeface="新細明體" charset="0"/>
              <a:cs typeface="新細明體" charset="0"/>
            </a:endParaRPr>
          </a:p>
        </p:txBody>
      </p:sp>
      <p:cxnSp>
        <p:nvCxnSpPr>
          <p:cNvPr id="7" name="直線單箭頭接點 6"/>
          <p:cNvCxnSpPr>
            <a:cxnSpLocks noChangeShapeType="1"/>
            <a:stCxn id="4" idx="2"/>
            <a:endCxn id="3" idx="0"/>
          </p:cNvCxnSpPr>
          <p:nvPr/>
        </p:nvCxnSpPr>
        <p:spPr bwMode="auto">
          <a:xfrm flipH="1">
            <a:off x="5502275" y="2781300"/>
            <a:ext cx="1374775" cy="757238"/>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054" name="文字方塊 11"/>
          <p:cNvSpPr txBox="1">
            <a:spLocks noChangeArrowheads="1"/>
          </p:cNvSpPr>
          <p:nvPr/>
        </p:nvSpPr>
        <p:spPr bwMode="auto">
          <a:xfrm>
            <a:off x="4833938" y="2860675"/>
            <a:ext cx="13589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jmp_next[0]</a:t>
            </a:r>
            <a:endParaRPr lang="zh-TW" altLang="en-US" b="1"/>
          </a:p>
        </p:txBody>
      </p:sp>
      <p:sp>
        <p:nvSpPr>
          <p:cNvPr id="14" name="圓角矩形 13"/>
          <p:cNvSpPr/>
          <p:nvPr/>
        </p:nvSpPr>
        <p:spPr>
          <a:xfrm>
            <a:off x="7634288" y="3538538"/>
            <a:ext cx="935037" cy="865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endParaRPr kumimoji="0" lang="zh-TW" altLang="en-US">
              <a:solidFill>
                <a:srgbClr val="000000"/>
              </a:solidFill>
              <a:latin typeface="Calibri" charset="0"/>
              <a:ea typeface="新細明體" charset="0"/>
              <a:cs typeface="新細明體" charset="0"/>
            </a:endParaRPr>
          </a:p>
        </p:txBody>
      </p:sp>
      <p:cxnSp>
        <p:nvCxnSpPr>
          <p:cNvPr id="16" name="直線單箭頭接點 15"/>
          <p:cNvCxnSpPr>
            <a:cxnSpLocks noChangeShapeType="1"/>
            <a:stCxn id="4" idx="2"/>
            <a:endCxn id="14" idx="0"/>
          </p:cNvCxnSpPr>
          <p:nvPr/>
        </p:nvCxnSpPr>
        <p:spPr bwMode="auto">
          <a:xfrm>
            <a:off x="6877050" y="2781300"/>
            <a:ext cx="1225550" cy="757238"/>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057" name="文字方塊 21"/>
          <p:cNvSpPr txBox="1">
            <a:spLocks noChangeArrowheads="1"/>
          </p:cNvSpPr>
          <p:nvPr/>
        </p:nvSpPr>
        <p:spPr bwMode="auto">
          <a:xfrm>
            <a:off x="7489825" y="2863850"/>
            <a:ext cx="13589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jmp_next[1]</a:t>
            </a:r>
            <a:endParaRPr lang="zh-TW" altLang="en-US" b="1"/>
          </a:p>
        </p:txBody>
      </p:sp>
      <p:cxnSp>
        <p:nvCxnSpPr>
          <p:cNvPr id="24" name="弧形接點 23"/>
          <p:cNvCxnSpPr>
            <a:cxnSpLocks noChangeShapeType="1"/>
            <a:stCxn id="3" idx="3"/>
          </p:cNvCxnSpPr>
          <p:nvPr/>
        </p:nvCxnSpPr>
        <p:spPr bwMode="auto">
          <a:xfrm flipV="1">
            <a:off x="5970588" y="2860675"/>
            <a:ext cx="906462" cy="1109663"/>
          </a:xfrm>
          <a:prstGeom prst="curvedConnector2">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059" name="文字方塊 24"/>
          <p:cNvSpPr txBox="1">
            <a:spLocks noChangeArrowheads="1"/>
          </p:cNvSpPr>
          <p:nvPr/>
        </p:nvSpPr>
        <p:spPr bwMode="auto">
          <a:xfrm>
            <a:off x="6410325" y="3908425"/>
            <a:ext cx="10477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jmp_first</a:t>
            </a:r>
            <a:endParaRPr lang="zh-TW" altLang="en-US" b="1"/>
          </a:p>
        </p:txBody>
      </p:sp>
      <p:sp>
        <p:nvSpPr>
          <p:cNvPr id="30" name="圓角矩形 29"/>
          <p:cNvSpPr/>
          <p:nvPr/>
        </p:nvSpPr>
        <p:spPr>
          <a:xfrm>
            <a:off x="79375" y="1644650"/>
            <a:ext cx="4429125" cy="3468688"/>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r>
              <a:rPr kumimoji="0" lang="en-US" altLang="zh-TW" sz="2000" b="1">
                <a:solidFill>
                  <a:srgbClr val="000000"/>
                </a:solidFill>
                <a:latin typeface="Calibri" charset="0"/>
                <a:ea typeface="新細明體" charset="0"/>
                <a:cs typeface="新細明體" charset="0"/>
              </a:rPr>
              <a:t>struct TranslationBlock {</a:t>
            </a:r>
          </a:p>
          <a:p>
            <a:endParaRPr kumimoji="0" lang="en-US" altLang="zh-TW" sz="2000" b="1">
              <a:solidFill>
                <a:srgbClr val="000000"/>
              </a:solidFill>
              <a:latin typeface="Calibri" charset="0"/>
              <a:ea typeface="新細明體" charset="0"/>
              <a:cs typeface="新細明體" charset="0"/>
            </a:endParaRPr>
          </a:p>
          <a:p>
            <a:r>
              <a:rPr kumimoji="0" lang="en-US" altLang="zh-TW" sz="2000">
                <a:solidFill>
                  <a:srgbClr val="000000"/>
                </a:solidFill>
                <a:latin typeface="Calibri" charset="0"/>
                <a:ea typeface="新細明體" charset="0"/>
                <a:cs typeface="新細明體" charset="0"/>
              </a:rPr>
              <a:t>struct </a:t>
            </a:r>
            <a:r>
              <a:rPr kumimoji="0" lang="en-US" altLang="zh-TW" sz="2000">
                <a:solidFill>
                  <a:srgbClr val="00B050"/>
                </a:solidFill>
                <a:latin typeface="Calibri" charset="0"/>
                <a:ea typeface="新細明體" charset="0"/>
                <a:cs typeface="新細明體" charset="0"/>
              </a:rPr>
              <a:t>TranslationBlock *</a:t>
            </a:r>
            <a:r>
              <a:rPr kumimoji="0" lang="en-US" altLang="zh-TW" sz="2000" b="1">
                <a:solidFill>
                  <a:srgbClr val="FF0000"/>
                </a:solidFill>
                <a:latin typeface="Calibri" charset="0"/>
                <a:ea typeface="新細明體" charset="0"/>
                <a:cs typeface="新細明體" charset="0"/>
              </a:rPr>
              <a:t>jmp_next[2]</a:t>
            </a:r>
            <a:r>
              <a:rPr kumimoji="0" lang="en-US" altLang="zh-TW" sz="2000">
                <a:solidFill>
                  <a:srgbClr val="000000"/>
                </a:solidFill>
                <a:latin typeface="Calibri" charset="0"/>
                <a:ea typeface="新細明體" charset="0"/>
                <a:cs typeface="新細明體" charset="0"/>
              </a:rPr>
              <a:t>;</a:t>
            </a:r>
          </a:p>
          <a:p>
            <a:r>
              <a:rPr kumimoji="0" lang="en-US" altLang="zh-TW" sz="2000">
                <a:solidFill>
                  <a:srgbClr val="000000"/>
                </a:solidFill>
                <a:latin typeface="Calibri" charset="0"/>
                <a:ea typeface="新細明體" charset="0"/>
                <a:cs typeface="新細明體" charset="0"/>
              </a:rPr>
              <a:t>struct </a:t>
            </a:r>
            <a:r>
              <a:rPr kumimoji="0" lang="en-US" altLang="zh-TW" sz="2000">
                <a:solidFill>
                  <a:srgbClr val="00B050"/>
                </a:solidFill>
                <a:latin typeface="Calibri" charset="0"/>
                <a:ea typeface="新細明體" charset="0"/>
                <a:cs typeface="新細明體" charset="0"/>
              </a:rPr>
              <a:t>TranslationBlock *</a:t>
            </a:r>
            <a:r>
              <a:rPr kumimoji="0" lang="en-US" altLang="zh-TW" sz="2000" b="1">
                <a:solidFill>
                  <a:srgbClr val="FF0000"/>
                </a:solidFill>
                <a:latin typeface="Calibri" charset="0"/>
                <a:ea typeface="新細明體" charset="0"/>
                <a:cs typeface="新細明體" charset="0"/>
              </a:rPr>
              <a:t>jmp_first</a:t>
            </a:r>
            <a:r>
              <a:rPr kumimoji="0" lang="en-US" altLang="zh-TW" sz="2000">
                <a:solidFill>
                  <a:srgbClr val="000000"/>
                </a:solidFill>
                <a:latin typeface="Calibri" charset="0"/>
                <a:ea typeface="新細明體" charset="0"/>
                <a:cs typeface="新細明體" charset="0"/>
              </a:rPr>
              <a:t>;</a:t>
            </a:r>
          </a:p>
          <a:p>
            <a:endParaRPr kumimoji="0" lang="en-US" altLang="zh-TW" sz="2000" b="1">
              <a:solidFill>
                <a:srgbClr val="000000"/>
              </a:solidFill>
              <a:latin typeface="Calibri" charset="0"/>
              <a:ea typeface="新細明體" charset="0"/>
              <a:cs typeface="新細明體" charset="0"/>
            </a:endParaRPr>
          </a:p>
          <a:p>
            <a:r>
              <a:rPr kumimoji="0" lang="en-US" altLang="zh-TW" sz="2000" b="1">
                <a:solidFill>
                  <a:srgbClr val="000000"/>
                </a:solidFill>
                <a:latin typeface="Calibri" charset="0"/>
                <a:ea typeface="新細明體" charset="0"/>
                <a:cs typeface="新細明體" charset="0"/>
              </a:rPr>
              <a:t>};</a:t>
            </a:r>
            <a:endParaRPr kumimoji="0" lang="zh-TW" altLang="en-US" sz="2000" b="1">
              <a:solidFill>
                <a:srgbClr val="000000"/>
              </a:solidFill>
              <a:latin typeface="Calibri" charset="0"/>
              <a:ea typeface="新細明體" charset="0"/>
              <a:cs typeface="新細明體" charset="0"/>
            </a:endParaRPr>
          </a:p>
        </p:txBody>
      </p:sp>
      <p:sp>
        <p:nvSpPr>
          <p:cNvPr id="2061" name="文字方塊 7"/>
          <p:cNvSpPr txBox="1">
            <a:spLocks noChangeArrowheads="1"/>
          </p:cNvSpPr>
          <p:nvPr/>
        </p:nvSpPr>
        <p:spPr bwMode="auto">
          <a:xfrm>
            <a:off x="395288" y="5192713"/>
            <a:ext cx="7918450" cy="163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sz="2000" b="1"/>
              <a:t>QEMU uses the last two bits of the </a:t>
            </a:r>
            <a:r>
              <a:rPr lang="en-US" altLang="zh-TW" sz="2000" b="1">
                <a:solidFill>
                  <a:srgbClr val="00B050"/>
                </a:solidFill>
              </a:rPr>
              <a:t>pointer </a:t>
            </a:r>
            <a:r>
              <a:rPr lang="en-US" altLang="zh-TW" sz="2000" b="1"/>
              <a:t>to TranslationBlock to encode</a:t>
            </a:r>
          </a:p>
          <a:p>
            <a:r>
              <a:rPr lang="en-US" altLang="zh-TW" sz="2000" b="1"/>
              <a:t>the direction of block chaining:</a:t>
            </a:r>
          </a:p>
          <a:p>
            <a:pPr lvl="1"/>
            <a:r>
              <a:rPr lang="en-US" altLang="zh-TW" sz="2000" b="1"/>
              <a:t>0 -&gt; branch taken</a:t>
            </a:r>
          </a:p>
          <a:p>
            <a:pPr lvl="1"/>
            <a:r>
              <a:rPr lang="en-US" altLang="zh-TW" sz="2000" b="1"/>
              <a:t>1 -&gt; branch not taken</a:t>
            </a:r>
          </a:p>
          <a:p>
            <a:pPr lvl="1"/>
            <a:r>
              <a:rPr lang="en-US" altLang="zh-TW" sz="2000" b="1"/>
              <a:t>2 -&gt; EOF</a:t>
            </a:r>
            <a:endParaRPr lang="zh-TW" altLang="en-US" sz="2000" b="1"/>
          </a:p>
        </p:txBody>
      </p:sp>
    </p:spTree>
    <p:extLst>
      <p:ext uri="{BB962C8B-B14F-4D97-AF65-F5344CB8AC3E}">
        <p14:creationId xmlns:p14="http://schemas.microsoft.com/office/powerpoint/2010/main" val="218542800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r>
              <a:rPr lang="en-US" altLang="zh-TW">
                <a:latin typeface="Calibri" charset="0"/>
                <a:ea typeface="新細明體" charset="0"/>
              </a:rPr>
              <a:t>Example</a:t>
            </a:r>
            <a:endParaRPr lang="zh-TW" altLang="en-US">
              <a:latin typeface="Calibri" charset="0"/>
              <a:ea typeface="新細明體" charset="0"/>
            </a:endParaRPr>
          </a:p>
        </p:txBody>
      </p:sp>
      <p:sp>
        <p:nvSpPr>
          <p:cNvPr id="3" name="圓角矩形 2"/>
          <p:cNvSpPr/>
          <p:nvPr/>
        </p:nvSpPr>
        <p:spPr>
          <a:xfrm>
            <a:off x="5699125" y="4195763"/>
            <a:ext cx="936625" cy="865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b="1">
                <a:solidFill>
                  <a:srgbClr val="000000"/>
                </a:solidFill>
                <a:latin typeface="Calibri" charset="0"/>
                <a:ea typeface="新細明體" charset="0"/>
                <a:cs typeface="新細明體" charset="0"/>
              </a:rPr>
              <a:t>TB2</a:t>
            </a:r>
            <a:endParaRPr kumimoji="0" lang="zh-TW" altLang="en-US" b="1">
              <a:solidFill>
                <a:srgbClr val="000000"/>
              </a:solidFill>
              <a:latin typeface="Calibri" charset="0"/>
              <a:ea typeface="新細明體" charset="0"/>
              <a:cs typeface="新細明體" charset="0"/>
            </a:endParaRPr>
          </a:p>
        </p:txBody>
      </p:sp>
      <p:sp>
        <p:nvSpPr>
          <p:cNvPr id="4" name="圓角矩形 3"/>
          <p:cNvSpPr/>
          <p:nvPr/>
        </p:nvSpPr>
        <p:spPr>
          <a:xfrm>
            <a:off x="5699125" y="2765425"/>
            <a:ext cx="936625" cy="863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b="1">
                <a:solidFill>
                  <a:srgbClr val="000000"/>
                </a:solidFill>
                <a:latin typeface="Calibri" charset="0"/>
                <a:ea typeface="新細明體" charset="0"/>
                <a:cs typeface="新細明體" charset="0"/>
              </a:rPr>
              <a:t>TB1</a:t>
            </a:r>
            <a:endParaRPr kumimoji="0" lang="zh-TW" altLang="en-US" b="1">
              <a:solidFill>
                <a:srgbClr val="000000"/>
              </a:solidFill>
              <a:latin typeface="Calibri" charset="0"/>
              <a:ea typeface="新細明體" charset="0"/>
              <a:cs typeface="新細明體" charset="0"/>
            </a:endParaRPr>
          </a:p>
        </p:txBody>
      </p:sp>
      <p:cxnSp>
        <p:nvCxnSpPr>
          <p:cNvPr id="8" name="直線單箭頭接點 7"/>
          <p:cNvCxnSpPr>
            <a:cxnSpLocks noChangeShapeType="1"/>
          </p:cNvCxnSpPr>
          <p:nvPr/>
        </p:nvCxnSpPr>
        <p:spPr bwMode="auto">
          <a:xfrm>
            <a:off x="6167438" y="3616325"/>
            <a:ext cx="0" cy="568325"/>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9" name="圓角矩形 8"/>
          <p:cNvSpPr/>
          <p:nvPr/>
        </p:nvSpPr>
        <p:spPr>
          <a:xfrm>
            <a:off x="7354888" y="2751138"/>
            <a:ext cx="936625" cy="865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r>
              <a:rPr kumimoji="0" lang="en-US" altLang="zh-TW" b="1">
                <a:solidFill>
                  <a:srgbClr val="000000"/>
                </a:solidFill>
                <a:latin typeface="Calibri" charset="0"/>
                <a:ea typeface="新細明體" charset="0"/>
                <a:cs typeface="新細明體" charset="0"/>
              </a:rPr>
              <a:t>TB3</a:t>
            </a:r>
            <a:endParaRPr kumimoji="0" lang="zh-TW" altLang="en-US" b="1">
              <a:solidFill>
                <a:srgbClr val="000000"/>
              </a:solidFill>
              <a:latin typeface="Calibri" charset="0"/>
              <a:ea typeface="新細明體" charset="0"/>
              <a:cs typeface="新細明體" charset="0"/>
            </a:endParaRPr>
          </a:p>
        </p:txBody>
      </p:sp>
      <p:cxnSp>
        <p:nvCxnSpPr>
          <p:cNvPr id="11" name="直線單箭頭接點 10"/>
          <p:cNvCxnSpPr>
            <a:cxnSpLocks noChangeShapeType="1"/>
            <a:stCxn id="9" idx="2"/>
          </p:cNvCxnSpPr>
          <p:nvPr/>
        </p:nvCxnSpPr>
        <p:spPr bwMode="auto">
          <a:xfrm flipH="1">
            <a:off x="6167438" y="3616325"/>
            <a:ext cx="1655762" cy="54610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2296" name="文字方塊 15"/>
          <p:cNvSpPr txBox="1">
            <a:spLocks noChangeArrowheads="1"/>
          </p:cNvSpPr>
          <p:nvPr/>
        </p:nvSpPr>
        <p:spPr bwMode="auto">
          <a:xfrm>
            <a:off x="695325" y="3003550"/>
            <a:ext cx="2657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TB1 -&gt; jmp_next = TB2 | 2</a:t>
            </a:r>
          </a:p>
        </p:txBody>
      </p:sp>
      <p:sp>
        <p:nvSpPr>
          <p:cNvPr id="12297" name="文字方塊 16"/>
          <p:cNvSpPr txBox="1">
            <a:spLocks noChangeArrowheads="1"/>
          </p:cNvSpPr>
          <p:nvPr/>
        </p:nvSpPr>
        <p:spPr bwMode="auto">
          <a:xfrm>
            <a:off x="695325" y="4184650"/>
            <a:ext cx="42894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TB3 -&gt; jmp_next = TB2-&gt;jmp_first = TB1 | 0</a:t>
            </a:r>
          </a:p>
        </p:txBody>
      </p:sp>
      <p:cxnSp>
        <p:nvCxnSpPr>
          <p:cNvPr id="19" name="弧形接點 18"/>
          <p:cNvCxnSpPr>
            <a:cxnSpLocks noChangeShapeType="1"/>
            <a:stCxn id="4" idx="1"/>
            <a:endCxn id="3" idx="1"/>
          </p:cNvCxnSpPr>
          <p:nvPr/>
        </p:nvCxnSpPr>
        <p:spPr bwMode="auto">
          <a:xfrm rot="10800000" flipV="1">
            <a:off x="5699125" y="3197225"/>
            <a:ext cx="12700" cy="1430338"/>
          </a:xfrm>
          <a:prstGeom prst="curvedConnector3">
            <a:avLst>
              <a:gd name="adj1" fmla="val 1800000"/>
            </a:avLst>
          </a:prstGeom>
          <a:noFill/>
          <a:ln w="25400">
            <a:solidFill>
              <a:schemeClr val="tx1"/>
            </a:solidFill>
            <a:prstDash val="dash"/>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5" name="直線接點 24"/>
          <p:cNvCxnSpPr>
            <a:cxnSpLocks noChangeShapeType="1"/>
          </p:cNvCxnSpPr>
          <p:nvPr/>
        </p:nvCxnSpPr>
        <p:spPr bwMode="auto">
          <a:xfrm>
            <a:off x="833438" y="6294438"/>
            <a:ext cx="1150937" cy="0"/>
          </a:xfrm>
          <a:prstGeom prst="line">
            <a:avLst/>
          </a:prstGeom>
          <a:noFill/>
          <a:ln w="25400">
            <a:solidFill>
              <a:schemeClr val="tx1"/>
            </a:solidFill>
            <a:prstDash val="dash"/>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6" name="直線接點 25"/>
          <p:cNvCxnSpPr>
            <a:cxnSpLocks noChangeShapeType="1"/>
          </p:cNvCxnSpPr>
          <p:nvPr/>
        </p:nvCxnSpPr>
        <p:spPr bwMode="auto">
          <a:xfrm>
            <a:off x="5197475" y="6308725"/>
            <a:ext cx="10795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085" name="文字方塊 26"/>
          <p:cNvSpPr txBox="1">
            <a:spLocks noChangeArrowheads="1"/>
          </p:cNvSpPr>
          <p:nvPr/>
        </p:nvSpPr>
        <p:spPr bwMode="auto">
          <a:xfrm>
            <a:off x="2200275" y="6108700"/>
            <a:ext cx="2363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struct TranslationBlock</a:t>
            </a:r>
            <a:endParaRPr lang="zh-TW" altLang="en-US" b="1"/>
          </a:p>
        </p:txBody>
      </p:sp>
      <p:sp>
        <p:nvSpPr>
          <p:cNvPr id="3086" name="文字方塊 27"/>
          <p:cNvSpPr txBox="1">
            <a:spLocks noChangeArrowheads="1"/>
          </p:cNvSpPr>
          <p:nvPr/>
        </p:nvSpPr>
        <p:spPr bwMode="auto">
          <a:xfrm>
            <a:off x="6564313" y="6124575"/>
            <a:ext cx="19161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QEMU code cache</a:t>
            </a:r>
            <a:endParaRPr lang="zh-TW" altLang="en-US" b="1"/>
          </a:p>
        </p:txBody>
      </p:sp>
      <p:cxnSp>
        <p:nvCxnSpPr>
          <p:cNvPr id="12291" name="弧形接點 12290"/>
          <p:cNvCxnSpPr>
            <a:cxnSpLocks noChangeShapeType="1"/>
            <a:stCxn id="3" idx="3"/>
            <a:endCxn id="4" idx="3"/>
          </p:cNvCxnSpPr>
          <p:nvPr/>
        </p:nvCxnSpPr>
        <p:spPr bwMode="auto">
          <a:xfrm flipV="1">
            <a:off x="6635750" y="3197225"/>
            <a:ext cx="12700" cy="1430338"/>
          </a:xfrm>
          <a:prstGeom prst="curvedConnector3">
            <a:avLst>
              <a:gd name="adj1" fmla="val 1800000"/>
            </a:avLst>
          </a:prstGeom>
          <a:noFill/>
          <a:ln w="25400">
            <a:solidFill>
              <a:schemeClr val="tx1"/>
            </a:solidFill>
            <a:prstDash val="dash"/>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2292" name="文字方塊 12291"/>
          <p:cNvSpPr txBox="1">
            <a:spLocks noChangeArrowheads="1"/>
          </p:cNvSpPr>
          <p:nvPr/>
        </p:nvSpPr>
        <p:spPr bwMode="auto">
          <a:xfrm>
            <a:off x="717550" y="3352800"/>
            <a:ext cx="2614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TB2 -&gt; jmp_first = TB1 | 0</a:t>
            </a:r>
            <a:endParaRPr lang="zh-TW" altLang="en-US" b="1"/>
          </a:p>
        </p:txBody>
      </p:sp>
      <p:cxnSp>
        <p:nvCxnSpPr>
          <p:cNvPr id="12294" name="弧形接點 12293"/>
          <p:cNvCxnSpPr>
            <a:cxnSpLocks noChangeShapeType="1"/>
            <a:stCxn id="3" idx="3"/>
            <a:endCxn id="9" idx="3"/>
          </p:cNvCxnSpPr>
          <p:nvPr/>
        </p:nvCxnSpPr>
        <p:spPr bwMode="auto">
          <a:xfrm flipV="1">
            <a:off x="6635750" y="3182938"/>
            <a:ext cx="1655763" cy="1444625"/>
          </a:xfrm>
          <a:prstGeom prst="curvedConnector3">
            <a:avLst>
              <a:gd name="adj1" fmla="val 113806"/>
            </a:avLst>
          </a:prstGeom>
          <a:noFill/>
          <a:ln w="25400">
            <a:solidFill>
              <a:schemeClr val="tx1"/>
            </a:solidFill>
            <a:prstDash val="dash"/>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2307" name="直線單箭頭接點 12306"/>
          <p:cNvCxnSpPr>
            <a:cxnSpLocks noChangeShapeType="1"/>
            <a:stCxn id="9" idx="1"/>
            <a:endCxn id="4" idx="3"/>
          </p:cNvCxnSpPr>
          <p:nvPr/>
        </p:nvCxnSpPr>
        <p:spPr bwMode="auto">
          <a:xfrm flipH="1">
            <a:off x="6635750" y="3182938"/>
            <a:ext cx="719138" cy="14287"/>
          </a:xfrm>
          <a:prstGeom prst="straightConnector1">
            <a:avLst/>
          </a:prstGeom>
          <a:noFill/>
          <a:ln w="25400">
            <a:solidFill>
              <a:schemeClr val="tx1"/>
            </a:solidFill>
            <a:prstDash val="dash"/>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2313" name="文字方塊 12312"/>
          <p:cNvSpPr txBox="1">
            <a:spLocks noChangeArrowheads="1"/>
          </p:cNvSpPr>
          <p:nvPr/>
        </p:nvSpPr>
        <p:spPr bwMode="auto">
          <a:xfrm>
            <a:off x="703263" y="4552950"/>
            <a:ext cx="26146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新細明體" charset="0"/>
                <a:cs typeface="新細明體" charset="0"/>
              </a:defRPr>
            </a:lvl1pPr>
            <a:lvl2pPr marL="742950" indent="-285750">
              <a:defRPr>
                <a:solidFill>
                  <a:schemeClr val="tx1"/>
                </a:solidFill>
                <a:latin typeface="Calibri" charset="0"/>
                <a:ea typeface="新細明體" charset="0"/>
                <a:cs typeface="新細明體" charset="0"/>
              </a:defRPr>
            </a:lvl2pPr>
            <a:lvl3pPr marL="1143000" indent="-228600">
              <a:defRPr>
                <a:solidFill>
                  <a:schemeClr val="tx1"/>
                </a:solidFill>
                <a:latin typeface="Calibri" charset="0"/>
                <a:ea typeface="新細明體" charset="0"/>
                <a:cs typeface="新細明體" charset="0"/>
              </a:defRPr>
            </a:lvl3pPr>
            <a:lvl4pPr marL="1600200" indent="-228600">
              <a:defRPr>
                <a:solidFill>
                  <a:schemeClr val="tx1"/>
                </a:solidFill>
                <a:latin typeface="Calibri" charset="0"/>
                <a:ea typeface="新細明體" charset="0"/>
                <a:cs typeface="新細明體" charset="0"/>
              </a:defRPr>
            </a:lvl4pPr>
            <a:lvl5pPr marL="2057400" indent="-228600">
              <a:defRPr>
                <a:solidFill>
                  <a:schemeClr val="tx1"/>
                </a:solidFill>
                <a:latin typeface="Calibri" charset="0"/>
                <a:ea typeface="新細明體" charset="0"/>
                <a:cs typeface="新細明體" charset="0"/>
              </a:defRPr>
            </a:lvl5pPr>
            <a:lvl6pPr marL="2514600" indent="-228600" fontAlgn="base">
              <a:spcBef>
                <a:spcPct val="0"/>
              </a:spcBef>
              <a:spcAft>
                <a:spcPct val="0"/>
              </a:spcAft>
              <a:defRPr>
                <a:solidFill>
                  <a:schemeClr val="tx1"/>
                </a:solidFill>
                <a:latin typeface="Calibri" charset="0"/>
                <a:ea typeface="新細明體" charset="0"/>
                <a:cs typeface="新細明體" charset="0"/>
              </a:defRPr>
            </a:lvl6pPr>
            <a:lvl7pPr marL="2971800" indent="-228600" fontAlgn="base">
              <a:spcBef>
                <a:spcPct val="0"/>
              </a:spcBef>
              <a:spcAft>
                <a:spcPct val="0"/>
              </a:spcAft>
              <a:defRPr>
                <a:solidFill>
                  <a:schemeClr val="tx1"/>
                </a:solidFill>
                <a:latin typeface="Calibri" charset="0"/>
                <a:ea typeface="新細明體" charset="0"/>
                <a:cs typeface="新細明體" charset="0"/>
              </a:defRPr>
            </a:lvl7pPr>
            <a:lvl8pPr marL="3429000" indent="-228600" fontAlgn="base">
              <a:spcBef>
                <a:spcPct val="0"/>
              </a:spcBef>
              <a:spcAft>
                <a:spcPct val="0"/>
              </a:spcAft>
              <a:defRPr>
                <a:solidFill>
                  <a:schemeClr val="tx1"/>
                </a:solidFill>
                <a:latin typeface="Calibri" charset="0"/>
                <a:ea typeface="新細明體" charset="0"/>
                <a:cs typeface="新細明體" charset="0"/>
              </a:defRPr>
            </a:lvl8pPr>
            <a:lvl9pPr marL="3886200" indent="-228600" fontAlgn="base">
              <a:spcBef>
                <a:spcPct val="0"/>
              </a:spcBef>
              <a:spcAft>
                <a:spcPct val="0"/>
              </a:spcAft>
              <a:defRPr>
                <a:solidFill>
                  <a:schemeClr val="tx1"/>
                </a:solidFill>
                <a:latin typeface="Calibri" charset="0"/>
                <a:ea typeface="新細明體" charset="0"/>
                <a:cs typeface="新細明體" charset="0"/>
              </a:defRPr>
            </a:lvl9pPr>
          </a:lstStyle>
          <a:p>
            <a:r>
              <a:rPr lang="en-US" altLang="zh-TW" b="1"/>
              <a:t>TB2 -&gt; jmp_first = TB3 | 0</a:t>
            </a:r>
            <a:endParaRPr lang="zh-TW" altLang="en-US" b="1"/>
          </a:p>
        </p:txBody>
      </p:sp>
    </p:spTree>
    <p:extLst>
      <p:ext uri="{BB962C8B-B14F-4D97-AF65-F5344CB8AC3E}">
        <p14:creationId xmlns:p14="http://schemas.microsoft.com/office/powerpoint/2010/main" val="1591020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9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2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296" grpId="0"/>
      <p:bldP spid="12297" grpId="0"/>
      <p:bldP spid="12292" grpId="0"/>
      <p:bldP spid="123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教学交流平台</a:t>
            </a:r>
          </a:p>
        </p:txBody>
      </p:sp>
      <p:sp>
        <p:nvSpPr>
          <p:cNvPr id="3" name="内容占位符 2"/>
          <p:cNvSpPr>
            <a:spLocks noGrp="1"/>
          </p:cNvSpPr>
          <p:nvPr>
            <p:ph idx="1"/>
          </p:nvPr>
        </p:nvSpPr>
        <p:spPr>
          <a:xfrm>
            <a:off x="467544" y="1340768"/>
            <a:ext cx="8496944" cy="4114800"/>
          </a:xfrm>
        </p:spPr>
        <p:txBody>
          <a:bodyPr/>
          <a:lstStyle/>
          <a:p>
            <a:r>
              <a:rPr lang="zh-CN" altLang="en-US" dirty="0"/>
              <a:t>网络学堂</a:t>
            </a:r>
          </a:p>
          <a:p>
            <a:pPr lvl="1"/>
            <a:r>
              <a:rPr lang="en-US" altLang="zh-CN" dirty="0"/>
              <a:t>https://</a:t>
            </a:r>
            <a:r>
              <a:rPr lang="en-US" altLang="zh-CN" dirty="0" err="1"/>
              <a:t>learn.tsinghua.edu.cn</a:t>
            </a:r>
            <a:r>
              <a:rPr lang="en-US" altLang="zh-CN" dirty="0"/>
              <a:t>/f/</a:t>
            </a:r>
            <a:r>
              <a:rPr lang="en-US" altLang="zh-CN" dirty="0" err="1"/>
              <a:t>wlxt</a:t>
            </a:r>
            <a:r>
              <a:rPr lang="en-US" altLang="zh-CN" dirty="0"/>
              <a:t>/index/course/teacher/</a:t>
            </a:r>
            <a:r>
              <a:rPr lang="en-US" altLang="zh-CN" dirty="0" err="1"/>
              <a:t>course?wlkcid</a:t>
            </a:r>
            <a:r>
              <a:rPr lang="en-US" altLang="zh-CN" dirty="0"/>
              <a:t>=2021-2022-1142766743</a:t>
            </a:r>
          </a:p>
          <a:p>
            <a:r>
              <a:rPr lang="zh-CN" altLang="en-US" dirty="0"/>
              <a:t>教学操作系统源代码</a:t>
            </a:r>
            <a:endParaRPr lang="en-US" altLang="zh-CN" dirty="0"/>
          </a:p>
          <a:p>
            <a:pPr lvl="1"/>
            <a:r>
              <a:rPr lang="en-US" altLang="zh-CN" dirty="0" err="1"/>
              <a:t>uCore</a:t>
            </a:r>
            <a:r>
              <a:rPr lang="en-US" altLang="zh-CN" dirty="0"/>
              <a:t>: </a:t>
            </a:r>
            <a:r>
              <a:rPr lang="en" altLang="zh-CN" dirty="0"/>
              <a:t>https://</a:t>
            </a:r>
            <a:r>
              <a:rPr lang="en" altLang="zh-CN" dirty="0" err="1"/>
              <a:t>github.com</a:t>
            </a:r>
            <a:r>
              <a:rPr lang="en" altLang="zh-CN" dirty="0"/>
              <a:t>/</a:t>
            </a:r>
            <a:r>
              <a:rPr lang="en" altLang="zh-CN" dirty="0" err="1"/>
              <a:t>TianhuaTao</a:t>
            </a:r>
            <a:r>
              <a:rPr lang="en" altLang="zh-CN" dirty="0"/>
              <a:t>/</a:t>
            </a:r>
            <a:r>
              <a:rPr lang="en" altLang="zh-CN" dirty="0" err="1"/>
              <a:t>uCore</a:t>
            </a:r>
            <a:r>
              <a:rPr lang="en" altLang="zh-CN" dirty="0"/>
              <a:t>-SMP</a:t>
            </a:r>
            <a:endParaRPr lang="en-US" altLang="zh-CN" dirty="0"/>
          </a:p>
          <a:p>
            <a:pPr lvl="1"/>
            <a:r>
              <a:rPr lang="en-US" altLang="zh-CN" dirty="0" err="1"/>
              <a:t>rCore</a:t>
            </a:r>
            <a:r>
              <a:rPr lang="en-US" altLang="zh-CN" dirty="0"/>
              <a:t>: https://</a:t>
            </a:r>
            <a:r>
              <a:rPr lang="en-US" altLang="zh-CN" dirty="0" err="1"/>
              <a:t>github.com</a:t>
            </a:r>
            <a:r>
              <a:rPr lang="en-US" altLang="zh-CN" dirty="0"/>
              <a:t>/</a:t>
            </a:r>
            <a:r>
              <a:rPr lang="en-US" altLang="zh-CN" dirty="0" err="1"/>
              <a:t>rcore-os</a:t>
            </a:r>
            <a:r>
              <a:rPr lang="en-US" altLang="zh-CN" dirty="0"/>
              <a:t>/</a:t>
            </a:r>
            <a:r>
              <a:rPr lang="en-US" altLang="zh-CN" dirty="0" err="1"/>
              <a:t>rCore</a:t>
            </a:r>
            <a:r>
              <a:rPr lang="en-US" altLang="zh-CN" dirty="0"/>
              <a:t>/</a:t>
            </a:r>
          </a:p>
          <a:p>
            <a:pPr lvl="1"/>
            <a:r>
              <a:rPr lang="en-US" altLang="zh-CN" dirty="0" err="1"/>
              <a:t>zCore</a:t>
            </a:r>
            <a:r>
              <a:rPr lang="en-US" altLang="zh-CN" dirty="0"/>
              <a:t>: https://</a:t>
            </a:r>
            <a:r>
              <a:rPr lang="en-US" altLang="zh-CN" dirty="0" err="1"/>
              <a:t>github.com</a:t>
            </a:r>
            <a:r>
              <a:rPr lang="en-US" altLang="zh-CN" dirty="0"/>
              <a:t>/</a:t>
            </a:r>
            <a:r>
              <a:rPr lang="en-US" altLang="zh-CN" dirty="0" err="1"/>
              <a:t>rcore-os</a:t>
            </a:r>
            <a:r>
              <a:rPr lang="en-US" altLang="zh-CN" dirty="0"/>
              <a:t>/</a:t>
            </a:r>
            <a:r>
              <a:rPr lang="en-US" altLang="zh-CN" dirty="0" err="1"/>
              <a:t>zCore</a:t>
            </a:r>
            <a:r>
              <a:rPr lang="en-US" altLang="zh-CN" dirty="0"/>
              <a:t>/</a:t>
            </a:r>
          </a:p>
          <a:p>
            <a:r>
              <a:rPr lang="zh-CN" altLang="en-US" dirty="0"/>
              <a:t>课程交流讨论</a:t>
            </a:r>
            <a:endParaRPr lang="en-US" altLang="zh-CN" dirty="0"/>
          </a:p>
          <a:p>
            <a:pPr lvl="1"/>
            <a:r>
              <a:rPr lang="zh-CN" altLang="en-US" dirty="0"/>
              <a:t>微信群：</a:t>
            </a:r>
            <a:r>
              <a:rPr lang="en-US" altLang="zh-CN" dirty="0"/>
              <a:t>OsTrain2021</a:t>
            </a:r>
          </a:p>
          <a:p>
            <a:pPr lvl="1"/>
            <a:r>
              <a:rPr lang="zh-CN" altLang="en-US" dirty="0"/>
              <a:t>石墨文档：</a:t>
            </a:r>
            <a:r>
              <a:rPr lang="en-US" altLang="zh-CN" dirty="0"/>
              <a:t>https://</a:t>
            </a:r>
            <a:r>
              <a:rPr lang="en-US" altLang="zh-CN" dirty="0" err="1"/>
              <a:t>shimo.im</a:t>
            </a:r>
            <a:r>
              <a:rPr lang="en-US" altLang="zh-CN" dirty="0"/>
              <a:t>/docs/</a:t>
            </a:r>
            <a:r>
              <a:rPr lang="en-US" altLang="zh-CN" dirty="0" err="1"/>
              <a:t>rQXXqPJwdpJkttkT</a:t>
            </a:r>
            <a:r>
              <a:rPr lang="en-US" altLang="zh-CN" dirty="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solidFill>
                  <a:srgbClr val="FF0000"/>
                </a:solidFill>
              </a:rPr>
              <a:t>中断时的块链接取消</a:t>
            </a:r>
            <a:endParaRPr lang="en-US" altLang="zh-CN" dirty="0">
              <a:solidFill>
                <a:srgbClr val="FF0000"/>
              </a:solidFill>
            </a:endParaRPr>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292870700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title"/>
          </p:nvPr>
        </p:nvSpPr>
        <p:spPr/>
        <p:txBody>
          <a:bodyPr/>
          <a:lstStyle/>
          <a:p>
            <a:r>
              <a:rPr lang="en-US" altLang="zh-TW">
                <a:latin typeface="Calibri" charset="0"/>
                <a:ea typeface="新細明體" charset="0"/>
              </a:rPr>
              <a:t>When block unchaining is needed?</a:t>
            </a:r>
            <a:endParaRPr lang="zh-TW" altLang="en-US">
              <a:latin typeface="Calibri" charset="0"/>
              <a:ea typeface="新細明體" charset="0"/>
            </a:endParaRPr>
          </a:p>
        </p:txBody>
      </p:sp>
      <p:sp>
        <p:nvSpPr>
          <p:cNvPr id="9219" name="內容版面配置區 2"/>
          <p:cNvSpPr>
            <a:spLocks noGrp="1"/>
          </p:cNvSpPr>
          <p:nvPr>
            <p:ph idx="1"/>
          </p:nvPr>
        </p:nvSpPr>
        <p:spPr/>
        <p:txBody>
          <a:bodyPr/>
          <a:lstStyle/>
          <a:p>
            <a:r>
              <a:rPr lang="en-US" altLang="zh-TW">
                <a:latin typeface="Calibri" charset="0"/>
                <a:ea typeface="新細明體" charset="0"/>
              </a:rPr>
              <a:t>Host SIGALRM, DMA, IO Thread, Single step…</a:t>
            </a:r>
          </a:p>
          <a:p>
            <a:pPr lvl="1">
              <a:buFont typeface="Wingdings" charset="0"/>
              <a:buChar char="Ø"/>
            </a:pPr>
            <a:r>
              <a:rPr lang="en-US" altLang="zh-TW">
                <a:latin typeface="Calibri" charset="0"/>
                <a:ea typeface="新細明體" charset="0"/>
              </a:rPr>
              <a:t>cpu_exit -&gt; </a:t>
            </a:r>
            <a:r>
              <a:rPr lang="en-US" altLang="zh-TW">
                <a:solidFill>
                  <a:srgbClr val="FF0000"/>
                </a:solidFill>
                <a:latin typeface="Calibri" charset="0"/>
                <a:ea typeface="新細明體" charset="0"/>
              </a:rPr>
              <a:t>cpu_unlink_tb</a:t>
            </a:r>
          </a:p>
          <a:p>
            <a:r>
              <a:rPr lang="en-US" altLang="zh-TW">
                <a:latin typeface="Calibri" charset="0"/>
                <a:ea typeface="新細明體" charset="0"/>
              </a:rPr>
              <a:t>Virtual device raise interrupt</a:t>
            </a:r>
          </a:p>
          <a:p>
            <a:pPr marL="742950" lvl="2" indent="-342900">
              <a:buFont typeface="Wingdings" charset="0"/>
              <a:buChar char="Ø"/>
            </a:pPr>
            <a:r>
              <a:rPr lang="en-US" altLang="zh-TW" sz="2800">
                <a:latin typeface="Calibri" charset="0"/>
                <a:ea typeface="新細明體" charset="0"/>
              </a:rPr>
              <a:t>cpu_interrupt -&gt; </a:t>
            </a:r>
            <a:r>
              <a:rPr lang="en-US" altLang="zh-TW" sz="2800">
                <a:solidFill>
                  <a:srgbClr val="FF0000"/>
                </a:solidFill>
                <a:latin typeface="Calibri" charset="0"/>
                <a:ea typeface="新細明體" charset="0"/>
              </a:rPr>
              <a:t>cpu_unlink_tb</a:t>
            </a:r>
            <a:endParaRPr lang="en-US" altLang="zh-TW" sz="2800">
              <a:latin typeface="Calibri" charset="0"/>
              <a:ea typeface="新細明體" charset="0"/>
            </a:endParaRPr>
          </a:p>
          <a:p>
            <a:r>
              <a:rPr lang="en-US" altLang="zh-TW">
                <a:latin typeface="Calibri" charset="0"/>
                <a:ea typeface="新細明體" charset="0"/>
              </a:rPr>
              <a:t>Invalidate TB</a:t>
            </a:r>
          </a:p>
          <a:p>
            <a:pPr lvl="1">
              <a:buFont typeface="Wingdings" charset="0"/>
              <a:buChar char="Ø"/>
            </a:pPr>
            <a:r>
              <a:rPr lang="en-US" altLang="zh-TW">
                <a:latin typeface="Calibri" charset="0"/>
                <a:ea typeface="新細明體" charset="0"/>
              </a:rPr>
              <a:t>tb_phys_invalidate -&gt; </a:t>
            </a:r>
            <a:r>
              <a:rPr lang="en-US" altLang="zh-TW">
                <a:solidFill>
                  <a:srgbClr val="FF0000"/>
                </a:solidFill>
                <a:latin typeface="Calibri" charset="0"/>
                <a:ea typeface="新細明體" charset="0"/>
              </a:rPr>
              <a:t>tb_jmp_remove</a:t>
            </a:r>
          </a:p>
          <a:p>
            <a:pPr lvl="1">
              <a:buFont typeface="Wingdings" charset="0"/>
              <a:buChar char="Ø"/>
            </a:pPr>
            <a:r>
              <a:rPr lang="en-US" altLang="zh-TW">
                <a:latin typeface="Calibri" charset="0"/>
                <a:ea typeface="新細明體" charset="0"/>
              </a:rPr>
              <a:t>Before doing </a:t>
            </a:r>
            <a:r>
              <a:rPr lang="en-US" altLang="zh-TW">
                <a:solidFill>
                  <a:srgbClr val="FF0000"/>
                </a:solidFill>
                <a:latin typeface="Calibri" charset="0"/>
                <a:ea typeface="新細明體" charset="0"/>
              </a:rPr>
              <a:t>tb_jmp_remove</a:t>
            </a:r>
            <a:r>
              <a:rPr lang="en-US" altLang="zh-TW">
                <a:latin typeface="Calibri" charset="0"/>
                <a:ea typeface="新細明體" charset="0"/>
              </a:rPr>
              <a:t>, we need</a:t>
            </a:r>
          </a:p>
          <a:p>
            <a:pPr marL="742950" lvl="2" indent="-342900">
              <a:buFont typeface="Calibri" charset="0"/>
              <a:buAutoNum type="arabicPeriod"/>
            </a:pPr>
            <a:r>
              <a:rPr lang="en-US" altLang="zh-TW">
                <a:latin typeface="Calibri" charset="0"/>
                <a:ea typeface="新細明體" charset="0"/>
              </a:rPr>
              <a:t>Remove tb from tb_phys_hash</a:t>
            </a:r>
          </a:p>
          <a:p>
            <a:pPr marL="742950" lvl="2" indent="-342900">
              <a:buFont typeface="Calibri" charset="0"/>
              <a:buAutoNum type="arabicPeriod"/>
            </a:pPr>
            <a:r>
              <a:rPr lang="en-US" altLang="zh-TW">
                <a:latin typeface="Calibri" charset="0"/>
                <a:ea typeface="新細明體" charset="0"/>
              </a:rPr>
              <a:t>Remove tb from it’s corresponding guest page</a:t>
            </a:r>
          </a:p>
          <a:p>
            <a:pPr marL="742950" lvl="2" indent="-342900">
              <a:buFont typeface="Calibri" charset="0"/>
              <a:buAutoNum type="arabicPeriod"/>
            </a:pPr>
            <a:r>
              <a:rPr lang="en-US" altLang="zh-TW">
                <a:latin typeface="Calibri" charset="0"/>
                <a:ea typeface="新細明體" charset="0"/>
              </a:rPr>
              <a:t>Remove tb from tb_jmp_cache</a:t>
            </a:r>
            <a:endParaRPr lang="zh-TW" altLang="en-US">
              <a:latin typeface="Calibri" charset="0"/>
              <a:ea typeface="新細明體" charset="0"/>
            </a:endParaRPr>
          </a:p>
        </p:txBody>
      </p:sp>
    </p:spTree>
    <p:extLst>
      <p:ext uri="{BB962C8B-B14F-4D97-AF65-F5344CB8AC3E}">
        <p14:creationId xmlns:p14="http://schemas.microsoft.com/office/powerpoint/2010/main" val="282795358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r>
              <a:rPr lang="en-US" altLang="zh-TW" dirty="0">
                <a:latin typeface="Calibri" charset="0"/>
                <a:ea typeface="新細明體" charset="0"/>
              </a:rPr>
              <a:t>Example</a:t>
            </a:r>
            <a:r>
              <a:rPr lang="zh-CN" altLang="en-US" dirty="0">
                <a:latin typeface="Calibri" charset="0"/>
                <a:ea typeface="新細明體" charset="0"/>
              </a:rPr>
              <a:t> </a:t>
            </a:r>
            <a:r>
              <a:rPr lang="en-US" altLang="zh-TW" dirty="0">
                <a:latin typeface="Calibri" charset="0"/>
                <a:ea typeface="新細明體" charset="0"/>
              </a:rPr>
              <a:t>- </a:t>
            </a:r>
            <a:r>
              <a:rPr lang="en-US" altLang="zh-TW" dirty="0" err="1">
                <a:latin typeface="Calibri" charset="0"/>
                <a:ea typeface="新細明體" charset="0"/>
              </a:rPr>
              <a:t>cpu_interrupt</a:t>
            </a:r>
            <a:endParaRPr lang="zh-TW" altLang="en-US" dirty="0">
              <a:latin typeface="Calibri" charset="0"/>
              <a:ea typeface="新細明體" charset="0"/>
            </a:endParaRPr>
          </a:p>
        </p:txBody>
      </p:sp>
      <p:sp>
        <p:nvSpPr>
          <p:cNvPr id="3075" name="內容版面配置區 2"/>
          <p:cNvSpPr>
            <a:spLocks noGrp="1"/>
          </p:cNvSpPr>
          <p:nvPr>
            <p:ph idx="1"/>
          </p:nvPr>
        </p:nvSpPr>
        <p:spPr/>
        <p:txBody>
          <a:bodyPr/>
          <a:lstStyle/>
          <a:p>
            <a:r>
              <a:rPr lang="en-US" altLang="zh-TW">
                <a:latin typeface="Calibri" charset="0"/>
                <a:ea typeface="新細明體" charset="0"/>
              </a:rPr>
              <a:t>cpu_interrupt does two things:</a:t>
            </a:r>
          </a:p>
          <a:p>
            <a:pPr lvl="1">
              <a:buFont typeface="Wingdings" charset="0"/>
              <a:buChar char="Ø"/>
            </a:pPr>
            <a:r>
              <a:rPr lang="en-US" altLang="zh-TW">
                <a:latin typeface="Calibri" charset="0"/>
                <a:ea typeface="新細明體" charset="0"/>
              </a:rPr>
              <a:t>Raise env-&gt;interrupt_request</a:t>
            </a:r>
          </a:p>
          <a:p>
            <a:pPr lvl="1">
              <a:buFont typeface="Wingdings" charset="0"/>
              <a:buChar char="Ø"/>
            </a:pPr>
            <a:r>
              <a:rPr lang="en-US" altLang="zh-TW">
                <a:latin typeface="Calibri" charset="0"/>
                <a:ea typeface="新細明體" charset="0"/>
              </a:rPr>
              <a:t>cpu_unlink_tb(env)</a:t>
            </a:r>
          </a:p>
        </p:txBody>
      </p:sp>
      <p:sp>
        <p:nvSpPr>
          <p:cNvPr id="6" name="矩形 5"/>
          <p:cNvSpPr/>
          <p:nvPr/>
        </p:nvSpPr>
        <p:spPr>
          <a:xfrm>
            <a:off x="4365625" y="3186113"/>
            <a:ext cx="4454525" cy="3556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r>
              <a:rPr lang="en-US" altLang="zh-TW" b="1">
                <a:solidFill>
                  <a:srgbClr val="000000"/>
                </a:solidFill>
                <a:latin typeface="Calibri" charset="0"/>
                <a:ea typeface="新細明體" charset="0"/>
                <a:cs typeface="新細明體" charset="0"/>
              </a:rPr>
              <a:t>for (; ;) {</a:t>
            </a:r>
          </a:p>
          <a:p>
            <a:r>
              <a:rPr lang="en-US" altLang="zh-TW" b="1">
                <a:solidFill>
                  <a:srgbClr val="000000"/>
                </a:solidFill>
                <a:latin typeface="Calibri" charset="0"/>
                <a:ea typeface="新細明體" charset="0"/>
                <a:cs typeface="新細明體" charset="0"/>
              </a:rPr>
              <a:t>    </a:t>
            </a:r>
            <a:r>
              <a:rPr lang="en-US" altLang="zh-TW" b="1">
                <a:solidFill>
                  <a:srgbClr val="00B050"/>
                </a:solidFill>
                <a:latin typeface="Calibri" charset="0"/>
                <a:ea typeface="新細明體" charset="0"/>
                <a:cs typeface="新細明體" charset="0"/>
              </a:rPr>
              <a:t>// exception handling</a:t>
            </a:r>
          </a:p>
          <a:p>
            <a:r>
              <a:rPr lang="en-US" altLang="zh-TW" b="1">
                <a:solidFill>
                  <a:srgbClr val="000000"/>
                </a:solidFill>
                <a:latin typeface="Calibri" charset="0"/>
                <a:ea typeface="新細明體" charset="0"/>
                <a:cs typeface="新細明體" charset="0"/>
              </a:rPr>
              <a:t>    </a:t>
            </a:r>
          </a:p>
          <a:p>
            <a:r>
              <a:rPr lang="en-US" altLang="zh-TW" b="1">
                <a:solidFill>
                  <a:srgbClr val="000000"/>
                </a:solidFill>
                <a:latin typeface="Calibri" charset="0"/>
                <a:ea typeface="新細明體" charset="0"/>
                <a:cs typeface="新細明體" charset="0"/>
              </a:rPr>
              <a:t>    for (; ; ) {</a:t>
            </a:r>
          </a:p>
          <a:p>
            <a:r>
              <a:rPr lang="en-US" altLang="zh-TW" b="1">
                <a:solidFill>
                  <a:srgbClr val="000000"/>
                </a:solidFill>
                <a:latin typeface="Calibri" charset="0"/>
                <a:ea typeface="新細明體" charset="0"/>
                <a:cs typeface="新細明體" charset="0"/>
              </a:rPr>
              <a:t>        // check interrupt_request</a:t>
            </a:r>
          </a:p>
          <a:p>
            <a:r>
              <a:rPr lang="en-US" altLang="zh-TW" b="1">
                <a:solidFill>
                  <a:srgbClr val="000000"/>
                </a:solidFill>
                <a:latin typeface="Calibri" charset="0"/>
                <a:ea typeface="新細明體" charset="0"/>
                <a:cs typeface="新細明體" charset="0"/>
              </a:rPr>
              <a:t>        // setup env-&gt;exception_index</a:t>
            </a:r>
          </a:p>
          <a:p>
            <a:r>
              <a:rPr lang="en-US" altLang="zh-TW" b="1">
                <a:solidFill>
                  <a:srgbClr val="000000"/>
                </a:solidFill>
                <a:latin typeface="Calibri" charset="0"/>
                <a:ea typeface="新細明體" charset="0"/>
                <a:cs typeface="新細明體" charset="0"/>
              </a:rPr>
              <a:t>        // env-&gt;current_tb = NULL</a:t>
            </a:r>
          </a:p>
          <a:p>
            <a:r>
              <a:rPr lang="en-US" altLang="zh-TW" b="1">
                <a:solidFill>
                  <a:srgbClr val="000000"/>
                </a:solidFill>
                <a:latin typeface="Calibri" charset="0"/>
                <a:ea typeface="新細明體" charset="0"/>
                <a:cs typeface="新細明體" charset="0"/>
              </a:rPr>
              <a:t>        // longjmp to the outer for loop</a:t>
            </a:r>
          </a:p>
          <a:p>
            <a:endParaRPr lang="en-US" altLang="zh-TW" b="1">
              <a:solidFill>
                <a:srgbClr val="000000"/>
              </a:solidFill>
              <a:latin typeface="Calibri" charset="0"/>
              <a:ea typeface="新細明體" charset="0"/>
              <a:cs typeface="新細明體" charset="0"/>
            </a:endParaRPr>
          </a:p>
          <a:p>
            <a:r>
              <a:rPr lang="en-US" altLang="zh-TW" b="1">
                <a:solidFill>
                  <a:srgbClr val="000000"/>
                </a:solidFill>
                <a:latin typeface="Calibri" charset="0"/>
                <a:ea typeface="新細明體" charset="0"/>
                <a:cs typeface="新細明體" charset="0"/>
              </a:rPr>
              <a:t>        // enter into code cache</a:t>
            </a:r>
          </a:p>
          <a:p>
            <a:r>
              <a:rPr lang="en-US" altLang="zh-TW" b="1">
                <a:solidFill>
                  <a:srgbClr val="000000"/>
                </a:solidFill>
                <a:latin typeface="Calibri" charset="0"/>
                <a:ea typeface="新細明體" charset="0"/>
                <a:cs typeface="新細明體" charset="0"/>
              </a:rPr>
              <a:t>    }</a:t>
            </a:r>
          </a:p>
          <a:p>
            <a:r>
              <a:rPr lang="en-US" altLang="zh-TW" b="1">
                <a:solidFill>
                  <a:srgbClr val="000000"/>
                </a:solidFill>
                <a:latin typeface="Calibri" charset="0"/>
                <a:ea typeface="新細明體" charset="0"/>
                <a:cs typeface="新細明體" charset="0"/>
              </a:rPr>
              <a:t>}</a:t>
            </a:r>
            <a:endParaRPr lang="zh-TW" altLang="en-US" b="1">
              <a:solidFill>
                <a:srgbClr val="000000"/>
              </a:solidFill>
              <a:latin typeface="Calibri" charset="0"/>
              <a:ea typeface="新細明體" charset="0"/>
              <a:cs typeface="新細明體" charset="0"/>
            </a:endParaRPr>
          </a:p>
        </p:txBody>
      </p:sp>
      <p:sp>
        <p:nvSpPr>
          <p:cNvPr id="3077" name="文字方塊 7"/>
          <p:cNvSpPr txBox="1">
            <a:spLocks noChangeArrowheads="1"/>
          </p:cNvSpPr>
          <p:nvPr/>
        </p:nvSpPr>
        <p:spPr bwMode="auto">
          <a:xfrm>
            <a:off x="1042988" y="4486275"/>
            <a:ext cx="16557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lang="en-US" altLang="zh-TW" sz="2000" b="1"/>
              <a:t>cpu_interrupt</a:t>
            </a:r>
            <a:endParaRPr lang="zh-TW" altLang="en-US" sz="2000" b="1"/>
          </a:p>
        </p:txBody>
      </p:sp>
      <p:sp>
        <p:nvSpPr>
          <p:cNvPr id="3078" name="文字方塊 11"/>
          <p:cNvSpPr txBox="1">
            <a:spLocks noChangeArrowheads="1"/>
          </p:cNvSpPr>
          <p:nvPr/>
        </p:nvSpPr>
        <p:spPr bwMode="auto">
          <a:xfrm>
            <a:off x="5940425" y="2774950"/>
            <a:ext cx="11715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lang="en-US" altLang="zh-TW" sz="2000" b="1"/>
              <a:t>cpu_exec</a:t>
            </a:r>
            <a:endParaRPr lang="zh-TW" altLang="en-US" sz="2000" b="1"/>
          </a:p>
        </p:txBody>
      </p:sp>
      <p:cxnSp>
        <p:nvCxnSpPr>
          <p:cNvPr id="15" name="弧形接點 14"/>
          <p:cNvCxnSpPr>
            <a:cxnSpLocks noChangeShapeType="1"/>
            <a:stCxn id="3077" idx="3"/>
          </p:cNvCxnSpPr>
          <p:nvPr/>
        </p:nvCxnSpPr>
        <p:spPr bwMode="auto">
          <a:xfrm flipV="1">
            <a:off x="2698750" y="3214688"/>
            <a:ext cx="1638300" cy="1471612"/>
          </a:xfrm>
          <a:prstGeom prst="curvedConnector3">
            <a:avLst>
              <a:gd name="adj1" fmla="val 50000"/>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0246" name="弧形接點 10245"/>
          <p:cNvCxnSpPr>
            <a:cxnSpLocks noChangeShapeType="1"/>
          </p:cNvCxnSpPr>
          <p:nvPr/>
        </p:nvCxnSpPr>
        <p:spPr bwMode="auto">
          <a:xfrm rot="16200000" flipV="1">
            <a:off x="6514306" y="3934620"/>
            <a:ext cx="1679575" cy="1243012"/>
          </a:xfrm>
          <a:prstGeom prst="curvedConnector3">
            <a:avLst>
              <a:gd name="adj1" fmla="val 99074"/>
            </a:avLst>
          </a:prstGeom>
          <a:noFill/>
          <a:ln w="25400">
            <a:solidFill>
              <a:schemeClr val="accent2"/>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0251" name="文字方塊 10250"/>
          <p:cNvSpPr txBox="1">
            <a:spLocks noChangeArrowheads="1"/>
          </p:cNvSpPr>
          <p:nvPr/>
        </p:nvSpPr>
        <p:spPr bwMode="auto">
          <a:xfrm>
            <a:off x="7026275" y="3309938"/>
            <a:ext cx="17748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a:solidFill>
                  <a:schemeClr val="tx1"/>
                </a:solidFill>
                <a:latin typeface="Calibri" charset="0"/>
                <a:ea typeface="新細明體" charset="0"/>
                <a:cs typeface="新細明體" charset="0"/>
              </a:defRPr>
            </a:lvl1pPr>
            <a:lvl2pPr marL="742950" indent="-285750" eaLnBrk="0" hangingPunct="0">
              <a:defRPr kumimoji="1">
                <a:solidFill>
                  <a:schemeClr val="tx1"/>
                </a:solidFill>
                <a:latin typeface="Calibri" charset="0"/>
                <a:ea typeface="新細明體" charset="0"/>
                <a:cs typeface="新細明體" charset="0"/>
              </a:defRPr>
            </a:lvl2pPr>
            <a:lvl3pPr marL="1143000" indent="-228600" eaLnBrk="0" hangingPunct="0">
              <a:defRPr kumimoji="1">
                <a:solidFill>
                  <a:schemeClr val="tx1"/>
                </a:solidFill>
                <a:latin typeface="Calibri" charset="0"/>
                <a:ea typeface="新細明體" charset="0"/>
                <a:cs typeface="新細明體" charset="0"/>
              </a:defRPr>
            </a:lvl3pPr>
            <a:lvl4pPr marL="1600200" indent="-228600" eaLnBrk="0" hangingPunct="0">
              <a:defRPr kumimoji="1">
                <a:solidFill>
                  <a:schemeClr val="tx1"/>
                </a:solidFill>
                <a:latin typeface="Calibri" charset="0"/>
                <a:ea typeface="新細明體" charset="0"/>
                <a:cs typeface="新細明體" charset="0"/>
              </a:defRPr>
            </a:lvl4pPr>
            <a:lvl5pPr marL="2057400" indent="-228600" eaLnBrk="0" hangingPunct="0">
              <a:defRPr kumimoji="1">
                <a:solidFill>
                  <a:schemeClr val="tx1"/>
                </a:solidFill>
                <a:latin typeface="Calibri"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Calibri" charset="0"/>
                <a:ea typeface="新細明體" charset="0"/>
                <a:cs typeface="新細明體" charset="0"/>
              </a:defRPr>
            </a:lvl9pPr>
          </a:lstStyle>
          <a:p>
            <a:pPr eaLnBrk="1" hangingPunct="1"/>
            <a:r>
              <a:rPr lang="en-US" altLang="zh-TW" b="1"/>
              <a:t>Handle interrupt</a:t>
            </a:r>
            <a:endParaRPr lang="zh-TW" altLang="en-US" b="1"/>
          </a:p>
        </p:txBody>
      </p:sp>
    </p:spTree>
    <p:extLst>
      <p:ext uri="{BB962C8B-B14F-4D97-AF65-F5344CB8AC3E}">
        <p14:creationId xmlns:p14="http://schemas.microsoft.com/office/powerpoint/2010/main" val="22997520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2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r>
              <a:rPr lang="en-US" altLang="zh-TW" dirty="0">
                <a:latin typeface="Calibri" charset="0"/>
                <a:ea typeface="新細明體" charset="0"/>
              </a:rPr>
              <a:t>Example</a:t>
            </a:r>
            <a:r>
              <a:rPr lang="zh-CN" altLang="en-US" dirty="0">
                <a:latin typeface="Calibri" charset="0"/>
                <a:ea typeface="新細明體" charset="0"/>
              </a:rPr>
              <a:t> </a:t>
            </a:r>
            <a:r>
              <a:rPr lang="en-US" altLang="zh-TW" dirty="0">
                <a:latin typeface="Calibri" charset="0"/>
                <a:ea typeface="新細明體" charset="0"/>
              </a:rPr>
              <a:t>- </a:t>
            </a:r>
            <a:r>
              <a:rPr lang="en-US" altLang="zh-TW" dirty="0" err="1">
                <a:latin typeface="Calibri" charset="0"/>
                <a:ea typeface="新細明體" charset="0"/>
              </a:rPr>
              <a:t>cpu_interrupt</a:t>
            </a:r>
            <a:endParaRPr lang="zh-TW" altLang="en-US" dirty="0">
              <a:latin typeface="Calibri" charset="0"/>
              <a:ea typeface="新細明體" charset="0"/>
            </a:endParaRPr>
          </a:p>
        </p:txBody>
      </p:sp>
      <p:sp>
        <p:nvSpPr>
          <p:cNvPr id="4099" name="內容版面配置區 2"/>
          <p:cNvSpPr>
            <a:spLocks noGrp="1"/>
          </p:cNvSpPr>
          <p:nvPr>
            <p:ph idx="1"/>
          </p:nvPr>
        </p:nvSpPr>
        <p:spPr/>
        <p:txBody>
          <a:bodyPr/>
          <a:lstStyle/>
          <a:p>
            <a:r>
              <a:rPr lang="en-US" altLang="zh-TW">
                <a:latin typeface="Calibri" charset="0"/>
                <a:ea typeface="新細明體" charset="0"/>
              </a:rPr>
              <a:t>cpu_interrupt dispatches the interrupt to</a:t>
            </a:r>
          </a:p>
          <a:p>
            <a:pPr lvl="1">
              <a:buFont typeface="Wingdings" charset="0"/>
              <a:buChar char="Ø"/>
            </a:pPr>
            <a:r>
              <a:rPr lang="en-US" altLang="zh-TW">
                <a:latin typeface="Calibri" charset="0"/>
                <a:ea typeface="新細明體" charset="0"/>
              </a:rPr>
              <a:t>do_interrupt_real (real mode interrupt)</a:t>
            </a:r>
          </a:p>
          <a:p>
            <a:pPr lvl="1">
              <a:buFont typeface="Wingdings" charset="0"/>
              <a:buChar char="Ø"/>
            </a:pPr>
            <a:r>
              <a:rPr lang="en-US" altLang="zh-TW">
                <a:latin typeface="Calibri" charset="0"/>
                <a:ea typeface="新細明體" charset="0"/>
              </a:rPr>
              <a:t>do_interrupt_protected (protected mode interrupt)</a:t>
            </a:r>
          </a:p>
          <a:p>
            <a:pPr lvl="1">
              <a:buFont typeface="Wingdings" charset="0"/>
              <a:buChar char="Ø"/>
            </a:pPr>
            <a:r>
              <a:rPr lang="en-US" altLang="zh-TW">
                <a:latin typeface="Calibri" charset="0"/>
                <a:ea typeface="新細明體" charset="0"/>
              </a:rPr>
              <a:t>do_interrupt_64 (64-bit interrupt)</a:t>
            </a:r>
          </a:p>
        </p:txBody>
      </p:sp>
    </p:spTree>
    <p:extLst>
      <p:ext uri="{BB962C8B-B14F-4D97-AF65-F5344CB8AC3E}">
        <p14:creationId xmlns:p14="http://schemas.microsoft.com/office/powerpoint/2010/main" val="235707894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r>
              <a:rPr lang="en-US" altLang="zh-TW" dirty="0">
                <a:latin typeface="Calibri" charset="0"/>
                <a:ea typeface="新細明體" charset="0"/>
              </a:rPr>
              <a:t>Example</a:t>
            </a:r>
            <a:r>
              <a:rPr lang="zh-CN" altLang="en-US" dirty="0">
                <a:latin typeface="Calibri" charset="0"/>
                <a:ea typeface="新細明體" charset="0"/>
              </a:rPr>
              <a:t> </a:t>
            </a:r>
            <a:r>
              <a:rPr lang="en-US" altLang="zh-TW" dirty="0">
                <a:latin typeface="Calibri" charset="0"/>
                <a:ea typeface="新細明體" charset="0"/>
              </a:rPr>
              <a:t>- </a:t>
            </a:r>
            <a:r>
              <a:rPr lang="en-US" altLang="zh-TW" dirty="0" err="1">
                <a:latin typeface="Calibri" charset="0"/>
                <a:ea typeface="新細明體" charset="0"/>
              </a:rPr>
              <a:t>cpu_interrupt_real</a:t>
            </a:r>
            <a:endParaRPr lang="zh-TW" altLang="en-US" dirty="0">
              <a:latin typeface="Calibri" charset="0"/>
              <a:ea typeface="新細明體" charset="0"/>
            </a:endParaRPr>
          </a:p>
        </p:txBody>
      </p:sp>
      <p:sp>
        <p:nvSpPr>
          <p:cNvPr id="5123" name="內容版面配置區 2"/>
          <p:cNvSpPr>
            <a:spLocks noGrp="1"/>
          </p:cNvSpPr>
          <p:nvPr>
            <p:ph idx="1"/>
          </p:nvPr>
        </p:nvSpPr>
        <p:spPr/>
        <p:txBody>
          <a:bodyPr/>
          <a:lstStyle/>
          <a:p>
            <a:r>
              <a:rPr lang="en-US" altLang="zh-TW">
                <a:latin typeface="Calibri" charset="0"/>
                <a:ea typeface="新細明體" charset="0"/>
              </a:rPr>
              <a:t>User mode and kernel mode uses different stacks</a:t>
            </a:r>
          </a:p>
          <a:p>
            <a:r>
              <a:rPr lang="en-US" altLang="zh-TW">
                <a:latin typeface="Calibri" charset="0"/>
                <a:ea typeface="新細明體" charset="0"/>
              </a:rPr>
              <a:t>Push (guest) user mode registers onto (guest) kernel stack, use </a:t>
            </a:r>
            <a:r>
              <a:rPr lang="en-US" altLang="zh-TW">
                <a:solidFill>
                  <a:srgbClr val="FF0000"/>
                </a:solidFill>
                <a:latin typeface="Calibri" charset="0"/>
                <a:ea typeface="新細明體" charset="0"/>
              </a:rPr>
              <a:t>{ld,st}*_kernel</a:t>
            </a:r>
          </a:p>
          <a:p>
            <a:pPr lvl="1">
              <a:buFont typeface="Wingdings" charset="0"/>
              <a:buChar char="Ø"/>
            </a:pPr>
            <a:r>
              <a:rPr lang="en-US" altLang="zh-TW">
                <a:latin typeface="Calibri" charset="0"/>
                <a:ea typeface="新細明體" charset="0"/>
              </a:rPr>
              <a:t>ss, esp, eflags, cs and eip</a:t>
            </a:r>
          </a:p>
          <a:p>
            <a:r>
              <a:rPr lang="en-US" altLang="zh-TW">
                <a:latin typeface="Calibri" charset="0"/>
                <a:ea typeface="新細明體" charset="0"/>
              </a:rPr>
              <a:t>Set env-&gt;eip, env-&gt;cs and env-&gt;eflags</a:t>
            </a:r>
          </a:p>
          <a:p>
            <a:pPr lvl="1">
              <a:buFont typeface="Wingdings" charset="0"/>
              <a:buChar char="Ø"/>
            </a:pPr>
            <a:r>
              <a:rPr lang="en-US" altLang="zh-TW">
                <a:latin typeface="Calibri" charset="0"/>
                <a:ea typeface="新細明體" charset="0"/>
              </a:rPr>
              <a:t>ISR = env-&gt;eip + env-&gt;cs</a:t>
            </a:r>
          </a:p>
          <a:p>
            <a:r>
              <a:rPr lang="en-US" altLang="zh-TW">
                <a:latin typeface="Calibri" charset="0"/>
                <a:ea typeface="新細明體" charset="0"/>
              </a:rPr>
              <a:t>Return to cpu_exec to execute ISR</a:t>
            </a:r>
          </a:p>
          <a:p>
            <a:endParaRPr lang="zh-TW" altLang="en-US">
              <a:latin typeface="Calibri" charset="0"/>
              <a:ea typeface="新細明體" charset="0"/>
            </a:endParaRPr>
          </a:p>
        </p:txBody>
      </p:sp>
    </p:spTree>
    <p:extLst>
      <p:ext uri="{BB962C8B-B14F-4D97-AF65-F5344CB8AC3E}">
        <p14:creationId xmlns:p14="http://schemas.microsoft.com/office/powerpoint/2010/main" val="12043501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dirty="0">
                <a:latin typeface="Calibri" charset="0"/>
                <a:ea typeface="新細明體" charset="0"/>
              </a:rPr>
              <a:t>Example</a:t>
            </a:r>
            <a:r>
              <a:rPr lang="zh-CN" altLang="en-US" dirty="0">
                <a:latin typeface="Calibri" charset="0"/>
                <a:ea typeface="新細明體" charset="0"/>
              </a:rPr>
              <a:t> </a:t>
            </a:r>
            <a:r>
              <a:rPr lang="en-US" altLang="zh-TW" dirty="0">
                <a:latin typeface="Calibri" charset="0"/>
                <a:ea typeface="新細明體" charset="0"/>
              </a:rPr>
              <a:t>- </a:t>
            </a:r>
            <a:r>
              <a:rPr lang="en-US" altLang="zh-TW" dirty="0" err="1">
                <a:latin typeface="Calibri" charset="0"/>
                <a:ea typeface="新細明體" charset="0"/>
              </a:rPr>
              <a:t>cpu_exit</a:t>
            </a:r>
            <a:endParaRPr lang="zh-TW" altLang="en-US" dirty="0">
              <a:latin typeface="Calibri" charset="0"/>
              <a:ea typeface="新細明體" charset="0"/>
            </a:endParaRPr>
          </a:p>
        </p:txBody>
      </p:sp>
      <p:sp>
        <p:nvSpPr>
          <p:cNvPr id="6147" name="內容版面配置區 2"/>
          <p:cNvSpPr>
            <a:spLocks noGrp="1"/>
          </p:cNvSpPr>
          <p:nvPr>
            <p:ph idx="1"/>
          </p:nvPr>
        </p:nvSpPr>
        <p:spPr/>
        <p:txBody>
          <a:bodyPr/>
          <a:lstStyle/>
          <a:p>
            <a:r>
              <a:rPr lang="en-US" altLang="zh-TW">
                <a:latin typeface="Calibri" charset="0"/>
                <a:ea typeface="新細明體" charset="0"/>
              </a:rPr>
              <a:t>cpu_exit is called when</a:t>
            </a:r>
          </a:p>
          <a:p>
            <a:pPr lvl="1">
              <a:buFont typeface="Wingdings" charset="0"/>
              <a:buChar char="Ø"/>
            </a:pPr>
            <a:r>
              <a:rPr lang="en-US" altLang="zh-TW">
                <a:latin typeface="Calibri" charset="0"/>
                <a:ea typeface="新細明體" charset="0"/>
              </a:rPr>
              <a:t>Host SIGALRM, DMA, IO Thread, Single step…</a:t>
            </a:r>
          </a:p>
          <a:p>
            <a:r>
              <a:rPr lang="en-US" altLang="zh-TW">
                <a:latin typeface="Calibri" charset="0"/>
                <a:ea typeface="新細明體" charset="0"/>
              </a:rPr>
              <a:t>cpu_exit does two things:</a:t>
            </a:r>
          </a:p>
          <a:p>
            <a:pPr lvl="1">
              <a:buFont typeface="Wingdings" charset="0"/>
              <a:buChar char="Ø"/>
            </a:pPr>
            <a:r>
              <a:rPr lang="en-US" altLang="zh-TW">
                <a:latin typeface="Calibri" charset="0"/>
                <a:ea typeface="新細明體" charset="0"/>
              </a:rPr>
              <a:t>Raise env-&gt;exit_request</a:t>
            </a:r>
          </a:p>
          <a:p>
            <a:pPr lvl="1">
              <a:buFont typeface="Wingdings" charset="0"/>
              <a:buChar char="Ø"/>
            </a:pPr>
            <a:r>
              <a:rPr lang="en-US" altLang="zh-TW">
                <a:latin typeface="Calibri" charset="0"/>
                <a:ea typeface="新細明體" charset="0"/>
              </a:rPr>
              <a:t>cpu_unlink_tb(env)</a:t>
            </a:r>
          </a:p>
          <a:p>
            <a:r>
              <a:rPr lang="en-US" altLang="zh-TW">
                <a:latin typeface="Calibri" charset="0"/>
                <a:ea typeface="新細明體" charset="0"/>
              </a:rPr>
              <a:t>Control is gave back to QEMU from the code cache</a:t>
            </a:r>
          </a:p>
          <a:p>
            <a:endParaRPr lang="en-US" altLang="zh-TW">
              <a:latin typeface="Calibri" charset="0"/>
              <a:ea typeface="新細明體" charset="0"/>
            </a:endParaRPr>
          </a:p>
          <a:p>
            <a:endParaRPr lang="en-US" altLang="zh-TW">
              <a:latin typeface="Calibri" charset="0"/>
              <a:ea typeface="新細明體" charset="0"/>
            </a:endParaRPr>
          </a:p>
        </p:txBody>
      </p:sp>
    </p:spTree>
    <p:extLst>
      <p:ext uri="{BB962C8B-B14F-4D97-AF65-F5344CB8AC3E}">
        <p14:creationId xmlns:p14="http://schemas.microsoft.com/office/powerpoint/2010/main" val="245908234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a:latin typeface="Calibri" charset="0"/>
                <a:ea typeface="新細明體" charset="0"/>
              </a:rPr>
              <a:t>cpu_exit comes into play</a:t>
            </a:r>
            <a:endParaRPr lang="zh-TW" altLang="en-US">
              <a:latin typeface="Calibri" charset="0"/>
              <a:ea typeface="新細明體" charset="0"/>
            </a:endParaRPr>
          </a:p>
        </p:txBody>
      </p:sp>
      <p:sp>
        <p:nvSpPr>
          <p:cNvPr id="3" name="矩形 2"/>
          <p:cNvSpPr/>
          <p:nvPr/>
        </p:nvSpPr>
        <p:spPr>
          <a:xfrm>
            <a:off x="1115616" y="1124744"/>
            <a:ext cx="7175574" cy="4862512"/>
          </a:xfrm>
          <a:prstGeom prst="rect">
            <a:avLst/>
          </a:prstGeom>
        </p:spPr>
        <p:style>
          <a:lnRef idx="2">
            <a:schemeClr val="accent1"/>
          </a:lnRef>
          <a:fillRef idx="1">
            <a:schemeClr val="lt1"/>
          </a:fillRef>
          <a:effectRef idx="0">
            <a:schemeClr val="accent1"/>
          </a:effectRef>
          <a:fontRef idx="minor">
            <a:schemeClr val="dk1"/>
          </a:fontRef>
        </p:style>
        <p:txBody>
          <a:bodyPr anchor="ctr"/>
          <a:lstStyle/>
          <a:p>
            <a:r>
              <a:rPr lang="en-US" altLang="zh-TW" b="1" dirty="0">
                <a:solidFill>
                  <a:srgbClr val="000000"/>
                </a:solidFill>
                <a:latin typeface="Calibri" charset="0"/>
                <a:ea typeface="新細明體" charset="0"/>
                <a:cs typeface="新細明體" charset="0"/>
              </a:rPr>
              <a:t>for (; ;) {</a:t>
            </a:r>
          </a:p>
          <a:p>
            <a:r>
              <a:rPr lang="en-US" altLang="zh-TW" b="1" dirty="0">
                <a:solidFill>
                  <a:srgbClr val="00B050"/>
                </a:solidFill>
                <a:latin typeface="Calibri" charset="0"/>
                <a:ea typeface="新細明體" charset="0"/>
                <a:cs typeface="新細明體" charset="0"/>
              </a:rPr>
              <a:t>    /* successfully delivered */</a:t>
            </a:r>
          </a:p>
          <a:p>
            <a:r>
              <a:rPr lang="en-US" altLang="zh-TW" b="1" dirty="0">
                <a:solidFill>
                  <a:srgbClr val="00B050"/>
                </a:solidFill>
                <a:latin typeface="Calibri" charset="0"/>
                <a:ea typeface="新細明體" charset="0"/>
                <a:cs typeface="新細明體" charset="0"/>
              </a:rPr>
              <a:t>    </a:t>
            </a:r>
            <a:r>
              <a:rPr lang="en-US" altLang="zh-TW" b="1" dirty="0" err="1">
                <a:solidFill>
                  <a:schemeClr val="tx1"/>
                </a:solidFill>
                <a:latin typeface="Calibri" charset="0"/>
                <a:ea typeface="新細明體" charset="0"/>
                <a:cs typeface="新細明體" charset="0"/>
              </a:rPr>
              <a:t>env</a:t>
            </a:r>
            <a:r>
              <a:rPr lang="en-US" altLang="zh-TW" b="1" dirty="0">
                <a:solidFill>
                  <a:schemeClr val="tx1"/>
                </a:solidFill>
                <a:latin typeface="Calibri" charset="0"/>
                <a:ea typeface="新細明體" charset="0"/>
                <a:cs typeface="新細明體" charset="0"/>
              </a:rPr>
              <a:t>-&gt;</a:t>
            </a:r>
            <a:r>
              <a:rPr lang="en-US" altLang="zh-TW" b="1" dirty="0" err="1">
                <a:solidFill>
                  <a:schemeClr val="tx1"/>
                </a:solidFill>
                <a:latin typeface="Calibri" charset="0"/>
                <a:ea typeface="新細明體" charset="0"/>
                <a:cs typeface="新細明體" charset="0"/>
              </a:rPr>
              <a:t>old_exception</a:t>
            </a:r>
            <a:r>
              <a:rPr lang="en-US" altLang="zh-TW" b="1" dirty="0">
                <a:solidFill>
                  <a:schemeClr val="tx1"/>
                </a:solidFill>
                <a:latin typeface="Calibri" charset="0"/>
                <a:ea typeface="新細明體" charset="0"/>
                <a:cs typeface="新細明體" charset="0"/>
              </a:rPr>
              <a:t> = -1;</a:t>
            </a:r>
            <a:r>
              <a:rPr lang="en-US" altLang="zh-TW" b="1" dirty="0">
                <a:solidFill>
                  <a:srgbClr val="000000"/>
                </a:solidFill>
                <a:latin typeface="Calibri" charset="0"/>
                <a:ea typeface="新細明體" charset="0"/>
                <a:cs typeface="新細明體" charset="0"/>
              </a:rPr>
              <a:t>       </a:t>
            </a:r>
          </a:p>
          <a:p>
            <a:endParaRPr lang="en-US" altLang="zh-TW" b="1" dirty="0">
              <a:solidFill>
                <a:srgbClr val="000000"/>
              </a:solidFill>
              <a:latin typeface="Calibri" charset="0"/>
              <a:ea typeface="新細明體" charset="0"/>
              <a:cs typeface="新細明體" charset="0"/>
            </a:endParaRPr>
          </a:p>
          <a:p>
            <a:r>
              <a:rPr lang="en-US" altLang="zh-TW" b="1" dirty="0">
                <a:solidFill>
                  <a:srgbClr val="000000"/>
                </a:solidFill>
                <a:latin typeface="Calibri" charset="0"/>
                <a:ea typeface="新細明體" charset="0"/>
                <a:cs typeface="新細明體" charset="0"/>
              </a:rPr>
              <a:t>    for (; ; ) {</a:t>
            </a:r>
          </a:p>
          <a:p>
            <a:r>
              <a:rPr lang="en-US" altLang="zh-TW" b="1" dirty="0">
                <a:solidFill>
                  <a:srgbClr val="000000"/>
                </a:solidFill>
                <a:latin typeface="Calibri" charset="0"/>
                <a:ea typeface="新細明體" charset="0"/>
                <a:cs typeface="新細明體" charset="0"/>
              </a:rPr>
              <a:t>        // check </a:t>
            </a:r>
            <a:r>
              <a:rPr lang="en-US" altLang="zh-TW" b="1" dirty="0" err="1">
                <a:solidFill>
                  <a:srgbClr val="000000"/>
                </a:solidFill>
                <a:latin typeface="Calibri" charset="0"/>
                <a:ea typeface="新細明體" charset="0"/>
                <a:cs typeface="新細明體" charset="0"/>
              </a:rPr>
              <a:t>exit_request</a:t>
            </a:r>
            <a:r>
              <a:rPr lang="en-US" altLang="zh-TW" b="1" dirty="0">
                <a:solidFill>
                  <a:srgbClr val="000000"/>
                </a:solidFill>
                <a:latin typeface="Calibri" charset="0"/>
                <a:ea typeface="新細明體" charset="0"/>
                <a:cs typeface="新細明體" charset="0"/>
              </a:rPr>
              <a:t>, </a:t>
            </a:r>
            <a:r>
              <a:rPr lang="en-US" altLang="zh-TW" b="1" dirty="0">
                <a:solidFill>
                  <a:srgbClr val="FF0000"/>
                </a:solidFill>
                <a:latin typeface="Calibri" charset="0"/>
                <a:ea typeface="新細明體" charset="0"/>
                <a:cs typeface="新細明體" charset="0"/>
              </a:rPr>
              <a:t>SIGALRM</a:t>
            </a:r>
            <a:r>
              <a:rPr lang="en-US" altLang="zh-TW" b="1" dirty="0">
                <a:solidFill>
                  <a:srgbClr val="000000"/>
                </a:solidFill>
                <a:latin typeface="Calibri" charset="0"/>
                <a:ea typeface="新細明體" charset="0"/>
                <a:cs typeface="新細明體" charset="0"/>
              </a:rPr>
              <a:t> cause </a:t>
            </a:r>
            <a:r>
              <a:rPr lang="en-US" altLang="zh-TW" b="1" dirty="0" err="1">
                <a:solidFill>
                  <a:srgbClr val="000000"/>
                </a:solidFill>
                <a:latin typeface="Calibri" charset="0"/>
                <a:ea typeface="新細明體" charset="0"/>
                <a:cs typeface="新細明體" charset="0"/>
              </a:rPr>
              <a:t>exit_request</a:t>
            </a:r>
            <a:r>
              <a:rPr lang="en-US" altLang="zh-TW" b="1" dirty="0">
                <a:solidFill>
                  <a:srgbClr val="000000"/>
                </a:solidFill>
                <a:latin typeface="Calibri" charset="0"/>
                <a:ea typeface="新細明體" charset="0"/>
                <a:cs typeface="新細明體" charset="0"/>
              </a:rPr>
              <a:t> to be 1 </a:t>
            </a:r>
          </a:p>
          <a:p>
            <a:r>
              <a:rPr lang="en-US" altLang="zh-TW" b="1" dirty="0">
                <a:solidFill>
                  <a:srgbClr val="000000"/>
                </a:solidFill>
                <a:latin typeface="Calibri" charset="0"/>
                <a:ea typeface="新細明體" charset="0"/>
                <a:cs typeface="新細明體" charset="0"/>
              </a:rPr>
              <a:t>        // setup </a:t>
            </a:r>
            <a:r>
              <a:rPr lang="en-US" altLang="zh-TW" b="1" dirty="0" err="1">
                <a:solidFill>
                  <a:srgbClr val="000000"/>
                </a:solidFill>
                <a:latin typeface="Calibri" charset="0"/>
                <a:ea typeface="新細明體" charset="0"/>
                <a:cs typeface="新細明體" charset="0"/>
              </a:rPr>
              <a:t>env</a:t>
            </a:r>
            <a:r>
              <a:rPr lang="en-US" altLang="zh-TW" b="1" dirty="0">
                <a:solidFill>
                  <a:srgbClr val="000000"/>
                </a:solidFill>
                <a:latin typeface="Calibri" charset="0"/>
                <a:ea typeface="新細明體" charset="0"/>
                <a:cs typeface="新細明體" charset="0"/>
              </a:rPr>
              <a:t>-&gt;</a:t>
            </a:r>
            <a:r>
              <a:rPr lang="en-US" altLang="zh-TW" b="1" dirty="0" err="1">
                <a:solidFill>
                  <a:srgbClr val="000000"/>
                </a:solidFill>
                <a:latin typeface="Calibri" charset="0"/>
                <a:ea typeface="新細明體" charset="0"/>
                <a:cs typeface="新細明體" charset="0"/>
              </a:rPr>
              <a:t>exception_index</a:t>
            </a:r>
            <a:endParaRPr lang="en-US" altLang="zh-TW" b="1" dirty="0">
              <a:solidFill>
                <a:srgbClr val="000000"/>
              </a:solidFill>
              <a:latin typeface="Calibri" charset="0"/>
              <a:ea typeface="新細明體" charset="0"/>
              <a:cs typeface="新細明體" charset="0"/>
            </a:endParaRPr>
          </a:p>
          <a:p>
            <a:r>
              <a:rPr lang="en-US" altLang="zh-TW" b="1" dirty="0">
                <a:solidFill>
                  <a:srgbClr val="000000"/>
                </a:solidFill>
                <a:latin typeface="Calibri" charset="0"/>
                <a:ea typeface="新細明體" charset="0"/>
                <a:cs typeface="新細明體" charset="0"/>
              </a:rPr>
              <a:t>        // </a:t>
            </a:r>
            <a:r>
              <a:rPr lang="en-US" altLang="zh-TW" b="1" dirty="0" err="1">
                <a:solidFill>
                  <a:srgbClr val="000000"/>
                </a:solidFill>
                <a:latin typeface="Calibri" charset="0"/>
                <a:ea typeface="新細明體" charset="0"/>
                <a:cs typeface="新細明體" charset="0"/>
              </a:rPr>
              <a:t>env</a:t>
            </a:r>
            <a:r>
              <a:rPr lang="en-US" altLang="zh-TW" b="1" dirty="0">
                <a:solidFill>
                  <a:srgbClr val="000000"/>
                </a:solidFill>
                <a:latin typeface="Calibri" charset="0"/>
                <a:ea typeface="新細明體" charset="0"/>
                <a:cs typeface="新細明體" charset="0"/>
              </a:rPr>
              <a:t>-&gt;</a:t>
            </a:r>
            <a:r>
              <a:rPr lang="en-US" altLang="zh-TW" b="1" dirty="0" err="1">
                <a:solidFill>
                  <a:srgbClr val="000000"/>
                </a:solidFill>
                <a:latin typeface="Calibri" charset="0"/>
                <a:ea typeface="新細明體" charset="0"/>
                <a:cs typeface="新細明體" charset="0"/>
              </a:rPr>
              <a:t>current_tb</a:t>
            </a:r>
            <a:r>
              <a:rPr lang="en-US" altLang="zh-TW" b="1" dirty="0">
                <a:solidFill>
                  <a:srgbClr val="000000"/>
                </a:solidFill>
                <a:latin typeface="Calibri" charset="0"/>
                <a:ea typeface="新細明體" charset="0"/>
                <a:cs typeface="新細明體" charset="0"/>
              </a:rPr>
              <a:t> = NULL</a:t>
            </a:r>
          </a:p>
          <a:p>
            <a:r>
              <a:rPr lang="en-US" altLang="zh-TW" b="1" dirty="0">
                <a:solidFill>
                  <a:srgbClr val="000000"/>
                </a:solidFill>
                <a:latin typeface="Calibri" charset="0"/>
                <a:ea typeface="新細明體" charset="0"/>
                <a:cs typeface="新細明體" charset="0"/>
              </a:rPr>
              <a:t>        // </a:t>
            </a:r>
            <a:r>
              <a:rPr lang="en-US" altLang="zh-TW" b="1" dirty="0" err="1">
                <a:solidFill>
                  <a:srgbClr val="000000"/>
                </a:solidFill>
                <a:latin typeface="Calibri" charset="0"/>
                <a:ea typeface="新細明體" charset="0"/>
                <a:cs typeface="新細明體" charset="0"/>
              </a:rPr>
              <a:t>longjmp</a:t>
            </a:r>
            <a:r>
              <a:rPr lang="en-US" altLang="zh-TW" b="1" dirty="0">
                <a:solidFill>
                  <a:srgbClr val="000000"/>
                </a:solidFill>
                <a:latin typeface="Calibri" charset="0"/>
                <a:ea typeface="新細明體" charset="0"/>
                <a:cs typeface="新細明體" charset="0"/>
              </a:rPr>
              <a:t> to the outer for loop</a:t>
            </a:r>
          </a:p>
          <a:p>
            <a:endParaRPr lang="en-US" altLang="zh-TW" b="1" dirty="0">
              <a:solidFill>
                <a:srgbClr val="000000"/>
              </a:solidFill>
              <a:latin typeface="Calibri" charset="0"/>
              <a:ea typeface="新細明體" charset="0"/>
              <a:cs typeface="新細明體" charset="0"/>
            </a:endParaRPr>
          </a:p>
          <a:p>
            <a:r>
              <a:rPr lang="en-US" altLang="zh-TW" b="1" dirty="0">
                <a:solidFill>
                  <a:srgbClr val="000000"/>
                </a:solidFill>
                <a:latin typeface="Calibri" charset="0"/>
                <a:ea typeface="新細明體" charset="0"/>
                <a:cs typeface="新細明體" charset="0"/>
              </a:rPr>
              <a:t>        // enter into code cache</a:t>
            </a:r>
          </a:p>
          <a:p>
            <a:r>
              <a:rPr lang="en-US" altLang="zh-TW" b="1" dirty="0">
                <a:solidFill>
                  <a:srgbClr val="000000"/>
                </a:solidFill>
                <a:latin typeface="Calibri" charset="0"/>
                <a:ea typeface="新細明體" charset="0"/>
                <a:cs typeface="新細明體" charset="0"/>
              </a:rPr>
              <a:t>    }</a:t>
            </a:r>
          </a:p>
          <a:p>
            <a:r>
              <a:rPr lang="en-US" altLang="zh-TW" b="1" dirty="0">
                <a:solidFill>
                  <a:srgbClr val="000000"/>
                </a:solidFill>
                <a:latin typeface="Calibri" charset="0"/>
                <a:ea typeface="新細明體" charset="0"/>
                <a:cs typeface="新細明體" charset="0"/>
              </a:rPr>
              <a:t>}</a:t>
            </a:r>
            <a:endParaRPr lang="zh-TW" altLang="en-US" b="1" dirty="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36837050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en-US" altLang="zh-TW" dirty="0">
                <a:latin typeface="Calibri" charset="0"/>
                <a:ea typeface="新細明體" charset="0"/>
              </a:rPr>
              <a:t>Example</a:t>
            </a:r>
            <a:r>
              <a:rPr lang="zh-CN" altLang="en-US" dirty="0">
                <a:latin typeface="Calibri" charset="0"/>
                <a:ea typeface="新細明體" charset="0"/>
              </a:rPr>
              <a:t> </a:t>
            </a:r>
            <a:r>
              <a:rPr lang="en-US" altLang="zh-TW" dirty="0">
                <a:latin typeface="Calibri" charset="0"/>
                <a:ea typeface="新細明體" charset="0"/>
              </a:rPr>
              <a:t>- </a:t>
            </a:r>
            <a:r>
              <a:rPr lang="en-US" altLang="zh-TW" dirty="0" err="1">
                <a:latin typeface="Calibri" charset="0"/>
                <a:ea typeface="新細明體" charset="0"/>
              </a:rPr>
              <a:t>cpu_interrupt_real</a:t>
            </a:r>
            <a:endParaRPr lang="zh-TW" altLang="en-US" dirty="0">
              <a:latin typeface="Calibri" charset="0"/>
              <a:ea typeface="新細明體" charset="0"/>
            </a:endParaRPr>
          </a:p>
        </p:txBody>
      </p:sp>
      <p:sp>
        <p:nvSpPr>
          <p:cNvPr id="8195" name="內容版面配置區 2"/>
          <p:cNvSpPr>
            <a:spLocks noGrp="1"/>
          </p:cNvSpPr>
          <p:nvPr>
            <p:ph idx="1"/>
          </p:nvPr>
        </p:nvSpPr>
        <p:spPr/>
        <p:txBody>
          <a:bodyPr/>
          <a:lstStyle/>
          <a:p>
            <a:r>
              <a:rPr lang="en-US" altLang="zh-TW">
                <a:latin typeface="Calibri" charset="0"/>
                <a:ea typeface="新細明體" charset="0"/>
              </a:rPr>
              <a:t>After completing ISR, (guest) </a:t>
            </a:r>
            <a:r>
              <a:rPr lang="en-US" altLang="zh-TW" i="1">
                <a:solidFill>
                  <a:srgbClr val="FF0000"/>
                </a:solidFill>
                <a:latin typeface="Calibri" charset="0"/>
                <a:ea typeface="新細明體" charset="0"/>
              </a:rPr>
              <a:t>iret </a:t>
            </a:r>
            <a:r>
              <a:rPr lang="en-US" altLang="zh-TW">
                <a:latin typeface="Calibri" charset="0"/>
                <a:ea typeface="新細明體" charset="0"/>
              </a:rPr>
              <a:t>pops up user mode registers stored on the kernel stack</a:t>
            </a:r>
          </a:p>
          <a:p>
            <a:pPr lvl="1">
              <a:buFont typeface="Wingdings" charset="0"/>
              <a:buChar char="Ø"/>
            </a:pPr>
            <a:r>
              <a:rPr lang="en-US" altLang="zh-TW">
                <a:latin typeface="Calibri" charset="0"/>
                <a:ea typeface="新細明體" charset="0"/>
              </a:rPr>
              <a:t>Guest iret is implemented by a helper function, helper_iret_real, for example</a:t>
            </a:r>
          </a:p>
          <a:p>
            <a:r>
              <a:rPr lang="en-US" altLang="zh-TW">
                <a:latin typeface="Calibri" charset="0"/>
                <a:ea typeface="新細明體" charset="0"/>
              </a:rPr>
              <a:t>Set env-&gt;eip, env-&gt;cs and env-&gt;eflags</a:t>
            </a:r>
          </a:p>
          <a:p>
            <a:pPr lvl="1">
              <a:buFont typeface="Wingdings" charset="0"/>
              <a:buChar char="Ø"/>
            </a:pPr>
            <a:r>
              <a:rPr lang="en-US" altLang="zh-TW">
                <a:latin typeface="Calibri" charset="0"/>
                <a:ea typeface="新細明體" charset="0"/>
              </a:rPr>
              <a:t>User mode pc = env-&gt;eip + env-&gt;cs</a:t>
            </a:r>
          </a:p>
          <a:p>
            <a:r>
              <a:rPr lang="en-US" altLang="zh-TW">
                <a:latin typeface="Calibri" charset="0"/>
                <a:ea typeface="新細明體" charset="0"/>
              </a:rPr>
              <a:t>Return to cpu_exec to execute user mode program</a:t>
            </a:r>
          </a:p>
          <a:p>
            <a:endParaRPr lang="zh-TW" altLang="en-US">
              <a:latin typeface="Calibri" charset="0"/>
              <a:ea typeface="新細明體" charset="0"/>
            </a:endParaRPr>
          </a:p>
        </p:txBody>
      </p:sp>
    </p:spTree>
    <p:extLst>
      <p:ext uri="{BB962C8B-B14F-4D97-AF65-F5344CB8AC3E}">
        <p14:creationId xmlns:p14="http://schemas.microsoft.com/office/powerpoint/2010/main" val="283107560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Funny issues of QEMU</a:t>
            </a:r>
            <a:endParaRPr lang="zh-TW" altLang="en-US" dirty="0"/>
          </a:p>
        </p:txBody>
      </p:sp>
      <p:sp>
        <p:nvSpPr>
          <p:cNvPr id="3" name="內容版面配置區 2"/>
          <p:cNvSpPr>
            <a:spLocks noGrp="1"/>
          </p:cNvSpPr>
          <p:nvPr>
            <p:ph sz="quarter" idx="1"/>
          </p:nvPr>
        </p:nvSpPr>
        <p:spPr>
          <a:xfrm>
            <a:off x="612648" y="1600200"/>
            <a:ext cx="8153400" cy="4972072"/>
          </a:xfrm>
        </p:spPr>
        <p:txBody>
          <a:bodyPr/>
          <a:lstStyle/>
          <a:p>
            <a:r>
              <a:rPr lang="en-US" altLang="zh-TW" dirty="0"/>
              <a:t>Generate execution traces to drive timing models</a:t>
            </a:r>
          </a:p>
          <a:p>
            <a:pPr lvl="1"/>
            <a:r>
              <a:rPr lang="en-US" altLang="zh-TW" dirty="0"/>
              <a:t>Try to integrate timing models</a:t>
            </a:r>
          </a:p>
          <a:p>
            <a:r>
              <a:rPr lang="en-US" altLang="zh-TW" dirty="0"/>
              <a:t>Improve optimization, say, by retaining chaining across interrupts</a:t>
            </a:r>
          </a:p>
          <a:p>
            <a:r>
              <a:rPr lang="en-US" altLang="zh-TW" dirty="0"/>
              <a:t>TCG Optimization. </a:t>
            </a:r>
          </a:p>
          <a:p>
            <a:pPr lvl="1"/>
            <a:r>
              <a:rPr lang="en-US" altLang="zh-TW" dirty="0"/>
              <a:t>Code cache management</a:t>
            </a:r>
          </a:p>
          <a:p>
            <a:pPr lvl="1"/>
            <a:r>
              <a:rPr lang="en-US" altLang="zh-TW" dirty="0"/>
              <a:t>Optimization passes of micro-op</a:t>
            </a:r>
          </a:p>
          <a:p>
            <a:r>
              <a:rPr lang="en-US" altLang="zh-TW" dirty="0"/>
              <a:t>Multi-core emulate multi-core</a:t>
            </a:r>
          </a:p>
          <a:p>
            <a:endParaRPr lang="zh-TW" altLang="en-US" dirty="0"/>
          </a:p>
        </p:txBody>
      </p:sp>
    </p:spTree>
    <p:extLst>
      <p:ext uri="{BB962C8B-B14F-4D97-AF65-F5344CB8AC3E}">
        <p14:creationId xmlns:p14="http://schemas.microsoft.com/office/powerpoint/2010/main" val="21019845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solidFill>
                  <a:srgbClr val="FF0000"/>
                </a:solidFill>
              </a:rPr>
              <a:t>QEMU</a:t>
            </a:r>
            <a:r>
              <a:rPr lang="zh-CN" altLang="en-US" sz="2800" dirty="0">
                <a:solidFill>
                  <a:srgbClr val="FF0000"/>
                </a:solidFill>
              </a:rPr>
              <a:t>的改进和扩展</a:t>
            </a:r>
            <a:endParaRPr lang="en-US" altLang="zh-CN" sz="2800" dirty="0">
              <a:solidFill>
                <a:srgbClr val="FF0000"/>
              </a:solidFill>
            </a:endParaRPr>
          </a:p>
          <a:p>
            <a:pPr lvl="1"/>
            <a:r>
              <a:rPr lang="zh-CN" altLang="en-US" dirty="0">
                <a:solidFill>
                  <a:srgbClr val="FF0000"/>
                </a:solidFill>
              </a:rPr>
              <a:t>基于</a:t>
            </a:r>
            <a:r>
              <a:rPr lang="en-US" dirty="0" err="1">
                <a:solidFill>
                  <a:srgbClr val="FF0000"/>
                </a:solidFill>
              </a:rPr>
              <a:t>QEMU</a:t>
            </a:r>
            <a:r>
              <a:rPr lang="en-US" altLang="en-US" dirty="0" err="1">
                <a:solidFill>
                  <a:srgbClr val="FF0000"/>
                </a:solidFill>
              </a:rPr>
              <a:t>的自动</a:t>
            </a:r>
            <a:r>
              <a:rPr lang="zh-CN" altLang="en-US" dirty="0">
                <a:solidFill>
                  <a:srgbClr val="FF0000"/>
                </a:solidFill>
              </a:rPr>
              <a:t>函数调用</a:t>
            </a:r>
            <a:r>
              <a:rPr lang="en-US" altLang="en-US" dirty="0">
                <a:solidFill>
                  <a:srgbClr val="FF0000"/>
                </a:solidFill>
              </a:rPr>
              <a:t>跟踪</a:t>
            </a:r>
          </a:p>
          <a:p>
            <a:pPr lvl="1"/>
            <a:r>
              <a:rPr lang="en-US" dirty="0"/>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20598294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p>
        </p:txBody>
      </p:sp>
      <p:sp>
        <p:nvSpPr>
          <p:cNvPr id="5" name="内容占位符 4"/>
          <p:cNvSpPr>
            <a:spLocks noGrp="1"/>
          </p:cNvSpPr>
          <p:nvPr>
            <p:ph idx="1"/>
          </p:nvPr>
        </p:nvSpPr>
        <p:spPr>
          <a:xfrm>
            <a:off x="1547664" y="809328"/>
            <a:ext cx="6304784" cy="6048672"/>
          </a:xfrm>
        </p:spPr>
        <p:txBody>
          <a:bodyPr/>
          <a:lstStyle/>
          <a:p>
            <a:r>
              <a:rPr lang="zh-CN" altLang="en-US" sz="1800" dirty="0"/>
              <a:t>教学目标</a:t>
            </a:r>
          </a:p>
          <a:p>
            <a:pPr lvl="1"/>
            <a:r>
              <a:rPr lang="zh-CN" altLang="en-US" sz="1600" dirty="0"/>
              <a:t>通过参与操作系统开源社区的内核开发实践，达到</a:t>
            </a:r>
            <a:endParaRPr lang="en-US" altLang="zh-CN" sz="1600" dirty="0"/>
          </a:p>
          <a:p>
            <a:pPr lvl="2"/>
            <a:r>
              <a:rPr lang="zh-CN" altLang="en-US" sz="1800" dirty="0"/>
              <a:t>知识训练</a:t>
            </a:r>
            <a:endParaRPr lang="en-US" altLang="zh-CN" sz="1800" dirty="0"/>
          </a:p>
          <a:p>
            <a:pPr lvl="3"/>
            <a:r>
              <a:rPr lang="zh-CN" altLang="en-US" sz="1400" dirty="0"/>
              <a:t>实现操作系统内核功能</a:t>
            </a:r>
            <a:endParaRPr lang="en-US" altLang="zh-CN" sz="1400" dirty="0"/>
          </a:p>
          <a:p>
            <a:pPr lvl="3"/>
            <a:r>
              <a:rPr lang="zh-CN" altLang="en-US" sz="1400" dirty="0"/>
              <a:t>掌握操作系统内核开发流程</a:t>
            </a:r>
            <a:endParaRPr lang="en-US" altLang="zh-CN" sz="1400" dirty="0"/>
          </a:p>
          <a:p>
            <a:pPr lvl="3"/>
            <a:r>
              <a:rPr lang="zh-CN" altLang="en-US" sz="1400" dirty="0"/>
              <a:t>培养从事操作系统研发的兴趣</a:t>
            </a:r>
            <a:endParaRPr lang="en-US" altLang="zh-CN" sz="1400" dirty="0"/>
          </a:p>
          <a:p>
            <a:pPr lvl="2"/>
            <a:r>
              <a:rPr lang="zh-CN" altLang="en-US" sz="1800" dirty="0"/>
              <a:t>能力培养</a:t>
            </a:r>
            <a:endParaRPr lang="en-US" altLang="zh-CN" sz="1800" dirty="0"/>
          </a:p>
          <a:p>
            <a:pPr lvl="3"/>
            <a:r>
              <a:rPr lang="zh-CN" altLang="en-US" sz="1400" dirty="0"/>
              <a:t>培养寻找问题、分析问题和解决问题的能力</a:t>
            </a:r>
            <a:endParaRPr lang="en-US" altLang="zh-CN" sz="1400" dirty="0"/>
          </a:p>
          <a:p>
            <a:pPr lvl="3"/>
            <a:r>
              <a:rPr lang="zh-CN" altLang="en-US" sz="1400" dirty="0"/>
              <a:t>开源项目开发中的协作与交流能力</a:t>
            </a:r>
            <a:endParaRPr lang="en-US" altLang="zh-CN" sz="1400" dirty="0"/>
          </a:p>
          <a:p>
            <a:pPr lvl="2"/>
            <a:r>
              <a:rPr lang="zh-CN" altLang="en-US" sz="1800" dirty="0"/>
              <a:t>素质教育</a:t>
            </a:r>
            <a:endParaRPr lang="en-US" altLang="zh-CN" sz="1800" dirty="0"/>
          </a:p>
          <a:p>
            <a:pPr lvl="3"/>
            <a:r>
              <a:rPr lang="zh-CN" altLang="en-US" sz="1400" dirty="0"/>
              <a:t>独立思考、认真做事、谦虚待人</a:t>
            </a:r>
          </a:p>
          <a:p>
            <a:r>
              <a:rPr lang="zh-CN" altLang="en-US" sz="1800" dirty="0"/>
              <a:t>教学环节主要包括：</a:t>
            </a:r>
          </a:p>
          <a:p>
            <a:pPr lvl="1"/>
            <a:r>
              <a:rPr lang="zh-CN" altLang="en-US" sz="1600" dirty="0"/>
              <a:t>老师讲解</a:t>
            </a:r>
            <a:endParaRPr lang="en-US" altLang="zh-CN" sz="1600" dirty="0"/>
          </a:p>
          <a:p>
            <a:pPr lvl="2"/>
            <a:r>
              <a:rPr lang="zh-CN" altLang="en-US" sz="1800" dirty="0"/>
              <a:t>与实验内容相关的知识和背景信息；</a:t>
            </a:r>
          </a:p>
          <a:p>
            <a:pPr lvl="1"/>
            <a:r>
              <a:rPr lang="zh-CN" altLang="en-US" sz="1600" dirty="0"/>
              <a:t>同学报告</a:t>
            </a:r>
            <a:endParaRPr lang="en-US" altLang="zh-CN" sz="1600" dirty="0"/>
          </a:p>
          <a:p>
            <a:pPr lvl="2"/>
            <a:r>
              <a:rPr lang="zh-CN" altLang="en-US" sz="1800" dirty="0"/>
              <a:t>对已有开发结果的分析情况和测试结果；</a:t>
            </a:r>
            <a:endParaRPr lang="en-US" altLang="zh-CN" sz="1800" dirty="0"/>
          </a:p>
          <a:p>
            <a:pPr lvl="2"/>
            <a:r>
              <a:rPr lang="zh-CN" altLang="en-US" sz="1800" dirty="0"/>
              <a:t>同学报告实验设计方案；</a:t>
            </a:r>
            <a:endParaRPr lang="en-US" altLang="zh-CN" sz="1800" dirty="0"/>
          </a:p>
          <a:p>
            <a:pPr lvl="2"/>
            <a:r>
              <a:rPr lang="zh-CN" altLang="en-US" sz="1600" dirty="0"/>
              <a:t>实验结果；</a:t>
            </a:r>
          </a:p>
          <a:p>
            <a:pPr lvl="1"/>
            <a:r>
              <a:rPr lang="zh-CN" altLang="en-US" sz="1600" dirty="0"/>
              <a:t>讨论交流</a:t>
            </a:r>
            <a:endParaRPr lang="en-US" altLang="zh-CN" sz="1600" dirty="0"/>
          </a:p>
          <a:p>
            <a:pPr lvl="2"/>
            <a:r>
              <a:rPr lang="zh-CN" altLang="en-US" sz="1800" dirty="0"/>
              <a:t>实验中遇到的问题和可能的解决思路；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linds(horizontal)">
                                      <p:cBhvr>
                                        <p:cTn id="31" dur="500"/>
                                        <p:tgtEl>
                                          <p:spTgt spid="5">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linds(horizontal)">
                                      <p:cBhvr>
                                        <p:cTn id="34" dur="500"/>
                                        <p:tgtEl>
                                          <p:spTgt spid="5">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linds(horizont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linds(horizontal)">
                                      <p:cBhvr>
                                        <p:cTn id="42" dur="500"/>
                                        <p:tgtEl>
                                          <p:spTgt spid="5">
                                            <p:txEl>
                                              <p:pRg st="11" end="11"/>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linds(horizontal)">
                                      <p:cBhvr>
                                        <p:cTn id="45" dur="500"/>
                                        <p:tgtEl>
                                          <p:spTgt spid="5">
                                            <p:txEl>
                                              <p:pRg st="12" end="12"/>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blinds(horizontal)">
                                      <p:cBhvr>
                                        <p:cTn id="48" dur="500"/>
                                        <p:tgtEl>
                                          <p:spTgt spid="5">
                                            <p:txEl>
                                              <p:pRg st="13" end="13"/>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Effect transition="in" filter="blinds(horizontal)">
                                      <p:cBhvr>
                                        <p:cTn id="51" dur="500"/>
                                        <p:tgtEl>
                                          <p:spTgt spid="5">
                                            <p:txEl>
                                              <p:pRg st="14" end="14"/>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blinds(horizontal)">
                                      <p:cBhvr>
                                        <p:cTn id="54" dur="500"/>
                                        <p:tgtEl>
                                          <p:spTgt spid="5">
                                            <p:txEl>
                                              <p:pRg st="15" end="15"/>
                                            </p:txEl>
                                          </p:spTgt>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animEffect transition="in" filter="blinds(horizontal)">
                                      <p:cBhvr>
                                        <p:cTn id="57" dur="500"/>
                                        <p:tgtEl>
                                          <p:spTgt spid="5">
                                            <p:txEl>
                                              <p:pRg st="16" end="16"/>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
                                            <p:txEl>
                                              <p:pRg st="17" end="17"/>
                                            </p:txEl>
                                          </p:spTgt>
                                        </p:tgtEl>
                                        <p:attrNameLst>
                                          <p:attrName>style.visibility</p:attrName>
                                        </p:attrNameLst>
                                      </p:cBhvr>
                                      <p:to>
                                        <p:strVal val="visible"/>
                                      </p:to>
                                    </p:set>
                                    <p:animEffect transition="in" filter="blinds(horizontal)">
                                      <p:cBhvr>
                                        <p:cTn id="60" dur="500"/>
                                        <p:tgtEl>
                                          <p:spTgt spid="5">
                                            <p:txEl>
                                              <p:pRg st="17" end="17"/>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
                                            <p:txEl>
                                              <p:pRg st="18" end="18"/>
                                            </p:txEl>
                                          </p:spTgt>
                                        </p:tgtEl>
                                        <p:attrNameLst>
                                          <p:attrName>style.visibility</p:attrName>
                                        </p:attrNameLst>
                                      </p:cBhvr>
                                      <p:to>
                                        <p:strVal val="visible"/>
                                      </p:to>
                                    </p:set>
                                    <p:animEffect transition="in" filter="blinds(horizontal)">
                                      <p:cBhvr>
                                        <p:cTn id="63" dur="500"/>
                                        <p:tgtEl>
                                          <p:spTgt spid="5">
                                            <p:txEl>
                                              <p:pRg st="18" end="18"/>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
                                            <p:txEl>
                                              <p:pRg st="19" end="19"/>
                                            </p:txEl>
                                          </p:spTgt>
                                        </p:tgtEl>
                                        <p:attrNameLst>
                                          <p:attrName>style.visibility</p:attrName>
                                        </p:attrNameLst>
                                      </p:cBhvr>
                                      <p:to>
                                        <p:strVal val="visible"/>
                                      </p:to>
                                    </p:set>
                                    <p:animEffect transition="in" filter="blinds(horizontal)">
                                      <p:cBhvr>
                                        <p:cTn id="66"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noChangeArrowheads="1"/>
          </p:cNvSpPr>
          <p:nvPr>
            <p:ph type="title"/>
          </p:nvPr>
        </p:nvSpPr>
        <p:spPr/>
        <p:txBody>
          <a:bodyPr/>
          <a:lstStyle/>
          <a:p>
            <a:r>
              <a:rPr lang="zh-CN" altLang="en-US" dirty="0"/>
              <a:t>基于</a:t>
            </a:r>
            <a:r>
              <a:rPr lang="en-US" dirty="0" err="1"/>
              <a:t>QEMU</a:t>
            </a:r>
            <a:r>
              <a:rPr lang="en-US" altLang="en-US" dirty="0" err="1"/>
              <a:t>的自动</a:t>
            </a:r>
            <a:r>
              <a:rPr lang="zh-CN" altLang="en-US" dirty="0"/>
              <a:t>函数调用</a:t>
            </a:r>
            <a:r>
              <a:rPr lang="en-US" altLang="en-US" dirty="0"/>
              <a:t>跟踪</a:t>
            </a:r>
          </a:p>
        </p:txBody>
      </p:sp>
      <p:sp>
        <p:nvSpPr>
          <p:cNvPr id="11267" name="内容占位符 3"/>
          <p:cNvSpPr>
            <a:spLocks noGrp="1" noChangeArrowheads="1"/>
          </p:cNvSpPr>
          <p:nvPr>
            <p:ph idx="1"/>
          </p:nvPr>
        </p:nvSpPr>
        <p:spPr bwMode="auto">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r>
              <a:rPr lang="en-US" altLang="zh-CN" dirty="0"/>
              <a:t> </a:t>
            </a:r>
            <a:r>
              <a:rPr lang="en-US" altLang="en-US" dirty="0" err="1"/>
              <a:t>修改</a:t>
            </a:r>
            <a:r>
              <a:rPr lang="en-US" dirty="0" err="1"/>
              <a:t>QEMU</a:t>
            </a:r>
            <a:r>
              <a:rPr lang="en-US" altLang="en-US" dirty="0" err="1"/>
              <a:t>模拟器</a:t>
            </a:r>
            <a:endParaRPr lang="en-US" dirty="0"/>
          </a:p>
          <a:p>
            <a:pPr lvl="1"/>
            <a:r>
              <a:rPr lang="en-US" altLang="en-US" dirty="0"/>
              <a:t>在</a:t>
            </a:r>
            <a:r>
              <a:rPr lang="en-US" altLang="en-US" dirty="0">
                <a:solidFill>
                  <a:srgbClr val="FF0000"/>
                </a:solidFill>
              </a:rPr>
              <a:t>多种平台</a:t>
            </a:r>
            <a:r>
              <a:rPr lang="en-US" altLang="en-US" dirty="0"/>
              <a:t>下，判断函数调用和返回指令</a:t>
            </a:r>
            <a:endParaRPr lang="en-US" dirty="0"/>
          </a:p>
          <a:p>
            <a:pPr lvl="1"/>
            <a:r>
              <a:rPr lang="en-US" altLang="en-US" dirty="0"/>
              <a:t>输出跟踪信息</a:t>
            </a:r>
            <a:endParaRPr lang="en-US" dirty="0"/>
          </a:p>
          <a:p>
            <a:pPr lvl="1"/>
            <a:r>
              <a:rPr lang="en-US" altLang="en-US" dirty="0"/>
              <a:t>解析地址信息</a:t>
            </a:r>
            <a:endParaRPr lang="en-US" altLang="zh-CN" dirty="0"/>
          </a:p>
          <a:p>
            <a:pPr lvl="1"/>
            <a:endParaRPr lang="en-US" dirty="0"/>
          </a:p>
          <a:p>
            <a:pPr marL="0" indent="0"/>
            <a:r>
              <a:rPr lang="en-US" altLang="zh-CN" dirty="0"/>
              <a:t> </a:t>
            </a:r>
            <a:r>
              <a:rPr lang="en-US" altLang="en-US" dirty="0"/>
              <a:t>自动上传和执行场景测试脚本</a:t>
            </a:r>
            <a:endParaRPr lang="en-US" dirty="0"/>
          </a:p>
          <a:p>
            <a:pPr lvl="1"/>
            <a:r>
              <a:rPr lang="en-US" altLang="en-US" dirty="0"/>
              <a:t>用户上传脚本</a:t>
            </a:r>
            <a:endParaRPr lang="en-US" dirty="0"/>
          </a:p>
          <a:p>
            <a:pPr lvl="1"/>
            <a:r>
              <a:rPr lang="en-US" altLang="en-US" dirty="0"/>
              <a:t>修改操作系统映像中的</a:t>
            </a:r>
            <a:r>
              <a:rPr lang="en-US" altLang="en-US" dirty="0">
                <a:solidFill>
                  <a:srgbClr val="FF0000"/>
                </a:solidFill>
              </a:rPr>
              <a:t>自动执行脚本</a:t>
            </a:r>
            <a:endParaRPr lang="en-US" dirty="0">
              <a:solidFill>
                <a:srgbClr val="FF0000"/>
              </a:solidFill>
            </a:endParaRPr>
          </a:p>
          <a:p>
            <a:pPr marL="0" indent="0">
              <a:buFont typeface="Arial" charset="0"/>
              <a:buNone/>
            </a:pPr>
            <a:endParaRPr lang="en-US" altLang="en-US" dirty="0"/>
          </a:p>
        </p:txBody>
      </p:sp>
    </p:spTree>
    <p:extLst>
      <p:ext uri="{BB962C8B-B14F-4D97-AF65-F5344CB8AC3E}">
        <p14:creationId xmlns:p14="http://schemas.microsoft.com/office/powerpoint/2010/main" val="7238598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DFAE4-E874-E64F-9C44-DAFAEADC7B39}"/>
              </a:ext>
            </a:extLst>
          </p:cNvPr>
          <p:cNvSpPr>
            <a:spLocks noGrp="1"/>
          </p:cNvSpPr>
          <p:nvPr>
            <p:ph type="title"/>
          </p:nvPr>
        </p:nvSpPr>
        <p:spPr/>
        <p:txBody>
          <a:bodyPr/>
          <a:lstStyle/>
          <a:p>
            <a:r>
              <a:rPr kumimoji="1" lang="zh-CN" altLang="en-US" dirty="0"/>
              <a:t>对</a:t>
            </a:r>
            <a:r>
              <a:rPr kumimoji="1" lang="en-US" altLang="zh-CN" dirty="0"/>
              <a:t>QEMU</a:t>
            </a:r>
            <a:r>
              <a:rPr kumimoji="1" lang="zh-CN" altLang="en-US" dirty="0"/>
              <a:t>的修改</a:t>
            </a:r>
          </a:p>
        </p:txBody>
      </p:sp>
      <p:pic>
        <p:nvPicPr>
          <p:cNvPr id="4" name="图片 3">
            <a:extLst>
              <a:ext uri="{FF2B5EF4-FFF2-40B4-BE49-F238E27FC236}">
                <a16:creationId xmlns:a16="http://schemas.microsoft.com/office/drawing/2014/main" id="{EDBBDD30-B90D-0941-A8D7-AC32F26EF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96" y="1196752"/>
            <a:ext cx="8244408" cy="5340900"/>
          </a:xfrm>
          <a:prstGeom prst="rect">
            <a:avLst/>
          </a:prstGeom>
        </p:spPr>
      </p:pic>
    </p:spTree>
    <p:extLst>
      <p:ext uri="{BB962C8B-B14F-4D97-AF65-F5344CB8AC3E}">
        <p14:creationId xmlns:p14="http://schemas.microsoft.com/office/powerpoint/2010/main" val="2536006120"/>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直接箭头连接符 12"/>
          <p:cNvSpPr>
            <a:spLocks noChangeShapeType="1"/>
          </p:cNvSpPr>
          <p:nvPr/>
        </p:nvSpPr>
        <p:spPr bwMode="auto">
          <a:xfrm flipH="1">
            <a:off x="1755775" y="5013325"/>
            <a:ext cx="1588" cy="468313"/>
          </a:xfrm>
          <a:prstGeom prst="straightConnector1">
            <a:avLst/>
          </a:prstGeom>
          <a:noFill/>
          <a:ln w="76200">
            <a:solidFill>
              <a:srgbClr val="7F7F7F"/>
            </a:solidFill>
            <a:bevel/>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7" name="直接箭头连接符 11"/>
          <p:cNvSpPr>
            <a:spLocks noChangeShapeType="1"/>
          </p:cNvSpPr>
          <p:nvPr/>
        </p:nvSpPr>
        <p:spPr bwMode="auto">
          <a:xfrm>
            <a:off x="1751013" y="3933825"/>
            <a:ext cx="1587" cy="493713"/>
          </a:xfrm>
          <a:prstGeom prst="straightConnector1">
            <a:avLst/>
          </a:prstGeom>
          <a:noFill/>
          <a:ln w="76200">
            <a:solidFill>
              <a:srgbClr val="7F7F7F"/>
            </a:solidFill>
            <a:bevel/>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4" name="直接箭头连接符 8"/>
          <p:cNvSpPr>
            <a:spLocks noChangeShapeType="1"/>
          </p:cNvSpPr>
          <p:nvPr/>
        </p:nvSpPr>
        <p:spPr bwMode="auto">
          <a:xfrm>
            <a:off x="1754188" y="2741613"/>
            <a:ext cx="0" cy="493712"/>
          </a:xfrm>
          <a:prstGeom prst="straightConnector1">
            <a:avLst/>
          </a:prstGeom>
          <a:noFill/>
          <a:ln w="76200">
            <a:solidFill>
              <a:srgbClr val="7F7F7F"/>
            </a:solidFill>
            <a:bevel/>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38" name="标题 1"/>
          <p:cNvSpPr>
            <a:spLocks noGrp="1" noChangeArrowheads="1"/>
          </p:cNvSpPr>
          <p:nvPr>
            <p:ph type="title"/>
          </p:nvPr>
        </p:nvSpPr>
        <p:spPr/>
        <p:txBody>
          <a:bodyPr/>
          <a:lstStyle/>
          <a:p>
            <a:r>
              <a:rPr lang="zh-CN" altLang="en-US"/>
              <a:t>自动上传和执行场景测试脚本</a:t>
            </a:r>
            <a:endParaRPr lang="zh-CN" altLang="en-US" dirty="0"/>
          </a:p>
        </p:txBody>
      </p:sp>
      <p:sp>
        <p:nvSpPr>
          <p:cNvPr id="14339" name="内容占位符 2"/>
          <p:cNvSpPr>
            <a:spLocks noGrp="1" noChangeArrowheads="1"/>
          </p:cNvSpPr>
          <p:nvPr>
            <p:ph idx="1"/>
          </p:nvPr>
        </p:nvSpPr>
        <p:spPr bwMode="auto">
          <a:xfrm>
            <a:off x="3635896" y="1124744"/>
            <a:ext cx="4877296"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err="1"/>
              <a:t>通过</a:t>
            </a:r>
            <a:r>
              <a:rPr lang="en-US" dirty="0" err="1"/>
              <a:t>web</a:t>
            </a:r>
            <a:r>
              <a:rPr lang="en-US" altLang="en-US" dirty="0" err="1"/>
              <a:t>页面将测试用例（包括脚本和目标文件）上传到服务器</a:t>
            </a:r>
            <a:endParaRPr lang="en-US" dirty="0"/>
          </a:p>
          <a:p>
            <a:endParaRPr lang="en-US" altLang="en-US" dirty="0"/>
          </a:p>
          <a:p>
            <a:r>
              <a:rPr lang="en-US" altLang="en-US" dirty="0"/>
              <a:t>将目标文件中的符号导入数据库中，用于事后解析</a:t>
            </a:r>
            <a:endParaRPr lang="en-US" dirty="0"/>
          </a:p>
          <a:p>
            <a:endParaRPr lang="en-US" altLang="en-US" dirty="0"/>
          </a:p>
          <a:p>
            <a:r>
              <a:rPr lang="en-US" altLang="en-US" dirty="0"/>
              <a:t>自动执行测试</a:t>
            </a:r>
          </a:p>
        </p:txBody>
      </p:sp>
      <p:sp>
        <p:nvSpPr>
          <p:cNvPr id="14341" name="圆角矩形 5"/>
          <p:cNvSpPr>
            <a:spLocks noChangeArrowheads="1"/>
          </p:cNvSpPr>
          <p:nvPr/>
        </p:nvSpPr>
        <p:spPr bwMode="auto">
          <a:xfrm>
            <a:off x="530225" y="2049463"/>
            <a:ext cx="2447925" cy="803275"/>
          </a:xfrm>
          <a:prstGeom prst="roundRect">
            <a:avLst>
              <a:gd name="adj" fmla="val 16667"/>
            </a:avLst>
          </a:prstGeom>
          <a:solidFill>
            <a:schemeClr val="accent1"/>
          </a:solidFill>
          <a:ln w="25400">
            <a:solidFill>
              <a:srgbClr val="395E8A"/>
            </a:solidFill>
            <a:bevel/>
            <a:headEnd/>
            <a:tailEnd/>
          </a:ln>
        </p:spPr>
        <p:txBody>
          <a:bodyPr anchor="ctr"/>
          <a:lstStyle/>
          <a:p>
            <a:pPr>
              <a:lnSpc>
                <a:spcPct val="100000"/>
              </a:lnSpc>
              <a:spcAft>
                <a:spcPct val="0"/>
              </a:spcAft>
            </a:pPr>
            <a:r>
              <a:rPr lang="zh-CN" altLang="en-US" sz="1800">
                <a:latin typeface="Arial" charset="0"/>
                <a:ea typeface="宋体" charset="0"/>
                <a:cs typeface="宋体" charset="0"/>
              </a:rPr>
              <a:t>将符号信息导入数据库中</a:t>
            </a:r>
          </a:p>
        </p:txBody>
      </p:sp>
      <p:sp>
        <p:nvSpPr>
          <p:cNvPr id="14342" name="圆角矩形 6"/>
          <p:cNvSpPr>
            <a:spLocks noChangeArrowheads="1"/>
          </p:cNvSpPr>
          <p:nvPr/>
        </p:nvSpPr>
        <p:spPr bwMode="auto">
          <a:xfrm>
            <a:off x="530225" y="4427538"/>
            <a:ext cx="2447925" cy="687387"/>
          </a:xfrm>
          <a:prstGeom prst="roundRect">
            <a:avLst>
              <a:gd name="adj" fmla="val 16667"/>
            </a:avLst>
          </a:prstGeom>
          <a:solidFill>
            <a:schemeClr val="accent1"/>
          </a:solidFill>
          <a:ln w="25400">
            <a:solidFill>
              <a:srgbClr val="395E8A"/>
            </a:solidFill>
            <a:bevel/>
            <a:headEnd/>
            <a:tailEnd/>
          </a:ln>
        </p:spPr>
        <p:txBody>
          <a:bodyPr anchor="ctr"/>
          <a:lstStyle/>
          <a:p>
            <a:pPr>
              <a:lnSpc>
                <a:spcPct val="100000"/>
              </a:lnSpc>
              <a:spcAft>
                <a:spcPct val="0"/>
              </a:spcAft>
            </a:pPr>
            <a:r>
              <a:rPr lang="zh-CN" altLang="en-US" sz="1800">
                <a:latin typeface="Arial" charset="0"/>
                <a:ea typeface="宋体" charset="0"/>
                <a:cs typeface="宋体" charset="0"/>
              </a:rPr>
              <a:t>执行测试用例</a:t>
            </a:r>
          </a:p>
        </p:txBody>
      </p:sp>
      <p:sp>
        <p:nvSpPr>
          <p:cNvPr id="14343" name="圆角矩形 7"/>
          <p:cNvSpPr>
            <a:spLocks noChangeArrowheads="1"/>
          </p:cNvSpPr>
          <p:nvPr/>
        </p:nvSpPr>
        <p:spPr bwMode="auto">
          <a:xfrm>
            <a:off x="539750" y="3235325"/>
            <a:ext cx="2447925" cy="803275"/>
          </a:xfrm>
          <a:prstGeom prst="roundRect">
            <a:avLst>
              <a:gd name="adj" fmla="val 16667"/>
            </a:avLst>
          </a:prstGeom>
          <a:solidFill>
            <a:schemeClr val="accent1"/>
          </a:solidFill>
          <a:ln w="25400">
            <a:solidFill>
              <a:srgbClr val="395E8A"/>
            </a:solidFill>
            <a:bevel/>
            <a:headEnd/>
            <a:tailEnd/>
          </a:ln>
        </p:spPr>
        <p:txBody>
          <a:bodyPr anchor="ctr"/>
          <a:lstStyle/>
          <a:p>
            <a:pPr>
              <a:lnSpc>
                <a:spcPct val="100000"/>
              </a:lnSpc>
              <a:spcAft>
                <a:spcPct val="0"/>
              </a:spcAft>
            </a:pPr>
            <a:r>
              <a:rPr lang="zh-CN" altLang="en-US" sz="1800">
                <a:latin typeface="Arial" charset="0"/>
                <a:ea typeface="宋体" charset="0"/>
                <a:cs typeface="宋体" charset="0"/>
              </a:rPr>
              <a:t>生成新的镜像文件</a:t>
            </a:r>
          </a:p>
        </p:txBody>
      </p:sp>
      <p:sp>
        <p:nvSpPr>
          <p:cNvPr id="14345" name="直接箭头连接符 9"/>
          <p:cNvSpPr>
            <a:spLocks noChangeShapeType="1"/>
          </p:cNvSpPr>
          <p:nvPr/>
        </p:nvSpPr>
        <p:spPr bwMode="auto">
          <a:xfrm>
            <a:off x="1754188" y="1557338"/>
            <a:ext cx="1587" cy="492125"/>
          </a:xfrm>
          <a:prstGeom prst="straightConnector1">
            <a:avLst/>
          </a:prstGeom>
          <a:noFill/>
          <a:ln w="76200">
            <a:solidFill>
              <a:srgbClr val="7F7F7F"/>
            </a:solidFill>
            <a:bevel/>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46" name="圆角矩形 10"/>
          <p:cNvSpPr>
            <a:spLocks noChangeArrowheads="1"/>
          </p:cNvSpPr>
          <p:nvPr/>
        </p:nvSpPr>
        <p:spPr bwMode="auto">
          <a:xfrm>
            <a:off x="539750" y="890588"/>
            <a:ext cx="2447925" cy="803275"/>
          </a:xfrm>
          <a:prstGeom prst="roundRect">
            <a:avLst>
              <a:gd name="adj" fmla="val 16667"/>
            </a:avLst>
          </a:prstGeom>
          <a:solidFill>
            <a:schemeClr val="accent1"/>
          </a:solidFill>
          <a:ln w="25400">
            <a:solidFill>
              <a:srgbClr val="395E8A"/>
            </a:solidFill>
            <a:bevel/>
            <a:headEnd/>
            <a:tailEnd/>
          </a:ln>
        </p:spPr>
        <p:txBody>
          <a:bodyPr anchor="ctr"/>
          <a:lstStyle/>
          <a:p>
            <a:pPr>
              <a:lnSpc>
                <a:spcPct val="100000"/>
              </a:lnSpc>
              <a:spcAft>
                <a:spcPct val="0"/>
              </a:spcAft>
            </a:pPr>
            <a:r>
              <a:rPr lang="zh-CN" altLang="en-US" sz="1800">
                <a:latin typeface="Arial" charset="0"/>
                <a:ea typeface="宋体" charset="0"/>
                <a:cs typeface="宋体" charset="0"/>
              </a:rPr>
              <a:t>用户上传测试用例</a:t>
            </a:r>
          </a:p>
        </p:txBody>
      </p:sp>
      <p:sp>
        <p:nvSpPr>
          <p:cNvPr id="14349" name="圆角矩形 13"/>
          <p:cNvSpPr>
            <a:spLocks noChangeArrowheads="1"/>
          </p:cNvSpPr>
          <p:nvPr/>
        </p:nvSpPr>
        <p:spPr bwMode="auto">
          <a:xfrm>
            <a:off x="539750" y="5481638"/>
            <a:ext cx="2449513" cy="803275"/>
          </a:xfrm>
          <a:prstGeom prst="roundRect">
            <a:avLst>
              <a:gd name="adj" fmla="val 16667"/>
            </a:avLst>
          </a:prstGeom>
          <a:solidFill>
            <a:schemeClr val="accent1"/>
          </a:solidFill>
          <a:ln w="25400">
            <a:solidFill>
              <a:srgbClr val="395E8A"/>
            </a:solidFill>
            <a:bevel/>
            <a:headEnd/>
            <a:tailEnd/>
          </a:ln>
        </p:spPr>
        <p:txBody>
          <a:bodyPr anchor="ctr"/>
          <a:lstStyle/>
          <a:p>
            <a:pPr>
              <a:lnSpc>
                <a:spcPct val="100000"/>
              </a:lnSpc>
              <a:spcAft>
                <a:spcPct val="0"/>
              </a:spcAft>
            </a:pPr>
            <a:r>
              <a:rPr lang="zh-CN" altLang="en-US" sz="1800">
                <a:latin typeface="Arial" charset="0"/>
                <a:ea typeface="宋体" charset="0"/>
                <a:cs typeface="宋体" charset="0"/>
              </a:rPr>
              <a:t>数据解析</a:t>
            </a:r>
          </a:p>
        </p:txBody>
      </p:sp>
    </p:spTree>
    <p:extLst>
      <p:ext uri="{BB962C8B-B14F-4D97-AF65-F5344CB8AC3E}">
        <p14:creationId xmlns:p14="http://schemas.microsoft.com/office/powerpoint/2010/main" val="24085032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solidFill>
                  <a:srgbClr val="FF0000"/>
                </a:solidFill>
              </a:rPr>
              <a:t>x86平台的指令频度统计</a:t>
            </a:r>
          </a:p>
          <a:p>
            <a:pPr lvl="1"/>
            <a:r>
              <a:rPr lang="zh-CN" altLang="en-US" dirty="0"/>
              <a:t>软硬协同的</a:t>
            </a:r>
            <a:r>
              <a:rPr lang="en-US" altLang="zh-CN" dirty="0"/>
              <a:t>RISC-V</a:t>
            </a:r>
            <a:r>
              <a:rPr lang="zh-CN" altLang="en-US" dirty="0"/>
              <a:t>用户态中断</a:t>
            </a:r>
          </a:p>
        </p:txBody>
      </p:sp>
    </p:spTree>
    <p:extLst>
      <p:ext uri="{BB962C8B-B14F-4D97-AF65-F5344CB8AC3E}">
        <p14:creationId xmlns:p14="http://schemas.microsoft.com/office/powerpoint/2010/main" val="170450039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p:txBody>
          <a:bodyPr/>
          <a:lstStyle/>
          <a:p>
            <a:r>
              <a:rPr lang="zh-CN" altLang="en-US" dirty="0"/>
              <a:t>指令频度统计的场景测试流程</a:t>
            </a:r>
          </a:p>
        </p:txBody>
      </p:sp>
      <p:grpSp>
        <p:nvGrpSpPr>
          <p:cNvPr id="40963" name="Group 3"/>
          <p:cNvGrpSpPr>
            <a:grpSpLocks/>
          </p:cNvGrpSpPr>
          <p:nvPr/>
        </p:nvGrpSpPr>
        <p:grpSpPr bwMode="auto">
          <a:xfrm>
            <a:off x="457200" y="3225800"/>
            <a:ext cx="8229600" cy="4525963"/>
            <a:chOff x="0" y="0"/>
            <a:chExt cx="8229600" cy="4525963"/>
          </a:xfrm>
        </p:grpSpPr>
        <p:sp>
          <p:nvSpPr>
            <p:cNvPr id="40964" name="AutoShape 4"/>
            <p:cNvSpPr>
              <a:spLocks noChangeArrowheads="1"/>
            </p:cNvSpPr>
            <p:nvPr/>
          </p:nvSpPr>
          <p:spPr bwMode="auto">
            <a:xfrm>
              <a:off x="2310"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65" name="Rectangle 5"/>
            <p:cNvSpPr>
              <a:spLocks noChangeArrowheads="1"/>
            </p:cNvSpPr>
            <p:nvPr/>
          </p:nvSpPr>
          <p:spPr bwMode="auto">
            <a:xfrm>
              <a:off x="27938"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600">
                  <a:solidFill>
                    <a:srgbClr val="FF0000"/>
                  </a:solidFill>
                  <a:latin typeface="Arial" charset="0"/>
                  <a:ea typeface="宋体" charset="0"/>
                  <a:cs typeface="宋体" charset="0"/>
                </a:rPr>
                <a:t>录制测试用例</a:t>
              </a:r>
            </a:p>
          </p:txBody>
        </p:sp>
        <p:sp>
          <p:nvSpPr>
            <p:cNvPr id="40966" name="AutoShape 6"/>
            <p:cNvSpPr>
              <a:spLocks noChangeArrowheads="1"/>
            </p:cNvSpPr>
            <p:nvPr/>
          </p:nvSpPr>
          <p:spPr bwMode="auto">
            <a:xfrm>
              <a:off x="964808" y="2154481"/>
              <a:ext cx="185499" cy="216999"/>
            </a:xfrm>
            <a:prstGeom prst="rightArrow">
              <a:avLst>
                <a:gd name="adj1" fmla="val 60000"/>
                <a:gd name="adj2" fmla="val 50000"/>
              </a:avLst>
            </a:prstGeom>
            <a:solidFill>
              <a:srgbClr val="B0BF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en-US"/>
            </a:p>
          </p:txBody>
        </p:sp>
        <p:sp>
          <p:nvSpPr>
            <p:cNvPr id="40967" name="Rectangle 7"/>
            <p:cNvSpPr>
              <a:spLocks noChangeArrowheads="1"/>
            </p:cNvSpPr>
            <p:nvPr/>
          </p:nvSpPr>
          <p:spPr bwMode="auto">
            <a:xfrm>
              <a:off x="964808" y="2197881"/>
              <a:ext cx="129849" cy="130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endParaRPr lang="zh-CN" altLang="en-US" sz="900">
                <a:latin typeface="Arial" charset="0"/>
                <a:ea typeface="宋体" charset="0"/>
                <a:cs typeface="宋体" charset="0"/>
              </a:endParaRPr>
            </a:p>
          </p:txBody>
        </p:sp>
        <p:sp>
          <p:nvSpPr>
            <p:cNvPr id="40968" name="AutoShape 8"/>
            <p:cNvSpPr>
              <a:spLocks noChangeArrowheads="1"/>
            </p:cNvSpPr>
            <p:nvPr/>
          </p:nvSpPr>
          <p:spPr bwMode="auto">
            <a:xfrm>
              <a:off x="1227307"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69" name="Rectangle 9"/>
            <p:cNvSpPr>
              <a:spLocks noChangeArrowheads="1"/>
            </p:cNvSpPr>
            <p:nvPr/>
          </p:nvSpPr>
          <p:spPr bwMode="auto">
            <a:xfrm>
              <a:off x="1252935"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600">
                  <a:latin typeface="Arial" charset="0"/>
                  <a:ea typeface="宋体" charset="0"/>
                  <a:cs typeface="宋体" charset="0"/>
                </a:rPr>
                <a:t>上传测试用例到服务器</a:t>
              </a:r>
            </a:p>
          </p:txBody>
        </p:sp>
        <p:sp>
          <p:nvSpPr>
            <p:cNvPr id="40970" name="AutoShape 10"/>
            <p:cNvSpPr>
              <a:spLocks noChangeArrowheads="1"/>
            </p:cNvSpPr>
            <p:nvPr/>
          </p:nvSpPr>
          <p:spPr bwMode="auto">
            <a:xfrm>
              <a:off x="2189804" y="2154481"/>
              <a:ext cx="185499" cy="216999"/>
            </a:xfrm>
            <a:prstGeom prst="rightArrow">
              <a:avLst>
                <a:gd name="adj1" fmla="val 60000"/>
                <a:gd name="adj2" fmla="val 50000"/>
              </a:avLst>
            </a:prstGeom>
            <a:solidFill>
              <a:srgbClr val="B0BF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en-US"/>
            </a:p>
          </p:txBody>
        </p:sp>
        <p:sp>
          <p:nvSpPr>
            <p:cNvPr id="40971" name="Rectangle 11"/>
            <p:cNvSpPr>
              <a:spLocks noChangeArrowheads="1"/>
            </p:cNvSpPr>
            <p:nvPr/>
          </p:nvSpPr>
          <p:spPr bwMode="auto">
            <a:xfrm>
              <a:off x="2189804" y="2197881"/>
              <a:ext cx="129849" cy="130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endParaRPr lang="zh-CN" altLang="en-US" sz="900">
                <a:latin typeface="Arial" charset="0"/>
                <a:ea typeface="宋体" charset="0"/>
                <a:cs typeface="宋体" charset="0"/>
              </a:endParaRPr>
            </a:p>
          </p:txBody>
        </p:sp>
        <p:sp>
          <p:nvSpPr>
            <p:cNvPr id="40972" name="AutoShape 12"/>
            <p:cNvSpPr>
              <a:spLocks noChangeArrowheads="1"/>
            </p:cNvSpPr>
            <p:nvPr/>
          </p:nvSpPr>
          <p:spPr bwMode="auto">
            <a:xfrm>
              <a:off x="2452304"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73" name="Rectangle 13"/>
            <p:cNvSpPr>
              <a:spLocks noChangeArrowheads="1"/>
            </p:cNvSpPr>
            <p:nvPr/>
          </p:nvSpPr>
          <p:spPr bwMode="auto">
            <a:xfrm>
              <a:off x="2477932"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600">
                  <a:latin typeface="Arial" charset="0"/>
                  <a:ea typeface="宋体" charset="0"/>
                  <a:cs typeface="宋体" charset="0"/>
                </a:rPr>
                <a:t>测试用例加入测试虚拟机</a:t>
              </a:r>
            </a:p>
          </p:txBody>
        </p:sp>
        <p:sp>
          <p:nvSpPr>
            <p:cNvPr id="40974" name="AutoShape 14"/>
            <p:cNvSpPr>
              <a:spLocks noChangeArrowheads="1"/>
            </p:cNvSpPr>
            <p:nvPr/>
          </p:nvSpPr>
          <p:spPr bwMode="auto">
            <a:xfrm>
              <a:off x="3414801" y="2154481"/>
              <a:ext cx="185499" cy="216999"/>
            </a:xfrm>
            <a:prstGeom prst="rightArrow">
              <a:avLst>
                <a:gd name="adj1" fmla="val 60000"/>
                <a:gd name="adj2" fmla="val 50000"/>
              </a:avLst>
            </a:prstGeom>
            <a:solidFill>
              <a:srgbClr val="B0BF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en-US"/>
            </a:p>
          </p:txBody>
        </p:sp>
        <p:sp>
          <p:nvSpPr>
            <p:cNvPr id="40975" name="Rectangle 15"/>
            <p:cNvSpPr>
              <a:spLocks noChangeArrowheads="1"/>
            </p:cNvSpPr>
            <p:nvPr/>
          </p:nvSpPr>
          <p:spPr bwMode="auto">
            <a:xfrm>
              <a:off x="3414801" y="2197881"/>
              <a:ext cx="129849" cy="130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endParaRPr lang="zh-CN" altLang="en-US" sz="900">
                <a:latin typeface="Arial" charset="0"/>
                <a:ea typeface="宋体" charset="0"/>
                <a:cs typeface="宋体" charset="0"/>
              </a:endParaRPr>
            </a:p>
          </p:txBody>
        </p:sp>
        <p:sp>
          <p:nvSpPr>
            <p:cNvPr id="40976" name="AutoShape 16"/>
            <p:cNvSpPr>
              <a:spLocks noChangeArrowheads="1"/>
            </p:cNvSpPr>
            <p:nvPr/>
          </p:nvSpPr>
          <p:spPr bwMode="auto">
            <a:xfrm>
              <a:off x="3677301"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77" name="Rectangle 17"/>
            <p:cNvSpPr>
              <a:spLocks noChangeArrowheads="1"/>
            </p:cNvSpPr>
            <p:nvPr/>
          </p:nvSpPr>
          <p:spPr bwMode="auto">
            <a:xfrm>
              <a:off x="3702929"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200" dirty="0">
                  <a:latin typeface="Arial" charset="0"/>
                  <a:ea typeface="宋体" charset="0"/>
                  <a:cs typeface="宋体" charset="0"/>
                </a:rPr>
                <a:t>全自动的目标系统和测试用例执行</a:t>
              </a:r>
            </a:p>
          </p:txBody>
        </p:sp>
        <p:sp>
          <p:nvSpPr>
            <p:cNvPr id="40978" name="AutoShape 18"/>
            <p:cNvSpPr>
              <a:spLocks noChangeArrowheads="1"/>
            </p:cNvSpPr>
            <p:nvPr/>
          </p:nvSpPr>
          <p:spPr bwMode="auto">
            <a:xfrm>
              <a:off x="4639798" y="2154481"/>
              <a:ext cx="185499" cy="216999"/>
            </a:xfrm>
            <a:prstGeom prst="rightArrow">
              <a:avLst>
                <a:gd name="adj1" fmla="val 60000"/>
                <a:gd name="adj2" fmla="val 50000"/>
              </a:avLst>
            </a:prstGeom>
            <a:solidFill>
              <a:srgbClr val="B0BF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en-US"/>
            </a:p>
          </p:txBody>
        </p:sp>
        <p:sp>
          <p:nvSpPr>
            <p:cNvPr id="40979" name="Rectangle 19"/>
            <p:cNvSpPr>
              <a:spLocks noChangeArrowheads="1"/>
            </p:cNvSpPr>
            <p:nvPr/>
          </p:nvSpPr>
          <p:spPr bwMode="auto">
            <a:xfrm>
              <a:off x="4639798" y="2197881"/>
              <a:ext cx="129849" cy="130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endParaRPr lang="zh-CN" altLang="en-US" sz="900">
                <a:latin typeface="Arial" charset="0"/>
                <a:ea typeface="宋体" charset="0"/>
                <a:cs typeface="宋体" charset="0"/>
              </a:endParaRPr>
            </a:p>
          </p:txBody>
        </p:sp>
        <p:sp>
          <p:nvSpPr>
            <p:cNvPr id="40980" name="AutoShape 20"/>
            <p:cNvSpPr>
              <a:spLocks noChangeArrowheads="1"/>
            </p:cNvSpPr>
            <p:nvPr/>
          </p:nvSpPr>
          <p:spPr bwMode="auto">
            <a:xfrm>
              <a:off x="4902297"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81" name="Rectangle 21"/>
            <p:cNvSpPr>
              <a:spLocks noChangeArrowheads="1"/>
            </p:cNvSpPr>
            <p:nvPr/>
          </p:nvSpPr>
          <p:spPr bwMode="auto">
            <a:xfrm>
              <a:off x="4927925"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600">
                  <a:solidFill>
                    <a:srgbClr val="FF0000"/>
                  </a:solidFill>
                  <a:latin typeface="Arial" charset="0"/>
                  <a:ea typeface="宋体" charset="0"/>
                  <a:cs typeface="宋体" charset="0"/>
                </a:rPr>
                <a:t>采集跟踪数据</a:t>
              </a:r>
            </a:p>
          </p:txBody>
        </p:sp>
        <p:sp>
          <p:nvSpPr>
            <p:cNvPr id="40982" name="AutoShape 22"/>
            <p:cNvSpPr>
              <a:spLocks noChangeArrowheads="1"/>
            </p:cNvSpPr>
            <p:nvPr/>
          </p:nvSpPr>
          <p:spPr bwMode="auto">
            <a:xfrm>
              <a:off x="5864795" y="2154481"/>
              <a:ext cx="185499" cy="216999"/>
            </a:xfrm>
            <a:prstGeom prst="rightArrow">
              <a:avLst>
                <a:gd name="adj1" fmla="val 60000"/>
                <a:gd name="adj2" fmla="val 50000"/>
              </a:avLst>
            </a:prstGeom>
            <a:solidFill>
              <a:srgbClr val="B0BF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en-US"/>
            </a:p>
          </p:txBody>
        </p:sp>
        <p:sp>
          <p:nvSpPr>
            <p:cNvPr id="40983" name="Rectangle 23"/>
            <p:cNvSpPr>
              <a:spLocks noChangeArrowheads="1"/>
            </p:cNvSpPr>
            <p:nvPr/>
          </p:nvSpPr>
          <p:spPr bwMode="auto">
            <a:xfrm>
              <a:off x="5864795" y="2197881"/>
              <a:ext cx="129849" cy="130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endParaRPr lang="zh-CN" altLang="en-US" sz="900">
                <a:latin typeface="Arial" charset="0"/>
                <a:ea typeface="宋体" charset="0"/>
                <a:cs typeface="宋体" charset="0"/>
              </a:endParaRPr>
            </a:p>
          </p:txBody>
        </p:sp>
        <p:sp>
          <p:nvSpPr>
            <p:cNvPr id="40984" name="AutoShape 24"/>
            <p:cNvSpPr>
              <a:spLocks noChangeArrowheads="1"/>
            </p:cNvSpPr>
            <p:nvPr/>
          </p:nvSpPr>
          <p:spPr bwMode="auto">
            <a:xfrm>
              <a:off x="6127294"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85" name="Rectangle 25"/>
            <p:cNvSpPr>
              <a:spLocks noChangeArrowheads="1"/>
            </p:cNvSpPr>
            <p:nvPr/>
          </p:nvSpPr>
          <p:spPr bwMode="auto">
            <a:xfrm>
              <a:off x="6152922"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600">
                  <a:latin typeface="Arial" charset="0"/>
                  <a:ea typeface="宋体" charset="0"/>
                  <a:cs typeface="宋体" charset="0"/>
                </a:rPr>
                <a:t>数据后期处理</a:t>
              </a:r>
            </a:p>
          </p:txBody>
        </p:sp>
        <p:sp>
          <p:nvSpPr>
            <p:cNvPr id="40986" name="AutoShape 26"/>
            <p:cNvSpPr>
              <a:spLocks noChangeArrowheads="1"/>
            </p:cNvSpPr>
            <p:nvPr/>
          </p:nvSpPr>
          <p:spPr bwMode="auto">
            <a:xfrm>
              <a:off x="7089792" y="2154481"/>
              <a:ext cx="185499" cy="216999"/>
            </a:xfrm>
            <a:prstGeom prst="rightArrow">
              <a:avLst>
                <a:gd name="adj1" fmla="val 60000"/>
                <a:gd name="adj2" fmla="val 50000"/>
              </a:avLst>
            </a:prstGeom>
            <a:solidFill>
              <a:srgbClr val="B0BFDA"/>
            </a:solidFill>
            <a:ln>
              <a:noFill/>
            </a:ln>
            <a:extLst>
              <a:ext uri="{91240B29-F687-4f45-9708-019B960494DF}">
                <a14:hiddenLine xmlns:a14="http://schemas.microsoft.com/office/drawing/2010/main" xmlns="" w="9525">
                  <a:solidFill>
                    <a:srgbClr val="000000"/>
                  </a:solidFill>
                  <a:bevel/>
                  <a:headEnd/>
                  <a:tailEnd/>
                </a14:hiddenLine>
              </a:ext>
            </a:extLst>
          </p:spPr>
          <p:txBody>
            <a:bodyPr/>
            <a:lstStyle/>
            <a:p>
              <a:endParaRPr lang="en-US"/>
            </a:p>
          </p:txBody>
        </p:sp>
        <p:sp>
          <p:nvSpPr>
            <p:cNvPr id="40987" name="Rectangle 27"/>
            <p:cNvSpPr>
              <a:spLocks noChangeArrowheads="1"/>
            </p:cNvSpPr>
            <p:nvPr/>
          </p:nvSpPr>
          <p:spPr bwMode="auto">
            <a:xfrm>
              <a:off x="7089792" y="2197881"/>
              <a:ext cx="129849" cy="130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endParaRPr lang="zh-CN" altLang="en-US" sz="900">
                <a:latin typeface="Arial" charset="0"/>
                <a:ea typeface="宋体" charset="0"/>
                <a:cs typeface="宋体" charset="0"/>
              </a:endParaRPr>
            </a:p>
          </p:txBody>
        </p:sp>
        <p:sp>
          <p:nvSpPr>
            <p:cNvPr id="40988" name="AutoShape 28"/>
            <p:cNvSpPr>
              <a:spLocks noChangeArrowheads="1"/>
            </p:cNvSpPr>
            <p:nvPr/>
          </p:nvSpPr>
          <p:spPr bwMode="auto">
            <a:xfrm>
              <a:off x="7352291" y="1625238"/>
              <a:ext cx="874997" cy="1275486"/>
            </a:xfrm>
            <a:prstGeom prst="roundRect">
              <a:avLst>
                <a:gd name="adj" fmla="val 10000"/>
              </a:avLst>
            </a:prstGeom>
            <a:solidFill>
              <a:srgbClr val="4F81BD"/>
            </a:solidFill>
            <a:ln w="25400">
              <a:solidFill>
                <a:srgbClr val="FFFFFF"/>
              </a:solidFill>
              <a:bevel/>
              <a:headEnd/>
              <a:tailEnd/>
            </a:ln>
          </p:spPr>
          <p:txBody>
            <a:bodyPr/>
            <a:lstStyle/>
            <a:p>
              <a:endParaRPr lang="en-US"/>
            </a:p>
          </p:txBody>
        </p:sp>
        <p:sp>
          <p:nvSpPr>
            <p:cNvPr id="40989" name="Rectangle 29"/>
            <p:cNvSpPr>
              <a:spLocks noChangeArrowheads="1"/>
            </p:cNvSpPr>
            <p:nvPr/>
          </p:nvSpPr>
          <p:spPr bwMode="auto">
            <a:xfrm>
              <a:off x="7377919" y="1650866"/>
              <a:ext cx="823741" cy="1224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p>
              <a:r>
                <a:rPr lang="zh-CN" altLang="en-US" sz="1600" dirty="0">
                  <a:latin typeface="Arial" charset="0"/>
                  <a:ea typeface="宋体" charset="0"/>
                  <a:cs typeface="宋体" charset="0"/>
                </a:rPr>
                <a:t>生成和展示测试结果</a:t>
              </a:r>
            </a:p>
          </p:txBody>
        </p:sp>
      </p:grpSp>
      <p:pic>
        <p:nvPicPr>
          <p:cNvPr id="409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300" y="1258888"/>
            <a:ext cx="6086475" cy="332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spTree>
    <p:extLst>
      <p:ext uri="{BB962C8B-B14F-4D97-AF65-F5344CB8AC3E}">
        <p14:creationId xmlns:p14="http://schemas.microsoft.com/office/powerpoint/2010/main" val="1443358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DB6C2-2EBB-094E-8980-F4682D869157}"/>
              </a:ext>
            </a:extLst>
          </p:cNvPr>
          <p:cNvSpPr>
            <a:spLocks noGrp="1"/>
          </p:cNvSpPr>
          <p:nvPr>
            <p:ph type="title"/>
          </p:nvPr>
        </p:nvSpPr>
        <p:spPr/>
        <p:txBody>
          <a:bodyPr/>
          <a:lstStyle/>
          <a:p>
            <a:r>
              <a:rPr lang="en" altLang="zh-CN" i="1" dirty="0"/>
              <a:t>QEMU</a:t>
            </a:r>
            <a:r>
              <a:rPr lang="zh-CN" altLang="en-US" dirty="0"/>
              <a:t>的指令翻译和执行流程</a:t>
            </a:r>
            <a:endParaRPr kumimoji="1" lang="zh-CN" altLang="en-US" dirty="0"/>
          </a:p>
        </p:txBody>
      </p:sp>
      <p:sp>
        <p:nvSpPr>
          <p:cNvPr id="3" name="内容占位符 2">
            <a:extLst>
              <a:ext uri="{FF2B5EF4-FFF2-40B4-BE49-F238E27FC236}">
                <a16:creationId xmlns:a16="http://schemas.microsoft.com/office/drawing/2014/main" id="{F135E008-2FA7-8F4D-A8CC-2941263C47CB}"/>
              </a:ext>
            </a:extLst>
          </p:cNvPr>
          <p:cNvSpPr>
            <a:spLocks noGrp="1"/>
          </p:cNvSpPr>
          <p:nvPr>
            <p:ph idx="1"/>
          </p:nvPr>
        </p:nvSpPr>
        <p:spPr>
          <a:xfrm>
            <a:off x="812800" y="1346200"/>
            <a:ext cx="7772400" cy="858664"/>
          </a:xfrm>
        </p:spPr>
        <p:txBody>
          <a:bodyPr/>
          <a:lstStyle/>
          <a:p>
            <a:r>
              <a:rPr lang="en" altLang="zh-CN" dirty="0"/>
              <a:t>QEMU</a:t>
            </a:r>
            <a:r>
              <a:rPr lang="zh-CN" altLang="en-US" dirty="0"/>
              <a:t>以代码块为基本单位，代码块指以跳转指令分割的连续执行的指令序列</a:t>
            </a:r>
          </a:p>
        </p:txBody>
      </p:sp>
      <p:pic>
        <p:nvPicPr>
          <p:cNvPr id="5" name="图片 4">
            <a:extLst>
              <a:ext uri="{FF2B5EF4-FFF2-40B4-BE49-F238E27FC236}">
                <a16:creationId xmlns:a16="http://schemas.microsoft.com/office/drawing/2014/main" id="{88418B53-7745-BB4B-80D8-081FF0065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258" y="2204864"/>
            <a:ext cx="3775484" cy="4581707"/>
          </a:xfrm>
          <a:prstGeom prst="rect">
            <a:avLst/>
          </a:prstGeom>
        </p:spPr>
      </p:pic>
    </p:spTree>
    <p:extLst>
      <p:ext uri="{BB962C8B-B14F-4D97-AF65-F5344CB8AC3E}">
        <p14:creationId xmlns:p14="http://schemas.microsoft.com/office/powerpoint/2010/main" val="278707500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p:txBody>
          <a:bodyPr/>
          <a:lstStyle/>
          <a:p>
            <a:r>
              <a:rPr lang="zh-CN" altLang="en-US"/>
              <a:t>块链接机制</a:t>
            </a:r>
          </a:p>
        </p:txBody>
      </p:sp>
      <p:sp>
        <p:nvSpPr>
          <p:cNvPr id="43011" name="内容占位符 2"/>
          <p:cNvSpPr>
            <a:spLocks noGrp="1" noChangeArrowheads="1"/>
          </p:cNvSpPr>
          <p:nvPr>
            <p:ph idx="1"/>
          </p:nvPr>
        </p:nvSpPr>
        <p:spPr>
          <a:xfrm>
            <a:off x="827584" y="1546448"/>
            <a:ext cx="7920880" cy="4114800"/>
          </a:xfrm>
        </p:spPr>
        <p:txBody>
          <a:bodyPr/>
          <a:lstStyle/>
          <a:p>
            <a:r>
              <a:rPr lang="en-US" dirty="0" err="1"/>
              <a:t>QEMU</a:t>
            </a:r>
            <a:r>
              <a:rPr lang="en-US" altLang="en-US" dirty="0" err="1"/>
              <a:t>使用了块链接机制，即将连续执行的代码块组成一个链表，避免在主控循环和代码缓存之间反复跳转</a:t>
            </a:r>
            <a:endParaRPr 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err="1"/>
              <a:t>为了得到完整的指令信息，在对</a:t>
            </a:r>
            <a:r>
              <a:rPr lang="en-US" dirty="0" err="1"/>
              <a:t>QEMU</a:t>
            </a:r>
            <a:r>
              <a:rPr lang="en-US" altLang="en-US" dirty="0" err="1"/>
              <a:t>的修改中直接取消块链接机制</a:t>
            </a:r>
            <a:endParaRPr lang="en-US" altLang="en-US" dirty="0"/>
          </a:p>
        </p:txBody>
      </p:sp>
      <p:pic>
        <p:nvPicPr>
          <p:cNvPr id="43013" name="图片 22" descr="说明: C:\Users\terransforce\AppData\Local\Temp\mx3C7C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844" y="2708940"/>
            <a:ext cx="4022725" cy="2560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spTree>
    <p:extLst>
      <p:ext uri="{BB962C8B-B14F-4D97-AF65-F5344CB8AC3E}">
        <p14:creationId xmlns:p14="http://schemas.microsoft.com/office/powerpoint/2010/main" val="39768256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p:cTn id="7" dur="500" fill="hold"/>
                                        <p:tgtEl>
                                          <p:spTgt spid="43013"/>
                                        </p:tgtEl>
                                        <p:attrNameLst>
                                          <p:attrName>ppt_x</p:attrName>
                                        </p:attrNameLst>
                                      </p:cBhvr>
                                      <p:tavLst>
                                        <p:tav tm="0">
                                          <p:val>
                                            <p:strVal val="#ppt_x"/>
                                          </p:val>
                                        </p:tav>
                                        <p:tav tm="100000">
                                          <p:val>
                                            <p:strVal val="#ppt_x"/>
                                          </p:val>
                                        </p:tav>
                                      </p:tavLst>
                                    </p:anim>
                                    <p:anim calcmode="lin" valueType="num">
                                      <p:cBhvr>
                                        <p:cTn id="8"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输出执行代码块的序列</a:t>
            </a:r>
            <a:endParaRPr lang="zh-CN" altLang="en-US" dirty="0"/>
          </a:p>
        </p:txBody>
      </p:sp>
      <p:sp>
        <p:nvSpPr>
          <p:cNvPr id="44035" name="内容占位符 2"/>
          <p:cNvSpPr>
            <a:spLocks noGrp="1" noChangeArrowheads="1"/>
          </p:cNvSpPr>
          <p:nvPr>
            <p:ph idx="1"/>
          </p:nvPr>
        </p:nvSpPr>
        <p:spPr/>
        <p:txBody>
          <a:bodyPr/>
          <a:lstStyle/>
          <a:p>
            <a:r>
              <a:rPr lang="en-US" altLang="en-US" dirty="0" err="1"/>
              <a:t>利用</a:t>
            </a:r>
            <a:r>
              <a:rPr lang="en-US" dirty="0" err="1"/>
              <a:t>QEMU</a:t>
            </a:r>
            <a:r>
              <a:rPr lang="en-US" altLang="en-US" dirty="0" err="1"/>
              <a:t>自带的日志选项</a:t>
            </a:r>
            <a:r>
              <a:rPr lang="en-US" dirty="0"/>
              <a:t>-d </a:t>
            </a:r>
            <a:r>
              <a:rPr lang="en-US" dirty="0" err="1"/>
              <a:t>exec</a:t>
            </a:r>
            <a:r>
              <a:rPr lang="en-US" altLang="en-US" dirty="0" err="1"/>
              <a:t>可以记录所有执行的代码块信息</a:t>
            </a:r>
            <a:endParaRPr lang="en-US" dirty="0"/>
          </a:p>
          <a:p>
            <a:r>
              <a:rPr lang="en-US" altLang="en-US" dirty="0"/>
              <a:t>根据需要，修改源代码</a:t>
            </a:r>
            <a:r>
              <a:rPr lang="en-US" altLang="en-US" dirty="0">
                <a:solidFill>
                  <a:srgbClr val="FF0000"/>
                </a:solidFill>
              </a:rPr>
              <a:t>输出一些其他需要的信息</a:t>
            </a:r>
            <a:r>
              <a:rPr lang="en-US" altLang="en-US" dirty="0"/>
              <a:t>，如代码块的大小，以便于事后将代码块序列展开为指令序列</a:t>
            </a:r>
            <a:endParaRPr lang="en-US" dirty="0"/>
          </a:p>
          <a:p>
            <a:r>
              <a:rPr lang="en-US" altLang="en-US" dirty="0"/>
              <a:t>采集数据的内容：</a:t>
            </a:r>
          </a:p>
          <a:p>
            <a:pPr lvl="1"/>
            <a:r>
              <a:rPr lang="en-US" altLang="en-US" dirty="0"/>
              <a:t>“</a:t>
            </a:r>
            <a:r>
              <a:rPr lang="en-US" dirty="0"/>
              <a:t>Trace </a:t>
            </a:r>
            <a:r>
              <a:rPr lang="en-US" altLang="en-US" dirty="0"/>
              <a:t>翻译代码对应指针 </a:t>
            </a:r>
            <a:r>
              <a:rPr lang="en-US" dirty="0"/>
              <a:t>[</a:t>
            </a:r>
            <a:r>
              <a:rPr lang="en-US" altLang="en-US" dirty="0"/>
              <a:t>翻译块起始地址</a:t>
            </a:r>
            <a:r>
              <a:rPr lang="en-US" dirty="0"/>
              <a:t>] </a:t>
            </a:r>
            <a:r>
              <a:rPr lang="en-US" altLang="en-US" dirty="0"/>
              <a:t>翻译块大小</a:t>
            </a:r>
            <a:r>
              <a:rPr lang="en-US" dirty="0"/>
              <a:t>”</a:t>
            </a:r>
            <a:endParaRPr lang="en-US" altLang="en-US" dirty="0"/>
          </a:p>
          <a:p>
            <a:endParaRPr lang="en-US" altLang="en-US" dirty="0"/>
          </a:p>
        </p:txBody>
      </p:sp>
    </p:spTree>
    <p:extLst>
      <p:ext uri="{BB962C8B-B14F-4D97-AF65-F5344CB8AC3E}">
        <p14:creationId xmlns:p14="http://schemas.microsoft.com/office/powerpoint/2010/main" val="4292540950"/>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录制测试用例：</a:t>
            </a:r>
            <a:r>
              <a:rPr lang="en-US" altLang="zh-CN"/>
              <a:t>xnee</a:t>
            </a:r>
            <a:endParaRPr lang="zh-CN" altLang="en-US" dirty="0"/>
          </a:p>
        </p:txBody>
      </p:sp>
      <p:sp>
        <p:nvSpPr>
          <p:cNvPr id="45059" name="Rectangle 3"/>
          <p:cNvSpPr>
            <a:spLocks noGrp="1" noChangeArrowheads="1"/>
          </p:cNvSpPr>
          <p:nvPr>
            <p:ph idx="1"/>
          </p:nvPr>
        </p:nvSpPr>
        <p:spPr/>
        <p:txBody>
          <a:bodyPr/>
          <a:lstStyle/>
          <a:p>
            <a:r>
              <a:rPr lang="en-US" altLang="zh-CN"/>
              <a:t>xnee</a:t>
            </a:r>
            <a:r>
              <a:rPr lang="zh-CN" altLang="en-US"/>
              <a:t>是能够记录、回放、分发用户动作的一套程序，就像机器人一样模仿人们做过的动作。</a:t>
            </a:r>
          </a:p>
          <a:p>
            <a:r>
              <a:rPr lang="zh-CN" altLang="en-US"/>
              <a:t>用户可以利用</a:t>
            </a:r>
            <a:r>
              <a:rPr lang="en-US" altLang="zh-CN"/>
              <a:t>xnee</a:t>
            </a:r>
            <a:r>
              <a:rPr lang="zh-CN" altLang="en-US"/>
              <a:t>工具记录点击键盘和移动、点击鼠标等动作。</a:t>
            </a:r>
          </a:p>
        </p:txBody>
      </p:sp>
      <p:grpSp>
        <p:nvGrpSpPr>
          <p:cNvPr id="45060" name="Group 4"/>
          <p:cNvGrpSpPr>
            <a:grpSpLocks/>
          </p:cNvGrpSpPr>
          <p:nvPr/>
        </p:nvGrpSpPr>
        <p:grpSpPr bwMode="auto">
          <a:xfrm>
            <a:off x="1987550" y="3287713"/>
            <a:ext cx="5245100" cy="2646362"/>
            <a:chOff x="0" y="0"/>
            <a:chExt cx="5245100" cy="2646362"/>
          </a:xfrm>
        </p:grpSpPr>
        <p:sp>
          <p:nvSpPr>
            <p:cNvPr id="45061" name="Freeform 5"/>
            <p:cNvSpPr>
              <a:spLocks/>
            </p:cNvSpPr>
            <p:nvPr/>
          </p:nvSpPr>
          <p:spPr bwMode="auto">
            <a:xfrm>
              <a:off x="2622550" y="1162168"/>
              <a:ext cx="1855473" cy="322024"/>
            </a:xfrm>
            <a:custGeom>
              <a:avLst/>
              <a:gdLst>
                <a:gd name="T0" fmla="*/ 0 w 1855473"/>
                <a:gd name="T1" fmla="*/ 0 h 322024"/>
                <a:gd name="T2" fmla="*/ 0 w 1855473"/>
                <a:gd name="T3" fmla="*/ 161012 h 322024"/>
                <a:gd name="T4" fmla="*/ 1855473 w 1855473"/>
                <a:gd name="T5" fmla="*/ 161012 h 322024"/>
                <a:gd name="T6" fmla="*/ 1855473 w 1855473"/>
                <a:gd name="T7" fmla="*/ 322024 h 322024"/>
                <a:gd name="T8" fmla="*/ 0 w 1855473"/>
                <a:gd name="T9" fmla="*/ 0 h 322024"/>
                <a:gd name="T10" fmla="*/ 1855473 w 1855473"/>
                <a:gd name="T11" fmla="*/ 322024 h 322024"/>
              </a:gdLst>
              <a:ahLst/>
              <a:cxnLst>
                <a:cxn ang="0">
                  <a:pos x="T0" y="T1"/>
                </a:cxn>
                <a:cxn ang="0">
                  <a:pos x="T2" y="T3"/>
                </a:cxn>
                <a:cxn ang="0">
                  <a:pos x="T4" y="T5"/>
                </a:cxn>
                <a:cxn ang="0">
                  <a:pos x="T6" y="T7"/>
                </a:cxn>
              </a:cxnLst>
              <a:rect l="T8" t="T9" r="T10" b="T11"/>
              <a:pathLst>
                <a:path w="1855473" h="322024">
                  <a:moveTo>
                    <a:pt x="0" y="0"/>
                  </a:moveTo>
                  <a:lnTo>
                    <a:pt x="0" y="161012"/>
                  </a:lnTo>
                  <a:lnTo>
                    <a:pt x="1855473" y="161012"/>
                  </a:lnTo>
                  <a:lnTo>
                    <a:pt x="1855473" y="322024"/>
                  </a:lnTo>
                </a:path>
              </a:pathLst>
            </a:custGeom>
            <a:noFill/>
            <a:ln w="25400" cap="flat" cmpd="sng">
              <a:solidFill>
                <a:srgbClr val="3B6696"/>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62" name="Freeform 6"/>
            <p:cNvSpPr>
              <a:spLocks/>
            </p:cNvSpPr>
            <p:nvPr/>
          </p:nvSpPr>
          <p:spPr bwMode="auto">
            <a:xfrm>
              <a:off x="2576830" y="1162168"/>
              <a:ext cx="91440" cy="322024"/>
            </a:xfrm>
            <a:custGeom>
              <a:avLst/>
              <a:gdLst>
                <a:gd name="T0" fmla="*/ 45720 w 91440"/>
                <a:gd name="T1" fmla="*/ 0 h 322024"/>
                <a:gd name="T2" fmla="*/ 45720 w 91440"/>
                <a:gd name="T3" fmla="*/ 322024 h 322024"/>
                <a:gd name="T4" fmla="*/ 0 w 91440"/>
                <a:gd name="T5" fmla="*/ 0 h 322024"/>
                <a:gd name="T6" fmla="*/ 91440 w 91440"/>
                <a:gd name="T7" fmla="*/ 322024 h 322024"/>
              </a:gdLst>
              <a:ahLst/>
              <a:cxnLst>
                <a:cxn ang="0">
                  <a:pos x="T0" y="T1"/>
                </a:cxn>
                <a:cxn ang="0">
                  <a:pos x="T2" y="T3"/>
                </a:cxn>
              </a:cxnLst>
              <a:rect l="T4" t="T5" r="T6" b="T7"/>
              <a:pathLst>
                <a:path w="91440" h="322024">
                  <a:moveTo>
                    <a:pt x="45720" y="0"/>
                  </a:moveTo>
                  <a:lnTo>
                    <a:pt x="45720" y="322024"/>
                  </a:lnTo>
                </a:path>
              </a:pathLst>
            </a:custGeom>
            <a:noFill/>
            <a:ln w="25400" cap="flat" cmpd="sng">
              <a:solidFill>
                <a:srgbClr val="3B6696"/>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63" name="Freeform 7"/>
            <p:cNvSpPr>
              <a:spLocks/>
            </p:cNvSpPr>
            <p:nvPr/>
          </p:nvSpPr>
          <p:spPr bwMode="auto">
            <a:xfrm>
              <a:off x="767076" y="1162168"/>
              <a:ext cx="1855473" cy="322024"/>
            </a:xfrm>
            <a:custGeom>
              <a:avLst/>
              <a:gdLst>
                <a:gd name="T0" fmla="*/ 1855473 w 1855473"/>
                <a:gd name="T1" fmla="*/ 0 h 322024"/>
                <a:gd name="T2" fmla="*/ 1855473 w 1855473"/>
                <a:gd name="T3" fmla="*/ 161012 h 322024"/>
                <a:gd name="T4" fmla="*/ 0 w 1855473"/>
                <a:gd name="T5" fmla="*/ 161012 h 322024"/>
                <a:gd name="T6" fmla="*/ 0 w 1855473"/>
                <a:gd name="T7" fmla="*/ 322024 h 322024"/>
                <a:gd name="T8" fmla="*/ 0 w 1855473"/>
                <a:gd name="T9" fmla="*/ 0 h 322024"/>
                <a:gd name="T10" fmla="*/ 1855473 w 1855473"/>
                <a:gd name="T11" fmla="*/ 322024 h 322024"/>
              </a:gdLst>
              <a:ahLst/>
              <a:cxnLst>
                <a:cxn ang="0">
                  <a:pos x="T0" y="T1"/>
                </a:cxn>
                <a:cxn ang="0">
                  <a:pos x="T2" y="T3"/>
                </a:cxn>
                <a:cxn ang="0">
                  <a:pos x="T4" y="T5"/>
                </a:cxn>
                <a:cxn ang="0">
                  <a:pos x="T6" y="T7"/>
                </a:cxn>
              </a:cxnLst>
              <a:rect l="T8" t="T9" r="T10" b="T11"/>
              <a:pathLst>
                <a:path w="1855473" h="322024">
                  <a:moveTo>
                    <a:pt x="1855473" y="0"/>
                  </a:moveTo>
                  <a:lnTo>
                    <a:pt x="1855473" y="161012"/>
                  </a:lnTo>
                  <a:lnTo>
                    <a:pt x="0" y="161012"/>
                  </a:lnTo>
                  <a:lnTo>
                    <a:pt x="0" y="322024"/>
                  </a:lnTo>
                </a:path>
              </a:pathLst>
            </a:custGeom>
            <a:noFill/>
            <a:ln w="25400" cap="flat" cmpd="sng">
              <a:solidFill>
                <a:srgbClr val="3B6696"/>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64" name="Rectangle 8"/>
            <p:cNvSpPr>
              <a:spLocks noChangeArrowheads="1"/>
            </p:cNvSpPr>
            <p:nvPr/>
          </p:nvSpPr>
          <p:spPr bwMode="auto">
            <a:xfrm>
              <a:off x="1855825" y="395444"/>
              <a:ext cx="1533449" cy="766724"/>
            </a:xfrm>
            <a:prstGeom prst="rect">
              <a:avLst/>
            </a:prstGeom>
            <a:solidFill>
              <a:srgbClr val="4F81BD"/>
            </a:solidFill>
            <a:ln w="25400">
              <a:solidFill>
                <a:srgbClr val="FFFFFF"/>
              </a:solidFill>
              <a:bevel/>
              <a:headEnd/>
              <a:tailEnd/>
            </a:ln>
          </p:spPr>
          <p:txBody>
            <a:bodyPr/>
            <a:lstStyle/>
            <a:p>
              <a:endParaRPr lang="en-US"/>
            </a:p>
          </p:txBody>
        </p:sp>
        <p:sp>
          <p:nvSpPr>
            <p:cNvPr id="45065" name="Rectangle 9"/>
            <p:cNvSpPr>
              <a:spLocks noChangeArrowheads="1"/>
            </p:cNvSpPr>
            <p:nvPr/>
          </p:nvSpPr>
          <p:spPr bwMode="auto">
            <a:xfrm>
              <a:off x="1855825" y="395444"/>
              <a:ext cx="1533449" cy="766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0955" tIns="20955" rIns="20955" bIns="20955" anchor="ctr"/>
            <a:lstStyle/>
            <a:p>
              <a:pPr eaLnBrk="1" hangingPunct="1">
                <a:lnSpc>
                  <a:spcPct val="100000"/>
                </a:lnSpc>
                <a:spcAft>
                  <a:spcPct val="0"/>
                </a:spcAft>
              </a:pPr>
              <a:r>
                <a:rPr lang="zh-CN" altLang="en-US" sz="3300" b="1" i="1">
                  <a:latin typeface="Arial" charset="0"/>
                  <a:ea typeface="宋体" charset="0"/>
                  <a:cs typeface="宋体" charset="0"/>
                  <a:sym typeface="Arial" charset="0"/>
                </a:rPr>
                <a:t>xnee</a:t>
              </a:r>
              <a:endParaRPr lang="en-US" altLang="en-US" sz="1800">
                <a:solidFill>
                  <a:schemeClr val="tx1"/>
                </a:solidFill>
                <a:latin typeface="Arial" charset="0"/>
                <a:ea typeface="宋体" charset="0"/>
                <a:cs typeface="宋体" charset="0"/>
              </a:endParaRPr>
            </a:p>
          </p:txBody>
        </p:sp>
        <p:sp>
          <p:nvSpPr>
            <p:cNvPr id="45066" name="Rectangle 10"/>
            <p:cNvSpPr>
              <a:spLocks noChangeArrowheads="1"/>
            </p:cNvSpPr>
            <p:nvPr/>
          </p:nvSpPr>
          <p:spPr bwMode="auto">
            <a:xfrm>
              <a:off x="352" y="1484193"/>
              <a:ext cx="1533449" cy="766724"/>
            </a:xfrm>
            <a:prstGeom prst="rect">
              <a:avLst/>
            </a:prstGeom>
            <a:solidFill>
              <a:srgbClr val="4F81BD"/>
            </a:solidFill>
            <a:ln w="25400">
              <a:solidFill>
                <a:srgbClr val="FFFFFF"/>
              </a:solidFill>
              <a:bevel/>
              <a:headEnd/>
              <a:tailEnd/>
            </a:ln>
          </p:spPr>
          <p:txBody>
            <a:bodyPr/>
            <a:lstStyle/>
            <a:p>
              <a:endParaRPr lang="en-US"/>
            </a:p>
          </p:txBody>
        </p:sp>
        <p:sp>
          <p:nvSpPr>
            <p:cNvPr id="45067" name="Rectangle 11"/>
            <p:cNvSpPr>
              <a:spLocks noChangeArrowheads="1"/>
            </p:cNvSpPr>
            <p:nvPr/>
          </p:nvSpPr>
          <p:spPr bwMode="auto">
            <a:xfrm>
              <a:off x="352" y="1484193"/>
              <a:ext cx="1533449" cy="766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0955" tIns="20955" rIns="20955" bIns="20955" anchor="ctr"/>
            <a:lstStyle/>
            <a:p>
              <a:pPr eaLnBrk="1" hangingPunct="1">
                <a:lnSpc>
                  <a:spcPct val="100000"/>
                </a:lnSpc>
                <a:spcAft>
                  <a:spcPct val="0"/>
                </a:spcAft>
              </a:pPr>
              <a:r>
                <a:rPr lang="zh-CN" altLang="en-US" sz="3300" b="1" i="1">
                  <a:latin typeface="Arial" charset="0"/>
                  <a:ea typeface="宋体" charset="0"/>
                  <a:cs typeface="宋体" charset="0"/>
                  <a:sym typeface="Arial" charset="0"/>
                </a:rPr>
                <a:t>gnee</a:t>
              </a:r>
              <a:endParaRPr lang="en-US" altLang="en-US" sz="1800">
                <a:solidFill>
                  <a:schemeClr val="tx1"/>
                </a:solidFill>
                <a:latin typeface="Arial" charset="0"/>
                <a:ea typeface="宋体" charset="0"/>
                <a:cs typeface="宋体" charset="0"/>
              </a:endParaRPr>
            </a:p>
          </p:txBody>
        </p:sp>
        <p:sp>
          <p:nvSpPr>
            <p:cNvPr id="45068" name="Rectangle 12"/>
            <p:cNvSpPr>
              <a:spLocks noChangeArrowheads="1"/>
            </p:cNvSpPr>
            <p:nvPr/>
          </p:nvSpPr>
          <p:spPr bwMode="auto">
            <a:xfrm>
              <a:off x="1855825" y="1484193"/>
              <a:ext cx="1533449" cy="766724"/>
            </a:xfrm>
            <a:prstGeom prst="rect">
              <a:avLst/>
            </a:prstGeom>
            <a:solidFill>
              <a:srgbClr val="4F81BD"/>
            </a:solidFill>
            <a:ln w="25400">
              <a:solidFill>
                <a:srgbClr val="FFFFFF"/>
              </a:solidFill>
              <a:bevel/>
              <a:headEnd/>
              <a:tailEnd/>
            </a:ln>
          </p:spPr>
          <p:txBody>
            <a:bodyPr/>
            <a:lstStyle/>
            <a:p>
              <a:endParaRPr lang="en-US"/>
            </a:p>
          </p:txBody>
        </p:sp>
        <p:sp>
          <p:nvSpPr>
            <p:cNvPr id="45069" name="Rectangle 13"/>
            <p:cNvSpPr>
              <a:spLocks noChangeArrowheads="1"/>
            </p:cNvSpPr>
            <p:nvPr/>
          </p:nvSpPr>
          <p:spPr bwMode="auto">
            <a:xfrm>
              <a:off x="1855825" y="1484193"/>
              <a:ext cx="1533449" cy="766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0955" tIns="20955" rIns="20955" bIns="20955" anchor="ctr"/>
            <a:lstStyle/>
            <a:p>
              <a:pPr eaLnBrk="1" hangingPunct="1">
                <a:lnSpc>
                  <a:spcPct val="100000"/>
                </a:lnSpc>
                <a:spcAft>
                  <a:spcPct val="0"/>
                </a:spcAft>
              </a:pPr>
              <a:r>
                <a:rPr lang="zh-CN" altLang="en-US" sz="3300" b="1" i="1">
                  <a:latin typeface="Arial" charset="0"/>
                  <a:ea typeface="宋体" charset="0"/>
                  <a:cs typeface="宋体" charset="0"/>
                  <a:sym typeface="Arial" charset="0"/>
                </a:rPr>
                <a:t>cnee</a:t>
              </a:r>
              <a:endParaRPr lang="en-US" altLang="en-US" sz="1800">
                <a:solidFill>
                  <a:schemeClr val="tx1"/>
                </a:solidFill>
                <a:latin typeface="Arial" charset="0"/>
                <a:ea typeface="宋体" charset="0"/>
                <a:cs typeface="宋体" charset="0"/>
              </a:endParaRPr>
            </a:p>
          </p:txBody>
        </p:sp>
        <p:sp>
          <p:nvSpPr>
            <p:cNvPr id="45070" name="Rectangle 14"/>
            <p:cNvSpPr>
              <a:spLocks noChangeArrowheads="1"/>
            </p:cNvSpPr>
            <p:nvPr/>
          </p:nvSpPr>
          <p:spPr bwMode="auto">
            <a:xfrm>
              <a:off x="3711298" y="1484193"/>
              <a:ext cx="1533449" cy="766724"/>
            </a:xfrm>
            <a:prstGeom prst="rect">
              <a:avLst/>
            </a:prstGeom>
            <a:solidFill>
              <a:srgbClr val="4F81BD"/>
            </a:solidFill>
            <a:ln w="25400">
              <a:solidFill>
                <a:srgbClr val="FFFFFF"/>
              </a:solidFill>
              <a:bevel/>
              <a:headEnd/>
              <a:tailEnd/>
            </a:ln>
          </p:spPr>
          <p:txBody>
            <a:bodyPr/>
            <a:lstStyle/>
            <a:p>
              <a:endParaRPr lang="en-US"/>
            </a:p>
          </p:txBody>
        </p:sp>
        <p:sp>
          <p:nvSpPr>
            <p:cNvPr id="45071" name="Rectangle 15"/>
            <p:cNvSpPr>
              <a:spLocks noChangeArrowheads="1"/>
            </p:cNvSpPr>
            <p:nvPr/>
          </p:nvSpPr>
          <p:spPr bwMode="auto">
            <a:xfrm>
              <a:off x="3711298" y="1484193"/>
              <a:ext cx="1533449" cy="766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0955" tIns="20955" rIns="20955" bIns="20955" anchor="ctr"/>
            <a:lstStyle/>
            <a:p>
              <a:pPr eaLnBrk="1" hangingPunct="1">
                <a:lnSpc>
                  <a:spcPct val="100000"/>
                </a:lnSpc>
                <a:spcAft>
                  <a:spcPct val="0"/>
                </a:spcAft>
              </a:pPr>
              <a:r>
                <a:rPr lang="zh-CN" altLang="en-US" sz="3300" b="1" i="1">
                  <a:latin typeface="Arial" charset="0"/>
                  <a:ea typeface="宋体" charset="0"/>
                  <a:cs typeface="宋体" charset="0"/>
                  <a:sym typeface="Arial" charset="0"/>
                </a:rPr>
                <a:t>libxnee</a:t>
              </a:r>
              <a:endParaRPr lang="en-US" altLang="en-US" sz="1800">
                <a:solidFill>
                  <a:schemeClr val="tx1"/>
                </a:solidFill>
                <a:latin typeface="Arial" charset="0"/>
                <a:ea typeface="宋体" charset="0"/>
                <a:cs typeface="宋体" charset="0"/>
              </a:endParaRPr>
            </a:p>
          </p:txBody>
        </p:sp>
      </p:grpSp>
    </p:spTree>
    <p:extLst>
      <p:ext uri="{BB962C8B-B14F-4D97-AF65-F5344CB8AC3E}">
        <p14:creationId xmlns:p14="http://schemas.microsoft.com/office/powerpoint/2010/main" val="181544543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4"/>
          <p:cNvGrpSpPr>
            <a:grpSpLocks/>
          </p:cNvGrpSpPr>
          <p:nvPr/>
        </p:nvGrpSpPr>
        <p:grpSpPr bwMode="auto">
          <a:xfrm>
            <a:off x="2054225" y="2322513"/>
            <a:ext cx="5000625" cy="4376711"/>
            <a:chOff x="0" y="0"/>
            <a:chExt cx="7875" cy="6893"/>
          </a:xfrm>
        </p:grpSpPr>
        <p:sp>
          <p:nvSpPr>
            <p:cNvPr id="3077" name="AutoShape 5"/>
            <p:cNvSpPr>
              <a:spLocks noChangeArrowheads="1"/>
            </p:cNvSpPr>
            <p:nvPr/>
          </p:nvSpPr>
          <p:spPr bwMode="auto">
            <a:xfrm>
              <a:off x="5610" y="2633"/>
              <a:ext cx="2065" cy="480"/>
            </a:xfrm>
            <a:prstGeom prst="roundRect">
              <a:avLst>
                <a:gd name="adj" fmla="val 16667"/>
              </a:avLst>
            </a:prstGeom>
            <a:solidFill>
              <a:schemeClr val="bg1"/>
            </a:solidFill>
            <a:ln w="9525" cap="flat" cmpd="sng">
              <a:solidFill>
                <a:schemeClr val="tx1"/>
              </a:solidFill>
              <a:bevel/>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78" name="AutoShape 6"/>
            <p:cNvSpPr>
              <a:spLocks noChangeArrowheads="1"/>
            </p:cNvSpPr>
            <p:nvPr/>
          </p:nvSpPr>
          <p:spPr bwMode="auto">
            <a:xfrm>
              <a:off x="5609" y="1789"/>
              <a:ext cx="2065" cy="844"/>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79" name="AutoShape 7"/>
            <p:cNvSpPr>
              <a:spLocks noChangeArrowheads="1"/>
            </p:cNvSpPr>
            <p:nvPr/>
          </p:nvSpPr>
          <p:spPr bwMode="auto">
            <a:xfrm>
              <a:off x="2102" y="0"/>
              <a:ext cx="919" cy="1176"/>
            </a:xfrm>
            <a:prstGeom prst="foldedCorner">
              <a:avLst>
                <a:gd name="adj" fmla="val 12500"/>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80" name="AutoShape 8"/>
            <p:cNvSpPr>
              <a:spLocks noChangeArrowheads="1"/>
            </p:cNvSpPr>
            <p:nvPr/>
          </p:nvSpPr>
          <p:spPr bwMode="auto">
            <a:xfrm>
              <a:off x="5651" y="362"/>
              <a:ext cx="1623" cy="834"/>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81" name="Text Box 9"/>
            <p:cNvSpPr txBox="1">
              <a:spLocks noChangeArrowheads="1"/>
            </p:cNvSpPr>
            <p:nvPr/>
          </p:nvSpPr>
          <p:spPr bwMode="auto">
            <a:xfrm>
              <a:off x="5754" y="371"/>
              <a:ext cx="1623" cy="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dirty="0">
                  <a:solidFill>
                    <a:schemeClr val="tx1"/>
                  </a:solidFill>
                  <a:latin typeface="微软雅黑" charset="0"/>
                  <a:ea typeface="微软雅黑" charset="0"/>
                  <a:cs typeface="微软雅黑" charset="0"/>
                </a:rPr>
                <a:t>Sikuli IDE或Script</a:t>
              </a:r>
            </a:p>
          </p:txBody>
        </p:sp>
        <p:sp>
          <p:nvSpPr>
            <p:cNvPr id="3082" name="Text Box 10"/>
            <p:cNvSpPr txBox="1">
              <a:spLocks noChangeArrowheads="1"/>
            </p:cNvSpPr>
            <p:nvPr/>
          </p:nvSpPr>
          <p:spPr bwMode="auto">
            <a:xfrm>
              <a:off x="5573" y="1817"/>
              <a:ext cx="2302" cy="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Python 解释器</a:t>
              </a:r>
            </a:p>
            <a:p>
              <a:r>
                <a:rPr lang="zh-CN" altLang="en-US" sz="1400">
                  <a:solidFill>
                    <a:schemeClr val="tx1"/>
                  </a:solidFill>
                  <a:latin typeface="微软雅黑" charset="0"/>
                  <a:ea typeface="微软雅黑" charset="0"/>
                  <a:cs typeface="微软雅黑" charset="0"/>
                </a:rPr>
                <a:t>(Jython)</a:t>
              </a:r>
              <a:endParaRPr lang="en-US" altLang="en-US" sz="1400">
                <a:solidFill>
                  <a:schemeClr val="tx1"/>
                </a:solidFill>
                <a:latin typeface="微软雅黑" charset="0"/>
                <a:ea typeface="微软雅黑" charset="0"/>
                <a:cs typeface="微软雅黑" charset="0"/>
              </a:endParaRPr>
            </a:p>
          </p:txBody>
        </p:sp>
        <p:sp>
          <p:nvSpPr>
            <p:cNvPr id="3083" name="Text Box 11"/>
            <p:cNvSpPr txBox="1">
              <a:spLocks noChangeArrowheads="1"/>
            </p:cNvSpPr>
            <p:nvPr/>
          </p:nvSpPr>
          <p:spPr bwMode="auto">
            <a:xfrm>
              <a:off x="5609" y="2633"/>
              <a:ext cx="2107" cy="4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spAutoFit/>
            </a:bodyPr>
            <a:lstStyle/>
            <a:p>
              <a:r>
                <a:rPr lang="zh-CN" altLang="en-US" sz="1400">
                  <a:solidFill>
                    <a:schemeClr val="tx1"/>
                  </a:solidFill>
                  <a:latin typeface="微软雅黑" charset="0"/>
                  <a:ea typeface="微软雅黑" charset="0"/>
                  <a:cs typeface="微软雅黑" charset="0"/>
                </a:rPr>
                <a:t>Java运行环境</a:t>
              </a:r>
            </a:p>
          </p:txBody>
        </p:sp>
        <p:sp>
          <p:nvSpPr>
            <p:cNvPr id="3084" name="箭头 51"/>
            <p:cNvSpPr>
              <a:spLocks noChangeShapeType="1"/>
            </p:cNvSpPr>
            <p:nvPr/>
          </p:nvSpPr>
          <p:spPr bwMode="auto">
            <a:xfrm>
              <a:off x="6465" y="1175"/>
              <a:ext cx="1" cy="59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085" name="Text Box 13"/>
            <p:cNvSpPr txBox="1">
              <a:spLocks noChangeArrowheads="1"/>
            </p:cNvSpPr>
            <p:nvPr/>
          </p:nvSpPr>
          <p:spPr bwMode="auto">
            <a:xfrm>
              <a:off x="6374" y="1235"/>
              <a:ext cx="1042"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ea typeface="微软雅黑" charset="0"/>
                  <a:cs typeface="微软雅黑" charset="0"/>
                </a:rPr>
                <a:t>使用</a:t>
              </a:r>
            </a:p>
          </p:txBody>
        </p:sp>
        <p:sp>
          <p:nvSpPr>
            <p:cNvPr id="3086" name="箭头 53"/>
            <p:cNvSpPr>
              <a:spLocks noChangeShapeType="1"/>
            </p:cNvSpPr>
            <p:nvPr/>
          </p:nvSpPr>
          <p:spPr bwMode="auto">
            <a:xfrm flipH="1">
              <a:off x="3018" y="729"/>
              <a:ext cx="2633" cy="1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087" name="Text Box 15"/>
            <p:cNvSpPr txBox="1">
              <a:spLocks noChangeArrowheads="1"/>
            </p:cNvSpPr>
            <p:nvPr/>
          </p:nvSpPr>
          <p:spPr bwMode="auto">
            <a:xfrm>
              <a:off x="3798" y="300"/>
              <a:ext cx="1015"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ea typeface="微软雅黑" charset="0"/>
                  <a:cs typeface="微软雅黑" charset="0"/>
                </a:rPr>
                <a:t>编写</a:t>
              </a:r>
            </a:p>
          </p:txBody>
        </p:sp>
        <p:sp>
          <p:nvSpPr>
            <p:cNvPr id="3088" name="Text Box 16"/>
            <p:cNvSpPr txBox="1">
              <a:spLocks noChangeArrowheads="1"/>
            </p:cNvSpPr>
            <p:nvPr/>
          </p:nvSpPr>
          <p:spPr bwMode="auto">
            <a:xfrm>
              <a:off x="2021" y="325"/>
              <a:ext cx="1231"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.sikuli</a:t>
              </a:r>
            </a:p>
          </p:txBody>
        </p:sp>
        <p:sp>
          <p:nvSpPr>
            <p:cNvPr id="3089" name="AutoShape 17"/>
            <p:cNvSpPr>
              <a:spLocks noChangeArrowheads="1"/>
            </p:cNvSpPr>
            <p:nvPr/>
          </p:nvSpPr>
          <p:spPr bwMode="auto">
            <a:xfrm>
              <a:off x="649" y="81"/>
              <a:ext cx="858" cy="956"/>
            </a:xfrm>
            <a:prstGeom prst="foldedCorner">
              <a:avLst>
                <a:gd name="adj" fmla="val 12500"/>
              </a:avLst>
            </a:prstGeom>
            <a:solidFill>
              <a:schemeClr val="bg1"/>
            </a:solidFill>
            <a:ln w="9525" cap="flat" cmpd="sng">
              <a:solidFill>
                <a:schemeClr val="tx1"/>
              </a:solidFill>
              <a:bevel/>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90" name="AutoShape 18"/>
            <p:cNvSpPr>
              <a:spLocks noChangeArrowheads="1"/>
            </p:cNvSpPr>
            <p:nvPr/>
          </p:nvSpPr>
          <p:spPr bwMode="auto">
            <a:xfrm>
              <a:off x="675" y="1784"/>
              <a:ext cx="858" cy="949"/>
            </a:xfrm>
            <a:prstGeom prst="foldedCorner">
              <a:avLst>
                <a:gd name="adj" fmla="val 12500"/>
              </a:avLst>
            </a:prstGeom>
            <a:solidFill>
              <a:schemeClr val="bg1"/>
            </a:solidFill>
            <a:ln w="9525" cap="flat" cmpd="sng">
              <a:solidFill>
                <a:schemeClr val="tx1"/>
              </a:solidFill>
              <a:bevel/>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91" name="Line 19"/>
            <p:cNvSpPr>
              <a:spLocks noChangeShapeType="1"/>
            </p:cNvSpPr>
            <p:nvPr/>
          </p:nvSpPr>
          <p:spPr bwMode="auto">
            <a:xfrm flipH="1">
              <a:off x="1507" y="568"/>
              <a:ext cx="594" cy="2"/>
            </a:xfrm>
            <a:prstGeom prst="line">
              <a:avLst/>
            </a:prstGeom>
            <a:noFill/>
            <a:ln w="9525"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092" name="Line 20"/>
            <p:cNvSpPr>
              <a:spLocks noChangeShapeType="1"/>
            </p:cNvSpPr>
            <p:nvPr/>
          </p:nvSpPr>
          <p:spPr bwMode="auto">
            <a:xfrm flipH="1">
              <a:off x="1531" y="1178"/>
              <a:ext cx="859" cy="633"/>
            </a:xfrm>
            <a:prstGeom prst="line">
              <a:avLst/>
            </a:prstGeom>
            <a:noFill/>
            <a:ln w="9525"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093" name="Text Box 21"/>
            <p:cNvSpPr txBox="1">
              <a:spLocks noChangeArrowheads="1"/>
            </p:cNvSpPr>
            <p:nvPr/>
          </p:nvSpPr>
          <p:spPr bwMode="auto">
            <a:xfrm>
              <a:off x="628" y="275"/>
              <a:ext cx="988"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.png</a:t>
              </a:r>
            </a:p>
          </p:txBody>
        </p:sp>
        <p:sp>
          <p:nvSpPr>
            <p:cNvPr id="3094" name="Text Box 22"/>
            <p:cNvSpPr txBox="1">
              <a:spLocks noChangeArrowheads="1"/>
            </p:cNvSpPr>
            <p:nvPr/>
          </p:nvSpPr>
          <p:spPr bwMode="auto">
            <a:xfrm>
              <a:off x="754" y="1975"/>
              <a:ext cx="819" cy="4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spAutoFit/>
            </a:bodyPr>
            <a:lstStyle/>
            <a:p>
              <a:r>
                <a:rPr lang="zh-CN" altLang="en-US" sz="1400">
                  <a:solidFill>
                    <a:schemeClr val="tx1"/>
                  </a:solidFill>
                  <a:latin typeface="微软雅黑" charset="0"/>
                  <a:ea typeface="微软雅黑" charset="0"/>
                  <a:cs typeface="微软雅黑" charset="0"/>
                </a:rPr>
                <a:t>.py</a:t>
              </a:r>
            </a:p>
          </p:txBody>
        </p:sp>
        <p:sp>
          <p:nvSpPr>
            <p:cNvPr id="3095" name="Text Box 23"/>
            <p:cNvSpPr txBox="1">
              <a:spLocks noChangeArrowheads="1"/>
            </p:cNvSpPr>
            <p:nvPr/>
          </p:nvSpPr>
          <p:spPr bwMode="auto">
            <a:xfrm>
              <a:off x="3160" y="1862"/>
              <a:ext cx="872"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ea typeface="微软雅黑" charset="0"/>
                  <a:cs typeface="微软雅黑" charset="0"/>
                </a:rPr>
                <a:t>执行</a:t>
              </a:r>
            </a:p>
          </p:txBody>
        </p:sp>
        <p:sp>
          <p:nvSpPr>
            <p:cNvPr id="3096" name="AutoShape 24"/>
            <p:cNvSpPr>
              <a:spLocks noChangeArrowheads="1"/>
            </p:cNvSpPr>
            <p:nvPr/>
          </p:nvSpPr>
          <p:spPr bwMode="auto">
            <a:xfrm>
              <a:off x="0" y="3211"/>
              <a:ext cx="6375" cy="3152"/>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097" name="Text Box 25"/>
            <p:cNvSpPr txBox="1">
              <a:spLocks noChangeArrowheads="1"/>
            </p:cNvSpPr>
            <p:nvPr/>
          </p:nvSpPr>
          <p:spPr bwMode="auto">
            <a:xfrm>
              <a:off x="2141" y="3174"/>
              <a:ext cx="1696"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a:solidFill>
                    <a:schemeClr val="tx1"/>
                  </a:solidFill>
                  <a:latin typeface="微软雅黑" charset="0"/>
                  <a:ea typeface="微软雅黑" charset="0"/>
                  <a:cs typeface="微软雅黑" charset="0"/>
                </a:rPr>
                <a:t>Sikuli 脚本</a:t>
              </a:r>
            </a:p>
          </p:txBody>
        </p:sp>
        <p:sp>
          <p:nvSpPr>
            <p:cNvPr id="3098" name="Text Box 26"/>
            <p:cNvSpPr txBox="1">
              <a:spLocks noChangeArrowheads="1"/>
            </p:cNvSpPr>
            <p:nvPr/>
          </p:nvSpPr>
          <p:spPr bwMode="auto">
            <a:xfrm>
              <a:off x="962" y="2692"/>
              <a:ext cx="1483"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ea typeface="微软雅黑" charset="0"/>
                  <a:cs typeface="微软雅黑" charset="0"/>
                </a:rPr>
                <a:t>自动输出</a:t>
              </a:r>
            </a:p>
          </p:txBody>
        </p:sp>
        <p:sp>
          <p:nvSpPr>
            <p:cNvPr id="3099" name="箭头 69"/>
            <p:cNvSpPr>
              <a:spLocks noChangeShapeType="1"/>
            </p:cNvSpPr>
            <p:nvPr/>
          </p:nvSpPr>
          <p:spPr bwMode="auto">
            <a:xfrm flipH="1">
              <a:off x="1082" y="2733"/>
              <a:ext cx="1" cy="104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100" name="AutoShape 28"/>
            <p:cNvSpPr>
              <a:spLocks noChangeArrowheads="1"/>
            </p:cNvSpPr>
            <p:nvPr/>
          </p:nvSpPr>
          <p:spPr bwMode="auto">
            <a:xfrm>
              <a:off x="180" y="3772"/>
              <a:ext cx="1892" cy="494"/>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101" name="Text Box 29"/>
            <p:cNvSpPr txBox="1">
              <a:spLocks noChangeArrowheads="1"/>
            </p:cNvSpPr>
            <p:nvPr/>
          </p:nvSpPr>
          <p:spPr bwMode="auto">
            <a:xfrm>
              <a:off x="284" y="3785"/>
              <a:ext cx="1710"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Jython API</a:t>
              </a:r>
            </a:p>
          </p:txBody>
        </p:sp>
        <p:sp>
          <p:nvSpPr>
            <p:cNvPr id="3102" name="箭头 72"/>
            <p:cNvSpPr>
              <a:spLocks noChangeShapeType="1"/>
            </p:cNvSpPr>
            <p:nvPr/>
          </p:nvSpPr>
          <p:spPr bwMode="auto">
            <a:xfrm flipH="1">
              <a:off x="1083" y="4266"/>
              <a:ext cx="1" cy="429"/>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103" name="Text Box 31"/>
            <p:cNvSpPr txBox="1">
              <a:spLocks noChangeArrowheads="1"/>
            </p:cNvSpPr>
            <p:nvPr/>
          </p:nvSpPr>
          <p:spPr bwMode="auto">
            <a:xfrm>
              <a:off x="1014" y="4214"/>
              <a:ext cx="850"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ea typeface="微软雅黑" charset="0"/>
                  <a:cs typeface="微软雅黑" charset="0"/>
                </a:rPr>
                <a:t>输出</a:t>
              </a:r>
            </a:p>
          </p:txBody>
        </p:sp>
        <p:sp>
          <p:nvSpPr>
            <p:cNvPr id="3104" name="AutoShape 32"/>
            <p:cNvSpPr>
              <a:spLocks noChangeArrowheads="1"/>
            </p:cNvSpPr>
            <p:nvPr/>
          </p:nvSpPr>
          <p:spPr bwMode="auto">
            <a:xfrm>
              <a:off x="186" y="4695"/>
              <a:ext cx="3070" cy="1575"/>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105" name="Text Box 33"/>
            <p:cNvSpPr txBox="1">
              <a:spLocks noChangeArrowheads="1"/>
            </p:cNvSpPr>
            <p:nvPr/>
          </p:nvSpPr>
          <p:spPr bwMode="auto">
            <a:xfrm>
              <a:off x="921" y="4787"/>
              <a:ext cx="1502"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Java API</a:t>
              </a:r>
            </a:p>
          </p:txBody>
        </p:sp>
        <p:sp>
          <p:nvSpPr>
            <p:cNvPr id="3106" name="AutoShape 34"/>
            <p:cNvSpPr>
              <a:spLocks noChangeArrowheads="1"/>
            </p:cNvSpPr>
            <p:nvPr/>
          </p:nvSpPr>
          <p:spPr bwMode="auto">
            <a:xfrm>
              <a:off x="182" y="5347"/>
              <a:ext cx="1391" cy="925"/>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107" name="Text Box 35"/>
            <p:cNvSpPr txBox="1">
              <a:spLocks noChangeArrowheads="1"/>
            </p:cNvSpPr>
            <p:nvPr/>
          </p:nvSpPr>
          <p:spPr bwMode="auto">
            <a:xfrm>
              <a:off x="182" y="5372"/>
              <a:ext cx="1560" cy="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Java.awt</a:t>
              </a:r>
            </a:p>
            <a:p>
              <a:r>
                <a:rPr lang="zh-CN" altLang="en-US" sz="1400">
                  <a:solidFill>
                    <a:schemeClr val="tx1"/>
                  </a:solidFill>
                  <a:latin typeface="微软雅黑" charset="0"/>
                  <a:ea typeface="微软雅黑" charset="0"/>
                  <a:cs typeface="微软雅黑" charset="0"/>
                </a:rPr>
                <a:t>Robot</a:t>
              </a:r>
            </a:p>
          </p:txBody>
        </p:sp>
        <p:sp>
          <p:nvSpPr>
            <p:cNvPr id="3108" name="AutoShape 36"/>
            <p:cNvSpPr>
              <a:spLocks noChangeArrowheads="1"/>
            </p:cNvSpPr>
            <p:nvPr/>
          </p:nvSpPr>
          <p:spPr bwMode="auto">
            <a:xfrm>
              <a:off x="1576" y="5375"/>
              <a:ext cx="1677" cy="427"/>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109" name="Text Box 37"/>
            <p:cNvSpPr txBox="1">
              <a:spLocks noChangeArrowheads="1"/>
            </p:cNvSpPr>
            <p:nvPr/>
          </p:nvSpPr>
          <p:spPr bwMode="auto">
            <a:xfrm>
              <a:off x="1471" y="5327"/>
              <a:ext cx="1948"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C++ Engine</a:t>
              </a:r>
            </a:p>
          </p:txBody>
        </p:sp>
        <p:sp>
          <p:nvSpPr>
            <p:cNvPr id="3110" name="AutoShape 38"/>
            <p:cNvSpPr>
              <a:spLocks noChangeArrowheads="1"/>
            </p:cNvSpPr>
            <p:nvPr/>
          </p:nvSpPr>
          <p:spPr bwMode="auto">
            <a:xfrm>
              <a:off x="1573" y="5800"/>
              <a:ext cx="1681" cy="472"/>
            </a:xfrm>
            <a:prstGeom prst="roundRect">
              <a:avLst>
                <a:gd name="adj" fmla="val 16667"/>
              </a:avLst>
            </a:prstGeom>
            <a:solidFill>
              <a:schemeClr val="bg1"/>
            </a:solidFill>
            <a:ln w="9525"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111" name="Text Box 39"/>
            <p:cNvSpPr txBox="1">
              <a:spLocks noChangeArrowheads="1"/>
            </p:cNvSpPr>
            <p:nvPr/>
          </p:nvSpPr>
          <p:spPr bwMode="auto">
            <a:xfrm>
              <a:off x="1593" y="5798"/>
              <a:ext cx="1594"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Open CV</a:t>
              </a:r>
            </a:p>
          </p:txBody>
        </p:sp>
        <p:sp>
          <p:nvSpPr>
            <p:cNvPr id="3112" name="Text Box 40"/>
            <p:cNvSpPr txBox="1">
              <a:spLocks noChangeArrowheads="1"/>
            </p:cNvSpPr>
            <p:nvPr/>
          </p:nvSpPr>
          <p:spPr bwMode="auto">
            <a:xfrm>
              <a:off x="3256" y="3589"/>
              <a:ext cx="3223" cy="3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a:solidFill>
                    <a:schemeClr val="tx1"/>
                  </a:solidFill>
                  <a:latin typeface="微软雅黑" charset="0"/>
                  <a:ea typeface="微软雅黑" charset="0"/>
                  <a:cs typeface="微软雅黑" charset="0"/>
                </a:rPr>
                <a:t>Sikuli.py</a:t>
              </a:r>
            </a:p>
            <a:p>
              <a:r>
                <a:rPr lang="zh-CN" altLang="en-US" sz="1400">
                  <a:solidFill>
                    <a:schemeClr val="tx1"/>
                  </a:solidFill>
                  <a:latin typeface="微软雅黑" charset="0"/>
                  <a:ea typeface="微软雅黑" charset="0"/>
                  <a:cs typeface="微软雅黑" charset="0"/>
                </a:rPr>
                <a:t>SikuliTest.py</a:t>
              </a:r>
            </a:p>
            <a:p>
              <a:endParaRPr lang="zh-CN" altLang="en-US" sz="1600">
                <a:solidFill>
                  <a:schemeClr val="tx1"/>
                </a:solidFill>
                <a:latin typeface="微软雅黑" charset="0"/>
                <a:ea typeface="微软雅黑" charset="0"/>
                <a:cs typeface="微软雅黑" charset="0"/>
              </a:endParaRPr>
            </a:p>
            <a:p>
              <a:r>
                <a:rPr lang="zh-CN" altLang="en-US" sz="1400">
                  <a:solidFill>
                    <a:schemeClr val="tx1"/>
                  </a:solidFill>
                  <a:latin typeface="微软雅黑" charset="0"/>
                  <a:ea typeface="微软雅黑" charset="0"/>
                  <a:cs typeface="微软雅黑" charset="0"/>
                </a:rPr>
                <a:t>SikuliScript.java</a:t>
              </a:r>
            </a:p>
            <a:p>
              <a:endParaRPr lang="zh-CN" altLang="en-US" sz="800">
                <a:solidFill>
                  <a:schemeClr val="tx1"/>
                </a:solidFill>
                <a:latin typeface="微软雅黑" charset="0"/>
                <a:ea typeface="微软雅黑" charset="0"/>
                <a:cs typeface="微软雅黑" charset="0"/>
              </a:endParaRPr>
            </a:p>
            <a:p>
              <a:r>
                <a:rPr lang="zh-CN" altLang="en-US" sz="1400">
                  <a:solidFill>
                    <a:schemeClr val="tx1"/>
                  </a:solidFill>
                  <a:latin typeface="微软雅黑" charset="0"/>
                  <a:ea typeface="微软雅黑" charset="0"/>
                  <a:cs typeface="微软雅黑" charset="0"/>
                </a:rPr>
                <a:t>ScreenMatchProxy.cc</a:t>
              </a:r>
            </a:p>
            <a:p>
              <a:r>
                <a:rPr lang="zh-CN" altLang="en-US" sz="1400">
                  <a:solidFill>
                    <a:schemeClr val="tx1"/>
                  </a:solidFill>
                  <a:latin typeface="微软雅黑" charset="0"/>
                  <a:ea typeface="微软雅黑" charset="0"/>
                  <a:cs typeface="微软雅黑" charset="0"/>
                </a:rPr>
                <a:t>VDictProxy.cc</a:t>
              </a:r>
            </a:p>
            <a:p>
              <a:r>
                <a:rPr lang="zh-CN" altLang="en-US" sz="1400">
                  <a:solidFill>
                    <a:schemeClr val="tx1"/>
                  </a:solidFill>
                  <a:latin typeface="微软雅黑" charset="0"/>
                  <a:ea typeface="微软雅黑" charset="0"/>
                  <a:cs typeface="微软雅黑" charset="0"/>
                </a:rPr>
                <a:t>OSUtil</a:t>
              </a:r>
            </a:p>
          </p:txBody>
        </p:sp>
        <p:sp>
          <p:nvSpPr>
            <p:cNvPr id="3113" name="箭头 86"/>
            <p:cNvSpPr>
              <a:spLocks noChangeShapeType="1"/>
            </p:cNvSpPr>
            <p:nvPr/>
          </p:nvSpPr>
          <p:spPr bwMode="auto">
            <a:xfrm flipH="1">
              <a:off x="1531" y="2290"/>
              <a:ext cx="4078" cy="1"/>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solidFill>
                  <a:schemeClr val="tx1"/>
                </a:solidFill>
              </a:endParaRPr>
            </a:p>
          </p:txBody>
        </p:sp>
        <p:sp>
          <p:nvSpPr>
            <p:cNvPr id="3114" name="Rectangle 42"/>
            <p:cNvSpPr>
              <a:spLocks noChangeArrowheads="1"/>
            </p:cNvSpPr>
            <p:nvPr/>
          </p:nvSpPr>
          <p:spPr bwMode="auto">
            <a:xfrm>
              <a:off x="2250" y="5099"/>
              <a:ext cx="429" cy="273"/>
            </a:xfrm>
            <a:prstGeom prst="rect">
              <a:avLst/>
            </a:prstGeom>
            <a:solidFill>
              <a:schemeClr val="bg2"/>
            </a:solidFill>
            <a:ln>
              <a:noFill/>
            </a:ln>
            <a:effectLst/>
            <a:extLst>
              <a:ext uri="{91240B29-F687-4f45-9708-019B960494DF}">
                <a14:hiddenLine xmlns:a14="http://schemas.microsoft.com/office/drawing/2010/main" xmlns="" w="9525" cmpd="sng">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endParaRPr lang="en-US">
                <a:solidFill>
                  <a:schemeClr val="tx1"/>
                </a:solidFill>
              </a:endParaRPr>
            </a:p>
          </p:txBody>
        </p:sp>
        <p:sp>
          <p:nvSpPr>
            <p:cNvPr id="3115" name="Text Box 43"/>
            <p:cNvSpPr txBox="1">
              <a:spLocks noChangeArrowheads="1"/>
            </p:cNvSpPr>
            <p:nvPr/>
          </p:nvSpPr>
          <p:spPr bwMode="auto">
            <a:xfrm>
              <a:off x="2137" y="5051"/>
              <a:ext cx="884" cy="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200" i="1">
                  <a:solidFill>
                    <a:schemeClr val="tx1"/>
                  </a:solidFill>
                </a:rPr>
                <a:t>JNI</a:t>
              </a:r>
            </a:p>
          </p:txBody>
        </p:sp>
      </p:grpSp>
      <p:sp>
        <p:nvSpPr>
          <p:cNvPr id="3074" name="Rectangle 2"/>
          <p:cNvSpPr>
            <a:spLocks noGrp="1" noChangeArrowheads="1"/>
          </p:cNvSpPr>
          <p:nvPr>
            <p:ph type="title"/>
          </p:nvPr>
        </p:nvSpPr>
        <p:spPr/>
        <p:txBody>
          <a:bodyPr/>
          <a:lstStyle/>
          <a:p>
            <a:r>
              <a:rPr lang="zh-CN" altLang="en-US"/>
              <a:t>录制测试用例：Sikuli</a:t>
            </a:r>
            <a:endParaRPr lang="zh-CN" altLang="en-US" dirty="0"/>
          </a:p>
        </p:txBody>
      </p:sp>
      <p:sp>
        <p:nvSpPr>
          <p:cNvPr id="3075" name="Rectangle 3"/>
          <p:cNvSpPr>
            <a:spLocks noGrp="1" noChangeArrowheads="1"/>
          </p:cNvSpPr>
          <p:nvPr>
            <p:ph idx="1"/>
          </p:nvPr>
        </p:nvSpPr>
        <p:spPr/>
        <p:txBody>
          <a:bodyPr/>
          <a:lstStyle/>
          <a:p>
            <a:r>
              <a:rPr lang="zh-CN" altLang="en-US"/>
              <a:t>Sikuli是以</a:t>
            </a:r>
            <a:r>
              <a:rPr lang="zh-CN" altLang="en-US">
                <a:sym typeface="微软雅黑" charset="0"/>
              </a:rPr>
              <a:t>Python</a:t>
            </a:r>
            <a:r>
              <a:rPr lang="zh-CN" altLang="en-US"/>
              <a:t>为基础，在Java环境下运行的自动化测试软件。</a:t>
            </a:r>
            <a:endParaRPr lang="en-US" altLang="en-US" dirty="0"/>
          </a:p>
        </p:txBody>
      </p:sp>
    </p:spTree>
    <p:extLst>
      <p:ext uri="{BB962C8B-B14F-4D97-AF65-F5344CB8AC3E}">
        <p14:creationId xmlns:p14="http://schemas.microsoft.com/office/powerpoint/2010/main" val="30168610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课程实验要求：</a:t>
            </a:r>
          </a:p>
        </p:txBody>
      </p:sp>
      <p:sp>
        <p:nvSpPr>
          <p:cNvPr id="3" name="内容占位符 2"/>
          <p:cNvSpPr>
            <a:spLocks noGrp="1"/>
          </p:cNvSpPr>
          <p:nvPr>
            <p:ph idx="1"/>
          </p:nvPr>
        </p:nvSpPr>
        <p:spPr>
          <a:xfrm>
            <a:off x="683568" y="1196752"/>
            <a:ext cx="8102704" cy="4797444"/>
          </a:xfrm>
        </p:spPr>
        <p:txBody>
          <a:bodyPr/>
          <a:lstStyle/>
          <a:p>
            <a:r>
              <a:rPr lang="zh-CN" altLang="en-US" dirty="0"/>
              <a:t>完成一件没有现成答案的与操作系统内核相关的工作</a:t>
            </a:r>
            <a:endParaRPr lang="en-US" altLang="zh-CN" dirty="0"/>
          </a:p>
          <a:p>
            <a:pPr lvl="1"/>
            <a:r>
              <a:rPr lang="zh-CN" altLang="en-US" dirty="0"/>
              <a:t>内核测试</a:t>
            </a:r>
            <a:endParaRPr lang="en-US" altLang="zh-CN" dirty="0"/>
          </a:p>
          <a:p>
            <a:pPr lvl="2"/>
            <a:r>
              <a:rPr lang="zh-CN" altLang="en-US" sz="2200" dirty="0"/>
              <a:t>注释和测试已有的教学操作系统功能，并查出和修正小错误</a:t>
            </a:r>
          </a:p>
          <a:p>
            <a:pPr lvl="1"/>
            <a:r>
              <a:rPr lang="zh-CN" altLang="en-US" dirty="0"/>
              <a:t>内核功能扩展</a:t>
            </a:r>
            <a:endParaRPr lang="en-US" altLang="zh-CN" dirty="0"/>
          </a:p>
          <a:p>
            <a:pPr lvl="2"/>
            <a:r>
              <a:rPr lang="zh-CN" altLang="en-US" dirty="0"/>
              <a:t>在教学操作系统上扩展你感兴趣的功能</a:t>
            </a:r>
            <a:endParaRPr lang="en-US" altLang="zh-CN" sz="2200" dirty="0"/>
          </a:p>
          <a:p>
            <a:pPr lvl="1"/>
            <a:r>
              <a:rPr lang="zh-CN" altLang="en-US" dirty="0"/>
              <a:t>自选题目</a:t>
            </a:r>
            <a:endParaRPr lang="en-US" altLang="zh-CN" dirty="0"/>
          </a:p>
          <a:p>
            <a:pPr lvl="2"/>
            <a:r>
              <a:rPr kumimoji="1" lang="zh-CN" altLang="en-US" dirty="0"/>
              <a:t>开源操作系统社区项目</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p:txBody>
          <a:bodyPr/>
          <a:lstStyle/>
          <a:p>
            <a:r>
              <a:rPr lang="zh-CN" altLang="en-US"/>
              <a:t>指令流处理、指令频度统计</a:t>
            </a: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277938"/>
            <a:ext cx="3074988" cy="484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pic>
        <p:nvPicPr>
          <p:cNvPr id="471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277938"/>
            <a:ext cx="3095625" cy="484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pic>
        <p:nvPicPr>
          <p:cNvPr id="471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1277938"/>
            <a:ext cx="2771775" cy="484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spTree>
    <p:extLst>
      <p:ext uri="{BB962C8B-B14F-4D97-AF65-F5344CB8AC3E}">
        <p14:creationId xmlns:p14="http://schemas.microsoft.com/office/powerpoint/2010/main" val="106920522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p:txBody>
          <a:bodyPr/>
          <a:lstStyle/>
          <a:p>
            <a:r>
              <a:rPr lang="en-US" altLang="en-US"/>
              <a:t>指令频度统计结果</a:t>
            </a:r>
            <a:endParaRPr lang="en-US" altLang="en-US" dirty="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203" y="1574800"/>
            <a:ext cx="2090737"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sp>
        <p:nvSpPr>
          <p:cNvPr id="48132" name="TextBox 3"/>
          <p:cNvSpPr>
            <a:spLocks noChangeArrowheads="1"/>
          </p:cNvSpPr>
          <p:nvPr/>
        </p:nvSpPr>
        <p:spPr bwMode="auto">
          <a:xfrm>
            <a:off x="2420208" y="1084263"/>
            <a:ext cx="9715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spcAft>
                <a:spcPct val="0"/>
              </a:spcAft>
            </a:pPr>
            <a:r>
              <a:rPr lang="en-US" sz="1800" dirty="0">
                <a:solidFill>
                  <a:srgbClr val="000000"/>
                </a:solidFill>
                <a:latin typeface="Arial" charset="0"/>
                <a:ea typeface="宋体" charset="0"/>
                <a:cs typeface="宋体" charset="0"/>
              </a:rPr>
              <a:t>TOP 29</a:t>
            </a:r>
            <a:endParaRPr lang="zh-CN" altLang="en-US" sz="1800" dirty="0">
              <a:solidFill>
                <a:srgbClr val="000000"/>
              </a:solidFill>
              <a:latin typeface="Arial" charset="0"/>
              <a:ea typeface="宋体" charset="0"/>
              <a:cs typeface="宋体" charset="0"/>
            </a:endParaRPr>
          </a:p>
        </p:txBody>
      </p:sp>
      <p:sp>
        <p:nvSpPr>
          <p:cNvPr id="48133" name="TextBox 6"/>
          <p:cNvSpPr>
            <a:spLocks noChangeArrowheads="1"/>
          </p:cNvSpPr>
          <p:nvPr/>
        </p:nvSpPr>
        <p:spPr bwMode="auto">
          <a:xfrm>
            <a:off x="5575085" y="1084263"/>
            <a:ext cx="12366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spcAft>
                <a:spcPct val="0"/>
              </a:spcAft>
            </a:pPr>
            <a:r>
              <a:rPr lang="en-US" sz="1800" dirty="0">
                <a:solidFill>
                  <a:srgbClr val="000000"/>
                </a:solidFill>
                <a:latin typeface="Arial" charset="0"/>
                <a:ea typeface="宋体" charset="0"/>
                <a:cs typeface="宋体" charset="0"/>
              </a:rPr>
              <a:t>Bottom 29</a:t>
            </a:r>
            <a:endParaRPr lang="zh-CN" altLang="en-US" sz="1800" dirty="0">
              <a:solidFill>
                <a:srgbClr val="000000"/>
              </a:solidFill>
              <a:latin typeface="Arial" charset="0"/>
              <a:ea typeface="宋体" charset="0"/>
              <a:cs typeface="宋体" charset="0"/>
            </a:endParaRPr>
          </a:p>
        </p:txBody>
      </p:sp>
      <p:pic>
        <p:nvPicPr>
          <p:cNvPr id="481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948" y="1574800"/>
            <a:ext cx="1619250"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pic>
    </p:spTree>
    <p:extLst>
      <p:ext uri="{BB962C8B-B14F-4D97-AF65-F5344CB8AC3E}">
        <p14:creationId xmlns:p14="http://schemas.microsoft.com/office/powerpoint/2010/main" val="1332646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ppt_x"/>
                                          </p:val>
                                        </p:tav>
                                        <p:tav tm="100000">
                                          <p:val>
                                            <p:strVal val="#ppt_x"/>
                                          </p:val>
                                        </p:tav>
                                      </p:tavLst>
                                    </p:anim>
                                    <p:anim calcmode="lin" valueType="num">
                                      <p:cBhvr additive="base">
                                        <p:cTn id="8" dur="500" fill="hold"/>
                                        <p:tgtEl>
                                          <p:spTgt spid="481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133"/>
                                        </p:tgtEl>
                                        <p:attrNameLst>
                                          <p:attrName>style.visibility</p:attrName>
                                        </p:attrNameLst>
                                      </p:cBhvr>
                                      <p:to>
                                        <p:strVal val="visible"/>
                                      </p:to>
                                    </p:set>
                                    <p:anim calcmode="lin" valueType="num">
                                      <p:cBhvr additive="base">
                                        <p:cTn id="11" dur="500" fill="hold"/>
                                        <p:tgtEl>
                                          <p:spTgt spid="48133"/>
                                        </p:tgtEl>
                                        <p:attrNameLst>
                                          <p:attrName>ppt_x</p:attrName>
                                        </p:attrNameLst>
                                      </p:cBhvr>
                                      <p:tavLst>
                                        <p:tav tm="0">
                                          <p:val>
                                            <p:strVal val="#ppt_x"/>
                                          </p:val>
                                        </p:tav>
                                        <p:tav tm="100000">
                                          <p:val>
                                            <p:strVal val="#ppt_x"/>
                                          </p:val>
                                        </p:tav>
                                      </p:tavLst>
                                    </p:anim>
                                    <p:anim calcmode="lin" valueType="num">
                                      <p:cBhvr additive="base">
                                        <p:cTn id="12"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目前的指令频度统计进展</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字符</a:t>
            </a:r>
            <a:r>
              <a:rPr lang="zh-CN" altLang="en-US" dirty="0"/>
              <a:t>界面</a:t>
            </a:r>
            <a:r>
              <a:rPr lang="en-US" altLang="zh-CN" dirty="0"/>
              <a:t>Ubuntu</a:t>
            </a:r>
            <a:r>
              <a:rPr lang="zh-CN" altLang="en-US" dirty="0"/>
              <a:t>系统可成功跟踪和统计</a:t>
            </a:r>
            <a:endParaRPr lang="en-US" altLang="zh-CN" dirty="0"/>
          </a:p>
          <a:p>
            <a:r>
              <a:rPr lang="zh-CN" altLang="en-US" dirty="0">
                <a:solidFill>
                  <a:srgbClr val="FF0000"/>
                </a:solidFill>
              </a:rPr>
              <a:t>图形</a:t>
            </a:r>
            <a:r>
              <a:rPr lang="zh-CN" altLang="en-US" dirty="0"/>
              <a:t>界面</a:t>
            </a:r>
            <a:r>
              <a:rPr lang="en-US" altLang="zh-CN" dirty="0"/>
              <a:t>Ubuntu</a:t>
            </a:r>
            <a:r>
              <a:rPr lang="zh-CN" altLang="en-US" dirty="0"/>
              <a:t>系统跟踪时常导致应用出错</a:t>
            </a:r>
            <a:endParaRPr lang="en-US" altLang="zh-CN" dirty="0"/>
          </a:p>
          <a:p>
            <a:r>
              <a:rPr lang="zh-CN" altLang="en-US" dirty="0"/>
              <a:t>跟踪会输出大量中间数据并且十分缓慢</a:t>
            </a:r>
            <a:endParaRPr lang="en-US" altLang="zh-CN" dirty="0"/>
          </a:p>
          <a:p>
            <a:pPr lvl="1"/>
            <a:r>
              <a:rPr lang="zh-TW" altLang="en-US" dirty="0"/>
              <a:t>字符界面不加跟踪的运行时间是</a:t>
            </a:r>
            <a:r>
              <a:rPr lang="en-US" altLang="zh-TW" dirty="0"/>
              <a:t>3</a:t>
            </a:r>
            <a:r>
              <a:rPr lang="zh-TW" altLang="en-US" dirty="0"/>
              <a:t>分</a:t>
            </a:r>
            <a:r>
              <a:rPr lang="en-US" altLang="zh-TW" dirty="0"/>
              <a:t>54</a:t>
            </a:r>
            <a:r>
              <a:rPr lang="zh-TW" altLang="en-US" dirty="0"/>
              <a:t>秒</a:t>
            </a:r>
            <a:endParaRPr lang="en-US" altLang="zh-CN" dirty="0"/>
          </a:p>
          <a:p>
            <a:pPr lvl="1"/>
            <a:r>
              <a:rPr lang="zh-TW" altLang="en-US" dirty="0"/>
              <a:t>全面跟踪字符界面的操作系统运行，跟踪时间是</a:t>
            </a:r>
            <a:r>
              <a:rPr lang="en-US" altLang="zh-TW" dirty="0"/>
              <a:t>17</a:t>
            </a:r>
            <a:r>
              <a:rPr lang="zh-TW" altLang="en-US" dirty="0"/>
              <a:t>个小时左右</a:t>
            </a:r>
          </a:p>
          <a:p>
            <a:pPr lvl="1"/>
            <a:r>
              <a:rPr lang="zh-TW" altLang="en-US" dirty="0"/>
              <a:t>产生的数据量是</a:t>
            </a:r>
            <a:r>
              <a:rPr lang="en-US" altLang="zh-TW" dirty="0"/>
              <a:t>300GB</a:t>
            </a:r>
            <a:r>
              <a:rPr lang="zh-CN" altLang="en-US" dirty="0"/>
              <a:t>左右</a:t>
            </a:r>
            <a:endParaRPr lang="en-US" altLang="zh-CN" dirty="0"/>
          </a:p>
        </p:txBody>
      </p:sp>
    </p:spTree>
    <p:extLst>
      <p:ext uri="{BB962C8B-B14F-4D97-AF65-F5344CB8AC3E}">
        <p14:creationId xmlns:p14="http://schemas.microsoft.com/office/powerpoint/2010/main" val="29620228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8"/>
          <p:cNvSpPr>
            <a:spLocks noGrp="1" noChangeArrowheads="1"/>
          </p:cNvSpPr>
          <p:nvPr>
            <p:ph type="title" idx="4294967295"/>
          </p:nvPr>
        </p:nvSpPr>
        <p:spPr/>
        <p:txBody>
          <a:bodyPr/>
          <a:lstStyle/>
          <a:p>
            <a:r>
              <a:rPr lang="zh-CN" altLang="en-US" dirty="0"/>
              <a:t>提纲</a:t>
            </a:r>
            <a:endParaRPr lang="en-US" altLang="zh-CN" dirty="0"/>
          </a:p>
        </p:txBody>
      </p:sp>
      <p:sp>
        <p:nvSpPr>
          <p:cNvPr id="22530" name="Rectangle 1029"/>
          <p:cNvSpPr>
            <a:spLocks noGrp="1" noChangeArrowheads="1"/>
          </p:cNvSpPr>
          <p:nvPr>
            <p:ph type="body" idx="4294967295"/>
          </p:nvPr>
        </p:nvSpPr>
        <p:spPr>
          <a:xfrm>
            <a:off x="1643063" y="1085850"/>
            <a:ext cx="7072312" cy="5367486"/>
          </a:xfrm>
        </p:spPr>
        <p:txBody>
          <a:bodyPr/>
          <a:lstStyle/>
          <a:p>
            <a:r>
              <a:rPr lang="zh-CN" altLang="en-US" sz="2800" dirty="0"/>
              <a:t>课程介绍</a:t>
            </a:r>
          </a:p>
          <a:p>
            <a:r>
              <a:rPr lang="zh-CN" altLang="en-US" sz="2800" dirty="0"/>
              <a:t>实验介绍</a:t>
            </a:r>
            <a:endParaRPr lang="en-US" altLang="zh-CN" sz="2800" dirty="0"/>
          </a:p>
          <a:p>
            <a:pPr lvl="1"/>
            <a:r>
              <a:rPr lang="zh-CN" altLang="en-US" dirty="0"/>
              <a:t>大实验题目</a:t>
            </a:r>
            <a:endParaRPr lang="en-US" altLang="zh-CN" dirty="0"/>
          </a:p>
          <a:p>
            <a:pPr lvl="1"/>
            <a:r>
              <a:rPr lang="zh-CN" altLang="en-US" dirty="0"/>
              <a:t>开发实例： </a:t>
            </a:r>
            <a:r>
              <a:rPr lang="en-US" altLang="zh-CN" dirty="0"/>
              <a:t>Linux</a:t>
            </a:r>
            <a:r>
              <a:rPr lang="zh-CN" altLang="en-US" dirty="0"/>
              <a:t>下射频模块驱动程序</a:t>
            </a:r>
            <a:endParaRPr lang="en-US" altLang="zh-CN" dirty="0"/>
          </a:p>
          <a:p>
            <a:r>
              <a:rPr lang="en-US" altLang="zh-CN" sz="2800" dirty="0"/>
              <a:t>QEMU</a:t>
            </a:r>
            <a:r>
              <a:rPr lang="zh-CN" altLang="en-US" sz="2800" dirty="0"/>
              <a:t>模拟器</a:t>
            </a:r>
            <a:endParaRPr lang="en-US" altLang="zh-CN" sz="2800" dirty="0"/>
          </a:p>
          <a:p>
            <a:pPr lvl="1"/>
            <a:r>
              <a:rPr lang="en-US" altLang="zh-CN" dirty="0"/>
              <a:t>QEMU</a:t>
            </a:r>
            <a:r>
              <a:rPr lang="zh-CN" altLang="en-US" dirty="0"/>
              <a:t>框架结构</a:t>
            </a:r>
            <a:endParaRPr lang="en-US" altLang="zh-CN" dirty="0"/>
          </a:p>
          <a:p>
            <a:pPr lvl="1"/>
            <a:r>
              <a:rPr lang="zh-CN" altLang="en-US" dirty="0"/>
              <a:t>动态指令翻译</a:t>
            </a:r>
            <a:endParaRPr lang="en-US" altLang="zh-CN" dirty="0"/>
          </a:p>
          <a:p>
            <a:pPr lvl="1"/>
            <a:r>
              <a:rPr lang="zh-CN" altLang="en-US" dirty="0"/>
              <a:t>块链接</a:t>
            </a:r>
            <a:endParaRPr lang="en-US" altLang="zh-CN" dirty="0"/>
          </a:p>
          <a:p>
            <a:pPr lvl="1"/>
            <a:r>
              <a:rPr lang="zh-CN" altLang="en-US" dirty="0"/>
              <a:t>中断时的块链接取消</a:t>
            </a:r>
            <a:endParaRPr lang="en-US" altLang="zh-CN" dirty="0"/>
          </a:p>
          <a:p>
            <a:r>
              <a:rPr lang="en-US" altLang="zh-CN" sz="2800" dirty="0"/>
              <a:t>QEMU</a:t>
            </a:r>
            <a:r>
              <a:rPr lang="zh-CN" altLang="en-US" sz="2800" dirty="0"/>
              <a:t>的改进和扩展</a:t>
            </a:r>
            <a:endParaRPr lang="en-US" altLang="zh-CN" sz="2800" dirty="0"/>
          </a:p>
          <a:p>
            <a:pPr lvl="1"/>
            <a:r>
              <a:rPr lang="zh-CN" altLang="en-US" dirty="0"/>
              <a:t>基于</a:t>
            </a:r>
            <a:r>
              <a:rPr lang="en-US" dirty="0" err="1"/>
              <a:t>QEMU</a:t>
            </a:r>
            <a:r>
              <a:rPr lang="en-US" altLang="en-US" dirty="0" err="1"/>
              <a:t>的自动</a:t>
            </a:r>
            <a:r>
              <a:rPr lang="zh-CN" altLang="en-US" dirty="0"/>
              <a:t>函数调用</a:t>
            </a:r>
            <a:r>
              <a:rPr lang="en-US" altLang="en-US" dirty="0"/>
              <a:t>跟踪</a:t>
            </a:r>
          </a:p>
          <a:p>
            <a:pPr lvl="1"/>
            <a:r>
              <a:rPr lang="en-US" dirty="0"/>
              <a:t>x86平台的指令频度统计</a:t>
            </a:r>
          </a:p>
          <a:p>
            <a:pPr lvl="1"/>
            <a:r>
              <a:rPr lang="zh-CN" altLang="en-US" dirty="0">
                <a:solidFill>
                  <a:srgbClr val="FF0000"/>
                </a:solidFill>
              </a:rPr>
              <a:t>软硬协同的</a:t>
            </a:r>
            <a:r>
              <a:rPr lang="en-US" altLang="zh-CN" dirty="0">
                <a:solidFill>
                  <a:srgbClr val="FF0000"/>
                </a:solidFill>
              </a:rPr>
              <a:t>RISC-V</a:t>
            </a:r>
            <a:r>
              <a:rPr lang="zh-CN" altLang="en-US" dirty="0">
                <a:solidFill>
                  <a:srgbClr val="FF0000"/>
                </a:solidFill>
              </a:rPr>
              <a:t>用户态中断</a:t>
            </a:r>
          </a:p>
        </p:txBody>
      </p:sp>
    </p:spTree>
    <p:extLst>
      <p:ext uri="{BB962C8B-B14F-4D97-AF65-F5344CB8AC3E}">
        <p14:creationId xmlns:p14="http://schemas.microsoft.com/office/powerpoint/2010/main" val="2141486640"/>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3498A-5910-7B49-B3CE-B63F77529E2B}"/>
              </a:ext>
            </a:extLst>
          </p:cNvPr>
          <p:cNvSpPr>
            <a:spLocks noGrp="1"/>
          </p:cNvSpPr>
          <p:nvPr>
            <p:ph type="title"/>
          </p:nvPr>
        </p:nvSpPr>
        <p:spPr/>
        <p:txBody>
          <a:bodyPr/>
          <a:lstStyle/>
          <a:p>
            <a:r>
              <a:rPr kumimoji="1" lang="zh-CN" altLang="en-US" dirty="0"/>
              <a:t>软硬协同的</a:t>
            </a:r>
            <a:r>
              <a:rPr kumimoji="1" lang="zh-CN" altLang="en-US" dirty="0">
                <a:hlinkClick r:id="rId2"/>
              </a:rPr>
              <a:t>用户态中断</a:t>
            </a:r>
            <a:r>
              <a:rPr kumimoji="1" lang="zh-CN" altLang="en-US" dirty="0"/>
              <a:t>扩展（尤予阳、贺锟鹏）</a:t>
            </a:r>
          </a:p>
        </p:txBody>
      </p:sp>
      <p:sp>
        <p:nvSpPr>
          <p:cNvPr id="3" name="内容占位符 2">
            <a:extLst>
              <a:ext uri="{FF2B5EF4-FFF2-40B4-BE49-F238E27FC236}">
                <a16:creationId xmlns:a16="http://schemas.microsoft.com/office/drawing/2014/main" id="{3338E8A4-C77C-0F4C-B582-55AC2C06AC01}"/>
              </a:ext>
            </a:extLst>
          </p:cNvPr>
          <p:cNvSpPr>
            <a:spLocks noGrp="1"/>
          </p:cNvSpPr>
          <p:nvPr>
            <p:ph idx="1"/>
          </p:nvPr>
        </p:nvSpPr>
        <p:spPr>
          <a:xfrm>
            <a:off x="809625" y="1052736"/>
            <a:ext cx="7772400" cy="1650752"/>
          </a:xfrm>
        </p:spPr>
        <p:txBody>
          <a:bodyPr/>
          <a:lstStyle/>
          <a:p>
            <a:r>
              <a:rPr kumimoji="1" lang="zh-CN" altLang="en-US" dirty="0"/>
              <a:t>基于</a:t>
            </a:r>
            <a:r>
              <a:rPr kumimoji="1" lang="en" altLang="zh-CN" dirty="0"/>
              <a:t>RISC-V</a:t>
            </a:r>
            <a:r>
              <a:rPr kumimoji="1" lang="zh-CN" altLang="en-US" dirty="0"/>
              <a:t>用户态中断扩展草案，对其完善后在模拟器和 </a:t>
            </a:r>
            <a:r>
              <a:rPr kumimoji="1" lang="en" altLang="zh-CN" dirty="0"/>
              <a:t>FPGA</a:t>
            </a:r>
            <a:r>
              <a:rPr kumimoji="1" lang="zh-CN" altLang="en" dirty="0"/>
              <a:t>上</a:t>
            </a:r>
            <a:r>
              <a:rPr kumimoji="1" lang="zh-CN" altLang="en-US" dirty="0"/>
              <a:t>进行实现</a:t>
            </a:r>
            <a:endParaRPr kumimoji="1" lang="en-US" altLang="zh-CN" dirty="0"/>
          </a:p>
          <a:p>
            <a:r>
              <a:rPr kumimoji="1" lang="zh-CN" altLang="en-US" dirty="0"/>
              <a:t>基于用户态中断在内核中实现优化的信号机制，在用户态实现一个硬件驱动</a:t>
            </a:r>
          </a:p>
        </p:txBody>
      </p:sp>
      <p:pic>
        <p:nvPicPr>
          <p:cNvPr id="7" name="图片 6">
            <a:extLst>
              <a:ext uri="{FF2B5EF4-FFF2-40B4-BE49-F238E27FC236}">
                <a16:creationId xmlns:a16="http://schemas.microsoft.com/office/drawing/2014/main" id="{9C1C03E7-8B25-B942-9995-F3BBFFC9A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61" y="2686881"/>
            <a:ext cx="8100392" cy="3463049"/>
          </a:xfrm>
          <a:prstGeom prst="rect">
            <a:avLst/>
          </a:prstGeom>
        </p:spPr>
      </p:pic>
    </p:spTree>
    <p:extLst>
      <p:ext uri="{BB962C8B-B14F-4D97-AF65-F5344CB8AC3E}">
        <p14:creationId xmlns:p14="http://schemas.microsoft.com/office/powerpoint/2010/main" val="1072531883"/>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3498A-5910-7B49-B3CE-B63F77529E2B}"/>
              </a:ext>
            </a:extLst>
          </p:cNvPr>
          <p:cNvSpPr>
            <a:spLocks noGrp="1"/>
          </p:cNvSpPr>
          <p:nvPr>
            <p:ph type="title"/>
          </p:nvPr>
        </p:nvSpPr>
        <p:spPr/>
        <p:txBody>
          <a:bodyPr/>
          <a:lstStyle/>
          <a:p>
            <a:r>
              <a:rPr kumimoji="1" lang="zh-CN" altLang="en-US" dirty="0"/>
              <a:t>软硬协同的</a:t>
            </a:r>
            <a:r>
              <a:rPr kumimoji="1" lang="zh-CN" altLang="en-US" dirty="0">
                <a:hlinkClick r:id="rId2"/>
              </a:rPr>
              <a:t>用户态中断</a:t>
            </a:r>
            <a:r>
              <a:rPr kumimoji="1" lang="zh-CN" altLang="en-US" dirty="0"/>
              <a:t>扩展</a:t>
            </a:r>
          </a:p>
        </p:txBody>
      </p:sp>
      <p:sp>
        <p:nvSpPr>
          <p:cNvPr id="3" name="内容占位符 2">
            <a:extLst>
              <a:ext uri="{FF2B5EF4-FFF2-40B4-BE49-F238E27FC236}">
                <a16:creationId xmlns:a16="http://schemas.microsoft.com/office/drawing/2014/main" id="{3338E8A4-C77C-0F4C-B582-55AC2C06AC01}"/>
              </a:ext>
            </a:extLst>
          </p:cNvPr>
          <p:cNvSpPr>
            <a:spLocks noGrp="1"/>
          </p:cNvSpPr>
          <p:nvPr>
            <p:ph idx="1"/>
          </p:nvPr>
        </p:nvSpPr>
        <p:spPr>
          <a:xfrm>
            <a:off x="809625" y="1052736"/>
            <a:ext cx="7772400" cy="1650752"/>
          </a:xfrm>
        </p:spPr>
        <p:txBody>
          <a:bodyPr/>
          <a:lstStyle/>
          <a:p>
            <a:r>
              <a:rPr kumimoji="1" lang="zh-CN" altLang="en-US" dirty="0"/>
              <a:t>基于</a:t>
            </a:r>
            <a:r>
              <a:rPr kumimoji="1" lang="en" altLang="zh-CN" dirty="0"/>
              <a:t>RISC-V</a:t>
            </a:r>
            <a:r>
              <a:rPr kumimoji="1" lang="zh-CN" altLang="en-US" dirty="0"/>
              <a:t>用户态中断扩展草案，对其完善后在模拟器和 </a:t>
            </a:r>
            <a:r>
              <a:rPr kumimoji="1" lang="en" altLang="zh-CN" dirty="0"/>
              <a:t>FPGA</a:t>
            </a:r>
            <a:r>
              <a:rPr kumimoji="1" lang="zh-CN" altLang="en" dirty="0"/>
              <a:t>上</a:t>
            </a:r>
            <a:r>
              <a:rPr kumimoji="1" lang="zh-CN" altLang="en-US" dirty="0"/>
              <a:t>进行实现</a:t>
            </a:r>
            <a:endParaRPr kumimoji="1" lang="en-US" altLang="zh-CN" dirty="0"/>
          </a:p>
          <a:p>
            <a:r>
              <a:rPr kumimoji="1" lang="zh-CN" altLang="en-US" dirty="0"/>
              <a:t>基于用户态中断在内核中实现优化的信号机制，在用户态实现一个硬件驱动</a:t>
            </a:r>
          </a:p>
        </p:txBody>
      </p:sp>
      <p:pic>
        <p:nvPicPr>
          <p:cNvPr id="5" name="图形 4">
            <a:extLst>
              <a:ext uri="{FF2B5EF4-FFF2-40B4-BE49-F238E27FC236}">
                <a16:creationId xmlns:a16="http://schemas.microsoft.com/office/drawing/2014/main" id="{C32337DD-B816-3241-AE73-76F14A8730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1680" y="2859491"/>
            <a:ext cx="6346847" cy="3908878"/>
          </a:xfrm>
          <a:prstGeom prst="rect">
            <a:avLst/>
          </a:prstGeom>
        </p:spPr>
      </p:pic>
    </p:spTree>
    <p:extLst>
      <p:ext uri="{BB962C8B-B14F-4D97-AF65-F5344CB8AC3E}">
        <p14:creationId xmlns:p14="http://schemas.microsoft.com/office/powerpoint/2010/main" val="271130308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0E90D-F538-F941-8C94-9D9EA036DE79}"/>
              </a:ext>
            </a:extLst>
          </p:cNvPr>
          <p:cNvSpPr>
            <a:spLocks noGrp="1"/>
          </p:cNvSpPr>
          <p:nvPr>
            <p:ph type="title"/>
          </p:nvPr>
        </p:nvSpPr>
        <p:spPr/>
        <p:txBody>
          <a:bodyPr/>
          <a:lstStyle/>
          <a:p>
            <a:r>
              <a:rPr kumimoji="1" lang="zh-CN" altLang="en-US" dirty="0"/>
              <a:t>用户态中断的演示</a:t>
            </a:r>
          </a:p>
        </p:txBody>
      </p:sp>
      <p:pic>
        <p:nvPicPr>
          <p:cNvPr id="5" name="内容占位符 4">
            <a:extLst>
              <a:ext uri="{FF2B5EF4-FFF2-40B4-BE49-F238E27FC236}">
                <a16:creationId xmlns:a16="http://schemas.microsoft.com/office/drawing/2014/main" id="{79AC7086-8B75-584E-9F8A-637991EE4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24744"/>
            <a:ext cx="8614205" cy="5328592"/>
          </a:xfrm>
        </p:spPr>
      </p:pic>
    </p:spTree>
    <p:extLst>
      <p:ext uri="{BB962C8B-B14F-4D97-AF65-F5344CB8AC3E}">
        <p14:creationId xmlns:p14="http://schemas.microsoft.com/office/powerpoint/2010/main" val="246035160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作业：选课问卷（要求</a:t>
            </a:r>
            <a:r>
              <a:rPr lang="en-US" altLang="zh-CN" dirty="0"/>
              <a:t>9</a:t>
            </a:r>
            <a:r>
              <a:rPr lang="zh-CN" altLang="en-US" dirty="0"/>
              <a:t>月</a:t>
            </a:r>
            <a:r>
              <a:rPr lang="en-US" altLang="zh-CN" dirty="0"/>
              <a:t>14</a:t>
            </a:r>
            <a:r>
              <a:rPr lang="zh-CN" altLang="en-US" dirty="0"/>
              <a:t>号前回复）</a:t>
            </a:r>
          </a:p>
        </p:txBody>
      </p:sp>
      <p:sp>
        <p:nvSpPr>
          <p:cNvPr id="3" name="内容占位符 2"/>
          <p:cNvSpPr>
            <a:spLocks noGrp="1"/>
          </p:cNvSpPr>
          <p:nvPr>
            <p:ph idx="1"/>
          </p:nvPr>
        </p:nvSpPr>
        <p:spPr>
          <a:xfrm>
            <a:off x="812800" y="1346200"/>
            <a:ext cx="8151688" cy="4114800"/>
          </a:xfrm>
        </p:spPr>
        <p:txBody>
          <a:bodyPr/>
          <a:lstStyle/>
          <a:p>
            <a:r>
              <a:rPr lang="en-US" altLang="zh-CN" dirty="0"/>
              <a:t>http://oscourse2019.mikecrm.com/E3OB3QA</a:t>
            </a:r>
          </a:p>
          <a:p>
            <a:pPr lvl="1"/>
            <a:r>
              <a:rPr lang="zh-CN" altLang="en-US" dirty="0"/>
              <a:t>访问密码“</a:t>
            </a:r>
            <a:r>
              <a:rPr lang="en-US" altLang="zh-CN" dirty="0"/>
              <a:t>BjUn9K7Z</a:t>
            </a:r>
            <a:r>
              <a:rPr lang="zh-CN" altLang="en-US" dirty="0"/>
              <a:t>”</a:t>
            </a:r>
            <a:endParaRPr lang="en-US" altLang="zh-CN" dirty="0"/>
          </a:p>
          <a:p>
            <a:r>
              <a:rPr lang="zh-CN" altLang="en-US" dirty="0"/>
              <a:t>选定实验题目</a:t>
            </a:r>
            <a:endParaRPr lang="en-US" altLang="zh-CN" dirty="0"/>
          </a:p>
          <a:p>
            <a:r>
              <a:rPr lang="zh-CN" altLang="en-US" dirty="0"/>
              <a:t>更新联系信息</a:t>
            </a:r>
            <a:endParaRPr lang="en-US" altLang="zh-CN" dirty="0"/>
          </a:p>
        </p:txBody>
      </p:sp>
    </p:spTree>
    <p:extLst>
      <p:ext uri="{BB962C8B-B14F-4D97-AF65-F5344CB8AC3E}">
        <p14:creationId xmlns:p14="http://schemas.microsoft.com/office/powerpoint/2010/main" val="368256035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参考文献</a:t>
            </a:r>
            <a:endParaRPr lang="en-US" dirty="0"/>
          </a:p>
        </p:txBody>
      </p:sp>
      <p:sp>
        <p:nvSpPr>
          <p:cNvPr id="3" name="Content Placeholder 2"/>
          <p:cNvSpPr>
            <a:spLocks noGrp="1"/>
          </p:cNvSpPr>
          <p:nvPr>
            <p:ph idx="1"/>
          </p:nvPr>
        </p:nvSpPr>
        <p:spPr>
          <a:xfrm>
            <a:off x="611560" y="1346200"/>
            <a:ext cx="7973640" cy="4459064"/>
          </a:xfrm>
        </p:spPr>
        <p:txBody>
          <a:bodyPr/>
          <a:lstStyle/>
          <a:p>
            <a:r>
              <a:rPr lang="en-US" dirty="0"/>
              <a:t>QEMU internals</a:t>
            </a:r>
          </a:p>
          <a:p>
            <a:pPr lvl="1"/>
            <a:r>
              <a:rPr lang="en-US" dirty="0"/>
              <a:t>http://</a:t>
            </a:r>
            <a:r>
              <a:rPr lang="en-US" dirty="0" err="1"/>
              <a:t>lugatgt.org</a:t>
            </a:r>
            <a:r>
              <a:rPr lang="en-US" dirty="0"/>
              <a:t>/content/</a:t>
            </a:r>
            <a:r>
              <a:rPr lang="en-US" dirty="0" err="1"/>
              <a:t>qemu_internals</a:t>
            </a:r>
            <a:r>
              <a:rPr lang="en-US" dirty="0"/>
              <a:t>/downloads/</a:t>
            </a:r>
            <a:r>
              <a:rPr lang="en-US" dirty="0" err="1"/>
              <a:t>slides.pdf</a:t>
            </a:r>
            <a:endParaRPr lang="en-US" dirty="0"/>
          </a:p>
          <a:p>
            <a:r>
              <a:rPr lang="en-US" dirty="0"/>
              <a:t>QEMU Internals</a:t>
            </a:r>
          </a:p>
          <a:p>
            <a:pPr lvl="1"/>
            <a:r>
              <a:rPr lang="en-US" dirty="0"/>
              <a:t>http://</a:t>
            </a:r>
            <a:r>
              <a:rPr lang="en-US" dirty="0" err="1"/>
              <a:t>qemu.weilnetz.de</a:t>
            </a:r>
            <a:r>
              <a:rPr lang="en-US" dirty="0"/>
              <a:t>/</a:t>
            </a:r>
            <a:r>
              <a:rPr lang="en-US" dirty="0" err="1"/>
              <a:t>qemu-tech.html</a:t>
            </a:r>
            <a:endParaRPr lang="en-US" dirty="0"/>
          </a:p>
          <a:p>
            <a:r>
              <a:rPr lang="en-US" dirty="0"/>
              <a:t>http://</a:t>
            </a:r>
            <a:r>
              <a:rPr lang="en-US" dirty="0" err="1"/>
              <a:t>people.cs.nctu.edu.tw</a:t>
            </a:r>
            <a:r>
              <a:rPr lang="en-US" dirty="0"/>
              <a:t>/~</a:t>
            </a:r>
            <a:r>
              <a:rPr lang="en-US" dirty="0" err="1"/>
              <a:t>chenwj</a:t>
            </a:r>
            <a:r>
              <a:rPr lang="en-US" dirty="0"/>
              <a:t>/slide/QEMU/</a:t>
            </a:r>
          </a:p>
          <a:p>
            <a:r>
              <a:rPr lang="en-US" dirty="0" err="1"/>
              <a:t>基于QEMU的自动函数调用跟踪</a:t>
            </a:r>
            <a:endParaRPr lang="en-US" dirty="0"/>
          </a:p>
          <a:p>
            <a:pPr lvl="1"/>
            <a:r>
              <a:rPr lang="en-US" dirty="0"/>
              <a:t>https://</a:t>
            </a:r>
            <a:r>
              <a:rPr lang="en-US" dirty="0" err="1"/>
              <a:t>github.com</a:t>
            </a:r>
            <a:r>
              <a:rPr lang="en-US" dirty="0"/>
              <a:t>/</a:t>
            </a:r>
            <a:r>
              <a:rPr lang="en-US" dirty="0" err="1"/>
              <a:t>xyongcn</a:t>
            </a:r>
            <a:r>
              <a:rPr lang="en-US" dirty="0"/>
              <a:t>/</a:t>
            </a:r>
            <a:r>
              <a:rPr lang="en-US" dirty="0" err="1"/>
              <a:t>db-rtl-callgraph</a:t>
            </a:r>
            <a:endParaRPr lang="en-US" dirty="0"/>
          </a:p>
          <a:p>
            <a:r>
              <a:rPr lang="en-US" dirty="0"/>
              <a:t>x86平台的指令频度统计</a:t>
            </a:r>
          </a:p>
          <a:p>
            <a:pPr lvl="1"/>
            <a:r>
              <a:rPr lang="en-US" dirty="0"/>
              <a:t>https://</a:t>
            </a:r>
            <a:r>
              <a:rPr lang="en-US" dirty="0" err="1"/>
              <a:t>github.com</a:t>
            </a:r>
            <a:r>
              <a:rPr lang="en-US" dirty="0"/>
              <a:t>/</a:t>
            </a:r>
            <a:r>
              <a:rPr lang="en-US" dirty="0" err="1"/>
              <a:t>xyongcn</a:t>
            </a:r>
            <a:r>
              <a:rPr lang="en-US" dirty="0"/>
              <a:t>/</a:t>
            </a:r>
            <a:r>
              <a:rPr lang="en-US" dirty="0" err="1"/>
              <a:t>qemu</a:t>
            </a:r>
            <a:r>
              <a:rPr lang="en-US" dirty="0"/>
              <a:t>-</a:t>
            </a:r>
            <a:r>
              <a:rPr lang="en-US" dirty="0" err="1"/>
              <a:t>instru</a:t>
            </a:r>
            <a:r>
              <a:rPr lang="en-US" dirty="0"/>
              <a:t>-tracer</a:t>
            </a:r>
          </a:p>
        </p:txBody>
      </p:sp>
    </p:spTree>
    <p:extLst>
      <p:ext uri="{BB962C8B-B14F-4D97-AF65-F5344CB8AC3E}">
        <p14:creationId xmlns:p14="http://schemas.microsoft.com/office/powerpoint/2010/main" val="236772620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标题 5"/>
          <p:cNvSpPr>
            <a:spLocks noGrp="1"/>
          </p:cNvSpPr>
          <p:nvPr>
            <p:ph type="ctrTitle"/>
          </p:nvPr>
        </p:nvSpPr>
        <p:spPr/>
        <p:txBody>
          <a:bodyPr/>
          <a:lstStyle/>
          <a:p>
            <a:pPr algn="ctr"/>
            <a:r>
              <a:rPr lang="zh-CN" altLang="en-US" sz="7200" dirty="0"/>
              <a:t>提问和解答</a:t>
            </a:r>
          </a:p>
        </p:txBody>
      </p:sp>
    </p:spTree>
    <p:extLst>
      <p:ext uri="{BB962C8B-B14F-4D97-AF65-F5344CB8AC3E}">
        <p14:creationId xmlns:p14="http://schemas.microsoft.com/office/powerpoint/2010/main" val="30756381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课程实验要求：提交要求</a:t>
            </a:r>
          </a:p>
        </p:txBody>
      </p:sp>
      <p:sp>
        <p:nvSpPr>
          <p:cNvPr id="3" name="内容占位符 2"/>
          <p:cNvSpPr>
            <a:spLocks noGrp="1"/>
          </p:cNvSpPr>
          <p:nvPr>
            <p:ph idx="1"/>
          </p:nvPr>
        </p:nvSpPr>
        <p:spPr>
          <a:xfrm>
            <a:off x="683568" y="1124744"/>
            <a:ext cx="8064896" cy="3888432"/>
          </a:xfrm>
        </p:spPr>
        <p:txBody>
          <a:bodyPr/>
          <a:lstStyle/>
          <a:p>
            <a:r>
              <a:rPr lang="zh-CN" altLang="en-US" sz="2800" dirty="0"/>
              <a:t>实验报告提交要求</a:t>
            </a:r>
          </a:p>
          <a:p>
            <a:pPr lvl="1"/>
            <a:r>
              <a:rPr lang="zh-CN" altLang="en-US" sz="2400" dirty="0"/>
              <a:t>在</a:t>
            </a:r>
            <a:r>
              <a:rPr lang="en-US" altLang="zh-CN" sz="2400" dirty="0" err="1"/>
              <a:t>github</a:t>
            </a:r>
            <a:r>
              <a:rPr lang="zh-CN" altLang="en-US" sz="2400" dirty="0"/>
              <a:t>或</a:t>
            </a:r>
            <a:r>
              <a:rPr lang="en-US" altLang="zh-CN" sz="2400" dirty="0" err="1"/>
              <a:t>gitee</a:t>
            </a:r>
            <a:r>
              <a:rPr lang="zh-CN" altLang="en-US" sz="2400" dirty="0"/>
              <a:t>上提交</a:t>
            </a:r>
            <a:endParaRPr lang="en-US" altLang="zh-CN" sz="2400" dirty="0"/>
          </a:p>
          <a:p>
            <a:pPr lvl="2"/>
            <a:r>
              <a:rPr lang="en-US" altLang="zh-CN" sz="2800" dirty="0" err="1"/>
              <a:t>github</a:t>
            </a:r>
            <a:r>
              <a:rPr lang="zh-CN" altLang="en-US" sz="2800" dirty="0"/>
              <a:t>提交结果供大家参考，</a:t>
            </a:r>
            <a:r>
              <a:rPr lang="en-US" altLang="zh-CN" sz="2800" dirty="0"/>
              <a:t> </a:t>
            </a:r>
            <a:r>
              <a:rPr lang="en-US" altLang="zh-CN" sz="2800" dirty="0" err="1"/>
              <a:t>github</a:t>
            </a:r>
            <a:r>
              <a:rPr lang="zh-CN" altLang="en-US" sz="2800" dirty="0"/>
              <a:t>上的提交结果可以补充和修改。</a:t>
            </a:r>
          </a:p>
          <a:p>
            <a:pPr lvl="1"/>
            <a:r>
              <a:rPr lang="zh-CN" altLang="en-US" sz="2400" dirty="0"/>
              <a:t>最迟提交时间为第</a:t>
            </a:r>
            <a:r>
              <a:rPr lang="en-US" altLang="zh-CN" sz="2400" dirty="0"/>
              <a:t>15</a:t>
            </a:r>
            <a:r>
              <a:rPr lang="zh-CN" altLang="en-US" sz="2400" dirty="0"/>
              <a:t>周周五（</a:t>
            </a:r>
            <a:r>
              <a:rPr lang="en-US" altLang="zh-CN" sz="2400" dirty="0"/>
              <a:t>2021-12-24</a:t>
            </a:r>
            <a:r>
              <a:rPr lang="zh-CN" altLang="en-US" sz="2400" dirty="0"/>
              <a:t>）</a:t>
            </a:r>
          </a:p>
        </p:txBody>
      </p:sp>
    </p:spTree>
    <p:extLst>
      <p:ext uri="{BB962C8B-B14F-4D97-AF65-F5344CB8AC3E}">
        <p14:creationId xmlns:p14="http://schemas.microsoft.com/office/powerpoint/2010/main" val="2108394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成绩评定</a:t>
            </a:r>
          </a:p>
        </p:txBody>
      </p:sp>
      <p:sp>
        <p:nvSpPr>
          <p:cNvPr id="3" name="内容占位符 2"/>
          <p:cNvSpPr>
            <a:spLocks noGrp="1"/>
          </p:cNvSpPr>
          <p:nvPr>
            <p:ph idx="1"/>
          </p:nvPr>
        </p:nvSpPr>
        <p:spPr>
          <a:xfrm>
            <a:off x="812800" y="1346200"/>
            <a:ext cx="7772400" cy="5083196"/>
          </a:xfrm>
        </p:spPr>
        <p:txBody>
          <a:bodyPr/>
          <a:lstStyle/>
          <a:p>
            <a:r>
              <a:rPr lang="zh-CN" altLang="en-US" dirty="0"/>
              <a:t>课程成绩计算和调整方法</a:t>
            </a:r>
          </a:p>
          <a:p>
            <a:pPr lvl="1"/>
            <a:r>
              <a:rPr lang="zh-CN" altLang="en-US" dirty="0"/>
              <a:t>测试实验，每个同学独立完成。</a:t>
            </a:r>
          </a:p>
          <a:p>
            <a:pPr lvl="1"/>
            <a:r>
              <a:rPr lang="zh-CN" altLang="en-US" dirty="0"/>
              <a:t>大实验以小组为单位开展工作，每组最多</a:t>
            </a:r>
            <a:r>
              <a:rPr lang="en-US" altLang="zh-CN" dirty="0"/>
              <a:t>3</a:t>
            </a:r>
            <a:r>
              <a:rPr lang="zh-CN" altLang="en-US" dirty="0"/>
              <a:t>人，成绩以个人为单位进行评定。</a:t>
            </a:r>
          </a:p>
          <a:p>
            <a:pPr lvl="1"/>
            <a:r>
              <a:rPr lang="zh-CN" altLang="en-US" dirty="0"/>
              <a:t>总成绩分成两部分：</a:t>
            </a:r>
            <a:endParaRPr lang="en-US" altLang="zh-CN" dirty="0"/>
          </a:p>
          <a:p>
            <a:pPr lvl="2"/>
            <a:r>
              <a:rPr lang="zh-CN" altLang="en-US" dirty="0"/>
              <a:t>中期报告：</a:t>
            </a:r>
            <a:r>
              <a:rPr lang="en-US" altLang="zh-CN" dirty="0"/>
              <a:t>40%</a:t>
            </a:r>
          </a:p>
          <a:p>
            <a:pPr lvl="2"/>
            <a:r>
              <a:rPr lang="zh-CN" altLang="en-US" dirty="0"/>
              <a:t>最终报告：</a:t>
            </a:r>
            <a:r>
              <a:rPr lang="en-US" altLang="zh-CN" dirty="0"/>
              <a:t>60%</a:t>
            </a:r>
          </a:p>
          <a:p>
            <a:pPr lvl="1"/>
            <a:r>
              <a:rPr lang="zh-CN" altLang="en-US" dirty="0"/>
              <a:t>按总成绩排序，以</a:t>
            </a:r>
            <a:r>
              <a:rPr lang="zh-CN" altLang="en-US" dirty="0">
                <a:hlinkClick r:id="rId2"/>
              </a:rPr>
              <a:t>等级制方式</a:t>
            </a:r>
            <a:r>
              <a:rPr lang="zh-CN" altLang="en-US" dirty="0"/>
              <a:t>记载课程成绩</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实验零：选课问卷</a:t>
            </a:r>
          </a:p>
        </p:txBody>
      </p:sp>
      <p:sp>
        <p:nvSpPr>
          <p:cNvPr id="3" name="内容占位符 2"/>
          <p:cNvSpPr>
            <a:spLocks noGrp="1"/>
          </p:cNvSpPr>
          <p:nvPr>
            <p:ph idx="1"/>
          </p:nvPr>
        </p:nvSpPr>
        <p:spPr>
          <a:xfrm>
            <a:off x="1187624" y="1052736"/>
            <a:ext cx="7416824" cy="4680520"/>
          </a:xfrm>
        </p:spPr>
        <p:txBody>
          <a:bodyPr/>
          <a:lstStyle/>
          <a:p>
            <a:r>
              <a:rPr lang="zh-TW" altLang="en-US" sz="2000" dirty="0"/>
              <a:t>选课目的问卷：</a:t>
            </a:r>
          </a:p>
          <a:p>
            <a:pPr lvl="1"/>
            <a:r>
              <a:rPr lang="zh-TW" altLang="en-US" sz="1600" dirty="0"/>
              <a:t>为什么要学这门课？</a:t>
            </a:r>
          </a:p>
          <a:p>
            <a:pPr lvl="1"/>
            <a:r>
              <a:rPr lang="zh-TW" altLang="en-US" sz="1600" dirty="0"/>
              <a:t>你打算如何来学这门课？</a:t>
            </a:r>
          </a:p>
          <a:p>
            <a:pPr lvl="1"/>
            <a:r>
              <a:rPr lang="zh-TW" altLang="en-US" sz="1600" dirty="0"/>
              <a:t>对自己的要求是什么？</a:t>
            </a:r>
            <a:endParaRPr lang="zh-TW" altLang="en-US" sz="2000" dirty="0"/>
          </a:p>
          <a:p>
            <a:r>
              <a:rPr lang="zh-TW" altLang="en-US" sz="2000" dirty="0"/>
              <a:t>基本情况问卷：</a:t>
            </a:r>
          </a:p>
          <a:p>
            <a:pPr lvl="1"/>
            <a:r>
              <a:rPr lang="zh-TW" altLang="en-US" sz="1600" dirty="0"/>
              <a:t>你的时间安排与课程有冲突吗？</a:t>
            </a:r>
          </a:p>
          <a:p>
            <a:pPr lvl="1"/>
            <a:r>
              <a:rPr lang="zh-TW" altLang="en-US" sz="1600" dirty="0"/>
              <a:t>你的学籍类型是什么？</a:t>
            </a:r>
          </a:p>
          <a:p>
            <a:pPr lvl="1"/>
            <a:r>
              <a:rPr lang="zh-TW" altLang="en-US" sz="1600" dirty="0"/>
              <a:t>以前的学习情况？</a:t>
            </a:r>
          </a:p>
          <a:p>
            <a:pPr lvl="1"/>
            <a:r>
              <a:rPr lang="zh-TW" altLang="en-US" sz="1600" dirty="0"/>
              <a:t>对计算机专业的看法是什么？</a:t>
            </a:r>
            <a:endParaRPr lang="zh-TW" altLang="en-US" sz="2000" dirty="0"/>
          </a:p>
          <a:p>
            <a:r>
              <a:rPr lang="zh-TW" altLang="en-US" sz="2000" dirty="0"/>
              <a:t>教学内容问卷：</a:t>
            </a:r>
          </a:p>
          <a:p>
            <a:pPr lvl="1"/>
            <a:r>
              <a:rPr lang="zh-TW" altLang="en-US" sz="1600" dirty="0"/>
              <a:t>你对操作系统专题训练课大实验的题目建议是什么？</a:t>
            </a:r>
          </a:p>
          <a:p>
            <a:pPr lvl="1"/>
            <a:r>
              <a:rPr lang="zh-TW" altLang="en-US" sz="1600" dirty="0"/>
              <a:t>你希望在操作系统专题训练课上学到什么知识和什么能力？</a:t>
            </a:r>
            <a:endParaRPr lang="zh-TW" altLang="en-US" sz="2000" dirty="0"/>
          </a:p>
          <a:p>
            <a:r>
              <a:rPr lang="zh-TW" altLang="en-US" sz="2000" dirty="0"/>
              <a:t>自我管理能力问卷：</a:t>
            </a:r>
          </a:p>
          <a:p>
            <a:pPr lvl="1"/>
            <a:r>
              <a:rPr lang="zh-TW" altLang="en-US" sz="1600" dirty="0"/>
              <a:t>要求同学具备必要的时间管理能力。你认为这个要求合理吗？</a:t>
            </a:r>
          </a:p>
          <a:p>
            <a:pPr lvl="1"/>
            <a:r>
              <a:rPr lang="zh-TW" altLang="en-US" sz="1600" dirty="0">
                <a:solidFill>
                  <a:srgbClr val="FF0000"/>
                </a:solidFill>
              </a:rPr>
              <a:t>如果不按时提交实验报告，</a:t>
            </a:r>
            <a:r>
              <a:rPr lang="zh-CN" altLang="en-US" sz="1600" dirty="0">
                <a:solidFill>
                  <a:srgbClr val="FF0000"/>
                </a:solidFill>
              </a:rPr>
              <a:t>将</a:t>
            </a:r>
            <a:r>
              <a:rPr lang="zh-TW" altLang="en-US" sz="1600" dirty="0">
                <a:solidFill>
                  <a:srgbClr val="FF0000"/>
                </a:solidFill>
              </a:rPr>
              <a:t>导致</a:t>
            </a:r>
            <a:r>
              <a:rPr lang="zh-CN" altLang="en-US" sz="1600" dirty="0">
                <a:solidFill>
                  <a:srgbClr val="FF0000"/>
                </a:solidFill>
              </a:rPr>
              <a:t>被老师建议退课或</a:t>
            </a:r>
            <a:r>
              <a:rPr lang="zh-TW" altLang="en-US" sz="1600" dirty="0">
                <a:solidFill>
                  <a:srgbClr val="FF0000"/>
                </a:solidFill>
              </a:rPr>
              <a:t>课程不及格。</a:t>
            </a:r>
            <a:endParaRPr lang="zh-CN" altLang="en-US" sz="1600"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linds(horizontal)">
                                      <p:cBhvr>
                                        <p:cTn id="49" dur="500"/>
                                        <p:tgtEl>
                                          <p:spTgt spid="3">
                                            <p:txEl>
                                              <p:pRg st="12" end="12"/>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blinds(horizontal)">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2006"/>
  <p:tag name="INCLUDESESSION" val="True"/>
</p:tagLst>
</file>

<file path=ppt/theme/theme1.xml><?xml version="1.0" encoding="utf-8"?>
<a:theme xmlns:a="http://schemas.openxmlformats.org/drawingml/2006/main" name="5.AdvancedScheduling">
  <a:themeElements>
    <a:clrScheme name="">
      <a:dk1>
        <a:srgbClr val="000099"/>
      </a:dk1>
      <a:lt1>
        <a:srgbClr val="FFFFFF"/>
      </a:lt1>
      <a:dk2>
        <a:srgbClr val="FFFFCC"/>
      </a:dk2>
      <a:lt2>
        <a:srgbClr val="B2B2B2"/>
      </a:lt2>
      <a:accent1>
        <a:srgbClr val="CCFFFF"/>
      </a:accent1>
      <a:accent2>
        <a:srgbClr val="99FFCC"/>
      </a:accent2>
      <a:accent3>
        <a:srgbClr val="FFFFFF"/>
      </a:accent3>
      <a:accent4>
        <a:srgbClr val="000082"/>
      </a:accent4>
      <a:accent5>
        <a:srgbClr val="E2FFFF"/>
      </a:accent5>
      <a:accent6>
        <a:srgbClr val="8AE7B9"/>
      </a:accent6>
      <a:hlink>
        <a:srgbClr val="660066"/>
      </a:hlink>
      <a:folHlink>
        <a:srgbClr val="0066FF"/>
      </a:folHlink>
    </a:clrScheme>
    <a:fontScheme name="5.AdvancedScheduling">
      <a:majorFont>
        <a:latin typeface="Lucida Calligraphy"/>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5.AdvancedSchedul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AdvancedSchedul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AdvancedSchedul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AdvancedSchedul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AdvancedSchedul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AdvancedSchedul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AdvancedSchedul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D:\Teaching\CS372\Harrick\Slides\5.AdvancedScheduling.ppt</Template>
  <TotalTime>32021</TotalTime>
  <Words>4168</Words>
  <Application>Microsoft Macintosh PowerPoint</Application>
  <PresentationFormat>全屏显示(4:3)</PresentationFormat>
  <Paragraphs>725</Paragraphs>
  <Slides>69</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宋体</vt:lpstr>
      <vt:lpstr>微软雅黑</vt:lpstr>
      <vt:lpstr>Arial</vt:lpstr>
      <vt:lpstr>Calibri</vt:lpstr>
      <vt:lpstr>Comic Sans MS</vt:lpstr>
      <vt:lpstr>Lucida Calligraphy</vt:lpstr>
      <vt:lpstr>Monotype Sorts</vt:lpstr>
      <vt:lpstr>Times</vt:lpstr>
      <vt:lpstr>Times New Roman</vt:lpstr>
      <vt:lpstr>Wingdings</vt:lpstr>
      <vt:lpstr>5.AdvancedScheduling</vt:lpstr>
      <vt:lpstr>操作系统专题训练 </vt:lpstr>
      <vt:lpstr>提纲</vt:lpstr>
      <vt:lpstr>教学人员</vt:lpstr>
      <vt:lpstr>教学交流平台</vt:lpstr>
      <vt:lpstr>课程介绍</vt:lpstr>
      <vt:lpstr>课程实验要求：</vt:lpstr>
      <vt:lpstr>课程实验要求：提交要求</vt:lpstr>
      <vt:lpstr>成绩评定</vt:lpstr>
      <vt:lpstr>实验零：选课问卷</vt:lpstr>
      <vt:lpstr>提纲</vt:lpstr>
      <vt:lpstr>专题训练大实验介绍</vt:lpstr>
      <vt:lpstr>OS开发和跟踪分析工具移植</vt:lpstr>
      <vt:lpstr>OS模块化功能完善</vt:lpstr>
      <vt:lpstr>OS的新硬件平台支持</vt:lpstr>
      <vt:lpstr>OS在线实验平台开发和完善</vt:lpstr>
      <vt:lpstr>开源操作系统社区项目</vt:lpstr>
      <vt:lpstr>提纲</vt:lpstr>
      <vt:lpstr>开发实例： Linux下射频模块驱动程序</vt:lpstr>
      <vt:lpstr>驱动移植中遇到的问题</vt:lpstr>
      <vt:lpstr>提纲</vt:lpstr>
      <vt:lpstr>软件模拟器需要解决的问题</vt:lpstr>
      <vt:lpstr>Virtualization</vt:lpstr>
      <vt:lpstr>QEMU linux user-mode</vt:lpstr>
      <vt:lpstr>Computer System in QEMU</vt:lpstr>
      <vt:lpstr>Implementation of QEMU Linux User-mode </vt:lpstr>
      <vt:lpstr>Implementation of QEMU Linux User-mode </vt:lpstr>
      <vt:lpstr>提纲</vt:lpstr>
      <vt:lpstr>QEMU CPU Events</vt:lpstr>
      <vt:lpstr>Shared Resources in CPU Events</vt:lpstr>
      <vt:lpstr>QEMU JIT</vt:lpstr>
      <vt:lpstr>QEMU JIT</vt:lpstr>
      <vt:lpstr>QEMU JIT</vt:lpstr>
      <vt:lpstr>QEMU JIT – code gen flow </vt:lpstr>
      <vt:lpstr>QEMU JIT – code gen flow</vt:lpstr>
      <vt:lpstr>QEMU JIT – code gen flow</vt:lpstr>
      <vt:lpstr>提纲</vt:lpstr>
      <vt:lpstr>QEMU JIT – Block chaining </vt:lpstr>
      <vt:lpstr>How block chaining is done?</vt:lpstr>
      <vt:lpstr>Example</vt:lpstr>
      <vt:lpstr>提纲</vt:lpstr>
      <vt:lpstr>When block unchaining is needed?</vt:lpstr>
      <vt:lpstr>Example - cpu_interrupt</vt:lpstr>
      <vt:lpstr>Example - cpu_interrupt</vt:lpstr>
      <vt:lpstr>Example - cpu_interrupt_real</vt:lpstr>
      <vt:lpstr>Example - cpu_exit</vt:lpstr>
      <vt:lpstr>cpu_exit comes into play</vt:lpstr>
      <vt:lpstr>Example - cpu_interrupt_real</vt:lpstr>
      <vt:lpstr>Funny issues of QEMU</vt:lpstr>
      <vt:lpstr>提纲</vt:lpstr>
      <vt:lpstr>基于QEMU的自动函数调用跟踪</vt:lpstr>
      <vt:lpstr>对QEMU的修改</vt:lpstr>
      <vt:lpstr>自动上传和执行场景测试脚本</vt:lpstr>
      <vt:lpstr>提纲</vt:lpstr>
      <vt:lpstr>指令频度统计的场景测试流程</vt:lpstr>
      <vt:lpstr>QEMU的指令翻译和执行流程</vt:lpstr>
      <vt:lpstr>块链接机制</vt:lpstr>
      <vt:lpstr>输出执行代码块的序列</vt:lpstr>
      <vt:lpstr>录制测试用例：xnee</vt:lpstr>
      <vt:lpstr>录制测试用例：Sikuli</vt:lpstr>
      <vt:lpstr>指令流处理、指令频度统计</vt:lpstr>
      <vt:lpstr>指令频度统计结果</vt:lpstr>
      <vt:lpstr>目前的指令频度统计进展</vt:lpstr>
      <vt:lpstr>提纲</vt:lpstr>
      <vt:lpstr>软硬协同的用户态中断扩展（尤予阳、贺锟鹏）</vt:lpstr>
      <vt:lpstr>软硬协同的用户态中断扩展</vt:lpstr>
      <vt:lpstr>用户态中断的演示</vt:lpstr>
      <vt:lpstr>作业：选课问卷（要求9月14号前回复）</vt:lpstr>
      <vt:lpstr>参考文献</vt:lpstr>
      <vt:lpstr>提问和解答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xyong</dc:creator>
  <cp:lastModifiedBy>Microsoft Office User</cp:lastModifiedBy>
  <cp:revision>1330</cp:revision>
  <cp:lastPrinted>2018-09-18T16:21:10Z</cp:lastPrinted>
  <dcterms:created xsi:type="dcterms:W3CDTF">1995-05-24T20:16:34Z</dcterms:created>
  <dcterms:modified xsi:type="dcterms:W3CDTF">2021-09-13T05:42:22Z</dcterms:modified>
</cp:coreProperties>
</file>