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534" r:id="rId2"/>
    <p:sldId id="904" r:id="rId3"/>
    <p:sldId id="865" r:id="rId4"/>
    <p:sldId id="866" r:id="rId5"/>
    <p:sldId id="905" r:id="rId6"/>
    <p:sldId id="912" r:id="rId7"/>
    <p:sldId id="914" r:id="rId8"/>
    <p:sldId id="915" r:id="rId9"/>
    <p:sldId id="868" r:id="rId10"/>
    <p:sldId id="870" r:id="rId11"/>
    <p:sldId id="871" r:id="rId12"/>
    <p:sldId id="906" r:id="rId13"/>
    <p:sldId id="892" r:id="rId14"/>
    <p:sldId id="893" r:id="rId15"/>
    <p:sldId id="894" r:id="rId16"/>
    <p:sldId id="895" r:id="rId17"/>
    <p:sldId id="896" r:id="rId18"/>
    <p:sldId id="897" r:id="rId19"/>
    <p:sldId id="907" r:id="rId20"/>
    <p:sldId id="898" r:id="rId21"/>
    <p:sldId id="899" r:id="rId22"/>
    <p:sldId id="900" r:id="rId23"/>
    <p:sldId id="901" r:id="rId24"/>
    <p:sldId id="902" r:id="rId25"/>
    <p:sldId id="908" r:id="rId26"/>
    <p:sldId id="873" r:id="rId27"/>
    <p:sldId id="875" r:id="rId28"/>
    <p:sldId id="876" r:id="rId29"/>
    <p:sldId id="909" r:id="rId30"/>
    <p:sldId id="879" r:id="rId31"/>
    <p:sldId id="880" r:id="rId32"/>
    <p:sldId id="881" r:id="rId33"/>
    <p:sldId id="883" r:id="rId34"/>
    <p:sldId id="910" r:id="rId35"/>
    <p:sldId id="885" r:id="rId36"/>
    <p:sldId id="886" r:id="rId37"/>
    <p:sldId id="887" r:id="rId38"/>
    <p:sldId id="888" r:id="rId39"/>
    <p:sldId id="889" r:id="rId40"/>
    <p:sldId id="891" r:id="rId41"/>
    <p:sldId id="911" r:id="rId42"/>
    <p:sldId id="903" r:id="rId43"/>
    <p:sldId id="864" r:id="rId44"/>
    <p:sldId id="793" r:id="rId45"/>
  </p:sldIdLst>
  <p:sldSz cx="9144000" cy="6858000" type="screen4x3"/>
  <p:notesSz cx="7315200" cy="96012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imes" pitchFamily="-123" charset="0"/>
        <a:ea typeface="ＭＳ Ｐゴシック" pitchFamily="-123" charset="-128"/>
        <a:cs typeface="ＭＳ Ｐゴシック" pitchFamily="-123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B41FC2AD-A2B9-714D-9B21-510F1FD5476B}">
          <p14:sldIdLst>
            <p14:sldId id="534"/>
          </p14:sldIdLst>
        </p14:section>
        <p14:section name="C Programming Tools - LINT" id="{C1BDBD07-08BD-4B42-929B-EAF8DD109880}">
          <p14:sldIdLst>
            <p14:sldId id="904"/>
            <p14:sldId id="865"/>
            <p14:sldId id="866"/>
          </p14:sldIdLst>
        </p14:section>
        <p14:section name="Background" id="{0B293EA9-965B-C948-8771-D67F72ECE433}">
          <p14:sldIdLst>
            <p14:sldId id="905"/>
            <p14:sldId id="912"/>
            <p14:sldId id="914"/>
            <p14:sldId id="915"/>
            <p14:sldId id="868"/>
            <p14:sldId id="870"/>
            <p14:sldId id="871"/>
          </p14:sldIdLst>
        </p14:section>
        <p14:section name="Compiler" id="{9A9E37A0-AC91-F148-BF99-5214103366F2}">
          <p14:sldIdLst>
            <p14:sldId id="906"/>
            <p14:sldId id="892"/>
            <p14:sldId id="893"/>
            <p14:sldId id="894"/>
            <p14:sldId id="895"/>
            <p14:sldId id="896"/>
            <p14:sldId id="897"/>
          </p14:sldIdLst>
        </p14:section>
        <p14:section name="Static Analysis - Concept" id="{61296332-36C2-854A-A2FC-AE2204CBE745}">
          <p14:sldIdLst>
            <p14:sldId id="907"/>
            <p14:sldId id="898"/>
            <p14:sldId id="899"/>
            <p14:sldId id="900"/>
            <p14:sldId id="901"/>
            <p14:sldId id="902"/>
          </p14:sldIdLst>
        </p14:section>
        <p14:section name="Static Analysis - Buffer overrun" id="{4830F435-E0CD-624C-BFDB-60D8EE26C885}">
          <p14:sldIdLst>
            <p14:sldId id="908"/>
            <p14:sldId id="873"/>
            <p14:sldId id="875"/>
            <p14:sldId id="876"/>
          </p14:sldIdLst>
        </p14:section>
        <p14:section name="Static Analysis - Pitfalls of Privileges" id="{D6F3A6D2-7C03-E64F-AB7A-380A1427702D}">
          <p14:sldIdLst>
            <p14:sldId id="909"/>
            <p14:sldId id="879"/>
            <p14:sldId id="880"/>
            <p14:sldId id="881"/>
            <p14:sldId id="883"/>
          </p14:sldIdLst>
        </p14:section>
        <p14:section name="Static Analysis - Untrusted Data" id="{39D125B6-4BCF-7B4C-9119-8A2C22CD8468}">
          <p14:sldIdLst>
            <p14:sldId id="910"/>
            <p14:sldId id="885"/>
            <p14:sldId id="886"/>
            <p14:sldId id="887"/>
            <p14:sldId id="888"/>
            <p14:sldId id="889"/>
            <p14:sldId id="891"/>
          </p14:sldIdLst>
        </p14:section>
        <p14:section name="Static Analysis - A Perfect Example" id="{AD14BA99-8FA9-E14F-B7C6-28E9C575B1E0}">
          <p14:sldIdLst>
            <p14:sldId id="911"/>
            <p14:sldId id="903"/>
            <p14:sldId id="864"/>
            <p14:sldId id="7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  <a:srgbClr val="CCECFF"/>
    <a:srgbClr val="CCCC00"/>
    <a:srgbClr val="00FF66"/>
    <a:srgbClr val="CC66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 autoAdjust="0"/>
    <p:restoredTop sz="84306" autoAdjust="0"/>
  </p:normalViewPr>
  <p:slideViewPr>
    <p:cSldViewPr>
      <p:cViewPr varScale="1">
        <p:scale>
          <a:sx n="105" d="100"/>
          <a:sy n="105" d="100"/>
        </p:scale>
        <p:origin x="1880" y="176"/>
      </p:cViewPr>
      <p:guideLst>
        <p:guide orient="horz" pos="40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146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4288" y="-12700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-12700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0950" y="711200"/>
            <a:ext cx="4813300" cy="3611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562475"/>
            <a:ext cx="54260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6" tIns="47874" rIns="95746" bIns="478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4288" y="9134475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34475"/>
            <a:ext cx="31924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78C98F6-584E-4E26-B69F-01605E11D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4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ＭＳ Ｐゴシック" pitchFamily="-123" charset="-128"/>
      </a:defRPr>
    </a:lvl1pPr>
    <a:lvl2pPr marL="4572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2pPr>
    <a:lvl3pPr marL="911225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3pPr>
    <a:lvl4pPr marL="13716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4pPr>
    <a:lvl5pPr marL="18288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23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t_(softwar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ools_for_static_code_analysis#C,_C++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latin typeface="Times New Roman" pitchFamily="-123" charset="0"/>
              <a:ea typeface="宋体" pitchFamily="-123" charset="-122"/>
              <a:cs typeface="宋体" pitchFamily="-123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DF9B0FC-A454-1D45-9D2E-9036D39C9E5A}" type="slidenum">
              <a:rPr lang="en-US" sz="1300"/>
              <a:pPr/>
              <a:t>14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042476C-EB23-E146-8610-2ACEF9B2BCA6}" type="slidenum">
              <a:rPr lang="en-US" sz="1300"/>
              <a:pPr/>
              <a:t>15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096F679-0CCF-914F-B176-E593A48F97F5}" type="slidenum">
              <a:rPr lang="en-US" sz="1300"/>
              <a:pPr/>
              <a:t>16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7A13DB7-82A4-9A4F-ADCD-21A35F566EFD}" type="slidenum">
              <a:rPr lang="en-US" sz="1300"/>
              <a:pPr/>
              <a:t>17</a:t>
            </a:fld>
            <a:endParaRPr 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11E0C-5BC1-4B95-B5A6-880AD61857AB}" type="slidenum">
              <a:rPr lang="zh-CN" altLang="en-GB"/>
              <a:pPr>
                <a:defRPr/>
              </a:pPr>
              <a:t>19</a:t>
            </a:fld>
            <a:endParaRPr lang="en-GB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endParaRPr lang="en-US" altLang="zh-CN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courses.cs.washington.edu</a:t>
            </a:r>
            <a:r>
              <a:rPr lang="en-US" dirty="0"/>
              <a:t>/courses/cse503/10wi/lectures/lecture1-static-dynamic.ppt</a:t>
            </a:r>
          </a:p>
          <a:p>
            <a:r>
              <a:rPr lang="en-US" dirty="0"/>
              <a:t>Static and dynamic analysis: synergy and duality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454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1608"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71925" indent="-296894" defTabSz="961608"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7577" indent="-237515" defTabSz="961608"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62608" indent="-237515" defTabSz="961608"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7639" indent="-237515" defTabSz="961608"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12669" indent="-237515" defTabSz="96160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7700" indent="-237515" defTabSz="96160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62731" indent="-237515" defTabSz="96160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7762" indent="-237515" defTabSz="96160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895A410-91C1-C448-8193-891FCB8E943C}" type="slidenum">
              <a:rPr lang="en-US" sz="1200" i="0"/>
              <a:pPr/>
              <a:t>23</a:t>
            </a:fld>
            <a:endParaRPr lang="en-US" sz="1200" i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Challenge:  choose good abstractions </a:t>
            </a:r>
            <a:r>
              <a:rPr lang="en-US" b="1">
                <a:latin typeface="Times New Roman" charset="0"/>
              </a:rPr>
              <a:t>and </a:t>
            </a:r>
            <a:r>
              <a:rPr lang="en-US">
                <a:latin typeface="Times New Roman" charset="0"/>
              </a:rPr>
              <a:t>transfer functions.  (I am lumping in the transfer function with the abstraction.)</a:t>
            </a:r>
          </a:p>
          <a:p>
            <a:r>
              <a:rPr lang="en-US">
                <a:latin typeface="Times New Roman" charset="0"/>
              </a:rPr>
              <a:t>Selecting summaries is important, too.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11E0C-5BC1-4B95-B5A6-880AD61857AB}" type="slidenum">
              <a:rPr lang="zh-CN" altLang="en-GB"/>
              <a:pPr>
                <a:defRPr/>
              </a:pPr>
              <a:t>25</a:t>
            </a:fld>
            <a:endParaRPr lang="en-GB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endParaRPr lang="en-US" altLang="zh-CN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https://us-</a:t>
            </a:r>
            <a:r>
              <a:rPr kumimoji="1" lang="en" altLang="zh-CN" dirty="0" err="1"/>
              <a:t>cert.cisa.gov</a:t>
            </a:r>
            <a:r>
              <a:rPr kumimoji="1" lang="en" altLang="zh-CN" dirty="0"/>
              <a:t>/</a:t>
            </a:r>
            <a:r>
              <a:rPr kumimoji="1" lang="en" altLang="zh-CN" dirty="0" err="1"/>
              <a:t>ncas</a:t>
            </a:r>
            <a:r>
              <a:rPr kumimoji="1" lang="en" altLang="zh-CN" dirty="0"/>
              <a:t>/bulletins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82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LOC: the number of lines of code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52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11E0C-5BC1-4B95-B5A6-880AD61857AB}" type="slidenum">
              <a:rPr lang="zh-CN" altLang="en-GB"/>
              <a:pPr>
                <a:defRPr/>
              </a:pPr>
              <a:t>2</a:t>
            </a:fld>
            <a:endParaRPr lang="en-GB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endParaRPr lang="en-US" altLang="zh-CN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11E0C-5BC1-4B95-B5A6-880AD61857AB}" type="slidenum">
              <a:rPr lang="zh-CN" altLang="en-GB"/>
              <a:pPr>
                <a:defRPr/>
              </a:pPr>
              <a:t>29</a:t>
            </a:fld>
            <a:endParaRPr lang="en-GB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endParaRPr lang="en-US" altLang="zh-CN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11E0C-5BC1-4B95-B5A6-880AD61857AB}" type="slidenum">
              <a:rPr lang="zh-CN" altLang="en-GB"/>
              <a:pPr>
                <a:defRPr/>
              </a:pPr>
              <a:t>34</a:t>
            </a:fld>
            <a:endParaRPr lang="en-GB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endParaRPr lang="en-US" altLang="zh-CN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11E0C-5BC1-4B95-B5A6-880AD61857AB}" type="slidenum">
              <a:rPr lang="zh-CN" altLang="en-GB"/>
              <a:pPr>
                <a:defRPr/>
              </a:pPr>
              <a:t>41</a:t>
            </a:fld>
            <a:endParaRPr lang="en-GB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endParaRPr lang="en-US" altLang="zh-CN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D4969-3937-974E-ABE4-25AB586589B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http://</a:t>
            </a:r>
            <a:r>
              <a:rPr lang="en-US" dirty="0" err="1">
                <a:cs typeface="+mn-cs"/>
              </a:rPr>
              <a:t>www.csun.edu</a:t>
            </a:r>
            <a:r>
              <a:rPr lang="en-US" dirty="0">
                <a:cs typeface="+mn-cs"/>
              </a:rPr>
              <a:t>/~</a:t>
            </a:r>
            <a:r>
              <a:rPr lang="en-US" dirty="0" err="1">
                <a:cs typeface="+mn-cs"/>
              </a:rPr>
              <a:t>andrzej</a:t>
            </a:r>
            <a:r>
              <a:rPr lang="en-US" dirty="0">
                <a:cs typeface="+mn-cs"/>
              </a:rPr>
              <a:t>/COMP421/lectures/</a:t>
            </a:r>
            <a:r>
              <a:rPr lang="en-US" dirty="0" err="1">
                <a:cs typeface="+mn-cs"/>
              </a:rPr>
              <a:t>tools.ppt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Since</a:t>
            </a:r>
            <a:r>
              <a:rPr lang="zh-CN" altLang="en-US" dirty="0">
                <a:cs typeface="+mn-cs"/>
              </a:rPr>
              <a:t> </a:t>
            </a:r>
            <a:r>
              <a:rPr lang="en-US" altLang="zh-CN" dirty="0">
                <a:cs typeface="+mn-cs"/>
              </a:rPr>
              <a:t>1978</a:t>
            </a:r>
          </a:p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  <a:hlinkClick r:id="rId3"/>
              </a:rPr>
              <a:t>https://en.wikipedia.org/wiki/Lint_(software)</a:t>
            </a:r>
            <a:endParaRPr lang="en" altLang="zh-CN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pitchFamily="-123" charset="-128"/>
              <a:cs typeface="ＭＳ Ｐゴシック" pitchFamily="-123" charset="-128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FC1A89-27A4-2348-B063-CCC9E2ACA3A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11E0C-5BC1-4B95-B5A6-880AD61857AB}" type="slidenum">
              <a:rPr lang="zh-CN" altLang="en-GB"/>
              <a:pPr>
                <a:defRPr/>
              </a:pPr>
              <a:t>5</a:t>
            </a:fld>
            <a:endParaRPr lang="en-GB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endParaRPr lang="en-US" altLang="zh-CN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landing.edgescan.com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hubfs</a:t>
            </a:r>
            <a:r>
              <a:rPr kumimoji="1" lang="en-US" altLang="zh-CN" dirty="0"/>
              <a:t>/BCC030%20Vulnerability%20Stats%20Report%20(2020)_</a:t>
            </a:r>
            <a:r>
              <a:rPr kumimoji="1" lang="en-US" altLang="zh-CN" dirty="0" err="1"/>
              <a:t>WEB.pdf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这是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年所有发现的</a:t>
            </a:r>
            <a:r>
              <a:rPr kumimoji="1" lang="en-US" altLang="zh-CN" dirty="0"/>
              <a:t>CVE</a:t>
            </a:r>
            <a:r>
              <a:rPr kumimoji="1" lang="zh-CN" altLang="en-US" dirty="0"/>
              <a:t>的已存在时间统计结果。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911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www.cs.berkeley.edu</a:t>
            </a:r>
            <a:r>
              <a:rPr lang="en-US" dirty="0"/>
              <a:t>/~</a:t>
            </a:r>
            <a:r>
              <a:rPr lang="en-US" dirty="0" err="1"/>
              <a:t>daw</a:t>
            </a:r>
            <a:r>
              <a:rPr lang="en-US" dirty="0"/>
              <a:t>/talks/sas01.ppt</a:t>
            </a:r>
          </a:p>
          <a:p>
            <a:r>
              <a:rPr lang="en-US" dirty="0"/>
              <a:t>Static Analysis and Software Assurance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123" charset="-128"/>
                <a:cs typeface="ＭＳ Ｐゴシック" pitchFamily="-123" charset="-128"/>
                <a:hlinkClick r:id="rId3"/>
              </a:rPr>
              <a:t>https://en.wikipedia.org/wiki/List_of_tools_for_static_code_analysis#C,_C++</a:t>
            </a:r>
            <a:endParaRPr lang="en" altLang="zh-CN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pitchFamily="-123" charset="-128"/>
              <a:cs typeface="ＭＳ Ｐゴシック" pitchFamily="-123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C98F6-584E-4E26-B69F-01605E11DCB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35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11E0C-5BC1-4B95-B5A6-880AD61857AB}" type="slidenum">
              <a:rPr lang="zh-CN" altLang="en-GB"/>
              <a:pPr>
                <a:defRPr/>
              </a:pPr>
              <a:t>12</a:t>
            </a:fld>
            <a:endParaRPr lang="en-GB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endParaRPr lang="en-US" altLang="zh-CN">
              <a:latin typeface="Times New Roman" pitchFamily="-12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908698F-C3CE-5B41-AE43-A7210B55B087}" type="slidenum">
              <a:rPr lang="en-US" sz="1300"/>
              <a:pPr/>
              <a:t>13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http://</a:t>
            </a:r>
            <a:r>
              <a:rPr lang="en-US" dirty="0" err="1">
                <a:latin typeface="Times" charset="0"/>
                <a:ea typeface="ＭＳ Ｐゴシック" charset="0"/>
                <a:cs typeface="ＭＳ Ｐゴシック" charset="0"/>
              </a:rPr>
              <a:t>www.cs.utexas.edu</a:t>
            </a:r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/users/</a:t>
            </a:r>
            <a:r>
              <a:rPr lang="en-US" dirty="0" err="1">
                <a:latin typeface="Times" charset="0"/>
                <a:ea typeface="ＭＳ Ｐゴシック" charset="0"/>
                <a:cs typeface="ＭＳ Ｐゴシック" charset="0"/>
              </a:rPr>
              <a:t>mckinley</a:t>
            </a:r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/380C/</a:t>
            </a:r>
            <a:r>
              <a:rPr lang="en-US" dirty="0" err="1">
                <a:latin typeface="Times" charset="0"/>
                <a:ea typeface="ＭＳ Ｐゴシック" charset="0"/>
                <a:cs typeface="ＭＳ Ｐゴシック" charset="0"/>
              </a:rPr>
              <a:t>lecs</a:t>
            </a:r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/01.ppt</a:t>
            </a:r>
          </a:p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compiler</a:t>
            </a:r>
          </a:p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114300"/>
            <a:ext cx="1989137" cy="5346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475" y="114300"/>
            <a:ext cx="5818188" cy="5346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14300"/>
            <a:ext cx="7956550" cy="600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5475" y="114300"/>
            <a:ext cx="7959725" cy="53467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14300"/>
            <a:ext cx="7956550" cy="60007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346200"/>
            <a:ext cx="77724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479800"/>
            <a:ext cx="77724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14300"/>
            <a:ext cx="7956550" cy="60007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8229600" cy="80327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6F2A28E-9F74-0649-A8A1-60E60922AB7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346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8828088" y="6611938"/>
            <a:ext cx="3143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fld id="{8B556754-0687-410B-B3B9-2BAA5CF0A33D}" type="slidenum">
              <a:rPr lang="en-US" altLang="zh-CN" sz="900">
                <a:latin typeface="Times" pitchFamily="1" charset="0"/>
                <a:ea typeface="宋体" pitchFamily="1" charset="-122"/>
                <a:cs typeface="+mn-cs"/>
              </a:rPr>
              <a:pPr eaLnBrk="0" hangingPunct="0">
                <a:defRPr/>
              </a:pPr>
              <a:t>‹#›</a:t>
            </a:fld>
            <a:endParaRPr lang="en-US" altLang="zh-CN" sz="900">
              <a:latin typeface="Times" pitchFamily="1" charset="0"/>
              <a:ea typeface="宋体" pitchFamily="1" charset="-122"/>
              <a:cs typeface="+mn-cs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0" y="79057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1030" name="WordArt 8"/>
          <p:cNvSpPr>
            <a:spLocks noChangeArrowheads="1" noChangeShapeType="1" noTextEdit="1"/>
          </p:cNvSpPr>
          <p:nvPr userDrawn="1"/>
        </p:nvSpPr>
        <p:spPr bwMode="auto">
          <a:xfrm>
            <a:off x="76200" y="228600"/>
            <a:ext cx="358775" cy="24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  <a:cs typeface="宋体"/>
              </a:rPr>
              <a:t>OS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515938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3" r:id="rId13"/>
    <p:sldLayoutId id="2147483652" r:id="rId14"/>
    <p:sldLayoutId id="2147483651" r:id="rId15"/>
    <p:sldLayoutId id="2147483666" r:id="rId16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ＭＳ Ｐゴシック" pitchFamily="-123" charset="-128"/>
          <a:cs typeface="ＭＳ Ｐゴシック" pitchFamily="-12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  <a:ea typeface="ＭＳ Ｐゴシック" pitchFamily="-123" charset="-128"/>
          <a:cs typeface="ＭＳ Ｐゴシック" pitchFamily="-123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Lucida Calligraphy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-123" charset="2"/>
        <a:buBlip>
          <a:blip r:embed="rId19"/>
        </a:buBlip>
        <a:defRPr sz="2400">
          <a:solidFill>
            <a:schemeClr val="tx1"/>
          </a:solidFill>
          <a:latin typeface="+mn-lt"/>
          <a:ea typeface="ＭＳ Ｐゴシック" pitchFamily="-123" charset="-128"/>
          <a:cs typeface="ＭＳ Ｐゴシック" pitchFamily="-12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-123" charset="2"/>
        <a:buChar char="Ø"/>
        <a:defRPr sz="2000">
          <a:solidFill>
            <a:schemeClr val="folHlink"/>
          </a:solidFill>
          <a:latin typeface="+mn-lt"/>
          <a:ea typeface="ＭＳ Ｐゴシック" pitchFamily="-12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123" charset="2"/>
        <a:buChar char=""/>
        <a:defRPr sz="2400">
          <a:solidFill>
            <a:schemeClr val="tx1"/>
          </a:solidFill>
          <a:latin typeface="+mn-lt"/>
          <a:ea typeface="ＭＳ Ｐゴシック" pitchFamily="-12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-123" charset="2"/>
        <a:buChar char=""/>
        <a:defRPr sz="1600">
          <a:solidFill>
            <a:schemeClr val="tx1"/>
          </a:solidFill>
          <a:latin typeface="+mn-lt"/>
          <a:ea typeface="ＭＳ Ｐゴシック" pitchFamily="-12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pitchFamily="-12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fp/courses/15411-f08/lectures/09-ssa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t_(softwar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://adl.csie.ncu.edu.tw/adlab/ppt/553_Towards%20Optimization-Safe%20Systems%20%E2%80%94%20Analyzing%20the%20Impact%20of%20Undefined%20Behavior.pptx" TargetMode="External"/><Relationship Id="rId2" Type="http://schemas.openxmlformats.org/officeDocument/2006/relationships/hyperlink" Target="mailto:http://pdos.csail.mit.edu/~xi/papers/kint-osdi12-slides.pptx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dl.csie.ncu.edu.tw/adlab/ppt/553_Towards%20Optimization-Safe%20Systems%20%E2%80%94%20Analyzing%20the%20Impact%20of%20Undefined%20Behavior.pptx" TargetMode="External"/><Relationship Id="rId2" Type="http://schemas.openxmlformats.org/officeDocument/2006/relationships/hyperlink" Target="http://files.cnblogs.com/bangerlee/10.1.1.56.184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l.sri.com/users/shankar/VGC05/Aiken.ppt" TargetMode="External"/><Relationship Id="rId5" Type="http://schemas.openxmlformats.org/officeDocument/2006/relationships/hyperlink" Target="http://www.cs.utexas.edu/users/mckinley/380C/lecs/01.ppt" TargetMode="External"/><Relationship Id="rId4" Type="http://schemas.openxmlformats.org/officeDocument/2006/relationships/hyperlink" Target="http://courses.cs.washington.edu/courses/cse503/10wi/lectures/lecture1-static-dynamic.ppt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ools_for_static_code_analysis#C,_C++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22312" y="2106613"/>
            <a:ext cx="8026151" cy="137795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 sz="4400" dirty="0">
                <a:solidFill>
                  <a:srgbClr val="0066FF"/>
                </a:solidFill>
                <a:latin typeface="Arial" pitchFamily="-123" charset="0"/>
                <a:ea typeface="宋体" pitchFamily="-123" charset="-122"/>
                <a:cs typeface="宋体" pitchFamily="-123" charset="-122"/>
              </a:rPr>
              <a:t>Operating System Laboratory</a:t>
            </a:r>
          </a:p>
        </p:txBody>
      </p:sp>
      <p:sp>
        <p:nvSpPr>
          <p:cNvPr id="20482" name="Text Box 6"/>
          <p:cNvSpPr txBox="1">
            <a:spLocks noChangeArrowheads="1"/>
          </p:cNvSpPr>
          <p:nvPr/>
        </p:nvSpPr>
        <p:spPr bwMode="auto">
          <a:xfrm>
            <a:off x="1682750" y="4921250"/>
            <a:ext cx="6419850" cy="58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marL="149225" lvl="1" algn="ctr" eaLnBrk="0" hangingPunc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dirty="0">
                <a:latin typeface="Comic Sans MS" pitchFamily="-123" charset="0"/>
                <a:ea typeface="宋体" pitchFamily="-123" charset="-122"/>
                <a:cs typeface="宋体" pitchFamily="-123" charset="-122"/>
              </a:rPr>
              <a:t>Yong XIANG</a:t>
            </a:r>
          </a:p>
          <a:p>
            <a:pPr lvl="1" indent="-307975"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 "/>
            </a:pPr>
            <a:r>
              <a:rPr lang="en-US" altLang="zh-CN" dirty="0">
                <a:latin typeface="Comic Sans MS" pitchFamily="-123" charset="0"/>
                <a:ea typeface="宋体" pitchFamily="-123" charset="-122"/>
                <a:cs typeface="宋体" pitchFamily="-123" charset="-122"/>
              </a:rPr>
              <a:t>Dept. of Computer Sci. &amp; Tech., Tsinghua Univ.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28625" y="3686175"/>
            <a:ext cx="8358188" cy="1071563"/>
          </a:xfrm>
        </p:spPr>
        <p:txBody>
          <a:bodyPr lIns="0" tIns="0" rIns="0" bIns="0"/>
          <a:lstStyle/>
          <a:p>
            <a:pPr lvl="1" indent="-307975" eaLnBrk="1" hangingPunct="1">
              <a:lnSpc>
                <a:spcPct val="95000"/>
              </a:lnSpc>
              <a:spcBef>
                <a:spcPct val="0"/>
              </a:spcBef>
              <a:buClr>
                <a:srgbClr val="0066FF"/>
              </a:buClr>
              <a:buFontTx/>
              <a:buChar char=" "/>
            </a:pPr>
            <a:r>
              <a:rPr lang="en-US" altLang="zh-CN" sz="2800" dirty="0">
                <a:solidFill>
                  <a:srgbClr val="0066FF"/>
                </a:solidFill>
                <a:ea typeface="宋体" pitchFamily="-123" charset="-122"/>
                <a:cs typeface="宋体" pitchFamily="-123" charset="-122"/>
              </a:rPr>
              <a:t>Lecture 2: Kernel Static Analysis</a:t>
            </a:r>
            <a:endParaRPr lang="en-US" altLang="zh-CN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Existing Paradigms</a:t>
            </a:r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1676400" y="5334000"/>
            <a:ext cx="228600" cy="228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257" name="Group 41"/>
          <p:cNvGrpSpPr>
            <a:grpSpLocks/>
          </p:cNvGrpSpPr>
          <p:nvPr/>
        </p:nvGrpSpPr>
        <p:grpSpPr bwMode="auto">
          <a:xfrm>
            <a:off x="1600200" y="5365750"/>
            <a:ext cx="1135063" cy="366713"/>
            <a:chOff x="1008" y="3380"/>
            <a:chExt cx="715" cy="231"/>
          </a:xfrm>
        </p:grpSpPr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1008" y="3456"/>
              <a:ext cx="96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1142" y="3380"/>
              <a:ext cx="5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b="0">
                  <a:solidFill>
                    <a:schemeClr val="tx1"/>
                  </a:solidFill>
                  <a:cs typeface="+mn-cs"/>
                </a:rPr>
                <a:t>Testing</a:t>
              </a:r>
            </a:p>
          </p:txBody>
        </p:sp>
      </p:grpSp>
      <p:grpSp>
        <p:nvGrpSpPr>
          <p:cNvPr id="9258" name="Group 42"/>
          <p:cNvGrpSpPr>
            <a:grpSpLocks/>
          </p:cNvGrpSpPr>
          <p:nvPr/>
        </p:nvGrpSpPr>
        <p:grpSpPr bwMode="auto">
          <a:xfrm>
            <a:off x="6537325" y="2590800"/>
            <a:ext cx="2046288" cy="550863"/>
            <a:chOff x="4118" y="1632"/>
            <a:chExt cx="1289" cy="347"/>
          </a:xfrm>
        </p:grpSpPr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4224" y="1632"/>
              <a:ext cx="96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45" name="Text Box 29"/>
            <p:cNvSpPr txBox="1">
              <a:spLocks noChangeArrowheads="1"/>
            </p:cNvSpPr>
            <p:nvPr/>
          </p:nvSpPr>
          <p:spPr bwMode="auto">
            <a:xfrm>
              <a:off x="4118" y="1748"/>
              <a:ext cx="1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b="0">
                  <a:solidFill>
                    <a:schemeClr val="tx1"/>
                  </a:solidFill>
                  <a:cs typeface="+mn-cs"/>
                </a:rPr>
                <a:t>Formal verification</a:t>
              </a:r>
            </a:p>
          </p:txBody>
        </p:sp>
      </p:grpSp>
      <p:cxnSp>
        <p:nvCxnSpPr>
          <p:cNvPr id="9247" name="AutoShape 31"/>
          <p:cNvCxnSpPr>
            <a:cxnSpLocks noChangeShapeType="1"/>
            <a:stCxn id="9241" idx="0"/>
            <a:endCxn id="9243" idx="1"/>
          </p:cNvCxnSpPr>
          <p:nvPr/>
        </p:nvCxnSpPr>
        <p:spPr bwMode="auto">
          <a:xfrm rot="16200000">
            <a:off x="2781300" y="1562100"/>
            <a:ext cx="2819400" cy="5029200"/>
          </a:xfrm>
          <a:prstGeom prst="curvedConnector2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150" name="Group 38"/>
          <p:cNvGrpSpPr>
            <a:grpSpLocks/>
          </p:cNvGrpSpPr>
          <p:nvPr/>
        </p:nvGrpSpPr>
        <p:grpSpPr bwMode="auto">
          <a:xfrm>
            <a:off x="685800" y="2438400"/>
            <a:ext cx="7391400" cy="4038600"/>
            <a:chOff x="432" y="1536"/>
            <a:chExt cx="4656" cy="2544"/>
          </a:xfrm>
        </p:grpSpPr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854" y="3716"/>
              <a:ext cx="4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b="0">
                  <a:solidFill>
                    <a:schemeClr val="tx1"/>
                  </a:solidFill>
                  <a:cs typeface="+mn-cs"/>
                </a:rPr>
                <a:t>cheap</a:t>
              </a: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816" y="3744"/>
              <a:ext cx="4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 flipV="1">
              <a:off x="816" y="1536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736" y="3792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b="0">
                  <a:solidFill>
                    <a:schemeClr val="tx1"/>
                  </a:solidFill>
                  <a:cs typeface="+mn-cs"/>
                </a:rPr>
                <a:t>Cost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 rot="16200000">
              <a:off x="135" y="2553"/>
              <a:ext cx="9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b="0">
                  <a:solidFill>
                    <a:schemeClr val="tx1"/>
                  </a:solidFill>
                  <a:cs typeface="+mn-cs"/>
                </a:rPr>
                <a:t>Assurance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4022" y="3716"/>
              <a:ext cx="7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b="0">
                  <a:solidFill>
                    <a:schemeClr val="tx1"/>
                  </a:solidFill>
                  <a:cs typeface="+mn-cs"/>
                </a:rPr>
                <a:t>expensive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470" y="3476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b="0">
                  <a:solidFill>
                    <a:schemeClr val="tx1"/>
                  </a:solidFill>
                  <a:cs typeface="+mn-cs"/>
                </a:rPr>
                <a:t>low</a:t>
              </a: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432" y="1536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b="0">
                  <a:solidFill>
                    <a:schemeClr val="tx1"/>
                  </a:solidFill>
                  <a:cs typeface="+mn-cs"/>
                </a:rPr>
                <a:t>high</a:t>
              </a:r>
            </a:p>
          </p:txBody>
        </p:sp>
      </p:grpSp>
      <p:sp>
        <p:nvSpPr>
          <p:cNvPr id="9248" name="Text Box 32"/>
          <p:cNvSpPr txBox="1">
            <a:spLocks noChangeArrowheads="1"/>
          </p:cNvSpPr>
          <p:nvPr/>
        </p:nvSpPr>
        <p:spPr bwMode="auto">
          <a:xfrm rot="20100000">
            <a:off x="2709356" y="3046691"/>
            <a:ext cx="1471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b="0" i="1" dirty="0">
                <a:solidFill>
                  <a:srgbClr val="FF0000"/>
                </a:solidFill>
                <a:cs typeface="+mn-cs"/>
              </a:rPr>
              <a:t>(sweet spot?)</a:t>
            </a:r>
          </a:p>
        </p:txBody>
      </p:sp>
    </p:spTree>
    <p:extLst>
      <p:ext uri="{BB962C8B-B14F-4D97-AF65-F5344CB8AC3E}">
        <p14:creationId xmlns:p14="http://schemas.microsoft.com/office/powerpoint/2010/main" val="580477613"/>
      </p:ext>
    </p:extLst>
  </p:cSld>
  <p:clrMapOvr>
    <a:masterClrMapping/>
  </p:clrMapOvr>
  <p:transition spd="med" advTm="2777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Makes Security Hard?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Security is hard because of…</a:t>
            </a:r>
          </a:p>
          <a:p>
            <a:pPr lvl="1"/>
            <a:r>
              <a:rPr lang="en-US" dirty="0"/>
              <a:t>buffer overruns</a:t>
            </a:r>
          </a:p>
          <a:p>
            <a:pPr lvl="1"/>
            <a:r>
              <a:rPr lang="en-US" dirty="0"/>
              <a:t>privilege pitfalls</a:t>
            </a:r>
          </a:p>
          <a:p>
            <a:pPr lvl="1"/>
            <a:r>
              <a:rPr lang="en-US" dirty="0"/>
              <a:t>untrusted data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24445189"/>
      </p:ext>
    </p:extLst>
  </p:cSld>
  <p:clrMapOvr>
    <a:masterClrMapping/>
  </p:clrMapOvr>
  <p:transition spd="med" advTm="8985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2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22530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2267744" y="1052736"/>
            <a:ext cx="4729137" cy="5129213"/>
          </a:xfrm>
        </p:spPr>
        <p:txBody>
          <a:bodyPr/>
          <a:lstStyle/>
          <a:p>
            <a:r>
              <a:rPr lang="en-US" altLang="zh-CN" sz="3200" dirty="0"/>
              <a:t>Background</a:t>
            </a:r>
          </a:p>
          <a:p>
            <a:pPr lvl="1"/>
            <a:r>
              <a:rPr lang="en-US" altLang="zh-CN" sz="2400" dirty="0"/>
              <a:t>LINT: A Programming Tool</a:t>
            </a:r>
          </a:p>
          <a:p>
            <a:pPr lvl="1"/>
            <a:r>
              <a:rPr lang="en-US" altLang="zh-CN" sz="2400" dirty="0"/>
              <a:t>The Problem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Compiler</a:t>
            </a:r>
          </a:p>
          <a:p>
            <a:r>
              <a:rPr lang="en-US" altLang="zh-CN" sz="3200" dirty="0"/>
              <a:t>Static Analysis</a:t>
            </a:r>
          </a:p>
          <a:p>
            <a:pPr lvl="1"/>
            <a:r>
              <a:rPr lang="en-US" altLang="zh-CN" sz="2400" dirty="0"/>
              <a:t>Concept</a:t>
            </a:r>
          </a:p>
          <a:p>
            <a:pPr lvl="1"/>
            <a:r>
              <a:rPr lang="en-US" altLang="zh-CN" sz="2400" dirty="0"/>
              <a:t>Buffer Overrun</a:t>
            </a:r>
          </a:p>
          <a:p>
            <a:pPr lvl="1"/>
            <a:r>
              <a:rPr lang="en-US" altLang="zh-CN" sz="2400" dirty="0"/>
              <a:t>Pitfalls of Privileges</a:t>
            </a:r>
          </a:p>
          <a:p>
            <a:pPr lvl="1"/>
            <a:r>
              <a:rPr lang="en-US" altLang="zh-CN" sz="2400" dirty="0"/>
              <a:t>Untrusted Data</a:t>
            </a:r>
          </a:p>
          <a:p>
            <a:pPr lvl="1"/>
            <a:r>
              <a:rPr lang="en-US" altLang="zh-CN" sz="2400" dirty="0"/>
              <a:t>A Perfect Work</a:t>
            </a:r>
          </a:p>
        </p:txBody>
      </p:sp>
    </p:spTree>
    <p:extLst>
      <p:ext uri="{BB962C8B-B14F-4D97-AF65-F5344CB8AC3E}">
        <p14:creationId xmlns:p14="http://schemas.microsoft.com/office/powerpoint/2010/main" val="25471512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What is a compiler?	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24744"/>
            <a:ext cx="8153400" cy="540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Comic Sans MS" charset="0"/>
                <a:ea typeface="ＭＳ Ｐゴシック" charset="0"/>
                <a:cs typeface="ＭＳ Ｐゴシック" charset="0"/>
              </a:rPr>
              <a:t>A program that </a:t>
            </a:r>
            <a:r>
              <a:rPr lang="en-US" sz="2800" b="1" i="1" dirty="0">
                <a:latin typeface="Comic Sans MS" charset="0"/>
                <a:ea typeface="ＭＳ Ｐゴシック" charset="0"/>
                <a:cs typeface="ＭＳ Ｐゴシック" charset="0"/>
              </a:rPr>
              <a:t>translates</a:t>
            </a:r>
            <a:r>
              <a:rPr lang="en-US" sz="2800" dirty="0">
                <a:latin typeface="Comic Sans MS" charset="0"/>
                <a:ea typeface="ＭＳ Ｐゴシック" charset="0"/>
                <a:cs typeface="ＭＳ Ｐゴシック" charset="0"/>
              </a:rPr>
              <a:t> a program in one language to another language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0080"/>
                </a:solidFill>
                <a:latin typeface="Comic Sans MS" charset="0"/>
                <a:ea typeface="ＭＳ Ｐゴシック" charset="0"/>
              </a:rPr>
              <a:t>The essential interface between applications &amp; architectures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omic Sans MS" charset="0"/>
                <a:ea typeface="ＭＳ Ｐゴシック" charset="0"/>
                <a:cs typeface="ＭＳ Ｐゴシック" charset="0"/>
              </a:rPr>
              <a:t>Typically </a:t>
            </a:r>
            <a:r>
              <a:rPr lang="en-US" sz="2800" b="1" i="1" dirty="0">
                <a:latin typeface="Comic Sans MS" charset="0"/>
                <a:ea typeface="ＭＳ Ｐゴシック" charset="0"/>
                <a:cs typeface="ＭＳ Ｐゴシック" charset="0"/>
              </a:rPr>
              <a:t>lowers</a:t>
            </a:r>
            <a:r>
              <a:rPr lang="en-US" sz="2800" dirty="0">
                <a:latin typeface="Comic Sans MS" charset="0"/>
                <a:ea typeface="ＭＳ Ｐゴシック" charset="0"/>
                <a:cs typeface="ＭＳ Ｐゴシック" charset="0"/>
              </a:rPr>
              <a:t> the level of abstraction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0080"/>
                </a:solidFill>
                <a:latin typeface="Comic Sans MS" charset="0"/>
                <a:ea typeface="ＭＳ Ｐゴシック" charset="0"/>
              </a:rPr>
              <a:t>analyzes and reasons about the program &amp; architecture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omic Sans MS" charset="0"/>
                <a:ea typeface="ＭＳ Ｐゴシック" charset="0"/>
                <a:cs typeface="ＭＳ Ｐゴシック" charset="0"/>
              </a:rPr>
              <a:t>We expect the program to be </a:t>
            </a:r>
            <a:r>
              <a:rPr lang="en-US" sz="2800" b="1" i="1" dirty="0">
                <a:latin typeface="Comic Sans MS" charset="0"/>
                <a:ea typeface="ＭＳ Ｐゴシック" charset="0"/>
                <a:cs typeface="ＭＳ Ｐゴシック" charset="0"/>
              </a:rPr>
              <a:t>optimized,</a:t>
            </a:r>
            <a:r>
              <a:rPr lang="en-US" sz="2800" dirty="0">
                <a:latin typeface="Comic Sans MS" charset="0"/>
                <a:ea typeface="ＭＳ Ｐゴシック" charset="0"/>
                <a:cs typeface="ＭＳ Ｐゴシック" charset="0"/>
              </a:rPr>
              <a:t> i.e., better than the original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0080"/>
                </a:solidFill>
                <a:latin typeface="Comic Sans MS" charset="0"/>
                <a:ea typeface="ＭＳ Ｐゴシック" charset="0"/>
              </a:rPr>
              <a:t>ideally exploiting architectural strengths and hiding weaknesses</a:t>
            </a:r>
          </a:p>
          <a:p>
            <a:pPr>
              <a:lnSpc>
                <a:spcPct val="110000"/>
              </a:lnSpc>
            </a:pPr>
            <a:endParaRPr lang="en-US" sz="2800" dirty="0">
              <a:latin typeface="Comic Sans MS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sz="2800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31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compilers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Bridge</a:t>
            </a:r>
            <a:r>
              <a:rPr lang="en-US" dirty="0"/>
              <a:t> complexity and evolution in architecture, languages, &amp; applications</a:t>
            </a:r>
          </a:p>
          <a:p>
            <a:r>
              <a:rPr lang="en-US" dirty="0">
                <a:solidFill>
                  <a:srgbClr val="FF0000"/>
                </a:solidFill>
              </a:rPr>
              <a:t>Help programmers </a:t>
            </a:r>
            <a:r>
              <a:rPr lang="en-US" dirty="0"/>
              <a:t>with correctness, reliability, program understanding</a:t>
            </a:r>
          </a:p>
          <a:p>
            <a:r>
              <a:rPr lang="en-US" dirty="0"/>
              <a:t>Compiler </a:t>
            </a:r>
            <a:r>
              <a:rPr lang="en-US" dirty="0">
                <a:solidFill>
                  <a:srgbClr val="FF0000"/>
                </a:solidFill>
              </a:rPr>
              <a:t>optimizations</a:t>
            </a:r>
            <a:r>
              <a:rPr lang="en-US" dirty="0"/>
              <a:t> can significantly improve performance </a:t>
            </a:r>
          </a:p>
          <a:p>
            <a:pPr lvl="1"/>
            <a:r>
              <a:rPr lang="en-US" dirty="0"/>
              <a:t>1 to 10x on conventional processors</a:t>
            </a:r>
          </a:p>
          <a:p>
            <a:r>
              <a:rPr lang="en-US" dirty="0">
                <a:solidFill>
                  <a:srgbClr val="FF0000"/>
                </a:solidFill>
              </a:rPr>
              <a:t>Performance stability</a:t>
            </a:r>
            <a:r>
              <a:rPr lang="en-US" dirty="0"/>
              <a:t>: one line change can dramatically alter performance</a:t>
            </a:r>
          </a:p>
          <a:p>
            <a:pPr lvl="1"/>
            <a:r>
              <a:rPr lang="en-US" dirty="0"/>
              <a:t>unfortunate, but true</a:t>
            </a:r>
          </a:p>
        </p:txBody>
      </p:sp>
    </p:spTree>
    <p:extLst>
      <p:ext uri="{BB962C8B-B14F-4D97-AF65-F5344CB8AC3E}">
        <p14:creationId xmlns:p14="http://schemas.microsoft.com/office/powerpoint/2010/main" val="23167276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Optimization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What should it do?</a:t>
            </a:r>
          </a:p>
          <a:p>
            <a:pPr marL="990600" lvl="1" indent="-533400">
              <a:buFontTx/>
              <a:buAutoNum type="arabicPeriod"/>
            </a:pPr>
            <a:r>
              <a:rPr lang="en-US">
                <a:latin typeface="Comic Sans MS" charset="0"/>
                <a:ea typeface="ＭＳ Ｐゴシック" charset="0"/>
              </a:rPr>
              <a:t>improve running time, or</a:t>
            </a:r>
          </a:p>
          <a:p>
            <a:pPr marL="990600" lvl="1" indent="-533400">
              <a:buFontTx/>
              <a:buAutoNum type="arabicPeriod"/>
            </a:pPr>
            <a:r>
              <a:rPr lang="en-US">
                <a:latin typeface="Comic Sans MS" charset="0"/>
                <a:ea typeface="ＭＳ Ｐゴシック" charset="0"/>
              </a:rPr>
              <a:t>decrease space requirements</a:t>
            </a:r>
          </a:p>
          <a:p>
            <a:pPr marL="990600" lvl="1" indent="-533400">
              <a:buFontTx/>
              <a:buAutoNum type="arabicPeriod"/>
            </a:pPr>
            <a:r>
              <a:rPr lang="en-US">
                <a:latin typeface="Comic Sans MS" charset="0"/>
                <a:ea typeface="ＭＳ Ｐゴシック" charset="0"/>
              </a:rPr>
              <a:t>decrease power consumption</a:t>
            </a:r>
          </a:p>
          <a:p>
            <a:pPr marL="609600" indent="-609600">
              <a:buFontTx/>
              <a:buNone/>
            </a:pPr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How does it do it?</a:t>
            </a:r>
          </a:p>
        </p:txBody>
      </p:sp>
    </p:spTree>
    <p:extLst>
      <p:ext uri="{BB962C8B-B14F-4D97-AF65-F5344CB8AC3E}">
        <p14:creationId xmlns:p14="http://schemas.microsoft.com/office/powerpoint/2010/main" val="2172030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Example optimizations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800" dirty="0">
                <a:latin typeface="Comic Sans MS" charset="0"/>
                <a:ea typeface="ＭＳ Ｐゴシック" charset="0"/>
                <a:cs typeface="ＭＳ Ｐゴシック" charset="0"/>
              </a:rPr>
              <a:t>Division of optimizations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Comic Sans MS" charset="0"/>
                <a:ea typeface="ＭＳ Ｐゴシック" charset="0"/>
              </a:rPr>
              <a:t>Machine independent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Comic Sans MS" charset="0"/>
                <a:ea typeface="ＭＳ Ｐゴシック" charset="0"/>
              </a:rPr>
              <a:t>Machine dependent</a:t>
            </a:r>
          </a:p>
          <a:p>
            <a:pPr marL="609600" indent="-609600">
              <a:buFontTx/>
              <a:buNone/>
            </a:pPr>
            <a:r>
              <a:rPr lang="en-US" sz="2400" dirty="0">
                <a:latin typeface="Comic Sans MS" charset="0"/>
                <a:ea typeface="ＭＳ Ｐゴシック" charset="0"/>
                <a:cs typeface="ＭＳ Ｐゴシック" charset="0"/>
              </a:rPr>
              <a:t>Faster code optimizations</a:t>
            </a:r>
          </a:p>
          <a:p>
            <a:pPr marL="990600" lvl="1" indent="-533400"/>
            <a:r>
              <a:rPr lang="en-US" sz="2400" dirty="0">
                <a:latin typeface="Comic Sans MS" charset="0"/>
                <a:ea typeface="ＭＳ Ｐゴシック" charset="0"/>
              </a:rPr>
              <a:t>common </a:t>
            </a:r>
            <a:r>
              <a:rPr lang="en-US" sz="2400" dirty="0" err="1">
                <a:latin typeface="Comic Sans MS" charset="0"/>
                <a:ea typeface="ＭＳ Ｐゴシック" charset="0"/>
              </a:rPr>
              <a:t>subexpression</a:t>
            </a:r>
            <a:r>
              <a:rPr lang="en-US" sz="2400" dirty="0">
                <a:latin typeface="Comic Sans MS" charset="0"/>
                <a:ea typeface="ＭＳ Ｐゴシック" charset="0"/>
              </a:rPr>
              <a:t> elimination</a:t>
            </a:r>
          </a:p>
          <a:p>
            <a:pPr marL="990600" lvl="1" indent="-533400"/>
            <a:r>
              <a:rPr lang="en-US" sz="2400" dirty="0">
                <a:latin typeface="Comic Sans MS" charset="0"/>
                <a:ea typeface="ＭＳ Ｐゴシック" charset="0"/>
              </a:rPr>
              <a:t>constant folding </a:t>
            </a:r>
          </a:p>
          <a:p>
            <a:pPr marL="990600" lvl="1" indent="-533400"/>
            <a:r>
              <a:rPr lang="en-US" sz="2400" dirty="0">
                <a:latin typeface="Comic Sans MS" charset="0"/>
                <a:ea typeface="ＭＳ Ｐゴシック" charset="0"/>
              </a:rPr>
              <a:t>dead code elimination</a:t>
            </a:r>
          </a:p>
          <a:p>
            <a:pPr marL="990600" lvl="1" indent="-533400"/>
            <a:r>
              <a:rPr lang="en-US" sz="2400" dirty="0">
                <a:latin typeface="Comic Sans MS" charset="0"/>
                <a:ea typeface="ＭＳ Ｐゴシック" charset="0"/>
              </a:rPr>
              <a:t>register allocation </a:t>
            </a:r>
          </a:p>
          <a:p>
            <a:pPr marL="990600" lvl="1" indent="-533400"/>
            <a:r>
              <a:rPr lang="en-US" sz="2400" dirty="0">
                <a:latin typeface="Comic Sans MS" charset="0"/>
                <a:ea typeface="ＭＳ Ｐゴシック" charset="0"/>
              </a:rPr>
              <a:t>scheduling </a:t>
            </a:r>
          </a:p>
          <a:p>
            <a:pPr marL="990600" lvl="1" indent="-533400"/>
            <a:r>
              <a:rPr lang="en-US" sz="2400" dirty="0">
                <a:latin typeface="Comic Sans MS" charset="0"/>
                <a:ea typeface="ＭＳ Ｐゴシック" charset="0"/>
              </a:rPr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16537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334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Scope of program analysis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Comic Sans MS" charset="0"/>
                <a:ea typeface="ＭＳ Ｐゴシック" charset="0"/>
              </a:rPr>
              <a:t>within a basic block (local)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Comic Sans MS" charset="0"/>
                <a:ea typeface="ＭＳ Ｐゴシック" charset="0"/>
              </a:rPr>
              <a:t>within a method (global)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Comic Sans MS" charset="0"/>
                <a:ea typeface="ＭＳ Ｐゴシック" charset="0"/>
              </a:rPr>
              <a:t>across methods (</a:t>
            </a:r>
            <a:r>
              <a:rPr lang="en-US" sz="2400" dirty="0" err="1">
                <a:latin typeface="Comic Sans MS" charset="0"/>
                <a:ea typeface="ＭＳ Ｐゴシック" charset="0"/>
              </a:rPr>
              <a:t>interprocedural</a:t>
            </a:r>
            <a:r>
              <a:rPr lang="en-US" sz="2400" dirty="0">
                <a:latin typeface="Comic Sans MS" charset="0"/>
                <a:ea typeface="ＭＳ Ｐゴシック" charset="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Analysis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Comic Sans MS" charset="0"/>
                <a:ea typeface="ＭＳ Ｐゴシック" charset="0"/>
              </a:rPr>
              <a:t>control flow graph - dominators, loops, etc.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Comic Sans MS" charset="0"/>
                <a:ea typeface="ＭＳ Ｐゴシック" charset="0"/>
              </a:rPr>
              <a:t>dataflow analysis - flow of values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Comic Sans MS" charset="0"/>
                <a:ea typeface="ＭＳ Ｐゴシック" charset="0"/>
                <a:hlinkClick r:id="rId3"/>
              </a:rPr>
              <a:t>static-single-assignment</a:t>
            </a:r>
            <a:r>
              <a:rPr lang="en-US" sz="2400" dirty="0">
                <a:latin typeface="Comic Sans MS" charset="0"/>
                <a:ea typeface="ＭＳ Ｐゴシック" charset="0"/>
              </a:rPr>
              <a:t> – transform programs such that each variable has a unique definition</a:t>
            </a:r>
            <a:r>
              <a:rPr lang="en-US" dirty="0">
                <a:latin typeface="Comic Sans MS" charset="0"/>
                <a:ea typeface="ＭＳ Ｐゴシック" charset="0"/>
              </a:rPr>
              <a:t> 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Comic Sans MS" charset="0"/>
                <a:ea typeface="ＭＳ Ｐゴシック" charset="0"/>
              </a:rPr>
              <a:t>alias analysis - pointer memory usage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Comic Sans MS" charset="0"/>
                <a:ea typeface="ＭＳ Ｐゴシック" charset="0"/>
              </a:rPr>
              <a:t>dependence analysis - array memory usage</a:t>
            </a:r>
            <a:endParaRPr lang="en-US" dirty="0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296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Basic Compiler Structure</a:t>
            </a:r>
          </a:p>
        </p:txBody>
      </p:sp>
      <p:sp>
        <p:nvSpPr>
          <p:cNvPr id="35844" name="Oval 7"/>
          <p:cNvSpPr>
            <a:spLocks noChangeArrowheads="1"/>
          </p:cNvSpPr>
          <p:nvPr/>
        </p:nvSpPr>
        <p:spPr bwMode="auto">
          <a:xfrm>
            <a:off x="2133600" y="3505200"/>
            <a:ext cx="533400" cy="5334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8"/>
          <p:cNvSpPr>
            <a:spLocks noChangeShapeType="1"/>
          </p:cNvSpPr>
          <p:nvPr/>
        </p:nvSpPr>
        <p:spPr bwMode="auto">
          <a:xfrm>
            <a:off x="1676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9"/>
          <p:cNvSpPr>
            <a:spLocks noChangeArrowheads="1"/>
          </p:cNvSpPr>
          <p:nvPr/>
        </p:nvSpPr>
        <p:spPr bwMode="auto">
          <a:xfrm>
            <a:off x="3124200" y="3505200"/>
            <a:ext cx="533400" cy="5334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10"/>
          <p:cNvSpPr>
            <a:spLocks noChangeShapeType="1"/>
          </p:cNvSpPr>
          <p:nvPr/>
        </p:nvSpPr>
        <p:spPr bwMode="auto">
          <a:xfrm>
            <a:off x="26670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11"/>
          <p:cNvSpPr>
            <a:spLocks noChangeArrowheads="1"/>
          </p:cNvSpPr>
          <p:nvPr/>
        </p:nvSpPr>
        <p:spPr bwMode="auto">
          <a:xfrm>
            <a:off x="4114800" y="3505200"/>
            <a:ext cx="533400" cy="5334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12"/>
          <p:cNvSpPr>
            <a:spLocks noChangeShapeType="1"/>
          </p:cNvSpPr>
          <p:nvPr/>
        </p:nvSpPr>
        <p:spPr bwMode="auto">
          <a:xfrm>
            <a:off x="36576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13"/>
          <p:cNvSpPr>
            <a:spLocks noChangeArrowheads="1"/>
          </p:cNvSpPr>
          <p:nvPr/>
        </p:nvSpPr>
        <p:spPr bwMode="auto">
          <a:xfrm>
            <a:off x="5105400" y="3505200"/>
            <a:ext cx="533400" cy="5334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4"/>
          <p:cNvSpPr>
            <a:spLocks noChangeShapeType="1"/>
          </p:cNvSpPr>
          <p:nvPr/>
        </p:nvSpPr>
        <p:spPr bwMode="auto">
          <a:xfrm>
            <a:off x="4648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Oval 15"/>
          <p:cNvSpPr>
            <a:spLocks noChangeArrowheads="1"/>
          </p:cNvSpPr>
          <p:nvPr/>
        </p:nvSpPr>
        <p:spPr bwMode="auto">
          <a:xfrm>
            <a:off x="6096000" y="3505200"/>
            <a:ext cx="533400" cy="5334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6"/>
          <p:cNvSpPr>
            <a:spLocks noChangeShapeType="1"/>
          </p:cNvSpPr>
          <p:nvPr/>
        </p:nvSpPr>
        <p:spPr bwMode="auto">
          <a:xfrm>
            <a:off x="56388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7"/>
          <p:cNvSpPr txBox="1">
            <a:spLocks noChangeArrowheads="1"/>
          </p:cNvSpPr>
          <p:nvPr/>
        </p:nvSpPr>
        <p:spPr bwMode="auto">
          <a:xfrm>
            <a:off x="304800" y="3521075"/>
            <a:ext cx="1350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latin typeface="Comic Sans MS" charset="0"/>
              </a:rPr>
              <a:t>Program</a:t>
            </a:r>
            <a:endParaRPr lang="en-US"/>
          </a:p>
        </p:txBody>
      </p:sp>
      <p:sp>
        <p:nvSpPr>
          <p:cNvPr id="35855" name="Text Box 18"/>
          <p:cNvSpPr txBox="1">
            <a:spLocks noChangeArrowheads="1"/>
          </p:cNvSpPr>
          <p:nvPr/>
        </p:nvSpPr>
        <p:spPr bwMode="auto">
          <a:xfrm>
            <a:off x="7162800" y="3505200"/>
            <a:ext cx="13541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latin typeface="Comic Sans MS" charset="0"/>
              </a:rPr>
              <a:t>Machine</a:t>
            </a:r>
          </a:p>
          <a:p>
            <a:r>
              <a:rPr lang="en-US">
                <a:latin typeface="Comic Sans MS" charset="0"/>
              </a:rPr>
              <a:t>code</a:t>
            </a:r>
            <a:endParaRPr lang="en-US"/>
          </a:p>
        </p:txBody>
      </p:sp>
      <p:sp>
        <p:nvSpPr>
          <p:cNvPr id="35856" name="Line 19"/>
          <p:cNvSpPr>
            <a:spLocks noChangeShapeType="1"/>
          </p:cNvSpPr>
          <p:nvPr/>
        </p:nvSpPr>
        <p:spPr bwMode="auto">
          <a:xfrm>
            <a:off x="6629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21"/>
          <p:cNvSpPr>
            <a:spLocks noChangeShapeType="1"/>
          </p:cNvSpPr>
          <p:nvPr/>
        </p:nvSpPr>
        <p:spPr bwMode="auto">
          <a:xfrm>
            <a:off x="2438400" y="2743200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Text Box 23"/>
          <p:cNvSpPr txBox="1">
            <a:spLocks noChangeArrowheads="1"/>
          </p:cNvSpPr>
          <p:nvPr/>
        </p:nvSpPr>
        <p:spPr bwMode="auto">
          <a:xfrm>
            <a:off x="1295400" y="1676400"/>
            <a:ext cx="65706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Comic Sans MS" charset="0"/>
              </a:rPr>
              <a:t>Higher to lower level </a:t>
            </a:r>
          </a:p>
          <a:p>
            <a:pPr algn="ctr"/>
            <a:r>
              <a:rPr lang="en-US">
                <a:latin typeface="Comic Sans MS" charset="0"/>
              </a:rPr>
              <a:t>representations, analyses, &amp; transformations</a:t>
            </a:r>
            <a:endParaRPr lang="en-US"/>
          </a:p>
        </p:txBody>
      </p:sp>
      <p:sp>
        <p:nvSpPr>
          <p:cNvPr id="35859" name="Text Box 24"/>
          <p:cNvSpPr txBox="1">
            <a:spLocks noChangeArrowheads="1"/>
          </p:cNvSpPr>
          <p:nvPr/>
        </p:nvSpPr>
        <p:spPr bwMode="auto">
          <a:xfrm>
            <a:off x="1050925" y="4114800"/>
            <a:ext cx="152558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000" b="1">
                <a:latin typeface="Comic Sans MS" charset="0"/>
              </a:rPr>
              <a:t>Structural</a:t>
            </a:r>
            <a:r>
              <a:rPr lang="en-US" sz="2000">
                <a:latin typeface="Comic Sans MS" charset="0"/>
              </a:rPr>
              <a:t> </a:t>
            </a:r>
          </a:p>
          <a:p>
            <a:pPr algn="ctr"/>
            <a:r>
              <a:rPr lang="en-US" sz="2000">
                <a:latin typeface="Comic Sans MS" charset="0"/>
              </a:rPr>
              <a:t>inlining</a:t>
            </a:r>
          </a:p>
          <a:p>
            <a:pPr algn="ctr"/>
            <a:r>
              <a:rPr lang="en-US" sz="2000">
                <a:latin typeface="Comic Sans MS" charset="0"/>
              </a:rPr>
              <a:t>unrolling</a:t>
            </a:r>
          </a:p>
          <a:p>
            <a:pPr algn="ctr"/>
            <a:r>
              <a:rPr lang="en-US" sz="2000">
                <a:latin typeface="Comic Sans MS" charset="0"/>
              </a:rPr>
              <a:t>loop perm</a:t>
            </a:r>
            <a:endParaRPr lang="en-US" sz="2000"/>
          </a:p>
        </p:txBody>
      </p:sp>
      <p:sp>
        <p:nvSpPr>
          <p:cNvPr id="35860" name="Text Box 25"/>
          <p:cNvSpPr txBox="1">
            <a:spLocks noChangeArrowheads="1"/>
          </p:cNvSpPr>
          <p:nvPr/>
        </p:nvSpPr>
        <p:spPr bwMode="auto">
          <a:xfrm>
            <a:off x="2546350" y="4114800"/>
            <a:ext cx="157956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000" b="1">
                <a:latin typeface="Comic Sans MS" charset="0"/>
              </a:rPr>
              <a:t>Scalar</a:t>
            </a:r>
            <a:r>
              <a:rPr lang="en-US" sz="2000">
                <a:latin typeface="Comic Sans MS" charset="0"/>
              </a:rPr>
              <a:t> </a:t>
            </a:r>
          </a:p>
          <a:p>
            <a:pPr algn="ctr"/>
            <a:r>
              <a:rPr lang="en-US" sz="2000">
                <a:latin typeface="Comic Sans MS" charset="0"/>
              </a:rPr>
              <a:t>cse</a:t>
            </a:r>
          </a:p>
          <a:p>
            <a:pPr algn="ctr"/>
            <a:r>
              <a:rPr lang="en-US" sz="2000">
                <a:latin typeface="Comic Sans MS" charset="0"/>
              </a:rPr>
              <a:t>constants</a:t>
            </a:r>
          </a:p>
          <a:p>
            <a:pPr algn="ctr"/>
            <a:r>
              <a:rPr lang="en-US" sz="2000">
                <a:latin typeface="Comic Sans MS" charset="0"/>
              </a:rPr>
              <a:t>expressions</a:t>
            </a:r>
            <a:endParaRPr lang="en-US" sz="2000"/>
          </a:p>
        </p:txBody>
      </p:sp>
      <p:sp>
        <p:nvSpPr>
          <p:cNvPr id="35861" name="Text Box 26"/>
          <p:cNvSpPr txBox="1">
            <a:spLocks noChangeArrowheads="1"/>
          </p:cNvSpPr>
          <p:nvPr/>
        </p:nvSpPr>
        <p:spPr bwMode="auto">
          <a:xfrm>
            <a:off x="3733800" y="4114800"/>
            <a:ext cx="14319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000" b="1">
                <a:latin typeface="Comic Sans MS" charset="0"/>
              </a:rPr>
              <a:t>Memory</a:t>
            </a:r>
            <a:r>
              <a:rPr lang="en-US" sz="2000">
                <a:latin typeface="Comic Sans MS" charset="0"/>
              </a:rPr>
              <a:t> </a:t>
            </a:r>
          </a:p>
          <a:p>
            <a:pPr algn="ctr"/>
            <a:r>
              <a:rPr lang="en-US" sz="2000">
                <a:latin typeface="Comic Sans MS" charset="0"/>
              </a:rPr>
              <a:t>scalar repl</a:t>
            </a:r>
          </a:p>
          <a:p>
            <a:pPr algn="ctr"/>
            <a:r>
              <a:rPr lang="en-US" sz="2000">
                <a:latin typeface="Comic Sans MS" charset="0"/>
              </a:rPr>
              <a:t>ptrs</a:t>
            </a:r>
            <a:endParaRPr lang="en-US" sz="2000"/>
          </a:p>
        </p:txBody>
      </p:sp>
      <p:sp>
        <p:nvSpPr>
          <p:cNvPr id="35862" name="Text Box 27"/>
          <p:cNvSpPr txBox="1">
            <a:spLocks noChangeArrowheads="1"/>
          </p:cNvSpPr>
          <p:nvPr/>
        </p:nvSpPr>
        <p:spPr bwMode="auto">
          <a:xfrm>
            <a:off x="5122863" y="4114800"/>
            <a:ext cx="8493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000" b="1">
                <a:latin typeface="Comic Sans MS" charset="0"/>
              </a:rPr>
              <a:t>Reg. </a:t>
            </a:r>
          </a:p>
          <a:p>
            <a:pPr algn="ctr"/>
            <a:r>
              <a:rPr lang="en-US" sz="2000" b="1">
                <a:latin typeface="Comic Sans MS" charset="0"/>
              </a:rPr>
              <a:t>Alloc</a:t>
            </a:r>
            <a:r>
              <a:rPr lang="en-US" sz="2000">
                <a:latin typeface="Comic Sans MS" charset="0"/>
              </a:rPr>
              <a:t> </a:t>
            </a:r>
            <a:endParaRPr lang="en-US" sz="2000"/>
          </a:p>
        </p:txBody>
      </p:sp>
      <p:sp>
        <p:nvSpPr>
          <p:cNvPr id="35863" name="Text Box 29"/>
          <p:cNvSpPr txBox="1">
            <a:spLocks noChangeArrowheads="1"/>
          </p:cNvSpPr>
          <p:nvPr/>
        </p:nvSpPr>
        <p:spPr bwMode="auto">
          <a:xfrm>
            <a:off x="5840413" y="4114800"/>
            <a:ext cx="15446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omic Sans MS" charset="0"/>
              </a:rPr>
              <a:t>Scheduling</a:t>
            </a:r>
            <a:r>
              <a:rPr lang="en-US" sz="2000" dirty="0">
                <a:latin typeface="Comic Sans MS" charset="0"/>
              </a:rPr>
              <a:t> </a:t>
            </a:r>
          </a:p>
          <a:p>
            <a:pPr algn="ctr"/>
            <a:r>
              <a:rPr lang="en-US" sz="2000" dirty="0">
                <a:latin typeface="Comic Sans MS" charset="0"/>
              </a:rPr>
              <a:t>peephole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47339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2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22530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2267744" y="1052736"/>
            <a:ext cx="4729137" cy="5129213"/>
          </a:xfrm>
        </p:spPr>
        <p:txBody>
          <a:bodyPr/>
          <a:lstStyle/>
          <a:p>
            <a:r>
              <a:rPr lang="en-US" altLang="zh-CN" sz="3200" dirty="0"/>
              <a:t>Background</a:t>
            </a:r>
          </a:p>
          <a:p>
            <a:pPr lvl="1"/>
            <a:r>
              <a:rPr lang="en-US" altLang="zh-CN" sz="2400" dirty="0"/>
              <a:t>LINT: A Programming Tool</a:t>
            </a:r>
          </a:p>
          <a:p>
            <a:pPr lvl="1"/>
            <a:r>
              <a:rPr lang="en-US" altLang="zh-CN" sz="2400" dirty="0"/>
              <a:t>The Problem</a:t>
            </a:r>
          </a:p>
          <a:p>
            <a:pPr lvl="1"/>
            <a:r>
              <a:rPr lang="en-US" altLang="zh-CN" sz="2400" dirty="0"/>
              <a:t>Compiler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Static Analysis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Concept</a:t>
            </a:r>
          </a:p>
          <a:p>
            <a:pPr lvl="1"/>
            <a:r>
              <a:rPr lang="en-US" altLang="zh-CN" sz="2400" dirty="0"/>
              <a:t>Buffer Overrun</a:t>
            </a:r>
          </a:p>
          <a:p>
            <a:pPr lvl="1"/>
            <a:r>
              <a:rPr lang="en-US" altLang="zh-CN" sz="2400" dirty="0"/>
              <a:t>Pitfalls of Privileges</a:t>
            </a:r>
          </a:p>
          <a:p>
            <a:pPr lvl="1"/>
            <a:r>
              <a:rPr lang="en-US" altLang="zh-CN" sz="2400" dirty="0"/>
              <a:t>Untrusted Data</a:t>
            </a:r>
          </a:p>
          <a:p>
            <a:pPr lvl="1"/>
            <a:r>
              <a:rPr lang="en-US" altLang="zh-CN" sz="2400" dirty="0"/>
              <a:t>A Perfect Work</a:t>
            </a:r>
          </a:p>
        </p:txBody>
      </p:sp>
    </p:spTree>
    <p:extLst>
      <p:ext uri="{BB962C8B-B14F-4D97-AF65-F5344CB8AC3E}">
        <p14:creationId xmlns:p14="http://schemas.microsoft.com/office/powerpoint/2010/main" val="25471512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2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22530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2267744" y="1052736"/>
            <a:ext cx="4729137" cy="5129213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Background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LINT: A Programming Tool</a:t>
            </a:r>
          </a:p>
          <a:p>
            <a:pPr lvl="1"/>
            <a:r>
              <a:rPr lang="en-US" altLang="zh-CN" sz="2400" dirty="0"/>
              <a:t>The Problem</a:t>
            </a:r>
          </a:p>
          <a:p>
            <a:pPr lvl="1"/>
            <a:r>
              <a:rPr lang="en-US" altLang="zh-CN" sz="2400" dirty="0"/>
              <a:t>Compiler</a:t>
            </a:r>
          </a:p>
          <a:p>
            <a:r>
              <a:rPr lang="en-US" altLang="zh-CN" sz="3200" dirty="0"/>
              <a:t>Static Analysis</a:t>
            </a:r>
          </a:p>
          <a:p>
            <a:pPr lvl="1"/>
            <a:r>
              <a:rPr lang="en-US" altLang="zh-CN" sz="2400" dirty="0"/>
              <a:t>Concept</a:t>
            </a:r>
          </a:p>
          <a:p>
            <a:pPr lvl="1"/>
            <a:r>
              <a:rPr lang="en-US" altLang="zh-CN" sz="2400" dirty="0"/>
              <a:t>Buffer Overrun</a:t>
            </a:r>
          </a:p>
          <a:p>
            <a:pPr lvl="1"/>
            <a:r>
              <a:rPr lang="en-US" altLang="zh-CN" sz="2400" dirty="0"/>
              <a:t>Pitfalls of Privileges</a:t>
            </a:r>
          </a:p>
          <a:p>
            <a:pPr lvl="1"/>
            <a:r>
              <a:rPr lang="en-US" altLang="zh-CN" sz="2400" dirty="0"/>
              <a:t>Untrusted Data</a:t>
            </a:r>
          </a:p>
          <a:p>
            <a:pPr lvl="1"/>
            <a:r>
              <a:rPr lang="en-US" altLang="zh-CN" sz="2400" dirty="0"/>
              <a:t>A Perfect Work</a:t>
            </a:r>
          </a:p>
        </p:txBody>
      </p:sp>
    </p:spTree>
    <p:extLst>
      <p:ext uri="{BB962C8B-B14F-4D97-AF65-F5344CB8AC3E}">
        <p14:creationId xmlns:p14="http://schemas.microsoft.com/office/powerpoint/2010/main" val="25471512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- Concept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 compiler optimizations, program verifiers </a:t>
            </a:r>
          </a:p>
          <a:p>
            <a:endParaRPr lang="en-US" dirty="0"/>
          </a:p>
          <a:p>
            <a:r>
              <a:rPr lang="en-US" dirty="0"/>
              <a:t>Examine program text (no execution)</a:t>
            </a:r>
          </a:p>
          <a:p>
            <a:r>
              <a:rPr lang="en-US" dirty="0"/>
              <a:t>Build a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 of program state</a:t>
            </a:r>
          </a:p>
          <a:p>
            <a:pPr lvl="1"/>
            <a:r>
              <a:rPr lang="en-US" dirty="0"/>
              <a:t>An abstraction of the run-time state</a:t>
            </a:r>
          </a:p>
          <a:p>
            <a:r>
              <a:rPr lang="en-US" dirty="0"/>
              <a:t>Reason over possible behaviors</a:t>
            </a:r>
          </a:p>
          <a:p>
            <a:pPr lvl="1"/>
            <a:r>
              <a:rPr lang="en-US" dirty="0"/>
              <a:t>E.g., </a:t>
            </a:r>
            <a:r>
              <a:rPr lang="ja-JP" altLang="en-US" dirty="0"/>
              <a:t>“</a:t>
            </a:r>
            <a:r>
              <a:rPr lang="en-US" altLang="ja-JP" dirty="0"/>
              <a:t>run</a:t>
            </a:r>
            <a:r>
              <a:rPr lang="ja-JP" altLang="en-US" dirty="0"/>
              <a:t>”</a:t>
            </a:r>
            <a:r>
              <a:rPr lang="en-US" altLang="ja-JP" dirty="0"/>
              <a:t> the program over the abstract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64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interpretation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implemented via dataflow analysis</a:t>
            </a:r>
          </a:p>
          <a:p>
            <a:r>
              <a:rPr lang="en-US" dirty="0"/>
              <a:t>Each program statement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en-US" altLang="ja-JP" dirty="0">
                <a:solidFill>
                  <a:srgbClr val="FF0000"/>
                </a:solidFill>
              </a:rPr>
              <a:t>transfer function </a:t>
            </a:r>
            <a:r>
              <a:rPr lang="en-US" altLang="ja-JP" dirty="0"/>
              <a:t>indicates how it transforms state</a:t>
            </a:r>
          </a:p>
          <a:p>
            <a:r>
              <a:rPr lang="en-US" dirty="0"/>
              <a:t>Example:  What is the transfer function for</a:t>
            </a:r>
          </a:p>
          <a:p>
            <a:r>
              <a:rPr lang="en-US" dirty="0"/>
              <a:t>  </a:t>
            </a:r>
            <a:r>
              <a:rPr lang="en-US" b="1" dirty="0"/>
              <a:t>y = x++</a:t>
            </a:r>
            <a:r>
              <a:rPr lang="en-US" dirty="0"/>
              <a:t>;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592104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an abstract domain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57200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>
                <a:latin typeface="Symbol" charset="0"/>
              </a:rPr>
              <a:t></a:t>
            </a:r>
            <a:r>
              <a:rPr lang="en-US" i="0"/>
              <a:t> x = { 3, 5, 7 }; y = { 9, 11, 13 } </a:t>
            </a:r>
            <a:r>
              <a:rPr lang="en-US" i="0">
                <a:solidFill>
                  <a:srgbClr val="000000"/>
                </a:solidFill>
                <a:cs typeface="Times New Roman" charset="0"/>
                <a:sym typeface="Symbol" charset="0"/>
              </a:rPr>
              <a:t></a:t>
            </a:r>
            <a:r>
              <a:rPr lang="en-US" i="0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/>
              <a:t>   </a:t>
            </a:r>
            <a:r>
              <a:rPr lang="en-US" b="1" i="0">
                <a:latin typeface="Courier New" charset="0"/>
              </a:rPr>
              <a:t>y = x++;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>
                <a:latin typeface="Symbol" charset="0"/>
              </a:rPr>
              <a:t></a:t>
            </a:r>
            <a:r>
              <a:rPr lang="en-US" i="0"/>
              <a:t> x = { 4, 6, 8 }; y = { 3, 5, 7 } </a:t>
            </a:r>
            <a:r>
              <a:rPr lang="en-US" i="0">
                <a:solidFill>
                  <a:srgbClr val="000000"/>
                </a:solidFill>
                <a:cs typeface="Times New Roman" charset="0"/>
                <a:sym typeface="Symbol" charset="0"/>
              </a:rPr>
              <a:t></a:t>
            </a:r>
            <a:r>
              <a:rPr lang="en-US" i="0"/>
              <a:t> </a:t>
            </a: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350520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>
                <a:latin typeface="Symbol" charset="0"/>
              </a:rPr>
              <a:t></a:t>
            </a:r>
            <a:r>
              <a:rPr lang="en-US" i="0"/>
              <a:t> x is prime; y is prime </a:t>
            </a:r>
            <a:r>
              <a:rPr lang="en-US" i="0">
                <a:solidFill>
                  <a:srgbClr val="000000"/>
                </a:solidFill>
                <a:cs typeface="Times New Roman" charset="0"/>
                <a:sym typeface="Symbol" charset="0"/>
              </a:rPr>
              <a:t></a:t>
            </a:r>
            <a:r>
              <a:rPr lang="en-US" i="0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/>
              <a:t>   </a:t>
            </a:r>
            <a:r>
              <a:rPr lang="en-US" b="1" i="0">
                <a:latin typeface="Courier New" charset="0"/>
              </a:rPr>
              <a:t>y = x++;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>
                <a:latin typeface="Symbol" charset="0"/>
              </a:rPr>
              <a:t></a:t>
            </a:r>
            <a:r>
              <a:rPr lang="en-US" i="0"/>
              <a:t> x is anything; y is prime </a:t>
            </a:r>
            <a:r>
              <a:rPr lang="en-US" i="0">
                <a:sym typeface="Symbol" charset="0"/>
              </a:rPr>
              <a:t></a:t>
            </a:r>
            <a:r>
              <a:rPr lang="en-US"/>
              <a:t> 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81000" y="2209800"/>
            <a:ext cx="289560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>
                <a:latin typeface="Symbol" charset="0"/>
              </a:rPr>
              <a:t></a:t>
            </a:r>
            <a:r>
              <a:rPr lang="en-US" i="0"/>
              <a:t> x is odd; y is odd </a:t>
            </a:r>
            <a:r>
              <a:rPr lang="en-US" i="0">
                <a:solidFill>
                  <a:srgbClr val="000000"/>
                </a:solidFill>
                <a:cs typeface="Times New Roman" charset="0"/>
                <a:sym typeface="Symbol" charset="0"/>
              </a:rPr>
              <a:t></a:t>
            </a:r>
            <a:r>
              <a:rPr lang="en-US" i="0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/>
              <a:t>   </a:t>
            </a:r>
            <a:r>
              <a:rPr lang="en-US" b="1" i="0">
                <a:latin typeface="Courier New" charset="0"/>
              </a:rPr>
              <a:t>y = x++;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>
                <a:latin typeface="Symbol" charset="0"/>
              </a:rPr>
              <a:t></a:t>
            </a:r>
            <a:r>
              <a:rPr lang="en-US" i="0"/>
              <a:t> x is even; y is odd </a:t>
            </a:r>
            <a:r>
              <a:rPr lang="en-US" i="0">
                <a:solidFill>
                  <a:srgbClr val="000000"/>
                </a:solidFill>
                <a:cs typeface="Times New Roman" charset="0"/>
                <a:sym typeface="Symbol" charset="0"/>
              </a:rPr>
              <a:t></a:t>
            </a:r>
            <a:r>
              <a:rPr lang="en-US" i="0"/>
              <a:t> </a:t>
            </a:r>
          </a:p>
        </p:txBody>
      </p:sp>
      <p:sp>
        <p:nvSpPr>
          <p:cNvPr id="573447" name="Text Box 7"/>
          <p:cNvSpPr txBox="1">
            <a:spLocks noChangeArrowheads="1"/>
          </p:cNvSpPr>
          <p:nvPr/>
        </p:nvSpPr>
        <p:spPr bwMode="auto">
          <a:xfrm>
            <a:off x="3962400" y="5105400"/>
            <a:ext cx="502920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>
                <a:latin typeface="Symbol" charset="0"/>
              </a:rPr>
              <a:t></a:t>
            </a:r>
            <a:r>
              <a:rPr lang="en-US" i="0"/>
              <a:t> x</a:t>
            </a:r>
            <a:r>
              <a:rPr lang="en-US" i="0" baseline="-25000"/>
              <a:t>n</a:t>
            </a:r>
            <a:r>
              <a:rPr lang="en-US" i="0"/>
              <a:t> = f(a</a:t>
            </a:r>
            <a:r>
              <a:rPr lang="en-US" i="0" baseline="-25000"/>
              <a:t>n-1</a:t>
            </a:r>
            <a:r>
              <a:rPr lang="en-US" i="0"/>
              <a:t>,…,z</a:t>
            </a:r>
            <a:r>
              <a:rPr lang="en-US" i="0" baseline="-25000"/>
              <a:t>n-1</a:t>
            </a:r>
            <a:r>
              <a:rPr lang="en-US" i="0"/>
              <a:t>);</a:t>
            </a:r>
            <a:r>
              <a:rPr lang="en-US"/>
              <a:t> </a:t>
            </a:r>
            <a:r>
              <a:rPr lang="en-US" i="0"/>
              <a:t>y</a:t>
            </a:r>
            <a:r>
              <a:rPr lang="en-US" i="0" baseline="-25000"/>
              <a:t>n</a:t>
            </a:r>
            <a:r>
              <a:rPr lang="en-US" i="0"/>
              <a:t> = f(a</a:t>
            </a:r>
            <a:r>
              <a:rPr lang="en-US" i="0" baseline="-25000"/>
              <a:t>n-1</a:t>
            </a:r>
            <a:r>
              <a:rPr lang="en-US" i="0"/>
              <a:t>,…,z</a:t>
            </a:r>
            <a:r>
              <a:rPr lang="en-US" i="0" baseline="-25000"/>
              <a:t>n-1</a:t>
            </a:r>
            <a:r>
              <a:rPr lang="en-US" i="0"/>
              <a:t>) </a:t>
            </a:r>
            <a:r>
              <a:rPr lang="en-US" i="0">
                <a:sym typeface="Symbol" charset="0"/>
              </a:rPr>
              <a:t></a:t>
            </a:r>
            <a:r>
              <a:rPr lang="en-US"/>
              <a:t> </a:t>
            </a:r>
            <a:endParaRPr lang="en-US" i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/>
              <a:t>   </a:t>
            </a:r>
            <a:r>
              <a:rPr lang="en-US" b="1" i="0">
                <a:latin typeface="Courier New" charset="0"/>
              </a:rPr>
              <a:t>y = x++;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>
                <a:latin typeface="Symbol" charset="0"/>
              </a:rPr>
              <a:t></a:t>
            </a:r>
            <a:r>
              <a:rPr lang="en-US" i="0"/>
              <a:t> x</a:t>
            </a:r>
            <a:r>
              <a:rPr lang="en-US" i="0" baseline="-25000"/>
              <a:t>n+1</a:t>
            </a:r>
            <a:r>
              <a:rPr lang="en-US" i="0"/>
              <a:t> = x</a:t>
            </a:r>
            <a:r>
              <a:rPr lang="en-US" i="0" baseline="-25000"/>
              <a:t>n</a:t>
            </a:r>
            <a:r>
              <a:rPr lang="en-US" i="0"/>
              <a:t>+1;</a:t>
            </a:r>
            <a:r>
              <a:rPr lang="en-US"/>
              <a:t> </a:t>
            </a:r>
            <a:r>
              <a:rPr lang="en-US" i="0"/>
              <a:t>y</a:t>
            </a:r>
            <a:r>
              <a:rPr lang="en-US" i="0" baseline="-25000"/>
              <a:t>n+1</a:t>
            </a:r>
            <a:r>
              <a:rPr lang="en-US" i="0"/>
              <a:t> = x</a:t>
            </a:r>
            <a:r>
              <a:rPr lang="en-US" i="0" baseline="-25000"/>
              <a:t>n</a:t>
            </a:r>
            <a:r>
              <a:rPr lang="en-US" i="0"/>
              <a:t> </a:t>
            </a:r>
            <a:r>
              <a:rPr lang="en-US" i="0">
                <a:sym typeface="Symbol" charset="0"/>
              </a:rPr>
              <a:t></a:t>
            </a:r>
            <a:r>
              <a:rPr lang="en-US"/>
              <a:t> </a:t>
            </a: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4191000" y="3429000"/>
            <a:ext cx="472440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>
                <a:latin typeface="Symbol" charset="0"/>
              </a:rPr>
              <a:t></a:t>
            </a:r>
            <a:r>
              <a:rPr lang="en-US" i="0"/>
              <a:t>x=3, y=11</a:t>
            </a:r>
            <a:r>
              <a:rPr lang="en-US" i="0">
                <a:solidFill>
                  <a:srgbClr val="000000"/>
                </a:solidFill>
                <a:sym typeface="Symbol" charset="0"/>
              </a:rPr>
              <a:t></a:t>
            </a:r>
            <a:r>
              <a:rPr lang="en-US" i="0"/>
              <a:t>, </a:t>
            </a:r>
            <a:r>
              <a:rPr lang="en-US" i="0">
                <a:latin typeface="Symbol" charset="0"/>
              </a:rPr>
              <a:t></a:t>
            </a:r>
            <a:r>
              <a:rPr lang="en-US" i="0"/>
              <a:t>x=5, y=9</a:t>
            </a:r>
            <a:r>
              <a:rPr lang="en-US" i="0">
                <a:solidFill>
                  <a:srgbClr val="000000"/>
                </a:solidFill>
                <a:sym typeface="Symbol" charset="0"/>
              </a:rPr>
              <a:t></a:t>
            </a:r>
            <a:r>
              <a:rPr lang="en-US" i="0"/>
              <a:t>, </a:t>
            </a:r>
            <a:r>
              <a:rPr lang="en-US" i="0">
                <a:latin typeface="Symbol" charset="0"/>
              </a:rPr>
              <a:t></a:t>
            </a:r>
            <a:r>
              <a:rPr lang="en-US" i="0"/>
              <a:t>x=7, y=13</a:t>
            </a:r>
            <a:r>
              <a:rPr lang="en-US" i="0">
                <a:solidFill>
                  <a:srgbClr val="000000"/>
                </a:solidFill>
                <a:sym typeface="Symbol" charset="0"/>
              </a:rPr>
              <a:t></a:t>
            </a:r>
            <a:endParaRPr lang="en-US" i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/>
              <a:t>   </a:t>
            </a:r>
            <a:r>
              <a:rPr lang="en-US" b="1" i="0">
                <a:latin typeface="Courier New" charset="0"/>
              </a:rPr>
              <a:t>y = x++;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0">
                <a:latin typeface="Symbol" charset="0"/>
              </a:rPr>
              <a:t></a:t>
            </a:r>
            <a:r>
              <a:rPr lang="en-US" i="0"/>
              <a:t>x=4, y=3</a:t>
            </a:r>
            <a:r>
              <a:rPr lang="en-US" i="0">
                <a:solidFill>
                  <a:srgbClr val="000000"/>
                </a:solidFill>
                <a:sym typeface="Symbol" charset="0"/>
              </a:rPr>
              <a:t></a:t>
            </a:r>
            <a:r>
              <a:rPr lang="en-US" i="0"/>
              <a:t>, </a:t>
            </a:r>
            <a:r>
              <a:rPr lang="en-US" i="0">
                <a:latin typeface="Symbol" charset="0"/>
              </a:rPr>
              <a:t></a:t>
            </a:r>
            <a:r>
              <a:rPr lang="en-US" i="0"/>
              <a:t>x=6, y=5</a:t>
            </a:r>
            <a:r>
              <a:rPr lang="en-US" i="0">
                <a:solidFill>
                  <a:srgbClr val="000000"/>
                </a:solidFill>
                <a:sym typeface="Symbol" charset="0"/>
              </a:rPr>
              <a:t></a:t>
            </a:r>
            <a:r>
              <a:rPr lang="en-US" i="0"/>
              <a:t>, </a:t>
            </a:r>
            <a:r>
              <a:rPr lang="en-US" i="0">
                <a:latin typeface="Symbol" charset="0"/>
              </a:rPr>
              <a:t></a:t>
            </a:r>
            <a:r>
              <a:rPr lang="en-US" i="0"/>
              <a:t>x=8, y=7</a:t>
            </a:r>
            <a:r>
              <a:rPr lang="en-US" i="0">
                <a:solidFill>
                  <a:srgbClr val="000000"/>
                </a:solidFill>
                <a:sym typeface="Symbol" charset="0"/>
              </a:rPr>
              <a:t>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40203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 animBg="1"/>
      <p:bldP spid="573445" grpId="0" animBg="1"/>
      <p:bldP spid="573447" grpId="0" animBg="1"/>
      <p:bldP spid="5734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challenge: Choose good abstractions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abstraction determines the </a:t>
            </a:r>
            <a:r>
              <a:rPr lang="en-US" dirty="0">
                <a:solidFill>
                  <a:srgbClr val="FF0000"/>
                </a:solidFill>
              </a:rPr>
              <a:t>expense</a:t>
            </a:r>
            <a:r>
              <a:rPr lang="en-US" dirty="0"/>
              <a:t> (in time and space)</a:t>
            </a:r>
          </a:p>
          <a:p>
            <a:r>
              <a:rPr lang="en-US" dirty="0"/>
              <a:t>The abstraction determines the </a:t>
            </a:r>
            <a:r>
              <a:rPr lang="en-US" dirty="0">
                <a:solidFill>
                  <a:srgbClr val="FF0000"/>
                </a:solidFill>
              </a:rPr>
              <a:t>accuracy</a:t>
            </a:r>
            <a:r>
              <a:rPr lang="en-US" dirty="0"/>
              <a:t> (what information is lost)</a:t>
            </a:r>
          </a:p>
          <a:p>
            <a:pPr lvl="1"/>
            <a:r>
              <a:rPr lang="en-US" dirty="0"/>
              <a:t>Less accurate results are poor for applications that require precision</a:t>
            </a:r>
          </a:p>
          <a:p>
            <a:pPr lvl="1"/>
            <a:r>
              <a:rPr lang="en-US" dirty="0"/>
              <a:t>Cannot conclude all true properties in the grammar</a:t>
            </a:r>
          </a:p>
        </p:txBody>
      </p:sp>
    </p:spTree>
    <p:extLst>
      <p:ext uri="{BB962C8B-B14F-4D97-AF65-F5344CB8AC3E}">
        <p14:creationId xmlns:p14="http://schemas.microsoft.com/office/powerpoint/2010/main" val="41774956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analysis: Charact</a:t>
            </a:r>
            <a:r>
              <a:rPr lang="en-US" altLang="zh-CN" dirty="0"/>
              <a:t>eristic</a:t>
            </a:r>
            <a:endParaRPr lang="en-US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 to analyze large models of state, so use abstraction</a:t>
            </a:r>
          </a:p>
          <a:p>
            <a:r>
              <a:rPr lang="en-US" dirty="0"/>
              <a:t>Conservative:  account for abstracted-away state</a:t>
            </a:r>
          </a:p>
          <a:p>
            <a:r>
              <a:rPr lang="en-US" dirty="0"/>
              <a:t>Sound:  (weak) properties are guaranteed to be true</a:t>
            </a:r>
          </a:p>
          <a:p>
            <a:pPr lvl="1"/>
            <a:r>
              <a:rPr lang="en-US" dirty="0"/>
              <a:t>*Some static analyses are not sound</a:t>
            </a:r>
          </a:p>
        </p:txBody>
      </p:sp>
    </p:spTree>
    <p:extLst>
      <p:ext uri="{BB962C8B-B14F-4D97-AF65-F5344CB8AC3E}">
        <p14:creationId xmlns:p14="http://schemas.microsoft.com/office/powerpoint/2010/main" val="298266095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2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22530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2267744" y="1052736"/>
            <a:ext cx="4729137" cy="5129213"/>
          </a:xfrm>
        </p:spPr>
        <p:txBody>
          <a:bodyPr/>
          <a:lstStyle/>
          <a:p>
            <a:r>
              <a:rPr lang="en-US" altLang="zh-CN" sz="3200" dirty="0"/>
              <a:t>Background</a:t>
            </a:r>
          </a:p>
          <a:p>
            <a:pPr lvl="1"/>
            <a:r>
              <a:rPr lang="en-US" altLang="zh-CN" sz="2400" dirty="0"/>
              <a:t>LINT: A Programming Tool</a:t>
            </a:r>
          </a:p>
          <a:p>
            <a:pPr lvl="1"/>
            <a:r>
              <a:rPr lang="en-US" altLang="zh-CN" sz="2400" dirty="0"/>
              <a:t>The Problem</a:t>
            </a:r>
          </a:p>
          <a:p>
            <a:pPr lvl="1"/>
            <a:r>
              <a:rPr lang="en-US" altLang="zh-CN" sz="2400" dirty="0"/>
              <a:t>Compiler</a:t>
            </a:r>
          </a:p>
          <a:p>
            <a:r>
              <a:rPr lang="en-US" altLang="zh-CN" sz="3200" dirty="0"/>
              <a:t>Static Analysis</a:t>
            </a:r>
          </a:p>
          <a:p>
            <a:pPr lvl="1"/>
            <a:r>
              <a:rPr lang="en-US" altLang="zh-CN" sz="2400" dirty="0"/>
              <a:t>Concept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Buffer Overrun</a:t>
            </a:r>
          </a:p>
          <a:p>
            <a:pPr lvl="1"/>
            <a:r>
              <a:rPr lang="en-US" altLang="zh-CN" sz="2400" dirty="0"/>
              <a:t>Pitfalls of Privileges</a:t>
            </a:r>
          </a:p>
          <a:p>
            <a:pPr lvl="1"/>
            <a:r>
              <a:rPr lang="en-US" altLang="zh-CN" sz="2400" dirty="0"/>
              <a:t>Untrusted Data</a:t>
            </a:r>
          </a:p>
          <a:p>
            <a:pPr lvl="1"/>
            <a:r>
              <a:rPr lang="en-US" altLang="zh-CN" sz="2400" dirty="0"/>
              <a:t>A Perfect Work</a:t>
            </a:r>
          </a:p>
        </p:txBody>
      </p:sp>
    </p:spTree>
    <p:extLst>
      <p:ext uri="{BB962C8B-B14F-4D97-AF65-F5344CB8AC3E}">
        <p14:creationId xmlns:p14="http://schemas.microsoft.com/office/powerpoint/2010/main" val="25471512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Buffer Overruns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674279"/>
            <a:ext cx="3810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An example bug:</a:t>
            </a:r>
          </a:p>
          <a:p>
            <a:pPr eaLnBrk="1" hangingPunct="1">
              <a:defRPr/>
            </a:pPr>
            <a:endParaRPr lang="en-US" sz="2800" dirty="0">
              <a:cs typeface="+mn-cs"/>
            </a:endParaRPr>
          </a:p>
          <a:p>
            <a:pPr eaLnBrk="1" hangingPunct="1">
              <a:defRPr/>
            </a:pPr>
            <a:endParaRPr lang="en-US" sz="2800" dirty="0">
              <a:cs typeface="+mn-cs"/>
            </a:endParaRPr>
          </a:p>
          <a:p>
            <a:pPr eaLnBrk="1" hangingPunct="1">
              <a:defRPr/>
            </a:pPr>
            <a:endParaRPr lang="en-US" sz="2800" dirty="0">
              <a:cs typeface="+mn-cs"/>
            </a:endParaRPr>
          </a:p>
          <a:p>
            <a:pPr eaLnBrk="1" hangingPunct="1">
              <a:defRPr/>
            </a:pPr>
            <a:endParaRPr lang="en-US" sz="2800" dirty="0"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Command</a:t>
            </a:r>
            <a:r>
              <a:rPr lang="zh-CN" altLang="en-US" sz="2800" dirty="0">
                <a:cs typeface="+mn-cs"/>
              </a:rPr>
              <a:t> </a:t>
            </a:r>
            <a:r>
              <a:rPr lang="en-US" altLang="zh-CN" sz="2800" dirty="0">
                <a:cs typeface="+mn-cs"/>
              </a:rPr>
              <a:t>line</a:t>
            </a:r>
            <a:r>
              <a:rPr lang="zh-CN" altLang="en-US" sz="2800" dirty="0">
                <a:cs typeface="+mn-cs"/>
              </a:rPr>
              <a:t>：</a:t>
            </a:r>
            <a:endParaRPr lang="en-US" altLang="zh-CN" sz="2800" dirty="0"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2800" dirty="0">
              <a:cs typeface="+mn-cs"/>
            </a:endParaRPr>
          </a:p>
          <a:p>
            <a:pPr lvl="1" eaLnBrk="1" hangingPunct="1">
              <a:buFont typeface="Wingdings" charset="0"/>
              <a:buNone/>
              <a:defRPr/>
            </a:pPr>
            <a:endParaRPr lang="en-US" sz="2400" dirty="0">
              <a:latin typeface="Courier New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53407" y="2180636"/>
            <a:ext cx="4132312" cy="259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Courier New" charset="0"/>
                <a:cs typeface="+mn-cs"/>
              </a:rPr>
              <a:t>main(int </a:t>
            </a:r>
            <a:r>
              <a:rPr lang="en-US" sz="1600" dirty="0" err="1">
                <a:latin typeface="Courier New" charset="0"/>
                <a:cs typeface="+mn-cs"/>
              </a:rPr>
              <a:t>argc</a:t>
            </a:r>
            <a:r>
              <a:rPr lang="en-US" sz="1600" dirty="0">
                <a:latin typeface="Courier New" charset="0"/>
                <a:cs typeface="+mn-cs"/>
              </a:rPr>
              <a:t>, char *</a:t>
            </a:r>
            <a:r>
              <a:rPr lang="en-US" sz="1600" dirty="0" err="1">
                <a:latin typeface="Courier New" charset="0"/>
                <a:cs typeface="+mn-cs"/>
              </a:rPr>
              <a:t>argv</a:t>
            </a:r>
            <a:r>
              <a:rPr lang="en-US" sz="1600" dirty="0">
                <a:latin typeface="Courier New" charset="0"/>
                <a:cs typeface="+mn-cs"/>
              </a:rPr>
              <a:t>[]) {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Courier New" charset="0"/>
                <a:cs typeface="+mn-cs"/>
              </a:rPr>
              <a:t>  </a:t>
            </a:r>
            <a:r>
              <a:rPr lang="en-US" sz="1600" dirty="0" err="1">
                <a:latin typeface="Courier New" charset="0"/>
                <a:cs typeface="+mn-cs"/>
              </a:rPr>
              <a:t>func</a:t>
            </a:r>
            <a:r>
              <a:rPr lang="en-US" sz="1600" dirty="0">
                <a:latin typeface="Courier New" charset="0"/>
                <a:cs typeface="+mn-cs"/>
              </a:rPr>
              <a:t>(</a:t>
            </a:r>
            <a:r>
              <a:rPr lang="en-US" sz="1600" dirty="0" err="1">
                <a:latin typeface="Courier New" charset="0"/>
                <a:cs typeface="+mn-cs"/>
              </a:rPr>
              <a:t>argv</a:t>
            </a:r>
            <a:r>
              <a:rPr lang="en-US" sz="1600" dirty="0">
                <a:latin typeface="Courier New" charset="0"/>
                <a:cs typeface="+mn-cs"/>
              </a:rPr>
              <a:t>[1]);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Courier New" charset="0"/>
                <a:cs typeface="+mn-cs"/>
              </a:rPr>
              <a:t>} 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Courier New" charset="0"/>
                <a:cs typeface="+mn-cs"/>
              </a:rPr>
              <a:t>void </a:t>
            </a:r>
            <a:r>
              <a:rPr lang="en-US" sz="1600" dirty="0" err="1">
                <a:latin typeface="Courier New" charset="0"/>
                <a:cs typeface="+mn-cs"/>
              </a:rPr>
              <a:t>func</a:t>
            </a:r>
            <a:r>
              <a:rPr lang="en-US" sz="1600" dirty="0">
                <a:latin typeface="Courier New" charset="0"/>
                <a:cs typeface="+mn-cs"/>
              </a:rPr>
              <a:t>(char *v) { 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Courier New" charset="0"/>
                <a:cs typeface="+mn-cs"/>
              </a:rPr>
              <a:t>  char buffer[10];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Courier New" charset="0"/>
                <a:cs typeface="+mn-cs"/>
              </a:rPr>
              <a:t>  </a:t>
            </a:r>
            <a:r>
              <a:rPr lang="en-US" sz="1600" dirty="0" err="1">
                <a:latin typeface="Courier New" charset="0"/>
                <a:cs typeface="+mn-cs"/>
              </a:rPr>
              <a:t>strcpy</a:t>
            </a:r>
            <a:r>
              <a:rPr lang="en-US" sz="1600" dirty="0">
                <a:latin typeface="Courier New" charset="0"/>
                <a:cs typeface="+mn-cs"/>
              </a:rPr>
              <a:t>(buffer, v);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Courier New" charset="0"/>
                <a:cs typeface="+mn-cs"/>
              </a:rPr>
              <a:t>} </a:t>
            </a:r>
            <a:endParaRPr lang="en-US" sz="1600" b="0" dirty="0">
              <a:solidFill>
                <a:schemeClr val="tx1"/>
              </a:solidFill>
              <a:latin typeface="Courier New" charset="0"/>
              <a:cs typeface="+mn-cs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86FCA5A-D76C-A64A-B46F-72B9C9E8D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373216"/>
            <a:ext cx="5400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Courier New" charset="0"/>
                <a:cs typeface="+mn-cs"/>
              </a:rPr>
              <a:t>$ </a:t>
            </a:r>
            <a:r>
              <a:rPr lang="en-US" sz="1600" dirty="0" err="1">
                <a:latin typeface="Courier New" charset="0"/>
                <a:cs typeface="+mn-cs"/>
              </a:rPr>
              <a:t>vulnprog</a:t>
            </a:r>
            <a:r>
              <a:rPr lang="en-US" sz="1600" dirty="0">
                <a:latin typeface="Courier New" charset="0"/>
                <a:cs typeface="+mn-cs"/>
              </a:rPr>
              <a:t> AAAAAAAAAAAAAAAAAAAAAAAAAAAAAAAA</a:t>
            </a:r>
            <a:endParaRPr lang="en-US" sz="1600" b="0" dirty="0">
              <a:solidFill>
                <a:schemeClr val="tx1"/>
              </a:solidFill>
              <a:latin typeface="Courier New" charset="0"/>
              <a:cs typeface="+mn-cs"/>
            </a:endParaRPr>
          </a:p>
        </p:txBody>
      </p:sp>
      <p:pic>
        <p:nvPicPr>
          <p:cNvPr id="14400" name="Picture 64">
            <a:extLst>
              <a:ext uri="{FF2B5EF4-FFF2-40B4-BE49-F238E27FC236}">
                <a16:creationId xmlns:a16="http://schemas.microsoft.com/office/drawing/2014/main" id="{A6BE7D72-F890-B34E-961A-F9FE3C53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702" y="913330"/>
            <a:ext cx="5836786" cy="30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80C1C07-66D2-4B4C-AF84-B39FCBCB3FAD}"/>
              </a:ext>
            </a:extLst>
          </p:cNvPr>
          <p:cNvSpPr txBox="1"/>
          <p:nvPr/>
        </p:nvSpPr>
        <p:spPr>
          <a:xfrm>
            <a:off x="403442" y="6043207"/>
            <a:ext cx="796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Source: https://</a:t>
            </a:r>
            <a:r>
              <a:rPr kumimoji="1" lang="en-US" altLang="zh-CN" sz="1800" dirty="0" err="1"/>
              <a:t>www.acunetix.com</a:t>
            </a:r>
            <a:r>
              <a:rPr kumimoji="1" lang="en-US" altLang="zh-CN" sz="1800" dirty="0"/>
              <a:t>/blog/web-security-zone/what-is-buffer-overflow/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0384852"/>
      </p:ext>
    </p:extLst>
  </p:cSld>
  <p:clrMapOvr>
    <a:masterClrMapping/>
  </p:clrMapOvr>
  <p:transition spd="med" advTm="108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Static Detection of Overruns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86848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Introduce implicit variables:</a:t>
            </a:r>
          </a:p>
          <a:p>
            <a:pPr lvl="1" eaLnBrk="1" hangingPunct="1">
              <a:defRPr/>
            </a:pPr>
            <a:r>
              <a:rPr lang="en-US" sz="2400" dirty="0" err="1"/>
              <a:t>alloc</a:t>
            </a:r>
            <a:r>
              <a:rPr lang="en-US" sz="2400" dirty="0"/>
              <a:t>(</a:t>
            </a:r>
            <a:r>
              <a:rPr lang="en-US" sz="2400" dirty="0" err="1"/>
              <a:t>buf</a:t>
            </a:r>
            <a:r>
              <a:rPr lang="en-US" sz="2400" dirty="0"/>
              <a:t>) = # bytes allocated for </a:t>
            </a:r>
            <a:r>
              <a:rPr lang="en-US" sz="2400" dirty="0" err="1"/>
              <a:t>buf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buf</a:t>
            </a:r>
            <a:r>
              <a:rPr lang="en-US" sz="2400" dirty="0"/>
              <a:t>) = # bytes stored in </a:t>
            </a:r>
            <a:r>
              <a:rPr lang="en-US" sz="2400" dirty="0" err="1"/>
              <a:t>buf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Safety condition: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buf</a:t>
            </a:r>
            <a:r>
              <a:rPr lang="en-US" sz="2400" dirty="0"/>
              <a:t>) </a:t>
            </a:r>
            <a:r>
              <a:rPr lang="en-US" sz="2400" dirty="0">
                <a:cs typeface="Tahoma" charset="0"/>
              </a:rPr>
              <a:t>≤</a:t>
            </a:r>
            <a:r>
              <a:rPr lang="en-US" sz="2400" dirty="0"/>
              <a:t> </a:t>
            </a:r>
            <a:r>
              <a:rPr lang="en-US" sz="2400" dirty="0" err="1"/>
              <a:t>alloc</a:t>
            </a:r>
            <a:r>
              <a:rPr lang="en-US" sz="2400" dirty="0"/>
              <a:t>(</a:t>
            </a:r>
            <a:r>
              <a:rPr lang="en-US" sz="2400" dirty="0" err="1"/>
              <a:t>buf</a:t>
            </a:r>
            <a:r>
              <a:rPr lang="en-US" sz="2400" dirty="0"/>
              <a:t>)</a:t>
            </a:r>
            <a:endParaRPr lang="en-US" sz="2400" dirty="0">
              <a:latin typeface="Courier New" charset="0"/>
            </a:endParaRPr>
          </a:p>
        </p:txBody>
      </p:sp>
      <p:cxnSp>
        <p:nvCxnSpPr>
          <p:cNvPr id="16391" name="AutoShape 7"/>
          <p:cNvCxnSpPr>
            <a:cxnSpLocks noChangeShapeType="1"/>
          </p:cNvCxnSpPr>
          <p:nvPr/>
        </p:nvCxnSpPr>
        <p:spPr bwMode="auto">
          <a:xfrm flipV="1">
            <a:off x="2133600" y="4999038"/>
            <a:ext cx="3200400" cy="3001962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0299382"/>
      </p:ext>
    </p:extLst>
  </p:cSld>
  <p:clrMapOvr>
    <a:masterClrMapping/>
  </p:clrMapOvr>
  <p:transition spd="med" advTm="105184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Current Status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Experimental results</a:t>
            </a:r>
          </a:p>
          <a:p>
            <a:pPr lvl="1" eaLnBrk="1" hangingPunct="1">
              <a:defRPr/>
            </a:pPr>
            <a:r>
              <a:rPr lang="en-US" sz="2400" dirty="0"/>
              <a:t>Found new bugs in </a:t>
            </a:r>
            <a:r>
              <a:rPr lang="en-US" sz="2400" dirty="0" err="1"/>
              <a:t>sendmail</a:t>
            </a:r>
            <a:r>
              <a:rPr lang="en-US" sz="2400" dirty="0"/>
              <a:t> (30k LOC), others</a:t>
            </a:r>
          </a:p>
          <a:p>
            <a:pPr lvl="1" eaLnBrk="1" hangingPunct="1">
              <a:defRPr/>
            </a:pPr>
            <a:r>
              <a:rPr lang="en-US" sz="2400" dirty="0"/>
              <a:t>Analysis is fast, but many false alarms (1/</a:t>
            </a:r>
            <a:r>
              <a:rPr lang="en-US" sz="2400" dirty="0" err="1"/>
              <a:t>kLOC</a:t>
            </a:r>
            <a:r>
              <a:rPr lang="en-US" sz="2400" dirty="0"/>
              <a:t>)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400" dirty="0"/>
              <a:t>						</a:t>
            </a:r>
            <a:r>
              <a:rPr lang="en-US" sz="1800" dirty="0"/>
              <a:t>see also </a:t>
            </a:r>
            <a:r>
              <a:rPr lang="en-US" sz="1800" dirty="0" err="1"/>
              <a:t>Dor</a:t>
            </a:r>
            <a:r>
              <a:rPr lang="en-US" sz="1800" dirty="0"/>
              <a:t>, </a:t>
            </a:r>
            <a:r>
              <a:rPr lang="en-US" sz="1800" dirty="0" err="1"/>
              <a:t>Rodeh</a:t>
            </a:r>
            <a:r>
              <a:rPr lang="en-US" sz="1800" dirty="0"/>
              <a:t>, </a:t>
            </a:r>
            <a:r>
              <a:rPr lang="en-US" sz="1800" dirty="0" err="1"/>
              <a:t>Sagiv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Research challenges</a:t>
            </a:r>
          </a:p>
          <a:p>
            <a:pPr lvl="1" eaLnBrk="1" hangingPunct="1">
              <a:defRPr/>
            </a:pPr>
            <a:r>
              <a:rPr lang="en-US" sz="2400" dirty="0"/>
              <a:t>Pointer analysis    </a:t>
            </a:r>
            <a:r>
              <a:rPr lang="en-US" sz="2000" dirty="0"/>
              <a:t>(support strong updates)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Integer analysis   </a:t>
            </a:r>
            <a:r>
              <a:rPr lang="en-US" sz="2000" dirty="0"/>
              <a:t>(infer linear relations, flow-sensitivity)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Soundness, scalability, real-world programs</a:t>
            </a:r>
          </a:p>
        </p:txBody>
      </p:sp>
    </p:spTree>
    <p:extLst>
      <p:ext uri="{BB962C8B-B14F-4D97-AF65-F5344CB8AC3E}">
        <p14:creationId xmlns:p14="http://schemas.microsoft.com/office/powerpoint/2010/main" val="177794861"/>
      </p:ext>
    </p:extLst>
  </p:cSld>
  <p:clrMapOvr>
    <a:masterClrMapping/>
  </p:clrMapOvr>
  <p:transition spd="med" advTm="142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2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22530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2267744" y="1052736"/>
            <a:ext cx="4729137" cy="5129213"/>
          </a:xfrm>
        </p:spPr>
        <p:txBody>
          <a:bodyPr/>
          <a:lstStyle/>
          <a:p>
            <a:r>
              <a:rPr lang="en-US" altLang="zh-CN" sz="3200" dirty="0"/>
              <a:t>Background</a:t>
            </a:r>
          </a:p>
          <a:p>
            <a:pPr lvl="1"/>
            <a:r>
              <a:rPr lang="en-US" altLang="zh-CN" sz="2400" dirty="0"/>
              <a:t>LINT: A Programming Tool</a:t>
            </a:r>
          </a:p>
          <a:p>
            <a:pPr lvl="1"/>
            <a:r>
              <a:rPr lang="en-US" altLang="zh-CN" sz="2400" dirty="0"/>
              <a:t>The Problem</a:t>
            </a:r>
          </a:p>
          <a:p>
            <a:pPr lvl="1"/>
            <a:r>
              <a:rPr lang="en-US" altLang="zh-CN" sz="2400" dirty="0"/>
              <a:t>Compiler</a:t>
            </a:r>
          </a:p>
          <a:p>
            <a:r>
              <a:rPr lang="en-US" altLang="zh-CN" sz="3200" dirty="0"/>
              <a:t>Static Analysis</a:t>
            </a:r>
          </a:p>
          <a:p>
            <a:pPr lvl="1"/>
            <a:r>
              <a:rPr lang="en-US" altLang="zh-CN" sz="2400" dirty="0"/>
              <a:t>Concept</a:t>
            </a:r>
          </a:p>
          <a:p>
            <a:pPr lvl="1"/>
            <a:r>
              <a:rPr lang="en-US" altLang="zh-CN" sz="2400" dirty="0"/>
              <a:t>Buffer Overrun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Pitfalls of Privileges</a:t>
            </a:r>
          </a:p>
          <a:p>
            <a:pPr lvl="1"/>
            <a:r>
              <a:rPr lang="en-US" altLang="zh-CN" sz="2400" dirty="0"/>
              <a:t>Untrusted Data</a:t>
            </a:r>
          </a:p>
          <a:p>
            <a:pPr lvl="1"/>
            <a:r>
              <a:rPr lang="en-US" altLang="zh-CN" sz="2400" dirty="0"/>
              <a:t>A Perfect Work</a:t>
            </a:r>
          </a:p>
        </p:txBody>
      </p:sp>
    </p:spTree>
    <p:extLst>
      <p:ext uri="{BB962C8B-B14F-4D97-AF65-F5344CB8AC3E}">
        <p14:creationId xmlns:p14="http://schemas.microsoft.com/office/powerpoint/2010/main" val="25471512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DOUBLE-CHECKING PROGRAMS: </a:t>
            </a:r>
            <a:r>
              <a:rPr lang="en-US" dirty="0">
                <a:hlinkClick r:id="rId3"/>
              </a:rPr>
              <a:t>LINT</a:t>
            </a:r>
            <a:endParaRPr lang="en-US" dirty="0"/>
          </a:p>
        </p:txBody>
      </p:sp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04801" y="990600"/>
            <a:ext cx="8659688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kumimoji="1" lang="en-US" altLang="ko-KR" sz="2400" dirty="0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 Checks your program more thoroughly than </a:t>
            </a:r>
            <a:r>
              <a:rPr kumimoji="1" lang="en-US" altLang="ko-KR" sz="2400" dirty="0">
                <a:solidFill>
                  <a:srgbClr val="FF0000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cc</a:t>
            </a:r>
            <a:r>
              <a:rPr kumimoji="1" lang="en-US" altLang="ko-KR" sz="2400" dirty="0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 does: </a:t>
            </a:r>
          </a:p>
          <a:p>
            <a:pPr latinLnBrk="1">
              <a:defRPr/>
            </a:pPr>
            <a:endParaRPr kumimoji="1" lang="en-US" altLang="ko-KR" dirty="0">
              <a:latin typeface="Verdana" charset="0"/>
              <a:ea typeface="굴림" charset="0"/>
              <a:cs typeface="굴림" charset="0"/>
              <a:sym typeface="Symbol" charset="0"/>
            </a:endParaRPr>
          </a:p>
          <a:p>
            <a:pPr latinLnBrk="1">
              <a:defRPr/>
            </a:pP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   Utility : </a:t>
            </a:r>
            <a:r>
              <a:rPr kumimoji="1" lang="en-US" altLang="ko-KR" b="1" dirty="0">
                <a:latin typeface="Verdana" charset="0"/>
                <a:ea typeface="굴림" charset="0"/>
                <a:cs typeface="굴림" charset="0"/>
                <a:sym typeface="Symbol" charset="0"/>
              </a:rPr>
              <a:t>lint 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{ </a:t>
            </a:r>
            <a:r>
              <a:rPr kumimoji="1" lang="en-US" altLang="ko-KR" dirty="0" err="1">
                <a:latin typeface="Verdana" charset="0"/>
                <a:ea typeface="굴림" charset="0"/>
                <a:cs typeface="굴림" charset="0"/>
                <a:sym typeface="Symbol" charset="0"/>
              </a:rPr>
              <a:t>fileName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}* </a:t>
            </a:r>
          </a:p>
          <a:p>
            <a:pPr latinLnBrk="1">
              <a:defRPr/>
            </a:pPr>
            <a:endParaRPr kumimoji="1" lang="en-US" altLang="ko-KR" dirty="0">
              <a:latin typeface="Verdana" charset="0"/>
              <a:ea typeface="굴림" charset="0"/>
              <a:cs typeface="굴림" charset="0"/>
              <a:sym typeface="Symbol" charset="0"/>
            </a:endParaRPr>
          </a:p>
          <a:p>
            <a:pPr latinLnBrk="1">
              <a:defRPr/>
            </a:pP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   </a:t>
            </a:r>
            <a:r>
              <a:rPr kumimoji="1" lang="en-US" altLang="ko-KR" b="1" dirty="0">
                <a:latin typeface="Verdana" charset="0"/>
                <a:ea typeface="굴림" charset="0"/>
                <a:cs typeface="굴림" charset="0"/>
                <a:sym typeface="Symbol" charset="0"/>
              </a:rPr>
              <a:t>lint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scans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the specified source files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and displays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any potential</a:t>
            </a:r>
          </a:p>
          <a:p>
            <a:pPr latinLnBrk="1">
              <a:defRPr/>
            </a:pP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    errors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that it finds. </a:t>
            </a:r>
          </a:p>
          <a:p>
            <a:pPr latinLnBrk="1">
              <a:defRPr/>
            </a:pPr>
            <a:endParaRPr kumimoji="1" lang="en-US" altLang="ko-KR" dirty="0">
              <a:latin typeface="Verdana" charset="0"/>
              <a:ea typeface="굴림" charset="0"/>
              <a:cs typeface="굴림" charset="0"/>
              <a:sym typeface="Symbol" charset="0"/>
            </a:endParaRPr>
          </a:p>
          <a:p>
            <a:pPr latinLnBrk="1">
              <a:defRPr/>
            </a:pPr>
            <a:endParaRPr kumimoji="1" lang="en-US" altLang="ko-KR" dirty="0">
              <a:latin typeface="Verdana" charset="0"/>
              <a:ea typeface="굴림" charset="0"/>
              <a:cs typeface="굴림" charset="0"/>
              <a:sym typeface="Symbol" charset="0"/>
            </a:endParaRPr>
          </a:p>
          <a:p>
            <a:pPr latinLnBrk="1">
              <a:defRPr/>
            </a:pP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  $ </a:t>
            </a:r>
            <a:r>
              <a:rPr kumimoji="1" lang="en-US" altLang="ko-KR" dirty="0">
                <a:solidFill>
                  <a:srgbClr val="FF0066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lint  </a:t>
            </a:r>
            <a:r>
              <a:rPr kumimoji="1" lang="en-US" altLang="ko-KR" dirty="0" err="1">
                <a:solidFill>
                  <a:srgbClr val="FF0066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reverse.c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			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---&gt; check “</a:t>
            </a:r>
            <a:r>
              <a:rPr kumimoji="1" lang="en-US" altLang="ko-KR" dirty="0" err="1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reverse.c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”.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</a:t>
            </a:r>
          </a:p>
          <a:p>
            <a:pPr latinLnBrk="1">
              <a:defRPr/>
            </a:pP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   reverse  defined ( </a:t>
            </a:r>
            <a:r>
              <a:rPr kumimoji="1" lang="en-US" altLang="ko-KR" dirty="0" err="1">
                <a:latin typeface="Verdana" charset="0"/>
                <a:ea typeface="굴림" charset="0"/>
                <a:cs typeface="굴림" charset="0"/>
                <a:sym typeface="Symbol" charset="0"/>
              </a:rPr>
              <a:t>reverse.c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(12) ), but never used </a:t>
            </a:r>
          </a:p>
          <a:p>
            <a:pPr latinLnBrk="1">
              <a:defRPr/>
            </a:pPr>
            <a:endParaRPr kumimoji="1" lang="en-US" altLang="ko-KR" dirty="0">
              <a:latin typeface="Verdana" charset="0"/>
              <a:ea typeface="굴림" charset="0"/>
              <a:cs typeface="굴림" charset="0"/>
              <a:sym typeface="Symbol" charset="0"/>
            </a:endParaRPr>
          </a:p>
          <a:p>
            <a:pPr latinLnBrk="1">
              <a:defRPr/>
            </a:pPr>
            <a:endParaRPr kumimoji="1" lang="en-US" altLang="ko-KR" dirty="0">
              <a:latin typeface="Verdana" charset="0"/>
              <a:ea typeface="굴림" charset="0"/>
              <a:cs typeface="굴림" charset="0"/>
              <a:sym typeface="Symbol" charset="0"/>
            </a:endParaRPr>
          </a:p>
          <a:p>
            <a:pPr latinLnBrk="1">
              <a:defRPr/>
            </a:pP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  $ </a:t>
            </a:r>
            <a:r>
              <a:rPr kumimoji="1" lang="en-US" altLang="ko-KR" dirty="0">
                <a:solidFill>
                  <a:srgbClr val="FF0066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lint </a:t>
            </a:r>
            <a:r>
              <a:rPr kumimoji="1" lang="en-US" altLang="ko-KR" dirty="0" err="1">
                <a:solidFill>
                  <a:srgbClr val="FF0066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palindrome.c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			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---&gt; check “</a:t>
            </a:r>
            <a:r>
              <a:rPr kumimoji="1" lang="en-US" altLang="ko-KR" dirty="0" err="1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palindrome.c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”.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</a:t>
            </a:r>
          </a:p>
          <a:p>
            <a:pPr latinLnBrk="1">
              <a:defRPr/>
            </a:pP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  palindrome  defined ( </a:t>
            </a:r>
            <a:r>
              <a:rPr kumimoji="1" lang="en-US" altLang="ko-KR" dirty="0" err="1">
                <a:latin typeface="Verdana" charset="0"/>
                <a:ea typeface="굴림" charset="0"/>
                <a:cs typeface="굴림" charset="0"/>
                <a:sym typeface="Symbol" charset="0"/>
              </a:rPr>
              <a:t>palindrome.c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( 12 ) ), but never used </a:t>
            </a:r>
          </a:p>
          <a:p>
            <a:pPr latinLnBrk="1">
              <a:defRPr/>
            </a:pP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   reverse used ( </a:t>
            </a:r>
            <a:r>
              <a:rPr kumimoji="1" lang="en-US" altLang="ko-KR" dirty="0" err="1">
                <a:latin typeface="Verdana" charset="0"/>
                <a:ea typeface="굴림" charset="0"/>
                <a:cs typeface="굴림" charset="0"/>
                <a:sym typeface="Symbol" charset="0"/>
              </a:rPr>
              <a:t>palindrome.c</a:t>
            </a:r>
            <a:r>
              <a:rPr kumimoji="1" lang="en-US" altLang="ko-KR" dirty="0">
                <a:latin typeface="Verdana" charset="0"/>
                <a:ea typeface="굴림" charset="0"/>
                <a:cs typeface="굴림" charset="0"/>
                <a:sym typeface="Symbol" charset="0"/>
              </a:rPr>
              <a:t>(14) ), but not defined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467544" y="1628800"/>
            <a:ext cx="830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27535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Pitfalls of Privileges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Spot the bug:</a:t>
            </a:r>
            <a:br>
              <a:rPr lang="en-US">
                <a:cs typeface="+mn-cs"/>
              </a:rPr>
            </a:b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		</a:t>
            </a:r>
            <a:r>
              <a:rPr lang="en-US" sz="1800">
                <a:latin typeface="Courier New" charset="0"/>
                <a:cs typeface="+mn-cs"/>
              </a:rPr>
              <a:t>setuid(0);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>
                <a:latin typeface="Courier New" charset="0"/>
                <a:cs typeface="+mn-cs"/>
              </a:rPr>
              <a:t>		rv = bind(...);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>
                <a:latin typeface="Courier New" charset="0"/>
                <a:cs typeface="+mn-cs"/>
              </a:rPr>
              <a:t>		if (rv &lt; 0)</a:t>
            </a:r>
            <a:br>
              <a:rPr lang="en-US" sz="1800">
                <a:latin typeface="Courier New" charset="0"/>
                <a:cs typeface="+mn-cs"/>
              </a:rPr>
            </a:br>
            <a:r>
              <a:rPr lang="en-US" sz="1800">
                <a:latin typeface="Courier New" charset="0"/>
                <a:cs typeface="+mn-cs"/>
              </a:rPr>
              <a:t>	    return rv;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>
                <a:latin typeface="Courier New" charset="0"/>
                <a:cs typeface="+mn-cs"/>
              </a:rPr>
              <a:t>		seteuid(getuid());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400"/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3733800" y="2819400"/>
            <a:ext cx="1447800" cy="381000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solidFill>
                <a:schemeClr val="accent1"/>
              </a:solidFill>
              <a:cs typeface="+mn-cs"/>
            </a:endParaRP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3131840" y="1844824"/>
            <a:ext cx="1440160" cy="381000"/>
          </a:xfrm>
          <a:prstGeom prst="wedgeRectCallout">
            <a:avLst>
              <a:gd name="adj1" fmla="val -45574"/>
              <a:gd name="adj2" fmla="val 7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b="0">
                <a:cs typeface="+mn-cs"/>
              </a:rPr>
              <a:t>enablePriv()</a:t>
            </a: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4788024" y="2348880"/>
            <a:ext cx="1368152" cy="381000"/>
          </a:xfrm>
          <a:prstGeom prst="wedgeRectCallout">
            <a:avLst>
              <a:gd name="adj1" fmla="val -106848"/>
              <a:gd name="adj2" fmla="val 5039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b="0" dirty="0" err="1">
                <a:cs typeface="+mn-cs"/>
              </a:rPr>
              <a:t>checkPriv</a:t>
            </a:r>
            <a:r>
              <a:rPr lang="en-US" sz="2000" b="0" dirty="0">
                <a:cs typeface="+mn-cs"/>
              </a:rPr>
              <a:t>()</a:t>
            </a: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4716016" y="3789040"/>
            <a:ext cx="1512168" cy="381000"/>
          </a:xfrm>
          <a:prstGeom prst="wedgeRectCallout">
            <a:avLst>
              <a:gd name="adj1" fmla="val -77437"/>
              <a:gd name="adj2" fmla="val -9078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b="0" dirty="0" err="1">
                <a:cs typeface="+mn-cs"/>
              </a:rPr>
              <a:t>disablePriv</a:t>
            </a:r>
            <a:r>
              <a:rPr lang="en-US" sz="2000" b="0" dirty="0">
                <a:cs typeface="+mn-cs"/>
              </a:rPr>
              <a:t>()</a:t>
            </a: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4114800" y="3733800"/>
            <a:ext cx="2286000" cy="381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solidFill>
                <a:schemeClr val="tx1"/>
              </a:solidFill>
              <a:cs typeface="+mn-cs"/>
            </a:endParaRP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4114800" y="3810000"/>
            <a:ext cx="1219200" cy="381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solidFill>
                <a:schemeClr val="tx1"/>
              </a:solidFill>
              <a:cs typeface="+mn-cs"/>
            </a:endParaRPr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4355976" y="2924944"/>
            <a:ext cx="2520280" cy="381000"/>
          </a:xfrm>
          <a:prstGeom prst="wedgeRoundRectCallout">
            <a:avLst>
              <a:gd name="adj1" fmla="val -67519"/>
              <a:gd name="adj2" fmla="val 5039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b="0" dirty="0">
                <a:cs typeface="+mn-cs"/>
              </a:rPr>
              <a:t>Bug!  Leaks privilege</a:t>
            </a:r>
          </a:p>
        </p:txBody>
      </p:sp>
    </p:spTree>
    <p:extLst>
      <p:ext uri="{BB962C8B-B14F-4D97-AF65-F5344CB8AC3E}">
        <p14:creationId xmlns:p14="http://schemas.microsoft.com/office/powerpoint/2010/main" val="3140029184"/>
      </p:ext>
    </p:extLst>
  </p:cSld>
  <p:clrMapOvr>
    <a:masterClrMapping/>
  </p:clrMapOvr>
  <p:transition spd="med" advTm="1037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nimBg="1" autoUpdateAnimBg="0"/>
      <p:bldP spid="18443" grpId="0" animBg="1" autoUpdateAnimBg="0"/>
      <p:bldP spid="18444" grpId="0" animBg="1" autoUpdateAnimBg="0"/>
      <p:bldP spid="1844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Common Language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808912" cy="2779439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Various interpretations are possible</a:t>
            </a:r>
          </a:p>
          <a:p>
            <a:pPr lvl="1" eaLnBrk="1" hangingPunct="1">
              <a:defRPr/>
            </a:pPr>
            <a:r>
              <a:rPr lang="en-US" sz="2400" dirty="0"/>
              <a:t>C: </a:t>
            </a:r>
            <a:r>
              <a:rPr lang="en-US" sz="2400" dirty="0" err="1"/>
              <a:t>enablePriv</a:t>
            </a:r>
            <a:r>
              <a:rPr lang="en-US" sz="2400" dirty="0"/>
              <a:t>(p) lasts until next </a:t>
            </a:r>
            <a:r>
              <a:rPr lang="en-US" sz="2400" dirty="0" err="1"/>
              <a:t>disablePriv</a:t>
            </a:r>
            <a:r>
              <a:rPr lang="en-US" sz="2400" dirty="0"/>
              <a:t>(p)</a:t>
            </a:r>
          </a:p>
          <a:p>
            <a:pPr lvl="1" eaLnBrk="1" hangingPunct="1">
              <a:defRPr/>
            </a:pPr>
            <a:r>
              <a:rPr lang="en-US" sz="2400" dirty="0"/>
              <a:t>Java: … or until containing stack frame is popped</a:t>
            </a:r>
          </a:p>
          <a:p>
            <a:pPr lvl="1" eaLnBrk="1" hangingPunct="1">
              <a:defRPr/>
            </a:pPr>
            <a:r>
              <a:rPr lang="en-US" sz="2400" dirty="0" err="1"/>
              <a:t>checkPriv</a:t>
            </a:r>
            <a:r>
              <a:rPr lang="en-US" sz="2400" dirty="0"/>
              <a:t>(p) throws fatal error if p not enabled</a:t>
            </a:r>
          </a:p>
        </p:txBody>
      </p:sp>
    </p:spTree>
    <p:extLst>
      <p:ext uri="{BB962C8B-B14F-4D97-AF65-F5344CB8AC3E}">
        <p14:creationId xmlns:p14="http://schemas.microsoft.com/office/powerpoint/2010/main" val="3865225431"/>
      </p:ext>
    </p:extLst>
  </p:cSld>
  <p:clrMapOvr>
    <a:masterClrMapping/>
  </p:clrMapOvr>
  <p:transition spd="med" advTm="98752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Static Privilege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800">
              <a:cs typeface="+mn-cs"/>
            </a:endParaRPr>
          </a:p>
          <a:p>
            <a:pPr eaLnBrk="1" hangingPunct="1">
              <a:defRPr/>
            </a:pPr>
            <a:r>
              <a:rPr lang="en-US" sz="2800">
                <a:cs typeface="+mn-cs"/>
              </a:rPr>
              <a:t>Some problems in privilege analysis:</a:t>
            </a:r>
          </a:p>
          <a:p>
            <a:pPr lvl="1" eaLnBrk="1" hangingPunct="1">
              <a:defRPr/>
            </a:pPr>
            <a:r>
              <a:rPr lang="en-US" sz="2400" i="1"/>
              <a:t>Privilege inference           </a:t>
            </a:r>
            <a:r>
              <a:rPr lang="en-US" sz="2000"/>
              <a:t>(auditing, bug-finding)</a:t>
            </a:r>
            <a:endParaRPr lang="en-US" sz="2400"/>
          </a:p>
          <a:p>
            <a:pPr lvl="2" eaLnBrk="1" hangingPunct="1">
              <a:defRPr/>
            </a:pPr>
            <a:r>
              <a:rPr lang="en-US" sz="2000"/>
              <a:t>Find all privileges reaching a given program point</a:t>
            </a:r>
          </a:p>
          <a:p>
            <a:pPr lvl="1" eaLnBrk="1" hangingPunct="1">
              <a:defRPr/>
            </a:pPr>
            <a:r>
              <a:rPr lang="en-US" sz="2400" i="1"/>
              <a:t>Enforcing privilege-safety</a:t>
            </a:r>
            <a:r>
              <a:rPr lang="en-US" sz="2400"/>
              <a:t>  </a:t>
            </a:r>
            <a:r>
              <a:rPr lang="en-US" sz="2000"/>
              <a:t>(cleanliness of new code)</a:t>
            </a:r>
            <a:endParaRPr lang="en-US" sz="2400" i="1"/>
          </a:p>
          <a:p>
            <a:pPr lvl="2" eaLnBrk="1" hangingPunct="1">
              <a:defRPr/>
            </a:pPr>
            <a:r>
              <a:rPr lang="en-US" sz="2000"/>
              <a:t>Verify statically that no checkPriv() operation can fail</a:t>
            </a:r>
          </a:p>
          <a:p>
            <a:pPr lvl="2" eaLnBrk="1" hangingPunct="1">
              <a:defRPr/>
            </a:pPr>
            <a:r>
              <a:rPr lang="en-US" sz="2000"/>
              <a:t>… or that program behaves same under C &amp; Java styles</a:t>
            </a:r>
          </a:p>
        </p:txBody>
      </p:sp>
    </p:spTree>
    <p:extLst>
      <p:ext uri="{BB962C8B-B14F-4D97-AF65-F5344CB8AC3E}">
        <p14:creationId xmlns:p14="http://schemas.microsoft.com/office/powerpoint/2010/main" val="2621336065"/>
      </p:ext>
    </p:extLst>
  </p:cSld>
  <p:clrMapOvr>
    <a:masterClrMapping/>
  </p:clrMapOvr>
  <p:transition spd="med" advTm="113696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Future Directions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800">
              <a:cs typeface="+mn-cs"/>
            </a:endParaRPr>
          </a:p>
          <a:p>
            <a:pPr eaLnBrk="1" hangingPunct="1">
              <a:defRPr/>
            </a:pPr>
            <a:r>
              <a:rPr lang="en-US" sz="2800">
                <a:cs typeface="+mn-cs"/>
              </a:rPr>
              <a:t>Research challenges</a:t>
            </a:r>
          </a:p>
          <a:p>
            <a:pPr lvl="1" eaLnBrk="1" hangingPunct="1">
              <a:defRPr/>
            </a:pPr>
            <a:r>
              <a:rPr lang="en-US" sz="2400"/>
              <a:t>Experimental studies on real programs</a:t>
            </a:r>
          </a:p>
          <a:p>
            <a:pPr lvl="1" eaLnBrk="1" hangingPunct="1">
              <a:defRPr/>
            </a:pPr>
            <a:r>
              <a:rPr lang="en-US" sz="2400"/>
              <a:t>Handling data-directed privilege properties</a:t>
            </a:r>
          </a:p>
          <a:p>
            <a:pPr lvl="1" eaLnBrk="1" hangingPunct="1">
              <a:defRPr/>
            </a:pPr>
            <a:r>
              <a:rPr lang="en-US" sz="2400"/>
              <a:t>Other access control models</a:t>
            </a:r>
          </a:p>
        </p:txBody>
      </p:sp>
    </p:spTree>
    <p:extLst>
      <p:ext uri="{BB962C8B-B14F-4D97-AF65-F5344CB8AC3E}">
        <p14:creationId xmlns:p14="http://schemas.microsoft.com/office/powerpoint/2010/main" val="2347979940"/>
      </p:ext>
    </p:extLst>
  </p:cSld>
  <p:clrMapOvr>
    <a:masterClrMapping/>
  </p:clrMapOvr>
  <p:transition spd="med" advTm="92944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2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22530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2267744" y="1052736"/>
            <a:ext cx="4729137" cy="5129213"/>
          </a:xfrm>
        </p:spPr>
        <p:txBody>
          <a:bodyPr/>
          <a:lstStyle/>
          <a:p>
            <a:r>
              <a:rPr lang="en-US" altLang="zh-CN" sz="3200" dirty="0"/>
              <a:t>Background</a:t>
            </a:r>
          </a:p>
          <a:p>
            <a:pPr lvl="1"/>
            <a:r>
              <a:rPr lang="en-US" altLang="zh-CN" sz="2400" dirty="0"/>
              <a:t>LINT: A Programming Tool</a:t>
            </a:r>
          </a:p>
          <a:p>
            <a:pPr lvl="1"/>
            <a:r>
              <a:rPr lang="en-US" altLang="zh-CN" sz="2400" dirty="0"/>
              <a:t>The Problem</a:t>
            </a:r>
          </a:p>
          <a:p>
            <a:pPr lvl="1"/>
            <a:r>
              <a:rPr lang="en-US" altLang="zh-CN" sz="2400" dirty="0"/>
              <a:t>Compiler</a:t>
            </a:r>
          </a:p>
          <a:p>
            <a:r>
              <a:rPr lang="en-US" altLang="zh-CN" sz="3200" dirty="0"/>
              <a:t>Static Analysis</a:t>
            </a:r>
          </a:p>
          <a:p>
            <a:pPr lvl="1"/>
            <a:r>
              <a:rPr lang="en-US" altLang="zh-CN" sz="2400" dirty="0"/>
              <a:t>Concept</a:t>
            </a:r>
          </a:p>
          <a:p>
            <a:pPr lvl="1"/>
            <a:r>
              <a:rPr lang="en-US" altLang="zh-CN" sz="2400" dirty="0"/>
              <a:t>Buffer Overrun</a:t>
            </a:r>
          </a:p>
          <a:p>
            <a:pPr lvl="1"/>
            <a:r>
              <a:rPr lang="en-US" altLang="zh-CN" sz="2400" dirty="0"/>
              <a:t>Pitfalls of Privileges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Untrusted Data</a:t>
            </a:r>
          </a:p>
          <a:p>
            <a:pPr lvl="1"/>
            <a:r>
              <a:rPr lang="en-US" altLang="zh-CN" sz="2400" dirty="0"/>
              <a:t>A Perfect Work</a:t>
            </a:r>
          </a:p>
        </p:txBody>
      </p:sp>
    </p:spTree>
    <p:extLst>
      <p:ext uri="{BB962C8B-B14F-4D97-AF65-F5344CB8AC3E}">
        <p14:creationId xmlns:p14="http://schemas.microsoft.com/office/powerpoint/2010/main" val="254715126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Manipulating Untrusted Data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Spot the bug:</a:t>
            </a:r>
            <a:br>
              <a:rPr lang="en-US">
                <a:cs typeface="+mn-cs"/>
              </a:rPr>
            </a:b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		</a:t>
            </a:r>
            <a:r>
              <a:rPr lang="en-US" sz="1800">
                <a:latin typeface="Courier New" charset="0"/>
                <a:cs typeface="+mn-cs"/>
              </a:rPr>
              <a:t>hp = gethostbyaddr(...);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>
                <a:latin typeface="Courier New" charset="0"/>
                <a:cs typeface="+mn-cs"/>
              </a:rPr>
              <a:t>		printf(hp-&gt;hp_hname);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400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3733800" y="2819400"/>
            <a:ext cx="1447800" cy="381000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solidFill>
                <a:schemeClr val="accent1"/>
              </a:solidFill>
              <a:cs typeface="+mn-cs"/>
            </a:endParaRP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5410200" y="2667000"/>
            <a:ext cx="2618184" cy="381000"/>
          </a:xfrm>
          <a:prstGeom prst="wedgeRectCallout">
            <a:avLst>
              <a:gd name="adj1" fmla="val -60544"/>
              <a:gd name="adj2" fmla="val -13392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b="0" dirty="0">
                <a:cs typeface="+mn-cs"/>
              </a:rPr>
              <a:t>untrusted source of data</a:t>
            </a: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4114800" y="3733800"/>
            <a:ext cx="2286000" cy="381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solidFill>
                <a:schemeClr val="tx1"/>
              </a:solidFill>
              <a:cs typeface="+mn-cs"/>
            </a:endParaRP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4114800" y="3810000"/>
            <a:ext cx="1219200" cy="381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solidFill>
                <a:schemeClr val="tx1"/>
              </a:solidFill>
              <a:cs typeface="+mn-cs"/>
            </a:endParaRP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4038600" y="4038600"/>
            <a:ext cx="3125688" cy="914400"/>
          </a:xfrm>
          <a:prstGeom prst="wedgeRoundRectCallout">
            <a:avLst>
              <a:gd name="adj1" fmla="val -57532"/>
              <a:gd name="adj2" fmla="val -18751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b="0" dirty="0">
                <a:cs typeface="+mn-cs"/>
              </a:rPr>
              <a:t>Bug!  </a:t>
            </a:r>
            <a:r>
              <a:rPr lang="en-US" b="0" dirty="0" err="1">
                <a:cs typeface="+mn-cs"/>
              </a:rPr>
              <a:t>printf</a:t>
            </a:r>
            <a:r>
              <a:rPr lang="en-US" b="0" dirty="0">
                <a:cs typeface="+mn-cs"/>
              </a:rPr>
              <a:t>() trusts its first argument</a:t>
            </a:r>
          </a:p>
        </p:txBody>
      </p:sp>
    </p:spTree>
    <p:extLst>
      <p:ext uri="{BB962C8B-B14F-4D97-AF65-F5344CB8AC3E}">
        <p14:creationId xmlns:p14="http://schemas.microsoft.com/office/powerpoint/2010/main" val="3693388708"/>
      </p:ext>
    </p:extLst>
  </p:cSld>
  <p:clrMapOvr>
    <a:masterClrMapping/>
  </p:clrMapOvr>
  <p:transition spd="med" advTm="720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 autoUpdateAnimBg="0"/>
      <p:bldP spid="3482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Trust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Security involves much mental </a:t>
            </a:r>
            <a:r>
              <a:rPr lang="ja-JP" altLang="en-US" sz="2800" dirty="0">
                <a:latin typeface="Arial"/>
                <a:cs typeface="+mn-cs"/>
              </a:rPr>
              <a:t>“</a:t>
            </a:r>
            <a:r>
              <a:rPr lang="en-US" sz="2800" dirty="0">
                <a:cs typeface="+mn-cs"/>
              </a:rPr>
              <a:t>bookkeeping</a:t>
            </a:r>
            <a:r>
              <a:rPr lang="ja-JP" altLang="en-US" sz="2800" dirty="0">
                <a:latin typeface="Arial"/>
                <a:cs typeface="+mn-cs"/>
              </a:rPr>
              <a:t>”</a:t>
            </a:r>
            <a:endParaRPr lang="en-US" sz="2800" dirty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/>
              <a:t>Problem: Help programmer keep track of which values can be trusted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One approach: static </a:t>
            </a:r>
            <a:r>
              <a:rPr lang="en-US" sz="2800" i="1" dirty="0">
                <a:cs typeface="+mn-cs"/>
              </a:rPr>
              <a:t>taint analysis</a:t>
            </a:r>
          </a:p>
          <a:p>
            <a:pPr lvl="1" eaLnBrk="1" hangingPunct="1">
              <a:defRPr/>
            </a:pPr>
            <a:r>
              <a:rPr lang="en-US" sz="2400" dirty="0"/>
              <a:t>Extend the C type system</a:t>
            </a:r>
          </a:p>
          <a:p>
            <a:pPr lvl="1" eaLnBrk="1" hangingPunct="1">
              <a:defRPr/>
            </a:pPr>
            <a:r>
              <a:rPr lang="en-US" sz="2400" dirty="0"/>
              <a:t>Qualified types express annotations: e.g., </a:t>
            </a:r>
            <a:r>
              <a:rPr lang="en-US" sz="2400" dirty="0">
                <a:latin typeface="Courier New" charset="0"/>
              </a:rPr>
              <a:t>tainted char *</a:t>
            </a:r>
            <a:r>
              <a:rPr lang="en-US" sz="2400" dirty="0"/>
              <a:t> is an untrusted string</a:t>
            </a:r>
          </a:p>
          <a:p>
            <a:pPr lvl="1" eaLnBrk="1" hangingPunct="1">
              <a:defRPr/>
            </a:pPr>
            <a:r>
              <a:rPr lang="en-US" sz="2400" dirty="0" err="1"/>
              <a:t>Typechecking</a:t>
            </a:r>
            <a:r>
              <a:rPr lang="en-US" sz="2400" dirty="0"/>
              <a:t> enforces safe usage</a:t>
            </a:r>
          </a:p>
          <a:p>
            <a:pPr lvl="1" eaLnBrk="1" hangingPunct="1">
              <a:defRPr/>
            </a:pPr>
            <a:r>
              <a:rPr lang="en-US" sz="2400" dirty="0"/>
              <a:t>Type inference reduces annotation burden</a:t>
            </a:r>
          </a:p>
        </p:txBody>
      </p:sp>
    </p:spTree>
    <p:extLst>
      <p:ext uri="{BB962C8B-B14F-4D97-AF65-F5344CB8AC3E}">
        <p14:creationId xmlns:p14="http://schemas.microsoft.com/office/powerpoint/2010/main" val="4026289707"/>
      </p:ext>
    </p:extLst>
  </p:cSld>
  <p:clrMapOvr>
    <a:masterClrMapping/>
  </p:clrMapOvr>
  <p:transition spd="med" advTm="1244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Tiny Example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19200" y="220980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sz="1800" b="0">
              <a:solidFill>
                <a:schemeClr val="tx1"/>
              </a:solidFill>
              <a:latin typeface="Courier New" charset="0"/>
              <a:cs typeface="+mn-cs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143000" y="3124200"/>
            <a:ext cx="7696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spcBef>
                <a:spcPct val="50000"/>
              </a:spcBef>
              <a:defRPr/>
            </a:pPr>
            <a:r>
              <a:rPr lang="en-US" sz="2000" b="0">
                <a:solidFill>
                  <a:schemeClr val="tx1"/>
                </a:solidFill>
                <a:latin typeface="Courier New" charset="0"/>
                <a:cs typeface="+mn-cs"/>
              </a:rPr>
              <a:t>void printf(</a:t>
            </a:r>
            <a:r>
              <a:rPr lang="en-US" sz="2000">
                <a:solidFill>
                  <a:srgbClr val="009900"/>
                </a:solidFill>
                <a:latin typeface="Courier New" charset="0"/>
                <a:cs typeface="+mn-cs"/>
              </a:rPr>
              <a:t>untainted</a:t>
            </a:r>
            <a:r>
              <a:rPr lang="en-US" sz="2000" b="0">
                <a:solidFill>
                  <a:schemeClr val="tx1"/>
                </a:solidFill>
                <a:latin typeface="Courier New" charset="0"/>
                <a:cs typeface="+mn-cs"/>
              </a:rPr>
              <a:t> char *, ...);</a:t>
            </a:r>
            <a:br>
              <a:rPr lang="en-US" sz="2000" b="0">
                <a:solidFill>
                  <a:schemeClr val="tx1"/>
                </a:solidFill>
                <a:latin typeface="Courier New" charset="0"/>
                <a:cs typeface="+mn-cs"/>
              </a:rPr>
            </a:br>
            <a:r>
              <a:rPr lang="en-US" sz="2000">
                <a:solidFill>
                  <a:srgbClr val="009900"/>
                </a:solidFill>
                <a:latin typeface="Courier New" charset="0"/>
                <a:cs typeface="+mn-cs"/>
              </a:rPr>
              <a:t>tainted</a:t>
            </a:r>
            <a:r>
              <a:rPr lang="en-US" sz="2000" b="0">
                <a:solidFill>
                  <a:schemeClr val="tx1"/>
                </a:solidFill>
                <a:latin typeface="Courier New" charset="0"/>
                <a:cs typeface="+mn-cs"/>
              </a:rPr>
              <a:t> char * read_from_network(void);</a:t>
            </a:r>
          </a:p>
          <a:p>
            <a:pPr algn="l">
              <a:spcBef>
                <a:spcPct val="50000"/>
              </a:spcBef>
              <a:defRPr/>
            </a:pPr>
            <a:br>
              <a:rPr lang="en-US" sz="2000" b="0">
                <a:solidFill>
                  <a:schemeClr val="tx1"/>
                </a:solidFill>
                <a:latin typeface="Courier New" charset="0"/>
                <a:cs typeface="+mn-cs"/>
              </a:rPr>
            </a:br>
            <a:br>
              <a:rPr lang="en-US" sz="2000" b="0">
                <a:solidFill>
                  <a:schemeClr val="tx1"/>
                </a:solidFill>
                <a:latin typeface="Courier New" charset="0"/>
                <a:cs typeface="+mn-cs"/>
              </a:rPr>
            </a:br>
            <a:r>
              <a:rPr lang="en-US" sz="2000" b="0">
                <a:solidFill>
                  <a:schemeClr val="tx1"/>
                </a:solidFill>
                <a:latin typeface="Courier New" charset="0"/>
                <a:cs typeface="+mn-cs"/>
              </a:rPr>
              <a:t>char *s = read_from_network();</a:t>
            </a:r>
            <a:br>
              <a:rPr lang="en-US" sz="2000" b="0">
                <a:solidFill>
                  <a:schemeClr val="tx1"/>
                </a:solidFill>
                <a:latin typeface="Courier New" charset="0"/>
                <a:cs typeface="+mn-cs"/>
              </a:rPr>
            </a:br>
            <a:r>
              <a:rPr lang="en-US" sz="2000" b="0">
                <a:solidFill>
                  <a:schemeClr val="tx1"/>
                </a:solidFill>
                <a:latin typeface="Courier New" charset="0"/>
                <a:cs typeface="+mn-cs"/>
              </a:rPr>
              <a:t>printf(s);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352800" y="51054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0">
              <a:solidFill>
                <a:schemeClr val="tx1"/>
              </a:solidFill>
              <a:cs typeface="+mn-cs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048000" y="5410200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0">
                <a:solidFill>
                  <a:schemeClr val="tx1"/>
                </a:solidFill>
                <a:cs typeface="+mn-cs"/>
              </a:rPr>
              <a:t>… where untainted T </a:t>
            </a:r>
            <a:r>
              <a:rPr lang="en-US" sz="2000" b="0">
                <a:solidFill>
                  <a:schemeClr val="tx1"/>
                </a:solidFill>
                <a:cs typeface="Tahoma" charset="0"/>
              </a:rPr>
              <a:t>≤</a:t>
            </a:r>
            <a:r>
              <a:rPr lang="en-US" sz="2000" b="0">
                <a:solidFill>
                  <a:schemeClr val="tx1"/>
                </a:solidFill>
                <a:cs typeface="+mn-cs"/>
              </a:rPr>
              <a:t> tainted T</a:t>
            </a: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3810000" y="2667000"/>
            <a:ext cx="2286000" cy="381000"/>
          </a:xfrm>
          <a:prstGeom prst="wedgeRectCallout">
            <a:avLst>
              <a:gd name="adj1" fmla="val -46458"/>
              <a:gd name="adj2" fmla="val 7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b="0">
                <a:cs typeface="+mn-cs"/>
              </a:rPr>
              <a:t>a trust annotation</a:t>
            </a:r>
          </a:p>
        </p:txBody>
      </p:sp>
    </p:spTree>
    <p:extLst>
      <p:ext uri="{BB962C8B-B14F-4D97-AF65-F5344CB8AC3E}">
        <p14:creationId xmlns:p14="http://schemas.microsoft.com/office/powerpoint/2010/main" val="275966308"/>
      </p:ext>
    </p:extLst>
  </p:cSld>
  <p:clrMapOvr>
    <a:masterClrMapping/>
  </p:clrMapOvr>
  <p:transition spd="med" advTm="674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After Type Inference…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sz="1800" b="0">
              <a:solidFill>
                <a:schemeClr val="tx1"/>
              </a:solidFill>
              <a:latin typeface="Courier New" charset="0"/>
              <a:cs typeface="+mn-cs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143000" y="3124200"/>
            <a:ext cx="7696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spcBef>
                <a:spcPct val="50000"/>
              </a:spcBef>
              <a:defRPr/>
            </a:pPr>
            <a: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  <a:t>void </a:t>
            </a:r>
            <a:r>
              <a:rPr lang="en-US" sz="2000" b="0" dirty="0" err="1">
                <a:solidFill>
                  <a:schemeClr val="tx1"/>
                </a:solidFill>
                <a:latin typeface="Courier New" charset="0"/>
                <a:cs typeface="+mn-cs"/>
              </a:rPr>
              <a:t>printf</a:t>
            </a:r>
            <a: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  <a:t>(</a:t>
            </a:r>
            <a:r>
              <a:rPr lang="en-US" sz="2000" dirty="0">
                <a:solidFill>
                  <a:srgbClr val="009900"/>
                </a:solidFill>
                <a:latin typeface="Courier New" charset="0"/>
                <a:cs typeface="+mn-cs"/>
              </a:rPr>
              <a:t>untainted</a:t>
            </a:r>
            <a: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  <a:t> char *, ...);</a:t>
            </a:r>
            <a:b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</a:br>
            <a:r>
              <a:rPr lang="en-US" sz="2000" dirty="0">
                <a:solidFill>
                  <a:srgbClr val="009900"/>
                </a:solidFill>
                <a:latin typeface="Courier New" charset="0"/>
                <a:cs typeface="+mn-cs"/>
              </a:rPr>
              <a:t>tainted</a:t>
            </a:r>
            <a: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  <a:t> char * </a:t>
            </a:r>
            <a:r>
              <a:rPr lang="en-US" sz="2000" b="0" dirty="0" err="1">
                <a:solidFill>
                  <a:schemeClr val="tx1"/>
                </a:solidFill>
                <a:latin typeface="Courier New" charset="0"/>
                <a:cs typeface="+mn-cs"/>
              </a:rPr>
              <a:t>read_from_network</a:t>
            </a:r>
            <a: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  <a:t>(void);</a:t>
            </a:r>
          </a:p>
          <a:p>
            <a:pPr algn="l">
              <a:spcBef>
                <a:spcPct val="50000"/>
              </a:spcBef>
              <a:defRPr/>
            </a:pPr>
            <a:b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</a:br>
            <a:b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</a:br>
            <a:r>
              <a:rPr lang="en-US" sz="2000" dirty="0">
                <a:solidFill>
                  <a:schemeClr val="bg1"/>
                </a:solidFill>
                <a:latin typeface="Courier New" charset="0"/>
                <a:cs typeface="+mn-cs"/>
              </a:rPr>
              <a:t>tainted</a:t>
            </a:r>
            <a: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  <a:t> char *s = </a:t>
            </a:r>
            <a:r>
              <a:rPr lang="en-US" sz="2000" b="0" dirty="0" err="1">
                <a:solidFill>
                  <a:schemeClr val="tx1"/>
                </a:solidFill>
                <a:latin typeface="Courier New" charset="0"/>
                <a:cs typeface="+mn-cs"/>
              </a:rPr>
              <a:t>read_from_network</a:t>
            </a:r>
            <a: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  <a:t>();</a:t>
            </a:r>
            <a:b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</a:br>
            <a:r>
              <a:rPr lang="en-US" sz="2000" b="0" dirty="0" err="1">
                <a:solidFill>
                  <a:schemeClr val="tx1"/>
                </a:solidFill>
                <a:latin typeface="Courier New" charset="0"/>
                <a:cs typeface="+mn-cs"/>
              </a:rPr>
              <a:t>printf</a:t>
            </a:r>
            <a:r>
              <a:rPr lang="en-US" sz="2000" b="0" dirty="0">
                <a:solidFill>
                  <a:schemeClr val="tx1"/>
                </a:solidFill>
                <a:latin typeface="Courier New" charset="0"/>
                <a:cs typeface="+mn-cs"/>
              </a:rPr>
              <a:t>(s);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352800" y="51054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0">
              <a:solidFill>
                <a:schemeClr val="tx1"/>
              </a:solidFill>
              <a:cs typeface="+mn-cs"/>
            </a:endParaRPr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1600200" y="4038600"/>
            <a:ext cx="2286000" cy="381000"/>
          </a:xfrm>
          <a:prstGeom prst="wedgeRectCallout">
            <a:avLst>
              <a:gd name="adj1" fmla="val -46458"/>
              <a:gd name="adj2" fmla="val 7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b="0">
                <a:cs typeface="+mn-cs"/>
              </a:rPr>
              <a:t>an inferred type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048000" y="5410200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0">
                <a:solidFill>
                  <a:schemeClr val="tx1"/>
                </a:solidFill>
                <a:cs typeface="+mn-cs"/>
              </a:rPr>
              <a:t>… where untainted T </a:t>
            </a:r>
            <a:r>
              <a:rPr lang="en-US" sz="2000" b="0">
                <a:solidFill>
                  <a:schemeClr val="tx1"/>
                </a:solidFill>
                <a:cs typeface="Tahoma" charset="0"/>
              </a:rPr>
              <a:t>≤</a:t>
            </a:r>
            <a:r>
              <a:rPr lang="en-US" sz="2000" b="0">
                <a:solidFill>
                  <a:schemeClr val="tx1"/>
                </a:solidFill>
                <a:cs typeface="+mn-cs"/>
              </a:rPr>
              <a:t> tainted T</a:t>
            </a:r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228600" y="5334000"/>
            <a:ext cx="2687216" cy="914400"/>
          </a:xfrm>
          <a:prstGeom prst="wedgeRoundRectCallout">
            <a:avLst>
              <a:gd name="adj1" fmla="val -278"/>
              <a:gd name="adj2" fmla="val -6823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b="0">
                <a:cs typeface="+mn-cs"/>
              </a:rPr>
              <a:t>Doesn</a:t>
            </a:r>
            <a:r>
              <a:rPr lang="ja-JP" altLang="en-US" b="0">
                <a:latin typeface="Arial"/>
                <a:cs typeface="+mn-cs"/>
              </a:rPr>
              <a:t>’</a:t>
            </a:r>
            <a:r>
              <a:rPr lang="en-US" b="0">
                <a:cs typeface="+mn-cs"/>
              </a:rPr>
              <a:t>t type-check!  Indicates vulnerability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066800" y="44958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990000"/>
                </a:solidFill>
                <a:latin typeface="Courier New" charset="0"/>
                <a:cs typeface="+mn-cs"/>
              </a:rPr>
              <a:t>tainted</a:t>
            </a:r>
          </a:p>
        </p:txBody>
      </p:sp>
    </p:spTree>
    <p:extLst>
      <p:ext uri="{BB962C8B-B14F-4D97-AF65-F5344CB8AC3E}">
        <p14:creationId xmlns:p14="http://schemas.microsoft.com/office/powerpoint/2010/main" val="4250621707"/>
      </p:ext>
    </p:extLst>
  </p:cSld>
  <p:clrMapOvr>
    <a:masterClrMapping/>
  </p:clrMapOvr>
  <p:transition spd="med" advTm="197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nimBg="1" autoUpdateAnimBg="0"/>
      <p:bldP spid="44042" grpId="0" animBg="1" autoUpdateAnimBg="0"/>
      <p:bldP spid="4404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346200"/>
            <a:ext cx="7772400" cy="4819104"/>
          </a:xfrm>
        </p:spPr>
        <p:txBody>
          <a:bodyPr/>
          <a:lstStyle/>
          <a:p>
            <a:r>
              <a:rPr lang="en-US" dirty="0"/>
              <a:t>Experimental results</a:t>
            </a:r>
          </a:p>
          <a:p>
            <a:pPr lvl="1"/>
            <a:r>
              <a:rPr lang="en-US" dirty="0"/>
              <a:t>Successful on real programs</a:t>
            </a:r>
          </a:p>
          <a:p>
            <a:pPr lvl="2"/>
            <a:r>
              <a:rPr lang="en-US" dirty="0"/>
              <a:t>Able to find many previously-known format string bugs</a:t>
            </a:r>
          </a:p>
          <a:p>
            <a:pPr lvl="2"/>
            <a:r>
              <a:rPr lang="en-US" dirty="0"/>
              <a:t>Cost: 10-15 minutes per application</a:t>
            </a:r>
          </a:p>
          <a:p>
            <a:pPr lvl="1"/>
            <a:r>
              <a:rPr lang="en-US" dirty="0"/>
              <a:t>Type theory seems useful for security 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Research challenges</a:t>
            </a:r>
          </a:p>
          <a:p>
            <a:pPr lvl="1"/>
            <a:r>
              <a:rPr lang="en-US" dirty="0"/>
              <a:t>Richer theory to support real programming idioms</a:t>
            </a:r>
          </a:p>
          <a:p>
            <a:pPr lvl="1"/>
            <a:r>
              <a:rPr lang="en-US" dirty="0"/>
              <a:t>More broadly-applicable discipline of good coding</a:t>
            </a:r>
          </a:p>
          <a:p>
            <a:pPr lvl="1"/>
            <a:r>
              <a:rPr lang="en-US" dirty="0"/>
              <a:t>Finer-grained notions of trust</a:t>
            </a:r>
          </a:p>
        </p:txBody>
      </p:sp>
    </p:spTree>
    <p:extLst>
      <p:ext uri="{BB962C8B-B14F-4D97-AF65-F5344CB8AC3E}">
        <p14:creationId xmlns:p14="http://schemas.microsoft.com/office/powerpoint/2010/main" val="244371670"/>
      </p:ext>
    </p:extLst>
  </p:cSld>
  <p:clrMapOvr>
    <a:masterClrMapping/>
  </p:clrMapOvr>
  <p:transition spd="med" advTm="1197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DOUBLE-CHECKING PROGRAMS: LINT</a:t>
            </a:r>
          </a:p>
        </p:txBody>
      </p:sp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85023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$ </a:t>
            </a:r>
            <a:r>
              <a:rPr kumimoji="1" lang="en-US" altLang="ko-KR" sz="1800" dirty="0">
                <a:solidFill>
                  <a:srgbClr val="FF0066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lint  main2.c</a:t>
            </a: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			</a:t>
            </a:r>
            <a:r>
              <a:rPr kumimoji="1" lang="en-US" altLang="ko-KR" sz="1800" dirty="0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---&gt; check “main2.c”.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main2.c(11) : warning: main() returns random value to invocation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environment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</a:t>
            </a:r>
            <a:r>
              <a:rPr kumimoji="1" lang="en-US" altLang="ko-KR" sz="1800" dirty="0" err="1">
                <a:latin typeface="Verdana" charset="0"/>
                <a:ea typeface="굴림" charset="0"/>
                <a:cs typeface="굴림" charset="0"/>
                <a:sym typeface="Symbol" charset="0"/>
              </a:rPr>
              <a:t>printf</a:t>
            </a: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returns value which is always ignored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palindrome used ( main2.c(9) ), but not defined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$ </a:t>
            </a:r>
            <a:r>
              <a:rPr kumimoji="1" lang="en-US" altLang="ko-KR" sz="1800" dirty="0">
                <a:solidFill>
                  <a:srgbClr val="FF0066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lint  main2.c  </a:t>
            </a:r>
            <a:r>
              <a:rPr kumimoji="1" lang="en-US" altLang="ko-KR" sz="1800" dirty="0" err="1">
                <a:solidFill>
                  <a:srgbClr val="FF0066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reverse.c</a:t>
            </a:r>
            <a:r>
              <a:rPr kumimoji="1" lang="en-US" altLang="ko-KR" sz="1800" dirty="0">
                <a:solidFill>
                  <a:srgbClr val="FF0066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  </a:t>
            </a:r>
            <a:r>
              <a:rPr kumimoji="1" lang="en-US" altLang="ko-KR" sz="1800" dirty="0" err="1">
                <a:solidFill>
                  <a:srgbClr val="FF0066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palindrome.c</a:t>
            </a: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</a:t>
            </a:r>
            <a:r>
              <a:rPr kumimoji="1" lang="en-US" altLang="ko-KR" sz="1800" dirty="0">
                <a:solidFill>
                  <a:srgbClr val="3366FF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---&gt; check all modules together.</a:t>
            </a:r>
            <a:endParaRPr kumimoji="1" lang="en-US" altLang="ko-KR" sz="1800" dirty="0">
              <a:latin typeface="Verdana" charset="0"/>
              <a:ea typeface="굴림" charset="0"/>
              <a:cs typeface="굴림" charset="0"/>
              <a:sym typeface="Symbol" charset="0"/>
            </a:endParaRP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main2.c: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min2.c(11): warning: main() returns random value to invocation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environment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</a:t>
            </a:r>
            <a:r>
              <a:rPr kumimoji="1" lang="en-US" altLang="ko-KR" sz="1800" dirty="0" err="1">
                <a:latin typeface="Verdana" charset="0"/>
                <a:ea typeface="굴림" charset="0"/>
                <a:cs typeface="굴림" charset="0"/>
                <a:sym typeface="Symbol" charset="0"/>
              </a:rPr>
              <a:t>reverse.c</a:t>
            </a: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: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</a:t>
            </a:r>
            <a:r>
              <a:rPr kumimoji="1" lang="en-US" altLang="ko-KR" sz="1800" dirty="0" err="1">
                <a:latin typeface="Verdana" charset="0"/>
                <a:ea typeface="굴림" charset="0"/>
                <a:cs typeface="굴림" charset="0"/>
                <a:sym typeface="Symbol" charset="0"/>
              </a:rPr>
              <a:t>palindrome.c</a:t>
            </a: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: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Lint pass2: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</a:t>
            </a:r>
            <a:r>
              <a:rPr kumimoji="1" lang="en-US" altLang="ko-KR" sz="1800" dirty="0" err="1">
                <a:latin typeface="Verdana" charset="0"/>
                <a:ea typeface="굴림" charset="0"/>
                <a:cs typeface="굴림" charset="0"/>
                <a:sym typeface="Symbol" charset="0"/>
              </a:rPr>
              <a:t>printf</a:t>
            </a: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returns value which is always ignored </a:t>
            </a:r>
          </a:p>
          <a:p>
            <a:pPr latinLnBrk="1">
              <a:defRPr/>
            </a:pPr>
            <a:r>
              <a:rPr kumimoji="1" lang="en-US" altLang="ko-KR" sz="1800" dirty="0">
                <a:latin typeface="Verdana" charset="0"/>
                <a:ea typeface="굴림" charset="0"/>
                <a:cs typeface="굴림" charset="0"/>
                <a:sym typeface="Symbol" charset="0"/>
              </a:rPr>
              <a:t>   $ _</a:t>
            </a:r>
          </a:p>
        </p:txBody>
      </p:sp>
    </p:spTree>
    <p:extLst>
      <p:ext uri="{BB962C8B-B14F-4D97-AF65-F5344CB8AC3E}">
        <p14:creationId xmlns:p14="http://schemas.microsoft.com/office/powerpoint/2010/main" val="235431425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Concluding Remarks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Static analysis can help secure our software</a:t>
            </a:r>
          </a:p>
          <a:p>
            <a:pPr lvl="1" eaLnBrk="1" hangingPunct="1">
              <a:defRPr/>
            </a:pPr>
            <a:r>
              <a:rPr lang="en-US" sz="2400" dirty="0"/>
              <a:t>Buffer overruns, privilege bugs, format string bugs</a:t>
            </a:r>
          </a:p>
          <a:p>
            <a:pPr lvl="1" eaLnBrk="1" hangingPunct="1">
              <a:defRPr/>
            </a:pPr>
            <a:r>
              <a:rPr lang="en-US" sz="2400" dirty="0"/>
              <a:t>Hits a sweet spot: cheap and proactive</a:t>
            </a:r>
          </a:p>
          <a:p>
            <a:pPr eaLnBrk="1" hangingPunct="1">
              <a:defRPr/>
            </a:pP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Security as a source of interesting problems?</a:t>
            </a:r>
          </a:p>
          <a:p>
            <a:pPr lvl="1" eaLnBrk="1" hangingPunct="1">
              <a:defRPr/>
            </a:pPr>
            <a:r>
              <a:rPr lang="en-US" sz="2400" dirty="0"/>
              <a:t>Motivations for better pointer, integer analysis</a:t>
            </a:r>
          </a:p>
          <a:p>
            <a:pPr lvl="1" eaLnBrk="1" hangingPunct="1">
              <a:defRPr/>
            </a:pPr>
            <a:r>
              <a:rPr lang="en-US" sz="2400" dirty="0"/>
              <a:t>New problems: privilege analysis, trust analysis</a:t>
            </a:r>
          </a:p>
        </p:txBody>
      </p:sp>
    </p:spTree>
    <p:extLst>
      <p:ext uri="{BB962C8B-B14F-4D97-AF65-F5344CB8AC3E}">
        <p14:creationId xmlns:p14="http://schemas.microsoft.com/office/powerpoint/2010/main" val="53051781"/>
      </p:ext>
    </p:extLst>
  </p:cSld>
  <p:clrMapOvr>
    <a:masterClrMapping/>
  </p:clrMapOvr>
  <p:transition spd="med" advTm="558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2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22530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2267744" y="1052736"/>
            <a:ext cx="4729137" cy="5129213"/>
          </a:xfrm>
        </p:spPr>
        <p:txBody>
          <a:bodyPr/>
          <a:lstStyle/>
          <a:p>
            <a:r>
              <a:rPr lang="en-US" altLang="zh-CN" sz="3200" dirty="0"/>
              <a:t>Background</a:t>
            </a:r>
          </a:p>
          <a:p>
            <a:pPr lvl="1"/>
            <a:r>
              <a:rPr lang="en-US" altLang="zh-CN" sz="2400" dirty="0"/>
              <a:t>LINT: A Programming Tool</a:t>
            </a:r>
          </a:p>
          <a:p>
            <a:pPr lvl="1"/>
            <a:r>
              <a:rPr lang="en-US" altLang="zh-CN" sz="2400" dirty="0"/>
              <a:t>The Problem</a:t>
            </a:r>
          </a:p>
          <a:p>
            <a:pPr lvl="1"/>
            <a:r>
              <a:rPr lang="en-US" altLang="zh-CN" sz="2400" dirty="0"/>
              <a:t>Compiler</a:t>
            </a:r>
          </a:p>
          <a:p>
            <a:r>
              <a:rPr lang="en-US" altLang="zh-CN" sz="3200" dirty="0"/>
              <a:t>Static Analysis</a:t>
            </a:r>
          </a:p>
          <a:p>
            <a:pPr lvl="1"/>
            <a:r>
              <a:rPr lang="en-US" altLang="zh-CN" sz="2400" dirty="0"/>
              <a:t>Concept</a:t>
            </a:r>
          </a:p>
          <a:p>
            <a:pPr lvl="1"/>
            <a:r>
              <a:rPr lang="en-US" altLang="zh-CN" sz="2400" dirty="0"/>
              <a:t>Buffer Overrun</a:t>
            </a:r>
          </a:p>
          <a:p>
            <a:pPr lvl="1"/>
            <a:r>
              <a:rPr lang="en-US" altLang="zh-CN" sz="2400" dirty="0"/>
              <a:t>Pitfalls of Privileges</a:t>
            </a:r>
          </a:p>
          <a:p>
            <a:pPr lvl="1"/>
            <a:r>
              <a:rPr lang="en-US" altLang="zh-CN" sz="2400" dirty="0"/>
              <a:t>Untrusted Data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A Perfect Work</a:t>
            </a:r>
          </a:p>
        </p:txBody>
      </p:sp>
    </p:spTree>
    <p:extLst>
      <p:ext uri="{BB962C8B-B14F-4D97-AF65-F5344CB8AC3E}">
        <p14:creationId xmlns:p14="http://schemas.microsoft.com/office/powerpoint/2010/main" val="254715126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Perfect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Improving Integer Security for Systems with KINT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www.usenix.org</a:t>
            </a:r>
            <a:r>
              <a:rPr lang="en-US" dirty="0"/>
              <a:t>/conference/osdi12/technical-sessions/presentation/</a:t>
            </a:r>
            <a:r>
              <a:rPr lang="en-US" dirty="0" err="1"/>
              <a:t>wang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Towards Optimization-Safe Systems: Analyzing the Impact of Undefined Behavior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sigops.org</a:t>
            </a:r>
            <a:r>
              <a:rPr lang="en-US" dirty="0"/>
              <a:t>/</a:t>
            </a:r>
            <a:r>
              <a:rPr lang="en-US" dirty="0" err="1"/>
              <a:t>sosp</a:t>
            </a:r>
            <a:r>
              <a:rPr lang="en-US" dirty="0"/>
              <a:t>/sosp13/</a:t>
            </a:r>
            <a:r>
              <a:rPr lang="en-US" dirty="0" err="1"/>
              <a:t>program.html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4132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184576"/>
          </a:xfrm>
        </p:spPr>
        <p:txBody>
          <a:bodyPr/>
          <a:lstStyle/>
          <a:p>
            <a:r>
              <a:rPr lang="en-US" sz="1600" dirty="0"/>
              <a:t>Lint, a C Program Checker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err="1">
                <a:hlinkClick r:id="rId2"/>
              </a:rPr>
              <a:t>files.cnblogs.com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bangerlee</a:t>
            </a:r>
            <a:r>
              <a:rPr lang="en-US" sz="1400" dirty="0">
                <a:hlinkClick r:id="rId2"/>
              </a:rPr>
              <a:t>/10.1.1.56.1841.pdf</a:t>
            </a:r>
            <a:endParaRPr lang="en-US" sz="1400" dirty="0"/>
          </a:p>
          <a:p>
            <a:r>
              <a:rPr lang="en-US" sz="1600" dirty="0"/>
              <a:t>Towards Optimization-Safe Systems: Analyzing the Impact of Undefined Behavior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err="1">
                <a:hlinkClick r:id="rId3"/>
              </a:rPr>
              <a:t>adl.csie.ncu.edu.tw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adlab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ppt</a:t>
            </a:r>
            <a:r>
              <a:rPr lang="en-US" sz="1400" dirty="0">
                <a:hlinkClick r:id="rId3"/>
              </a:rPr>
              <a:t>/553_Towards%20Optimization-Safe%20Systems%20%E2%80%94%20Analyzing%20the%20Impact%20of%20Undefined%20Behavior.pptx</a:t>
            </a:r>
            <a:endParaRPr lang="en-US" sz="1400" dirty="0"/>
          </a:p>
          <a:p>
            <a:r>
              <a:rPr lang="en-US" sz="1600" dirty="0"/>
              <a:t>Improving Integer Security for Systems with KINT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pdos.csail.mit.edu</a:t>
            </a:r>
            <a:r>
              <a:rPr lang="en-US" sz="1400" dirty="0"/>
              <a:t>/~xi/papers/kint-osdi12-slides.pptx</a:t>
            </a:r>
          </a:p>
          <a:p>
            <a:r>
              <a:rPr lang="en-US" sz="1600" dirty="0"/>
              <a:t>Static Analysis and Software Assurance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www.cs.berkeley.edu</a:t>
            </a:r>
            <a:r>
              <a:rPr lang="en-US" sz="1400" dirty="0"/>
              <a:t>/~</a:t>
            </a:r>
            <a:r>
              <a:rPr lang="en-US" sz="1400" dirty="0" err="1"/>
              <a:t>daw</a:t>
            </a:r>
            <a:r>
              <a:rPr lang="en-US" sz="1400" dirty="0"/>
              <a:t>/talks/sas01.ppt</a:t>
            </a:r>
          </a:p>
          <a:p>
            <a:r>
              <a:rPr lang="en-US" sz="1600" dirty="0"/>
              <a:t>Static and dynamic analysis: synergy and duality</a:t>
            </a:r>
          </a:p>
          <a:p>
            <a:pPr lvl="1"/>
            <a:r>
              <a:rPr lang="en-US" sz="1400" dirty="0">
                <a:hlinkClick r:id="rId4"/>
              </a:rPr>
              <a:t>http://</a:t>
            </a:r>
            <a:r>
              <a:rPr lang="en-US" sz="1400" dirty="0" err="1">
                <a:hlinkClick r:id="rId4"/>
              </a:rPr>
              <a:t>courses.cs.washington.edu</a:t>
            </a:r>
            <a:r>
              <a:rPr lang="en-US" sz="1400" dirty="0">
                <a:hlinkClick r:id="rId4"/>
              </a:rPr>
              <a:t>/courses/cse503/10wi/lectures/lecture1-static-dynamic.ppt</a:t>
            </a:r>
            <a:endParaRPr lang="en-US" sz="1400" dirty="0"/>
          </a:p>
          <a:p>
            <a:r>
              <a:rPr lang="en-US" sz="1600" dirty="0"/>
              <a:t>compiler</a:t>
            </a:r>
          </a:p>
          <a:p>
            <a:pPr lvl="1"/>
            <a:r>
              <a:rPr lang="en-US" sz="1400" dirty="0">
                <a:hlinkClick r:id="rId5"/>
              </a:rPr>
              <a:t>http://</a:t>
            </a:r>
            <a:r>
              <a:rPr lang="en-US" sz="1400" dirty="0" err="1">
                <a:hlinkClick r:id="rId5"/>
              </a:rPr>
              <a:t>www.cs.utexas.edu</a:t>
            </a:r>
            <a:r>
              <a:rPr lang="en-US" sz="1400" dirty="0">
                <a:hlinkClick r:id="rId5"/>
              </a:rPr>
              <a:t>/users/</a:t>
            </a:r>
            <a:r>
              <a:rPr lang="en-US" sz="1400" dirty="0" err="1">
                <a:hlinkClick r:id="rId5"/>
              </a:rPr>
              <a:t>mckinley</a:t>
            </a:r>
            <a:r>
              <a:rPr lang="en-US" sz="1400" dirty="0">
                <a:hlinkClick r:id="rId5"/>
              </a:rPr>
              <a:t>/380C/</a:t>
            </a:r>
            <a:r>
              <a:rPr lang="en-US" sz="1400" dirty="0" err="1">
                <a:hlinkClick r:id="rId5"/>
              </a:rPr>
              <a:t>lecs</a:t>
            </a:r>
            <a:r>
              <a:rPr lang="en-US" sz="1400" dirty="0">
                <a:hlinkClick r:id="rId5"/>
              </a:rPr>
              <a:t>/01.ppt</a:t>
            </a:r>
            <a:endParaRPr lang="en-US" sz="1400" dirty="0"/>
          </a:p>
          <a:p>
            <a:r>
              <a:rPr lang="en-US" sz="1600" dirty="0"/>
              <a:t>Static/Dynamic Analysis Tools</a:t>
            </a:r>
          </a:p>
          <a:p>
            <a:pPr lvl="1"/>
            <a:r>
              <a:rPr lang="en-US" sz="1400" dirty="0">
                <a:hlinkClick r:id="rId6"/>
              </a:rPr>
              <a:t>http://</a:t>
            </a:r>
            <a:r>
              <a:rPr lang="en-US" sz="1400" dirty="0" err="1">
                <a:hlinkClick r:id="rId6"/>
              </a:rPr>
              <a:t>www.csl.sri.com</a:t>
            </a:r>
            <a:r>
              <a:rPr lang="en-US" sz="1400" dirty="0">
                <a:hlinkClick r:id="rId6"/>
              </a:rPr>
              <a:t>/users/</a:t>
            </a:r>
            <a:r>
              <a:rPr lang="en-US" sz="1400" dirty="0" err="1">
                <a:hlinkClick r:id="rId6"/>
              </a:rPr>
              <a:t>shankar</a:t>
            </a:r>
            <a:r>
              <a:rPr lang="en-US" sz="1400" dirty="0">
                <a:hlinkClick r:id="rId6"/>
              </a:rPr>
              <a:t>/VGC05/</a:t>
            </a:r>
            <a:r>
              <a:rPr lang="en-US" sz="1400" dirty="0" err="1">
                <a:hlinkClick r:id="rId6"/>
              </a:rPr>
              <a:t>Aiken.ppt</a:t>
            </a:r>
            <a:endParaRPr lang="en-US" sz="1400" dirty="0"/>
          </a:p>
          <a:p>
            <a:r>
              <a:rPr lang="en-US" sz="1600" dirty="0"/>
              <a:t>C Programming Tools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www.csun.edu</a:t>
            </a:r>
            <a:r>
              <a:rPr lang="en-US" sz="1400" dirty="0"/>
              <a:t>/~</a:t>
            </a:r>
            <a:r>
              <a:rPr lang="en-US" sz="1400" dirty="0" err="1"/>
              <a:t>andrzej</a:t>
            </a:r>
            <a:r>
              <a:rPr lang="en-US" sz="1400" dirty="0"/>
              <a:t>/COMP421/lectures/</a:t>
            </a:r>
            <a:r>
              <a:rPr lang="en-US" sz="1400" dirty="0" err="1"/>
              <a:t>tools.ppt</a:t>
            </a:r>
            <a:endParaRPr lang="en-US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772620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7200" dirty="0"/>
              <a:t>Q&amp;A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756381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2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22530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2267744" y="1052736"/>
            <a:ext cx="4729137" cy="5129213"/>
          </a:xfrm>
        </p:spPr>
        <p:txBody>
          <a:bodyPr/>
          <a:lstStyle/>
          <a:p>
            <a:r>
              <a:rPr lang="en-US" altLang="zh-CN" sz="3200" dirty="0"/>
              <a:t>Background</a:t>
            </a:r>
          </a:p>
          <a:p>
            <a:pPr lvl="1"/>
            <a:r>
              <a:rPr lang="en-US" altLang="zh-CN" sz="2400" dirty="0"/>
              <a:t>LINT: A Programming Tool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The Problem</a:t>
            </a:r>
          </a:p>
          <a:p>
            <a:pPr lvl="1"/>
            <a:r>
              <a:rPr lang="en-US" altLang="zh-CN" sz="2400" dirty="0"/>
              <a:t>Compiler</a:t>
            </a:r>
          </a:p>
          <a:p>
            <a:r>
              <a:rPr lang="en-US" altLang="zh-CN" sz="3200" dirty="0"/>
              <a:t>Static Analysis</a:t>
            </a:r>
          </a:p>
          <a:p>
            <a:pPr lvl="1"/>
            <a:r>
              <a:rPr lang="en-US" altLang="zh-CN" sz="2400" dirty="0"/>
              <a:t>Concept</a:t>
            </a:r>
          </a:p>
          <a:p>
            <a:pPr lvl="1"/>
            <a:r>
              <a:rPr lang="en-US" altLang="zh-CN" sz="2400" dirty="0"/>
              <a:t>Buffer Overrun</a:t>
            </a:r>
          </a:p>
          <a:p>
            <a:pPr lvl="1"/>
            <a:r>
              <a:rPr lang="en-US" altLang="zh-CN" sz="2400" dirty="0"/>
              <a:t>Pitfalls of Privileges</a:t>
            </a:r>
          </a:p>
          <a:p>
            <a:pPr lvl="1"/>
            <a:r>
              <a:rPr lang="en-US" altLang="zh-CN" sz="2400" dirty="0"/>
              <a:t>Untrusted Data</a:t>
            </a:r>
          </a:p>
          <a:p>
            <a:pPr lvl="1"/>
            <a:r>
              <a:rPr lang="en-US" altLang="zh-CN" sz="2400" dirty="0"/>
              <a:t>A Perfect Work</a:t>
            </a:r>
          </a:p>
        </p:txBody>
      </p:sp>
    </p:spTree>
    <p:extLst>
      <p:ext uri="{BB962C8B-B14F-4D97-AF65-F5344CB8AC3E}">
        <p14:creationId xmlns:p14="http://schemas.microsoft.com/office/powerpoint/2010/main" val="25471512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Possible Programming </a:t>
            </a:r>
            <a:r>
              <a:rPr kumimoji="1" lang="en-US" altLang="zh-CN" dirty="0"/>
              <a:t>Bugs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Application</a:t>
            </a:r>
          </a:p>
          <a:p>
            <a:r>
              <a:rPr kumimoji="1" lang="en-US" altLang="zh-CN" dirty="0"/>
              <a:t>Programming Language</a:t>
            </a:r>
          </a:p>
          <a:p>
            <a:r>
              <a:rPr kumimoji="1" lang="en-US" altLang="zh-CN" dirty="0"/>
              <a:t>User lib &amp; </a:t>
            </a:r>
            <a:r>
              <a:rPr kumimoji="1" lang="en-US" altLang="zh-CN" dirty="0" err="1"/>
              <a:t>Syscall</a:t>
            </a:r>
            <a:endParaRPr kumimoji="1" lang="en-US" altLang="zh-CN" dirty="0"/>
          </a:p>
          <a:p>
            <a:r>
              <a:rPr kumimoji="1" lang="en-US" altLang="zh-CN" dirty="0"/>
              <a:t>Compiler</a:t>
            </a:r>
          </a:p>
          <a:p>
            <a:r>
              <a:rPr kumimoji="1" lang="en-US" altLang="zh-CN" dirty="0"/>
              <a:t>Hardware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9962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0B14E-9C08-EF42-9896-03ED174C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L</a:t>
            </a:r>
            <a:r>
              <a:rPr lang="en-US" altLang="zh-CN" dirty="0" err="1"/>
              <a:t>andscape</a:t>
            </a:r>
            <a:r>
              <a:rPr lang="en-US" altLang="zh-CN" dirty="0"/>
              <a:t> for all discovered CVE in 2019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F73900-29F9-474A-AA6F-C691122AD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6" y="1346200"/>
            <a:ext cx="7536928" cy="41148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80D2F4-FD62-2D42-A334-A23B5EC1F57C}"/>
              </a:ext>
            </a:extLst>
          </p:cNvPr>
          <p:cNvSpPr txBox="1"/>
          <p:nvPr/>
        </p:nvSpPr>
        <p:spPr>
          <a:xfrm>
            <a:off x="930536" y="5815826"/>
            <a:ext cx="719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Source: https://</a:t>
            </a:r>
            <a:r>
              <a:rPr kumimoji="1" lang="en-US" altLang="zh-CN" sz="1200" dirty="0" err="1"/>
              <a:t>landing.edgescan.com</a:t>
            </a:r>
            <a:r>
              <a:rPr kumimoji="1" lang="en-US" altLang="zh-CN" sz="1200" dirty="0"/>
              <a:t>/</a:t>
            </a:r>
            <a:r>
              <a:rPr kumimoji="1" lang="en-US" altLang="zh-CN" sz="1200" dirty="0" err="1"/>
              <a:t>hubfs</a:t>
            </a:r>
            <a:r>
              <a:rPr kumimoji="1" lang="en-US" altLang="zh-CN" sz="1200" dirty="0"/>
              <a:t>/BCC030%20Vulnerability%20Stats%20Report%20(2020)_</a:t>
            </a:r>
            <a:r>
              <a:rPr kumimoji="1" lang="en-US" altLang="zh-CN" sz="1200" dirty="0" err="1"/>
              <a:t>WEB.pdf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28058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5D9C1-5EAD-4B46-B6A8-7735125B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Vulnerabilities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(2016-2020)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87C394-38B4-2740-A81E-DF31CF221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8" y="1484784"/>
            <a:ext cx="8654683" cy="410445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C83BE-D494-8148-A1C6-01CC05096F09}"/>
              </a:ext>
            </a:extLst>
          </p:cNvPr>
          <p:cNvSpPr txBox="1"/>
          <p:nvPr/>
        </p:nvSpPr>
        <p:spPr>
          <a:xfrm>
            <a:off x="425234" y="5938936"/>
            <a:ext cx="835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Source</a:t>
            </a:r>
            <a:r>
              <a:rPr kumimoji="1" lang="zh-CN" altLang="en-US" sz="1400" dirty="0"/>
              <a:t>： </a:t>
            </a:r>
            <a:r>
              <a:rPr kumimoji="1" lang="en" altLang="zh-CN" sz="1400" dirty="0"/>
              <a:t>https://</a:t>
            </a:r>
            <a:r>
              <a:rPr kumimoji="1" lang="en" altLang="zh-CN" sz="1400" dirty="0" err="1"/>
              <a:t>www.beyondtrust.com</a:t>
            </a:r>
            <a:r>
              <a:rPr kumimoji="1" lang="en" altLang="zh-CN" sz="1400" dirty="0"/>
              <a:t>/assets/documents/BeyondTrust-Microsoft-Vulnerabilities-Report-2021.pdf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82479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secure systems is hard</a:t>
            </a:r>
          </a:p>
          <a:p>
            <a:pPr lvl="1"/>
            <a:r>
              <a:rPr lang="en-US" dirty="0"/>
              <a:t>2/3 of Internet servers have gaping security holes</a:t>
            </a:r>
          </a:p>
          <a:p>
            <a:r>
              <a:rPr lang="en-US" dirty="0"/>
              <a:t>The problem is buggy software</a:t>
            </a:r>
          </a:p>
          <a:p>
            <a:pPr lvl="1"/>
            <a:r>
              <a:rPr lang="en-US" dirty="0"/>
              <a:t>And a few pitfalls account for many vulnerabilities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27584" y="3933056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800" b="0" dirty="0">
                <a:solidFill>
                  <a:schemeClr val="tx1"/>
                </a:solidFill>
                <a:cs typeface="+mn-cs"/>
              </a:rPr>
              <a:t>Challenge: Improve programming technology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b="0" dirty="0">
                <a:solidFill>
                  <a:schemeClr val="tx1"/>
                </a:solidFill>
                <a:cs typeface="+mn-cs"/>
              </a:rPr>
              <a:t>Need way to gain </a:t>
            </a:r>
            <a:r>
              <a:rPr lang="en-US" b="0" i="1" dirty="0">
                <a:solidFill>
                  <a:schemeClr val="tx1"/>
                </a:solidFill>
                <a:cs typeface="+mn-cs"/>
              </a:rPr>
              <a:t>assurance</a:t>
            </a:r>
            <a:r>
              <a:rPr lang="en-US" b="0" dirty="0">
                <a:solidFill>
                  <a:schemeClr val="tx1"/>
                </a:solidFill>
                <a:cs typeface="+mn-cs"/>
              </a:rPr>
              <a:t> in our software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b="0" dirty="0">
                <a:solidFill>
                  <a:schemeClr val="tx1"/>
                </a:solidFill>
                <a:cs typeface="+mn-cs"/>
              </a:rPr>
              <a:t>Static analysis can help!</a:t>
            </a:r>
            <a:endParaRPr lang="en-US" sz="28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5517232"/>
            <a:ext cx="529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hlinkClick r:id="rId3"/>
              </a:rPr>
              <a:t>List of tools for static code analysis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7432524"/>
      </p:ext>
    </p:extLst>
  </p:cSld>
  <p:clrMapOvr>
    <a:masterClrMapping/>
  </p:clrMapOvr>
  <p:transition spd="med" advTm="1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6"/>
  <p:tag name="INCLUDESESSION" val="True"/>
</p:tagLst>
</file>

<file path=ppt/theme/theme1.xml><?xml version="1.0" encoding="utf-8"?>
<a:theme xmlns:a="http://schemas.openxmlformats.org/drawingml/2006/main" name="5.AdvancedScheduling">
  <a:themeElements>
    <a:clrScheme name="">
      <a:dk1>
        <a:srgbClr val="000099"/>
      </a:dk1>
      <a:lt1>
        <a:srgbClr val="FFFFFF"/>
      </a:lt1>
      <a:dk2>
        <a:srgbClr val="FFFFCC"/>
      </a:dk2>
      <a:lt2>
        <a:srgbClr val="B2B2B2"/>
      </a:lt2>
      <a:accent1>
        <a:srgbClr val="CCFFFF"/>
      </a:accent1>
      <a:accent2>
        <a:srgbClr val="99FFCC"/>
      </a:accent2>
      <a:accent3>
        <a:srgbClr val="FFFFFF"/>
      </a:accent3>
      <a:accent4>
        <a:srgbClr val="000082"/>
      </a:accent4>
      <a:accent5>
        <a:srgbClr val="E2FFFF"/>
      </a:accent5>
      <a:accent6>
        <a:srgbClr val="8AE7B9"/>
      </a:accent6>
      <a:hlink>
        <a:srgbClr val="660066"/>
      </a:hlink>
      <a:folHlink>
        <a:srgbClr val="0066FF"/>
      </a:folHlink>
    </a:clrScheme>
    <a:fontScheme name="5.AdvancedScheduling">
      <a:majorFont>
        <a:latin typeface="Lucida Calligraphy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5.AdvancedSchedu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AdvancedSchedul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AdvancedSchedul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D:\Teaching\CS372\Harrick\Slides\5.AdvancedScheduling.ppt</Template>
  <TotalTime>31710</TotalTime>
  <Words>2344</Words>
  <Application>Microsoft Macintosh PowerPoint</Application>
  <PresentationFormat>全屏显示(4:3)</PresentationFormat>
  <Paragraphs>429</Paragraphs>
  <Slides>44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宋体</vt:lpstr>
      <vt:lpstr>Arial</vt:lpstr>
      <vt:lpstr>Comic Sans MS</vt:lpstr>
      <vt:lpstr>Courier New</vt:lpstr>
      <vt:lpstr>Lucida Calligraphy</vt:lpstr>
      <vt:lpstr>Monotype Sorts</vt:lpstr>
      <vt:lpstr>Symbol</vt:lpstr>
      <vt:lpstr>Times</vt:lpstr>
      <vt:lpstr>Times New Roman</vt:lpstr>
      <vt:lpstr>Verdana</vt:lpstr>
      <vt:lpstr>Wingdings</vt:lpstr>
      <vt:lpstr>5.AdvancedScheduling</vt:lpstr>
      <vt:lpstr>Operating System Laboratory</vt:lpstr>
      <vt:lpstr>Outline</vt:lpstr>
      <vt:lpstr>DOUBLE-CHECKING PROGRAMS: LINT</vt:lpstr>
      <vt:lpstr>DOUBLE-CHECKING PROGRAMS: LINT</vt:lpstr>
      <vt:lpstr>Outline</vt:lpstr>
      <vt:lpstr>Possible Programming Bugs</vt:lpstr>
      <vt:lpstr>Landscape for all discovered CVE in 2019</vt:lpstr>
      <vt:lpstr>Vulnerabilities by Category (2016-2020)</vt:lpstr>
      <vt:lpstr>The Problem</vt:lpstr>
      <vt:lpstr>Existing Paradigms</vt:lpstr>
      <vt:lpstr>What Makes Security Hard?</vt:lpstr>
      <vt:lpstr>Outline</vt:lpstr>
      <vt:lpstr>What is a compiler? </vt:lpstr>
      <vt:lpstr>Role of compilers </vt:lpstr>
      <vt:lpstr>Optimization</vt:lpstr>
      <vt:lpstr>Example optimizations</vt:lpstr>
      <vt:lpstr>Analysis</vt:lpstr>
      <vt:lpstr>Basic Compiler Structure</vt:lpstr>
      <vt:lpstr>Outline</vt:lpstr>
      <vt:lpstr>Static Analysis - Concept</vt:lpstr>
      <vt:lpstr>Abstract interpretation</vt:lpstr>
      <vt:lpstr>Selecting an abstract domain</vt:lpstr>
      <vt:lpstr>Research challenge: Choose good abstractions</vt:lpstr>
      <vt:lpstr>Static analysis: Characteristic</vt:lpstr>
      <vt:lpstr>Outline</vt:lpstr>
      <vt:lpstr>Buffer Overruns</vt:lpstr>
      <vt:lpstr>Static Detection of Overruns</vt:lpstr>
      <vt:lpstr>Current Status</vt:lpstr>
      <vt:lpstr>Outline</vt:lpstr>
      <vt:lpstr>Pitfalls of Privileges</vt:lpstr>
      <vt:lpstr>A Common Language</vt:lpstr>
      <vt:lpstr>Static Privilege Analysis</vt:lpstr>
      <vt:lpstr>Future Directions</vt:lpstr>
      <vt:lpstr>Outline</vt:lpstr>
      <vt:lpstr>Manipulating Untrusted Data</vt:lpstr>
      <vt:lpstr>Trust Analysis</vt:lpstr>
      <vt:lpstr>A Tiny Example</vt:lpstr>
      <vt:lpstr>After Type Inference…</vt:lpstr>
      <vt:lpstr>Current Status</vt:lpstr>
      <vt:lpstr>Concluding Remarks</vt:lpstr>
      <vt:lpstr>Outline</vt:lpstr>
      <vt:lpstr>A Perfect Example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xyong</dc:creator>
  <cp:lastModifiedBy>Microsoft Office User</cp:lastModifiedBy>
  <cp:revision>1264</cp:revision>
  <cp:lastPrinted>2009-04-11T10:32:59Z</cp:lastPrinted>
  <dcterms:created xsi:type="dcterms:W3CDTF">1995-05-24T20:16:34Z</dcterms:created>
  <dcterms:modified xsi:type="dcterms:W3CDTF">2021-09-15T15:45:33Z</dcterms:modified>
</cp:coreProperties>
</file>