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534" r:id="rId2"/>
    <p:sldId id="1016" r:id="rId3"/>
    <p:sldId id="997" r:id="rId4"/>
    <p:sldId id="998" r:id="rId5"/>
    <p:sldId id="999" r:id="rId6"/>
    <p:sldId id="1014" r:id="rId7"/>
    <p:sldId id="1015" r:id="rId8"/>
    <p:sldId id="1017" r:id="rId9"/>
    <p:sldId id="916" r:id="rId10"/>
    <p:sldId id="917" r:id="rId11"/>
    <p:sldId id="918" r:id="rId12"/>
    <p:sldId id="919" r:id="rId13"/>
    <p:sldId id="1003" r:id="rId14"/>
    <p:sldId id="922" r:id="rId15"/>
    <p:sldId id="923" r:id="rId16"/>
    <p:sldId id="924" r:id="rId17"/>
    <p:sldId id="927" r:id="rId18"/>
    <p:sldId id="1004" r:id="rId19"/>
    <p:sldId id="1018" r:id="rId20"/>
    <p:sldId id="934" r:id="rId21"/>
    <p:sldId id="935" r:id="rId22"/>
    <p:sldId id="936" r:id="rId23"/>
    <p:sldId id="937" r:id="rId24"/>
    <p:sldId id="938" r:id="rId25"/>
    <p:sldId id="939" r:id="rId26"/>
    <p:sldId id="940" r:id="rId27"/>
    <p:sldId id="941" r:id="rId28"/>
    <p:sldId id="942" r:id="rId29"/>
    <p:sldId id="943" r:id="rId30"/>
    <p:sldId id="944" r:id="rId31"/>
    <p:sldId id="1019" r:id="rId32"/>
    <p:sldId id="948" r:id="rId33"/>
    <p:sldId id="949" r:id="rId34"/>
    <p:sldId id="950" r:id="rId35"/>
    <p:sldId id="951" r:id="rId36"/>
    <p:sldId id="952" r:id="rId37"/>
    <p:sldId id="953" r:id="rId38"/>
    <p:sldId id="1020" r:id="rId39"/>
    <p:sldId id="956" r:id="rId40"/>
    <p:sldId id="957" r:id="rId41"/>
    <p:sldId id="959" r:id="rId42"/>
    <p:sldId id="967" r:id="rId43"/>
    <p:sldId id="960" r:id="rId44"/>
    <p:sldId id="961" r:id="rId45"/>
    <p:sldId id="962" r:id="rId46"/>
    <p:sldId id="969" r:id="rId47"/>
    <p:sldId id="963" r:id="rId48"/>
    <p:sldId id="970" r:id="rId49"/>
    <p:sldId id="971" r:id="rId50"/>
    <p:sldId id="973" r:id="rId51"/>
    <p:sldId id="974" r:id="rId52"/>
    <p:sldId id="975" r:id="rId53"/>
    <p:sldId id="1000" r:id="rId54"/>
    <p:sldId id="1001" r:id="rId55"/>
    <p:sldId id="1002" r:id="rId56"/>
    <p:sldId id="1021" r:id="rId57"/>
    <p:sldId id="978" r:id="rId58"/>
    <p:sldId id="988" r:id="rId59"/>
    <p:sldId id="989" r:id="rId60"/>
    <p:sldId id="1022" r:id="rId61"/>
    <p:sldId id="1012" r:id="rId62"/>
    <p:sldId id="1013" r:id="rId63"/>
    <p:sldId id="1005" r:id="rId64"/>
    <p:sldId id="1023" r:id="rId65"/>
    <p:sldId id="322" r:id="rId66"/>
    <p:sldId id="379" r:id="rId67"/>
    <p:sldId id="376" r:id="rId68"/>
    <p:sldId id="382" r:id="rId69"/>
    <p:sldId id="384" r:id="rId70"/>
    <p:sldId id="418" r:id="rId71"/>
    <p:sldId id="993" r:id="rId72"/>
    <p:sldId id="793" r:id="rId73"/>
  </p:sldIdLst>
  <p:sldSz cx="9144000" cy="6858000" type="screen4x3"/>
  <p:notesSz cx="7315200" cy="9601200"/>
  <p:custDataLst>
    <p:tags r:id="rId7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3E82A79-4B59-D84E-95BB-F139150E1A84}">
          <p14:sldIdLst>
            <p14:sldId id="534"/>
          </p14:sldIdLst>
        </p14:section>
        <p14:section name="Background" id="{C5901005-F766-724A-B9E3-58C16CFA2191}">
          <p14:sldIdLst>
            <p14:sldId id="1016"/>
            <p14:sldId id="997"/>
            <p14:sldId id="998"/>
            <p14:sldId id="999"/>
            <p14:sldId id="1014"/>
            <p14:sldId id="1015"/>
          </p14:sldIdLst>
        </p14:section>
        <p14:section name="gprof" id="{DF2D3E4B-2436-F147-94DD-CE901AEFEE40}">
          <p14:sldIdLst>
            <p14:sldId id="1017"/>
            <p14:sldId id="916"/>
            <p14:sldId id="917"/>
            <p14:sldId id="918"/>
            <p14:sldId id="919"/>
            <p14:sldId id="1003"/>
            <p14:sldId id="922"/>
            <p14:sldId id="923"/>
            <p14:sldId id="924"/>
            <p14:sldId id="927"/>
            <p14:sldId id="1004"/>
          </p14:sldIdLst>
        </p14:section>
        <p14:section name="DTrace" id="{FF520351-56DA-BE4C-A1CE-ED48177506BF}">
          <p14:sldIdLst>
            <p14:sldId id="1018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</p14:sldIdLst>
        </p14:section>
        <p14:section name="SystemTap" id="{3A251C2D-BFDE-D348-8A59-6DD7B742E2B8}">
          <p14:sldIdLst>
            <p14:sldId id="1019"/>
            <p14:sldId id="948"/>
            <p14:sldId id="949"/>
            <p14:sldId id="950"/>
            <p14:sldId id="951"/>
            <p14:sldId id="952"/>
            <p14:sldId id="953"/>
          </p14:sldIdLst>
        </p14:section>
        <p14:section name="ftrace" id="{909E6AD4-BC8A-6645-82BA-87B6677A4969}">
          <p14:sldIdLst>
            <p14:sldId id="1020"/>
            <p14:sldId id="956"/>
            <p14:sldId id="957"/>
            <p14:sldId id="959"/>
            <p14:sldId id="967"/>
            <p14:sldId id="960"/>
            <p14:sldId id="961"/>
            <p14:sldId id="962"/>
            <p14:sldId id="969"/>
            <p14:sldId id="963"/>
            <p14:sldId id="970"/>
            <p14:sldId id="971"/>
            <p14:sldId id="973"/>
            <p14:sldId id="974"/>
            <p14:sldId id="975"/>
            <p14:sldId id="1000"/>
            <p14:sldId id="1001"/>
            <p14:sldId id="1002"/>
          </p14:sldIdLst>
        </p14:section>
        <p14:section name="S2E" id="{437922D1-F7AD-BA40-948E-DF31D27B0216}">
          <p14:sldIdLst>
            <p14:sldId id="1021"/>
            <p14:sldId id="978"/>
            <p14:sldId id="988"/>
            <p14:sldId id="989"/>
          </p14:sldIdLst>
        </p14:section>
        <p14:section name="vmxice" id="{4C3F8CC9-1167-B94B-8844-A63C5BE0BD95}">
          <p14:sldIdLst>
            <p14:sldId id="1022"/>
            <p14:sldId id="1012"/>
            <p14:sldId id="1013"/>
            <p14:sldId id="1005"/>
          </p14:sldIdLst>
        </p14:section>
        <p14:section name="eBPF" id="{A2D46DAE-A002-074D-B9B9-DEA9E223041F}">
          <p14:sldIdLst>
            <p14:sldId id="1023"/>
            <p14:sldId id="322"/>
            <p14:sldId id="379"/>
            <p14:sldId id="376"/>
            <p14:sldId id="382"/>
            <p14:sldId id="384"/>
            <p14:sldId id="418"/>
          </p14:sldIdLst>
        </p14:section>
        <p14:section name="Summary" id="{665EBFE2-6DB0-CD4A-9D93-9BB84D857F0E}">
          <p14:sldIdLst>
            <p14:sldId id="993"/>
            <p14:sldId id="7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  <a:srgbClr val="CCECFF"/>
    <a:srgbClr val="CCCC00"/>
    <a:srgbClr val="00FF66"/>
    <a:srgbClr val="CC66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4" autoAdjust="0"/>
    <p:restoredTop sz="83622" autoAdjust="0"/>
  </p:normalViewPr>
  <p:slideViewPr>
    <p:cSldViewPr>
      <p:cViewPr varScale="1">
        <p:scale>
          <a:sx n="108" d="100"/>
          <a:sy n="108" d="100"/>
        </p:scale>
        <p:origin x="1312" y="200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7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146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4288" y="-12700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-12700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0950" y="711200"/>
            <a:ext cx="4813300" cy="3611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562475"/>
            <a:ext cx="54260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6" tIns="47874" rIns="95746" bIns="478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4288" y="9134475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34475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78C98F6-584E-4E26-B69F-01605E11D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4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ＭＳ Ｐゴシック" pitchFamily="-123" charset="-128"/>
      </a:defRPr>
    </a:lvl1pPr>
    <a:lvl2pPr marL="4572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2pPr>
    <a:lvl3pPr marL="9112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3pPr>
    <a:lvl4pPr marL="13716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4pPr>
    <a:lvl5pPr marL="18288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  <a:ea typeface="宋体" pitchFamily="-123" charset="-122"/>
              <a:cs typeface="宋体" pitchFamily="-123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6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Designed for use on production systems to find performance bottlenecks</a:t>
            </a:r>
          </a:p>
          <a:p>
            <a:r>
              <a:rPr lang="en-US" dirty="0"/>
              <a:t>Provides a single view of the software stack - from kernel to application, leading to rapid identification of performance bottlenecks</a:t>
            </a:r>
          </a:p>
          <a:p>
            <a:r>
              <a:rPr lang="en-US" dirty="0"/>
              <a:t>Dynamically instruments the kernel and instructions in any application with a near-infinite number of probe points, improving ability to service software</a:t>
            </a:r>
          </a:p>
          <a:p>
            <a:r>
              <a:rPr lang="en-US" dirty="0"/>
              <a:t>Enables maximum resource utilization and application performance, as well as precise quantification of resource requirements</a:t>
            </a:r>
          </a:p>
          <a:p>
            <a:r>
              <a:rPr lang="en-US" dirty="0"/>
              <a:t>Fast and easy to use, even on complex systems with multiple layers of software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/server-storage/</a:t>
            </a:r>
            <a:r>
              <a:rPr lang="en-US" dirty="0" err="1"/>
              <a:t>solaris</a:t>
            </a:r>
            <a:r>
              <a:rPr lang="en-US" dirty="0"/>
              <a:t>/overview/dtrace-jsp-138890.html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68F64-F06C-4948-B8B8-3FB9D21C0EA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48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Retain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(continue to have)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保留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‹property, salary, right›;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保持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‹control, dignity, independence›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55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http://58.205.212.28/9/</a:t>
            </a:r>
            <a:r>
              <a:rPr lang="en-US" dirty="0" err="1"/>
              <a:t>ishare.down.sina.com.cn</a:t>
            </a:r>
            <a:r>
              <a:rPr lang="en-US" dirty="0"/>
              <a:t>/19508880.pdf?ssig=ZlYsfmL5fc&amp;Expires=1381248000&amp;KID=</a:t>
            </a:r>
            <a:r>
              <a:rPr lang="en-US" dirty="0" err="1"/>
              <a:t>sina,ishare&amp;ip</a:t>
            </a:r>
            <a:r>
              <a:rPr lang="en-US"/>
              <a:t>=1381155946,59.66.61.&amp;fn=dtrace-dynamic-tracing-in-oracle-solaris-mac-os-x-and-freebsd-oracle-solaris-series.9780132091510.54816.pdf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68F64-F06C-4948-B8B8-3FB9D21C0EA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611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Speculative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(of an investment) involving a high risk of loss.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572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05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dirlt.com</a:t>
            </a:r>
            <a:r>
              <a:rPr lang="en-US" dirty="0"/>
              <a:t>/</a:t>
            </a:r>
            <a:r>
              <a:rPr lang="en-US" dirty="0" err="1"/>
              <a:t>systemtap.html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68F64-F06C-4948-B8B8-3FB9D21C0EA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4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sourceware.org</a:t>
            </a:r>
            <a:r>
              <a:rPr lang="en-US" dirty="0"/>
              <a:t>/</a:t>
            </a:r>
            <a:r>
              <a:rPr lang="en-US" dirty="0" err="1"/>
              <a:t>systemtap</a:t>
            </a:r>
            <a:r>
              <a:rPr lang="en-US" dirty="0"/>
              <a:t>/</a:t>
            </a:r>
            <a:r>
              <a:rPr lang="en-US" dirty="0" err="1"/>
              <a:t>tutorial.pdf</a:t>
            </a:r>
            <a:endParaRPr lang="en-US" dirty="0"/>
          </a:p>
          <a:p>
            <a:r>
              <a:rPr lang="en-US" dirty="0"/>
              <a:t>Synthetic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(not genuine or natural)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假的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68F64-F06C-4948-B8B8-3FB9D21C0EA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192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3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70E812-5384-8845-9A12-760338160AE5}" type="slidenum">
              <a:rPr lang="en-GB"/>
              <a:pPr/>
              <a:t>39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SystemTap</a:t>
            </a:r>
            <a:r>
              <a:rPr lang="en-US" dirty="0"/>
              <a:t> 设计比较复杂</a:t>
            </a:r>
          </a:p>
          <a:p>
            <a:r>
              <a:rPr lang="en-US" dirty="0"/>
              <a:t>不当的使用和 </a:t>
            </a:r>
            <a:r>
              <a:rPr lang="en-US" dirty="0" err="1"/>
              <a:t>SystemTap</a:t>
            </a:r>
            <a:r>
              <a:rPr lang="en-US" dirty="0"/>
              <a:t> 自身的不完善都有可能导致系统崩溃</a:t>
            </a:r>
          </a:p>
          <a:p>
            <a:endParaRPr lang="en-US" dirty="0"/>
          </a:p>
          <a:p>
            <a:r>
              <a:rPr lang="en-US" dirty="0" err="1"/>
              <a:t>ftrace</a:t>
            </a:r>
            <a:r>
              <a:rPr lang="en-US" dirty="0"/>
              <a:t> 代码量很小，稳定可靠。</a:t>
            </a:r>
          </a:p>
          <a:p>
            <a:r>
              <a:rPr lang="en-US" dirty="0" err="1"/>
              <a:t>ftrace</a:t>
            </a:r>
            <a:r>
              <a:rPr lang="en-US" dirty="0"/>
              <a:t> 有定义良好的 ASCII 接口，可以直接阅读</a:t>
            </a:r>
          </a:p>
          <a:p>
            <a:r>
              <a:rPr lang="en-US" dirty="0" err="1"/>
              <a:t>ftrace</a:t>
            </a:r>
            <a:r>
              <a:rPr lang="en-US" dirty="0"/>
              <a:t> 对所有 tracer 都采用同一个 ring buffer</a:t>
            </a:r>
          </a:p>
          <a:p>
            <a:r>
              <a:rPr lang="en-US" dirty="0" err="1"/>
              <a:t>Ftrace</a:t>
            </a:r>
            <a:r>
              <a:rPr lang="en-US" dirty="0"/>
              <a:t> 的实现依赖于其他很多内核特性，比如 </a:t>
            </a:r>
            <a:r>
              <a:rPr lang="en-US" dirty="0" err="1"/>
              <a:t>tracepoint</a:t>
            </a:r>
            <a:r>
              <a:rPr lang="en-US" dirty="0"/>
              <a:t>[3]，</a:t>
            </a:r>
            <a:r>
              <a:rPr lang="en-US" dirty="0" err="1"/>
              <a:t>debugfs</a:t>
            </a:r>
            <a:r>
              <a:rPr lang="en-US" dirty="0"/>
              <a:t>[2]，</a:t>
            </a:r>
            <a:r>
              <a:rPr lang="en-US" dirty="0" err="1"/>
              <a:t>kprobe</a:t>
            </a:r>
            <a:r>
              <a:rPr lang="en-US" dirty="0"/>
              <a:t>[4]，IRQ-Flags[5] 等</a:t>
            </a:r>
            <a:r>
              <a:rPr lang="en-US"/>
              <a:t>。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37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36C4ED-4C43-BE4A-8E41-798D3FE410A6}" type="slidenum">
              <a:rPr lang="en-GB"/>
              <a:pPr/>
              <a:t>41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25895" cy="359287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9" y="4559662"/>
            <a:ext cx="5843494" cy="431266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</a:pPr>
            <a:r>
              <a:rPr lang="en-GB">
                <a:cs typeface="DejaVu LGC Sans" charset="0"/>
              </a:rPr>
              <a:t>Deficiency in current mcount routine is being addressed with a new mcount (gnu_mcout) with slightly difference call semantics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F7B292-46FD-2547-9EAB-160752DB99C1}" type="slidenum">
              <a:rPr lang="en-GB"/>
              <a:pPr/>
              <a:t>42</a:t>
            </a:fld>
            <a:endParaRPr lang="en-GB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41B469-FBC0-DF48-B4F3-3042056E27A3}" type="slidenum">
              <a:rPr lang="en-GB"/>
              <a:pPr/>
              <a:t>43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06DDBF-3585-FF46-BCF3-7A3AF7266542}" type="slidenum">
              <a:rPr lang="en-GB"/>
              <a:pPr/>
              <a:t>44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CFDE70-697D-2840-A87A-A40FD4CFD3DA}" type="slidenum">
              <a:rPr lang="en-GB"/>
              <a:pPr/>
              <a:t>45</a:t>
            </a:fld>
            <a:endParaRPr lang="en-GB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25895" cy="359287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87603F-197B-8749-BC7A-6AA9EE3A80A4}" type="slidenum">
              <a:rPr lang="en-GB"/>
              <a:pPr/>
              <a:t>46</a:t>
            </a:fld>
            <a:endParaRPr lang="en-GB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39E1E4-7EE9-E144-8F97-1DABD5EAFE8A}" type="slidenum">
              <a:rPr lang="en-GB"/>
              <a:pPr/>
              <a:t>47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6AEFA5-B001-7346-905E-D43F7ED26084}" type="slidenum">
              <a:rPr lang="en-GB"/>
              <a:pPr/>
              <a:t>48</a:t>
            </a:fld>
            <a:endParaRPr lang="en-GB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25895" cy="359287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270694-A0C6-6341-8E1B-44FBDE1209A6}" type="slidenum">
              <a:rPr lang="en-GB"/>
              <a:pPr/>
              <a:t>49</a:t>
            </a:fld>
            <a:endParaRPr lang="en-GB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F77784-706F-A149-8125-C9A8599D20D4}" type="slidenum">
              <a:rPr lang="en-GB"/>
              <a:pPr/>
              <a:t>50</a:t>
            </a:fld>
            <a:endParaRPr lang="en-GB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25895" cy="359287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71925" indent="-296894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87577" indent="-237515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62608" indent="-237515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137639" indent="-237515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612669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087700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562731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4037762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14652077-A691-554D-87ED-367B6241394D}" type="slidenum">
              <a:rPr lang="en-US" altLang="zh-CN" sz="1200" i="0"/>
              <a:pPr/>
              <a:t>3</a:t>
            </a:fld>
            <a:endParaRPr lang="en-US" altLang="zh-CN" sz="1200" i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</a:rPr>
              <a:t>Example of speed:  pointer analysis</a:t>
            </a:r>
          </a:p>
          <a:p>
            <a:endParaRPr lang="en-US" altLang="zh-CN" dirty="0">
              <a:latin typeface="Times New Roman" charset="0"/>
            </a:endParaRPr>
          </a:p>
          <a:p>
            <a:r>
              <a:rPr lang="en-US" altLang="zh-CN" dirty="0">
                <a:latin typeface="Times New Roman" charset="0"/>
              </a:rPr>
              <a:t>http://</a:t>
            </a:r>
            <a:r>
              <a:rPr lang="en-US" altLang="zh-CN" dirty="0" err="1">
                <a:latin typeface="Times New Roman" charset="0"/>
              </a:rPr>
              <a:t>courses.cs.washington.edu</a:t>
            </a:r>
            <a:r>
              <a:rPr lang="en-US" altLang="zh-CN" dirty="0">
                <a:latin typeface="Times New Roman" charset="0"/>
              </a:rPr>
              <a:t>/courses/cse503/10wi/lectures/lecture1-static-dynamic.ppt</a:t>
            </a:r>
          </a:p>
          <a:p>
            <a:r>
              <a:rPr lang="en-US" altLang="zh-CN" dirty="0">
                <a:latin typeface="Times New Roman" charset="0"/>
              </a:rPr>
              <a:t>Static and dynamic analysis: synergy and duality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E17AC5-27F1-4942-BA40-035F2F576D5A}" type="slidenum">
              <a:rPr lang="en-GB"/>
              <a:pPr/>
              <a:t>51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22906" cy="35898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6A8C32-E5B1-794F-A970-F4043D9E33FB}" type="slidenum">
              <a:rPr lang="en-GB"/>
              <a:pPr/>
              <a:t>52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25895" cy="359287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36024" cy="43035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54125" y="792163"/>
            <a:ext cx="4610100" cy="3457575"/>
          </a:xfrm>
          <a:ln/>
          <a:extLst>
            <a:ext uri="{91240B29-F687-4f45-9708-019B960494DF}">
              <a14:hiddenLine xmlns=""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8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87680" y="1680211"/>
            <a:ext cx="8778240" cy="475226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1653" indent="-241653"/>
            <a:r>
              <a:rPr lang="zh-CN" altLang="en-US"/>
              <a:t>为什么只有</a:t>
            </a:r>
            <a:r>
              <a:rPr lang="en-US"/>
              <a:t>3~5</a:t>
            </a:r>
            <a:r>
              <a:rPr lang="zh-CN" altLang="en-US"/>
              <a:t>分钟：</a:t>
            </a:r>
            <a:endParaRPr lang="en-US"/>
          </a:p>
          <a:p>
            <a:pPr marL="241653" indent="-241653">
              <a:buFontTx/>
              <a:buAutoNum type="arabicPeriod"/>
            </a:pPr>
            <a:r>
              <a:rPr lang="en-US"/>
              <a:t>Ftrace</a:t>
            </a:r>
            <a:r>
              <a:rPr lang="zh-CN" altLang="en-US"/>
              <a:t>影响了网络输出速度，不能充分使用网络带宽</a:t>
            </a:r>
            <a:endParaRPr lang="en-US"/>
          </a:p>
          <a:p>
            <a:pPr marL="241653" indent="-241653">
              <a:buFontTx/>
              <a:buAutoNum type="arabicPeriod"/>
            </a:pPr>
            <a:r>
              <a:rPr lang="zh-CN" altLang="en-US"/>
              <a:t>当缓冲区满后，即停止</a:t>
            </a:r>
            <a:r>
              <a:rPr lang="en-US"/>
              <a:t>ftrace</a:t>
            </a:r>
            <a:r>
              <a:rPr lang="zh-CN" altLang="en-US"/>
              <a:t>运行（不停止的话会产生数据丢失）</a:t>
            </a:r>
            <a:endParaRPr lang="en-US"/>
          </a:p>
          <a:p>
            <a:pPr marL="241653" indent="-241653">
              <a:buFontTx/>
              <a:buAutoNum type="arabicPeriod"/>
            </a:pPr>
            <a:r>
              <a:rPr lang="en-US"/>
              <a:t>Ftrace</a:t>
            </a:r>
            <a:r>
              <a:rPr lang="zh-CN" altLang="en-US"/>
              <a:t>停止后，剩余数据继续输出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6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infoscience.epfl.ch</a:t>
            </a:r>
            <a:r>
              <a:rPr lang="en-US" dirty="0"/>
              <a:t>/record/163071/files/s2e.pdf</a:t>
            </a:r>
          </a:p>
          <a:p>
            <a:r>
              <a:rPr lang="en-US" dirty="0"/>
              <a:t>S2E: A Platform for In-Vivo Multi-Path Analysis of Software Systems</a:t>
            </a:r>
          </a:p>
          <a:p>
            <a:r>
              <a:rPr lang="en-US" dirty="0"/>
              <a:t>ACM SIGARCH Computer Architecture News - ASPLOS '11</a:t>
            </a:r>
          </a:p>
          <a:p>
            <a:r>
              <a:rPr lang="en-US" dirty="0"/>
              <a:t>Volume 39 Issue 1, March 2011 </a:t>
            </a:r>
          </a:p>
          <a:p>
            <a:r>
              <a:rPr lang="en-US" dirty="0"/>
              <a:t>Pages 265-278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68F64-F06C-4948-B8B8-3FB9D21C0EA3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193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6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/rmusser01/</a:t>
            </a:r>
            <a:r>
              <a:rPr kumimoji="1" lang="en-US" altLang="zh-CN" dirty="0" err="1"/>
              <a:t>hyperdbg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www.zeuux.com</a:t>
            </a:r>
            <a:r>
              <a:rPr kumimoji="1" lang="en-US" altLang="zh-CN" dirty="0"/>
              <a:t>/blog/content/4617/</a:t>
            </a:r>
          </a:p>
          <a:p>
            <a:endParaRPr kumimoji="1" lang="en-US" altLang="zh-CN" dirty="0"/>
          </a:p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os.cs.tsinghua.edu.cn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oscourse</a:t>
            </a:r>
            <a:r>
              <a:rPr kumimoji="1" lang="en-US" altLang="zh-CN" dirty="0"/>
              <a:t>/OS2013/projects/U17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260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23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123" charset="0"/>
              </a:rPr>
              <a:t>Applying the </a:t>
            </a:r>
            <a:r>
              <a:rPr lang="en-US" dirty="0" err="1">
                <a:latin typeface="Times New Roman" pitchFamily="-123" charset="0"/>
              </a:rPr>
              <a:t>SystemTap</a:t>
            </a:r>
            <a:r>
              <a:rPr lang="en-US" dirty="0">
                <a:latin typeface="Times New Roman" pitchFamily="-123" charset="0"/>
              </a:rPr>
              <a:t> Kernel Instrumentation Tool to CPU Frequency Scaling</a:t>
            </a:r>
          </a:p>
          <a:p>
            <a:endParaRPr lang="en-US" dirty="0">
              <a:latin typeface="Times New Roman" pitchFamily="-123" charset="0"/>
            </a:endParaRPr>
          </a:p>
          <a:p>
            <a:r>
              <a:rPr lang="en-US" dirty="0">
                <a:latin typeface="Times New Roman" pitchFamily="-123" charset="0"/>
              </a:rPr>
              <a:t>http://</a:t>
            </a:r>
            <a:r>
              <a:rPr lang="en-US" dirty="0" err="1">
                <a:latin typeface="Times New Roman" pitchFamily="-123" charset="0"/>
              </a:rPr>
              <a:t>fortknox.csc.ncsu.edu</a:t>
            </a:r>
            <a:r>
              <a:rPr lang="en-US" dirty="0">
                <a:latin typeface="Times New Roman" pitchFamily="-123" charset="0"/>
              </a:rPr>
              <a:t>/files/Applying-</a:t>
            </a:r>
            <a:r>
              <a:rPr lang="en-US" dirty="0" err="1">
                <a:latin typeface="Times New Roman" pitchFamily="-123" charset="0"/>
              </a:rPr>
              <a:t>SystemTap.ppt</a:t>
            </a:r>
            <a:endParaRPr lang="en-US" dirty="0">
              <a:latin typeface="Times New Roman" pitchFamily="-123" charset="0"/>
            </a:endParaRPr>
          </a:p>
          <a:p>
            <a:endParaRPr lang="en-US" dirty="0">
              <a:latin typeface="Times New Roman" pitchFamily="-123" charset="0"/>
            </a:endParaRPr>
          </a:p>
          <a:p>
            <a:endParaRPr lang="en-US" dirty="0">
              <a:latin typeface="Times New Roman" pitchFamily="-123" charset="0"/>
            </a:endParaRPr>
          </a:p>
          <a:p>
            <a:r>
              <a:rPr lang="en-US" dirty="0" err="1">
                <a:latin typeface="Times New Roman" pitchFamily="-123" charset="0"/>
              </a:rPr>
              <a:t>SystemTap</a:t>
            </a:r>
            <a:r>
              <a:rPr lang="en-US" dirty="0">
                <a:latin typeface="Times New Roman" pitchFamily="-123" charset="0"/>
              </a:rPr>
              <a:t>: Instrumenting the Linux Kernel for Analyzing Performance and Functional Problems</a:t>
            </a:r>
          </a:p>
          <a:p>
            <a:endParaRPr lang="en-US" dirty="0">
              <a:latin typeface="Times New Roman" pitchFamily="-123" charset="0"/>
            </a:endParaRPr>
          </a:p>
          <a:p>
            <a:r>
              <a:rPr lang="en-US" dirty="0">
                <a:latin typeface="Times New Roman" pitchFamily="-123" charset="0"/>
              </a:rPr>
              <a:t>http://</a:t>
            </a:r>
            <a:r>
              <a:rPr lang="en-US" dirty="0" err="1">
                <a:latin typeface="Times New Roman" pitchFamily="-123" charset="0"/>
              </a:rPr>
              <a:t>www.redbooks.ibm.com</a:t>
            </a:r>
            <a:r>
              <a:rPr lang="en-US" dirty="0">
                <a:latin typeface="Times New Roman" pitchFamily="-123" charset="0"/>
              </a:rPr>
              <a:t>/</a:t>
            </a:r>
            <a:r>
              <a:rPr lang="en-US" dirty="0" err="1">
                <a:latin typeface="Times New Roman" pitchFamily="-123" charset="0"/>
              </a:rPr>
              <a:t>redpapers</a:t>
            </a:r>
            <a:r>
              <a:rPr lang="en-US" dirty="0">
                <a:latin typeface="Times New Roman" pitchFamily="-123" charset="0"/>
              </a:rPr>
              <a:t>/</a:t>
            </a:r>
            <a:r>
              <a:rPr lang="en-US" dirty="0" err="1">
                <a:latin typeface="Times New Roman" pitchFamily="-123" charset="0"/>
              </a:rPr>
              <a:t>pdfs</a:t>
            </a:r>
            <a:r>
              <a:rPr lang="en-US" dirty="0">
                <a:latin typeface="Times New Roman" pitchFamily="-123" charset="0"/>
              </a:rPr>
              <a:t>/redp4469.pdf</a:t>
            </a:r>
          </a:p>
          <a:p>
            <a:endParaRPr lang="en-US" dirty="0">
              <a:latin typeface="Times New Roman" pitchFamily="-123" charset="0"/>
            </a:endParaRPr>
          </a:p>
          <a:p>
            <a:endParaRPr lang="en-US" dirty="0">
              <a:latin typeface="Times New Roman" pitchFamily="-123" charset="0"/>
            </a:endParaRPr>
          </a:p>
          <a:p>
            <a:r>
              <a:rPr lang="en-US" dirty="0" err="1">
                <a:latin typeface="Times New Roman" pitchFamily="-123" charset="0"/>
              </a:rPr>
              <a:t>Systemtap</a:t>
            </a:r>
            <a:r>
              <a:rPr lang="en-US" dirty="0">
                <a:latin typeface="Times New Roman" pitchFamily="-123" charset="0"/>
              </a:rPr>
              <a:t> </a:t>
            </a:r>
          </a:p>
          <a:p>
            <a:endParaRPr lang="en-US" dirty="0">
              <a:latin typeface="Times New Roman" pitchFamily="-123" charset="0"/>
            </a:endParaRPr>
          </a:p>
          <a:p>
            <a:r>
              <a:rPr lang="en-US" dirty="0">
                <a:latin typeface="Times New Roman" pitchFamily="-123" charset="0"/>
              </a:rPr>
              <a:t>http://</a:t>
            </a:r>
            <a:r>
              <a:rPr lang="en-US" dirty="0" err="1">
                <a:latin typeface="Times New Roman" pitchFamily="-123" charset="0"/>
              </a:rPr>
              <a:t>dirlt.com</a:t>
            </a:r>
            <a:r>
              <a:rPr lang="en-US" dirty="0">
                <a:latin typeface="Times New Roman" pitchFamily="-123" charset="0"/>
              </a:rPr>
              <a:t>/</a:t>
            </a:r>
            <a:r>
              <a:rPr lang="en-US" dirty="0" err="1">
                <a:latin typeface="Times New Roman" pitchFamily="-123" charset="0"/>
              </a:rPr>
              <a:t>systemtap.html</a:t>
            </a:r>
            <a:endParaRPr lang="en-US" dirty="0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www.brendangregg.com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Perf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linux_perf_tools_full.png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www.brendangregg.com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linuxperf.html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30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2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Profile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noun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1 </a:t>
            </a: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</a:rPr>
              <a:t>an outline of something, esp. a person's face, as seen from one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19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os.cs.tsinghua.edu.cn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hgj</a:t>
            </a:r>
            <a:r>
              <a:rPr kumimoji="1" lang="en-US" altLang="zh-CN" dirty="0"/>
              <a:t>/Interface/analysis/PaperList#head-4f9d1b3fa37f96cf79230e31ee571c85c14839ff</a:t>
            </a:r>
          </a:p>
          <a:p>
            <a:r>
              <a:rPr kumimoji="1" lang="zh-CN" altLang="en-US" dirty="0"/>
              <a:t>基于硬件虚拟化的内核动态追踪系统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8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altLang="zh-TW" b="1" dirty="0"/>
              <a:t> </a:t>
            </a:r>
            <a:r>
              <a:rPr lang="en-US" altLang="zh-TW" sz="1200" b="1" dirty="0">
                <a:latin typeface="Courier New" charset="0"/>
              </a:rPr>
              <a:t>% time</a:t>
            </a:r>
            <a:r>
              <a:rPr lang="en-US" altLang="zh-TW" sz="1200" b="1" dirty="0"/>
              <a:t>: the percent of self seconds from total program elapsed time.</a:t>
            </a:r>
            <a:r>
              <a:rPr lang="en-US" altLang="zh-TW" b="1" dirty="0"/>
              <a:t> </a:t>
            </a:r>
          </a:p>
          <a:p>
            <a:pPr>
              <a:buFont typeface="Wingdings" charset="0"/>
              <a:buNone/>
            </a:pPr>
            <a:endParaRPr lang="en-US" altLang="zh-TW" sz="800" b="1" dirty="0"/>
          </a:p>
          <a:p>
            <a:pPr>
              <a:buFont typeface="Wingdings" charset="0"/>
              <a:buNone/>
            </a:pPr>
            <a:r>
              <a:rPr lang="en-US" altLang="zh-TW" b="1" dirty="0"/>
              <a:t>     </a:t>
            </a:r>
            <a:r>
              <a:rPr lang="en-US" altLang="zh-TW" sz="1200" b="1" dirty="0">
                <a:latin typeface="Courier New" charset="0"/>
              </a:rPr>
              <a:t>cumulative seconds</a:t>
            </a:r>
            <a:r>
              <a:rPr lang="en-US" altLang="zh-TW" sz="1200" b="1" dirty="0"/>
              <a:t>: the seconds cumulate from self seconds.</a:t>
            </a:r>
          </a:p>
          <a:p>
            <a:pPr>
              <a:buFont typeface="Wingdings" charset="0"/>
              <a:buNone/>
            </a:pPr>
            <a:r>
              <a:rPr lang="en-US" altLang="zh-TW" sz="800" b="1" dirty="0"/>
              <a:t>     </a:t>
            </a:r>
          </a:p>
          <a:p>
            <a:pPr>
              <a:buFont typeface="Wingdings" charset="0"/>
              <a:buNone/>
            </a:pPr>
            <a:r>
              <a:rPr lang="en-US" altLang="zh-TW" b="1" dirty="0"/>
              <a:t>     </a:t>
            </a:r>
            <a:r>
              <a:rPr lang="en-US" altLang="zh-TW" sz="1200" b="1" dirty="0">
                <a:latin typeface="Courier New" charset="0"/>
              </a:rPr>
              <a:t>self seconds</a:t>
            </a:r>
            <a:r>
              <a:rPr lang="en-US" altLang="zh-TW" sz="1200" b="1" dirty="0"/>
              <a:t>: total elapsed time called by its parents, not </a:t>
            </a:r>
          </a:p>
          <a:p>
            <a:pPr>
              <a:buFont typeface="Wingdings" charset="0"/>
              <a:buNone/>
            </a:pPr>
            <a:r>
              <a:rPr lang="en-US" altLang="zh-TW" sz="1200" b="1" dirty="0"/>
              <a:t>                                  including its children</a:t>
            </a:r>
            <a:r>
              <a:rPr lang="zh-TW" altLang="en-US" sz="1200" b="1" dirty="0"/>
              <a:t>’</a:t>
            </a:r>
            <a:r>
              <a:rPr lang="en-US" altLang="zh-TW" sz="1200" b="1" dirty="0"/>
              <a:t>s elapsed time.</a:t>
            </a:r>
          </a:p>
          <a:p>
            <a:pPr>
              <a:buFont typeface="Wingdings" charset="0"/>
              <a:buNone/>
            </a:pPr>
            <a:r>
              <a:rPr lang="en-US" altLang="zh-TW" sz="1200" b="1" dirty="0"/>
              <a:t>                                  equal to (self s/call)*(calls)</a:t>
            </a:r>
          </a:p>
          <a:p>
            <a:pPr>
              <a:buFont typeface="Wingdings" charset="0"/>
              <a:buNone/>
            </a:pPr>
            <a:endParaRPr kumimoji="1" lang="en-US" altLang="zh-CN" sz="1200" b="1" dirty="0"/>
          </a:p>
          <a:p>
            <a:pPr>
              <a:buFont typeface="Wingdings" charset="0"/>
              <a:buNone/>
            </a:pPr>
            <a:r>
              <a:rPr lang="en-US" altLang="zh-TW" sz="1400" b="1" dirty="0"/>
              <a:t> </a:t>
            </a:r>
            <a:r>
              <a:rPr lang="en-US" altLang="zh-TW" sz="1200" b="1" dirty="0">
                <a:latin typeface="Courier New" charset="0"/>
              </a:rPr>
              <a:t>calls</a:t>
            </a:r>
            <a:r>
              <a:rPr lang="en-US" altLang="zh-TW" sz="1200" b="1" dirty="0"/>
              <a:t>: total number for each subroutine called by its parents.</a:t>
            </a:r>
          </a:p>
          <a:p>
            <a:pPr>
              <a:buFont typeface="Wingdings" charset="0"/>
              <a:buNone/>
            </a:pPr>
            <a:endParaRPr lang="en-US" altLang="zh-TW" sz="800" b="1" dirty="0"/>
          </a:p>
          <a:p>
            <a:pPr>
              <a:buFont typeface="Wingdings" charset="0"/>
              <a:buNone/>
            </a:pPr>
            <a:r>
              <a:rPr lang="en-US" altLang="zh-TW" sz="1400" b="1" dirty="0"/>
              <a:t>     </a:t>
            </a:r>
            <a:r>
              <a:rPr lang="en-US" altLang="zh-TW" sz="1200" b="1" dirty="0">
                <a:latin typeface="Courier New" charset="0"/>
              </a:rPr>
              <a:t>self s/call</a:t>
            </a:r>
            <a:r>
              <a:rPr lang="en-US" altLang="zh-TW" sz="1200" b="1" dirty="0"/>
              <a:t>: elapsed time for each time called by its parents, </a:t>
            </a:r>
          </a:p>
          <a:p>
            <a:pPr>
              <a:buFont typeface="Wingdings" charset="0"/>
              <a:buNone/>
            </a:pPr>
            <a:r>
              <a:rPr lang="en-US" altLang="zh-TW" sz="1200" b="1" dirty="0"/>
              <a:t>                                not including its children</a:t>
            </a:r>
            <a:r>
              <a:rPr lang="zh-TW" altLang="en-US" sz="1200" b="1" dirty="0"/>
              <a:t>’</a:t>
            </a:r>
            <a:r>
              <a:rPr lang="en-US" altLang="zh-TW" sz="1200" b="1" dirty="0"/>
              <a:t>s elapsed time.</a:t>
            </a:r>
          </a:p>
          <a:p>
            <a:pPr>
              <a:buFont typeface="Wingdings" charset="0"/>
              <a:buNone/>
            </a:pPr>
            <a:r>
              <a:rPr lang="en-US" altLang="zh-TW" sz="800" b="1" dirty="0"/>
              <a:t>     </a:t>
            </a:r>
          </a:p>
          <a:p>
            <a:pPr>
              <a:buFont typeface="Wingdings" charset="0"/>
              <a:buNone/>
            </a:pPr>
            <a:r>
              <a:rPr lang="en-US" altLang="zh-TW" sz="1400" b="1" dirty="0"/>
              <a:t>     </a:t>
            </a:r>
            <a:r>
              <a:rPr lang="en-US" altLang="zh-TW" sz="1200" b="1" dirty="0">
                <a:latin typeface="Courier New" charset="0"/>
              </a:rPr>
              <a:t>total s/call</a:t>
            </a:r>
            <a:r>
              <a:rPr lang="en-US" altLang="zh-TW" sz="1200" b="1" dirty="0"/>
              <a:t>: total elapsed time called by its parents, </a:t>
            </a:r>
          </a:p>
          <a:p>
            <a:pPr>
              <a:buFont typeface="Wingdings" charset="0"/>
              <a:buNone/>
            </a:pPr>
            <a:r>
              <a:rPr lang="en-US" altLang="zh-TW" sz="1200" b="1" dirty="0"/>
              <a:t>                                   including its children</a:t>
            </a:r>
            <a:r>
              <a:rPr lang="zh-TW" altLang="en-US" sz="1200" b="1" dirty="0"/>
              <a:t>’</a:t>
            </a:r>
            <a:r>
              <a:rPr lang="en-US" altLang="zh-TW" sz="1200" b="1" dirty="0"/>
              <a:t>s elapsed time.</a:t>
            </a:r>
          </a:p>
          <a:p>
            <a:pPr>
              <a:buFont typeface="Wingdings" charset="0"/>
              <a:buNone/>
            </a:pPr>
            <a:r>
              <a:rPr lang="en-US" altLang="zh-TW" sz="800" b="1" dirty="0"/>
              <a:t>      </a:t>
            </a:r>
          </a:p>
          <a:p>
            <a:pPr>
              <a:buFont typeface="Wingdings" charset="0"/>
              <a:buNone/>
            </a:pPr>
            <a:r>
              <a:rPr lang="en-US" altLang="zh-TW" sz="1400" b="1" dirty="0"/>
              <a:t>     </a:t>
            </a:r>
            <a:r>
              <a:rPr lang="en-US" altLang="zh-TW" sz="1200" b="1" dirty="0">
                <a:latin typeface="Courier New" charset="0"/>
              </a:rPr>
              <a:t>name</a:t>
            </a:r>
            <a:r>
              <a:rPr lang="en-US" altLang="zh-TW" sz="1200" b="1" dirty="0"/>
              <a:t>: subroutine name.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jrfonseca</a:t>
            </a:r>
            <a:r>
              <a:rPr kumimoji="1" lang="en-US" altLang="zh-CN" dirty="0"/>
              <a:t>/gprof2dot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48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114300"/>
            <a:ext cx="1989137" cy="534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114300"/>
            <a:ext cx="5818188" cy="534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5475" y="114300"/>
            <a:ext cx="7959725" cy="53467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77724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479800"/>
            <a:ext cx="77724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8229600" cy="8032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F2A28E-9F74-0649-A8A1-60E60922AB7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46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828088" y="6611938"/>
            <a:ext cx="3143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fld id="{8B556754-0687-410B-B3B9-2BAA5CF0A33D}" type="slidenum">
              <a:rPr lang="en-US" altLang="zh-CN" sz="900">
                <a:latin typeface="Times" pitchFamily="1" charset="0"/>
                <a:ea typeface="宋体" pitchFamily="1" charset="-122"/>
                <a:cs typeface="+mn-cs"/>
              </a:rPr>
              <a:pPr eaLnBrk="0" hangingPunct="0">
                <a:defRPr/>
              </a:pPr>
              <a:t>‹#›</a:t>
            </a:fld>
            <a:endParaRPr lang="en-US" altLang="zh-CN" sz="900">
              <a:latin typeface="Times" pitchFamily="1" charset="0"/>
              <a:ea typeface="宋体" pitchFamily="1" charset="-122"/>
              <a:cs typeface="+mn-cs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0" y="79057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1030" name="WordArt 8"/>
          <p:cNvSpPr>
            <a:spLocks noChangeArrowheads="1" noChangeShapeType="1" noTextEdit="1"/>
          </p:cNvSpPr>
          <p:nvPr userDrawn="1"/>
        </p:nvSpPr>
        <p:spPr bwMode="auto">
          <a:xfrm>
            <a:off x="76200" y="228600"/>
            <a:ext cx="358775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  <a:cs typeface="宋体"/>
              </a:rPr>
              <a:t>OS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51593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  <p:sldLayoutId id="2147483652" r:id="rId14"/>
    <p:sldLayoutId id="2147483651" r:id="rId15"/>
    <p:sldLayoutId id="2147483666" r:id="rId16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ＭＳ Ｐゴシック" pitchFamily="-123" charset="-128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-123" charset="2"/>
        <a:buBlip>
          <a:blip r:embed="rId19"/>
        </a:buBlip>
        <a:defRPr sz="2400">
          <a:solidFill>
            <a:schemeClr val="tx1"/>
          </a:solidFill>
          <a:latin typeface="+mn-lt"/>
          <a:ea typeface="ＭＳ Ｐゴシック" pitchFamily="-123" charset="-128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-123" charset="2"/>
        <a:buChar char="Ø"/>
        <a:defRPr sz="2000">
          <a:solidFill>
            <a:schemeClr val="folHlink"/>
          </a:solidFill>
          <a:latin typeface="+mn-lt"/>
          <a:ea typeface="ＭＳ Ｐゴシック" pitchFamily="-12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123" charset="2"/>
        <a:buChar char=""/>
        <a:defRPr sz="2400">
          <a:solidFill>
            <a:schemeClr val="tx1"/>
          </a:solidFill>
          <a:latin typeface="+mn-lt"/>
          <a:ea typeface="ＭＳ Ｐゴシック" pitchFamily="-12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-123" charset="2"/>
        <a:buChar char=""/>
        <a:defRPr sz="1600">
          <a:solidFill>
            <a:schemeClr val="tx1"/>
          </a:solidFill>
          <a:latin typeface="+mn-lt"/>
          <a:ea typeface="ＭＳ Ｐゴシック" pitchFamily="-12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pitchFamily="-12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package" Target="../embeddings/Microsoft_Word___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linux/l-cn-ftrac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20130819-DCG-RTL.pptx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Aw6ELkuQWIJPm9IP3mG_4w" TargetMode="External"/><Relationship Id="rId2" Type="http://schemas.openxmlformats.org/officeDocument/2006/relationships/hyperlink" Target="https://mp.weixin.qq.com/s/tGzftejTYi-TWcLq84D7jQ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os.cs.tsinghua.edu.cn/oscourse/OS2013/projects/U17" TargetMode="External"/><Relationship Id="rId5" Type="http://schemas.openxmlformats.org/officeDocument/2006/relationships/hyperlink" Target="http://www.zeuux.com/blog/content/4617/" TargetMode="External"/><Relationship Id="rId4" Type="http://schemas.openxmlformats.org/officeDocument/2006/relationships/hyperlink" Target="https://github.com/rmusser01/hyperdbg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knox.csc.ncsu.edu/files/Applying-SystemTap.ppt" TargetMode="External"/><Relationship Id="rId13" Type="http://schemas.openxmlformats.org/officeDocument/2006/relationships/hyperlink" Target="http://infoscience.epfl.ch/record/163071/files/s2e.pdf" TargetMode="External"/><Relationship Id="rId3" Type="http://schemas.openxmlformats.org/officeDocument/2006/relationships/hyperlink" Target="http://courses.cs.washington.edu/courses/cse503/10wi/lectures/lecture1-static-dynamic.ppt" TargetMode="External"/><Relationship Id="rId7" Type="http://schemas.openxmlformats.org/officeDocument/2006/relationships/hyperlink" Target="http://www.hcs.ufl.edu/upc/archive/toolevals/Overviews/dtraceOverview.ppt" TargetMode="External"/><Relationship Id="rId12" Type="http://schemas.openxmlformats.org/officeDocument/2006/relationships/hyperlink" Target="http://os.cs.tsinghua.edu.cn/oscourse/CallGraph2012/ReadM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o.uzh.ch/~jbrazile/jazoon07-dtrace-conference.ppt" TargetMode="External"/><Relationship Id="rId11" Type="http://schemas.openxmlformats.org/officeDocument/2006/relationships/hyperlink" Target="http://elinux.org/images/e/e8/Bird-Ftrace.ppt" TargetMode="External"/><Relationship Id="rId5" Type="http://schemas.openxmlformats.org/officeDocument/2006/relationships/hyperlink" Target="http://binf.gmu.edu/jsolka/fall08/csi605/csi605-profiling.ppt" TargetMode="External"/><Relationship Id="rId10" Type="http://schemas.openxmlformats.org/officeDocument/2006/relationships/hyperlink" Target="http://dirlt.com/systemtap.html" TargetMode="External"/><Relationship Id="rId4" Type="http://schemas.openxmlformats.org/officeDocument/2006/relationships/hyperlink" Target="http://www.skyfree.org/linux/references/gprof.pdf" TargetMode="External"/><Relationship Id="rId9" Type="http://schemas.openxmlformats.org/officeDocument/2006/relationships/hyperlink" Target="http://www.redbooks.ibm.com/redpapers/pdfs/redp4469.pdf" TargetMode="External"/><Relationship Id="rId14" Type="http://schemas.openxmlformats.org/officeDocument/2006/relationships/hyperlink" Target="http://people.cs.nctu.edu.tw/~chenwj/slide/QEMU/Introduction%20to%20QEMU.pptx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22312" y="2106613"/>
            <a:ext cx="8026151" cy="137795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 sz="4400" dirty="0">
                <a:solidFill>
                  <a:srgbClr val="0066FF"/>
                </a:solidFill>
                <a:latin typeface="Arial" pitchFamily="-123" charset="0"/>
                <a:ea typeface="宋体" pitchFamily="-123" charset="-122"/>
                <a:cs typeface="宋体" pitchFamily="-123" charset="-122"/>
              </a:rPr>
              <a:t>Operating System Laboratory</a:t>
            </a:r>
          </a:p>
        </p:txBody>
      </p:sp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1682750" y="4921250"/>
            <a:ext cx="6419850" cy="58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marL="149225" lvl="1" algn="ctr" eaLnBrk="0" hangingPunc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Yong XIANG</a:t>
            </a:r>
          </a:p>
          <a:p>
            <a:pPr lvl="1" indent="-307975"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 "/>
            </a:pP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Dept. of Computer Sci. &amp; Tech., Tsinghua Univ.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28625" y="3686175"/>
            <a:ext cx="8358188" cy="1071563"/>
          </a:xfrm>
        </p:spPr>
        <p:txBody>
          <a:bodyPr lIns="0" tIns="0" rIns="0" bIns="0"/>
          <a:lstStyle/>
          <a:p>
            <a:pPr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0066FF"/>
              </a:buClr>
              <a:buFontTx/>
              <a:buChar char=" "/>
            </a:pPr>
            <a:r>
              <a:rPr lang="en-US" altLang="zh-CN" sz="2800" dirty="0">
                <a:solidFill>
                  <a:srgbClr val="0066FF"/>
                </a:solidFill>
                <a:ea typeface="宋体" pitchFamily="-123" charset="-122"/>
                <a:cs typeface="宋体" pitchFamily="-123" charset="-122"/>
              </a:rPr>
              <a:t>Lecture 3: Kernel Dynamic Analysis</a:t>
            </a: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Profiling a program with </a:t>
            </a:r>
            <a:r>
              <a:rPr lang="en-US" dirty="0" err="1"/>
              <a:t>gprof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46200"/>
            <a:ext cx="7772400" cy="4387056"/>
          </a:xfrm>
        </p:spPr>
        <p:txBody>
          <a:bodyPr/>
          <a:lstStyle/>
          <a:p>
            <a:r>
              <a:rPr lang="en-US" dirty="0"/>
              <a:t>Compile and link a program with profiling enabled</a:t>
            </a:r>
          </a:p>
          <a:p>
            <a:pPr lvl="1"/>
            <a:r>
              <a:rPr lang="en-US" dirty="0"/>
              <a:t>Program is compiled with ‘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pg</a:t>
            </a:r>
            <a:r>
              <a:rPr lang="en-US" dirty="0"/>
              <a:t>’ option</a:t>
            </a:r>
          </a:p>
          <a:p>
            <a:pPr lvl="1"/>
            <a:r>
              <a:rPr lang="en-US" dirty="0"/>
              <a:t>Every function to call </a:t>
            </a:r>
            <a:r>
              <a:rPr lang="en-US" dirty="0" err="1">
                <a:solidFill>
                  <a:srgbClr val="FF0000"/>
                </a:solidFill>
              </a:rPr>
              <a:t>mcount</a:t>
            </a:r>
            <a:r>
              <a:rPr lang="en-US" dirty="0"/>
              <a:t> as one of its first operations</a:t>
            </a:r>
          </a:p>
          <a:p>
            <a:pPr lvl="1"/>
            <a:r>
              <a:rPr lang="en-US" dirty="0" err="1"/>
              <a:t>mcount</a:t>
            </a:r>
            <a:r>
              <a:rPr lang="en-US" dirty="0"/>
              <a:t> routine records in an </a:t>
            </a:r>
            <a:r>
              <a:rPr lang="en-US" dirty="0">
                <a:solidFill>
                  <a:srgbClr val="FF0000"/>
                </a:solidFill>
              </a:rPr>
              <a:t>in-memory call graph table</a:t>
            </a:r>
          </a:p>
          <a:p>
            <a:pPr lvl="1"/>
            <a:r>
              <a:rPr lang="en-US" dirty="0" err="1"/>
              <a:t>profil</a:t>
            </a:r>
            <a:r>
              <a:rPr lang="en-US" dirty="0"/>
              <a:t>() system call </a:t>
            </a:r>
            <a:r>
              <a:rPr lang="en-US" dirty="0">
                <a:solidFill>
                  <a:srgbClr val="FF0000"/>
                </a:solidFill>
              </a:rPr>
              <a:t>examines the user's program counter </a:t>
            </a:r>
            <a:r>
              <a:rPr lang="en-US" dirty="0"/>
              <a:t>(PC) every virtual 10 milliseconds</a:t>
            </a:r>
          </a:p>
          <a:p>
            <a:r>
              <a:rPr lang="en-US" dirty="0"/>
              <a:t>Execute a program to generate its profile data</a:t>
            </a:r>
          </a:p>
          <a:p>
            <a:pPr lvl="1"/>
            <a:r>
              <a:rPr lang="en-US" dirty="0"/>
              <a:t>Generating the file ‘</a:t>
            </a:r>
            <a:r>
              <a:rPr lang="en-US" dirty="0" err="1">
                <a:solidFill>
                  <a:srgbClr val="FF0000"/>
                </a:solidFill>
              </a:rPr>
              <a:t>gmon.out</a:t>
            </a:r>
            <a:r>
              <a:rPr lang="en-US" dirty="0"/>
              <a:t>’</a:t>
            </a:r>
          </a:p>
          <a:p>
            <a:r>
              <a:rPr lang="en-US" dirty="0"/>
              <a:t>Run </a:t>
            </a:r>
            <a:r>
              <a:rPr lang="en-US" dirty="0" err="1"/>
              <a:t>gprof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analyze</a:t>
            </a:r>
            <a:r>
              <a:rPr lang="en-US" dirty="0"/>
              <a:t> the profile data</a:t>
            </a:r>
          </a:p>
          <a:p>
            <a:pPr lvl="1"/>
            <a:r>
              <a:rPr lang="en-US" dirty="0" err="1"/>
              <a:t>gprof’s</a:t>
            </a:r>
            <a:r>
              <a:rPr lang="en-US" dirty="0"/>
              <a:t> symbol table, an array of </a:t>
            </a:r>
            <a:r>
              <a:rPr lang="en-US" dirty="0" err="1"/>
              <a:t>Sym</a:t>
            </a:r>
            <a:r>
              <a:rPr lang="en-US" dirty="0"/>
              <a:t> structures, is built</a:t>
            </a:r>
          </a:p>
        </p:txBody>
      </p:sp>
    </p:spTree>
    <p:extLst>
      <p:ext uri="{BB962C8B-B14F-4D97-AF65-F5344CB8AC3E}">
        <p14:creationId xmlns:p14="http://schemas.microsoft.com/office/powerpoint/2010/main" val="42898137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GNU </a:t>
            </a:r>
            <a:r>
              <a:rPr lang="en-US" altLang="zh-TW" dirty="0" err="1"/>
              <a:t>gprof</a:t>
            </a:r>
            <a:r>
              <a:rPr lang="en-US" altLang="zh-TW" dirty="0"/>
              <a:t> time</a:t>
            </a:r>
            <a:r>
              <a:rPr lang="en-US" altLang="zh-TW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TW" dirty="0"/>
              <a:t>profiler</a:t>
            </a:r>
            <a:r>
              <a:rPr lang="en-US" altLang="zh-TW" b="1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46200"/>
            <a:ext cx="8223696" cy="4114800"/>
          </a:xfrm>
        </p:spPr>
        <p:txBody>
          <a:bodyPr/>
          <a:lstStyle/>
          <a:p>
            <a:r>
              <a:rPr lang="en-US" altLang="zh-TW" sz="2000" b="1" dirty="0"/>
              <a:t>Recompile the original source code</a:t>
            </a:r>
          </a:p>
          <a:p>
            <a:pPr>
              <a:buFont typeface="Wingdings" charset="0"/>
              <a:buNone/>
            </a:pPr>
            <a:r>
              <a:rPr lang="en-US" altLang="zh-TW" sz="1100" b="1" dirty="0"/>
              <a:t> </a:t>
            </a:r>
          </a:p>
          <a:p>
            <a:pPr>
              <a:buFont typeface="Wingdings" charset="0"/>
              <a:buNone/>
            </a:pPr>
            <a:r>
              <a:rPr lang="en-US" altLang="zh-TW" sz="1100" b="1" dirty="0"/>
              <a:t>   </a:t>
            </a:r>
          </a:p>
          <a:p>
            <a:pPr>
              <a:buFont typeface="Wingdings" charset="0"/>
              <a:buNone/>
            </a:pPr>
            <a:endParaRPr lang="en-US" altLang="zh-TW" sz="1100" b="1" dirty="0"/>
          </a:p>
          <a:p>
            <a:pPr>
              <a:buFont typeface="Wingdings" charset="0"/>
              <a:buNone/>
            </a:pPr>
            <a:endParaRPr lang="en-US" altLang="zh-TW" sz="1100" b="1" dirty="0"/>
          </a:p>
          <a:p>
            <a:pPr>
              <a:buFont typeface="Wingdings" charset="0"/>
              <a:buNone/>
            </a:pPr>
            <a:endParaRPr lang="en-US" altLang="zh-TW" sz="1100" b="1" dirty="0"/>
          </a:p>
          <a:p>
            <a:pPr>
              <a:buFont typeface="Wingdings" charset="0"/>
              <a:buNone/>
            </a:pPr>
            <a:r>
              <a:rPr lang="en-US" altLang="zh-TW" sz="1800" b="1" dirty="0"/>
              <a:t>      </a:t>
            </a:r>
            <a:r>
              <a:rPr lang="en-US" altLang="zh-TW" sz="1800" b="1" dirty="0">
                <a:latin typeface="Courier New" charset="0"/>
              </a:rPr>
              <a:t>-</a:t>
            </a:r>
            <a:r>
              <a:rPr lang="en-US" altLang="zh-TW" sz="1800" b="1" dirty="0" err="1">
                <a:latin typeface="Courier New" charset="0"/>
              </a:rPr>
              <a:t>pg</a:t>
            </a:r>
            <a:r>
              <a:rPr lang="en-US" altLang="zh-TW" sz="1800" b="1" dirty="0"/>
              <a:t>: This option affects both compiling and linking.</a:t>
            </a:r>
          </a:p>
          <a:p>
            <a:pPr>
              <a:buFont typeface="Wingdings" charset="0"/>
              <a:buNone/>
            </a:pPr>
            <a:endParaRPr lang="en-US" altLang="zh-TW" sz="700" b="1" dirty="0"/>
          </a:p>
          <a:p>
            <a:pPr>
              <a:buFont typeface="Wingdings" charset="0"/>
              <a:buNone/>
            </a:pPr>
            <a:r>
              <a:rPr lang="en-US" altLang="zh-TW" sz="2000" b="1" dirty="0"/>
              <a:t>             </a:t>
            </a:r>
            <a:r>
              <a:rPr lang="en-US" altLang="zh-TW" sz="1800" b="1" dirty="0"/>
              <a:t>Add additional commands into source code when  </a:t>
            </a:r>
          </a:p>
          <a:p>
            <a:pPr>
              <a:buFont typeface="Wingdings" charset="0"/>
              <a:buNone/>
            </a:pPr>
            <a:r>
              <a:rPr lang="en-US" altLang="zh-TW" sz="1800" b="1" dirty="0"/>
              <a:t>                compiling code in order to </a:t>
            </a:r>
            <a:r>
              <a:rPr lang="en-US" altLang="zh-TW" sz="1800" b="1" dirty="0">
                <a:solidFill>
                  <a:srgbClr val="FF0000"/>
                </a:solidFill>
              </a:rPr>
              <a:t>trace all subroutines</a:t>
            </a:r>
            <a:r>
              <a:rPr lang="en-US" altLang="zh-TW" sz="1800" b="1" dirty="0"/>
              <a:t>.</a:t>
            </a:r>
          </a:p>
          <a:p>
            <a:pPr>
              <a:buFont typeface="Wingdings" charset="0"/>
              <a:buNone/>
            </a:pPr>
            <a:endParaRPr lang="en-US" altLang="zh-TW" sz="700" b="1" dirty="0"/>
          </a:p>
          <a:p>
            <a:pPr>
              <a:buFont typeface="Wingdings" charset="0"/>
              <a:buNone/>
            </a:pPr>
            <a:r>
              <a:rPr lang="en-US" altLang="zh-TW" sz="2000" b="1" dirty="0"/>
              <a:t>             </a:t>
            </a:r>
            <a:r>
              <a:rPr lang="en-US" altLang="zh-TW" sz="1800" b="1" dirty="0"/>
              <a:t>Add essential initial settings and </a:t>
            </a:r>
            <a:r>
              <a:rPr lang="en-US" altLang="zh-TW" sz="1800" b="1" dirty="0">
                <a:solidFill>
                  <a:srgbClr val="FF0000"/>
                </a:solidFill>
              </a:rPr>
              <a:t>statistical processes  </a:t>
            </a:r>
          </a:p>
          <a:p>
            <a:pPr>
              <a:buFont typeface="Wingdings" charset="0"/>
              <a:buNone/>
            </a:pPr>
            <a:r>
              <a:rPr lang="en-US" altLang="zh-TW" sz="1800" b="1" dirty="0"/>
              <a:t>                when linking the objects.</a:t>
            </a:r>
          </a:p>
        </p:txBody>
      </p:sp>
      <p:graphicFrame>
        <p:nvGraphicFramePr>
          <p:cNvPr id="4713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87663"/>
              </p:ext>
            </p:extLst>
          </p:nvPr>
        </p:nvGraphicFramePr>
        <p:xfrm>
          <a:off x="1043608" y="1844824"/>
          <a:ext cx="6767513" cy="694944"/>
        </p:xfrm>
        <a:graphic>
          <a:graphicData uri="http://schemas.openxmlformats.org/drawingml/2006/table">
            <a:tbl>
              <a:tblPr/>
              <a:tblGrid>
                <a:gridCol w="676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gcc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–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pg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SourceCode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–o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ExecutableFile</a:t>
                      </a: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新細明體" charset="0"/>
                        <a:cs typeface="新細明體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ykhong@vangogh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home]$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gcc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–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pg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test2.c –o test2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047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GNU </a:t>
            </a:r>
            <a:r>
              <a:rPr lang="en-US" altLang="zh-TW" dirty="0" err="1"/>
              <a:t>gprof</a:t>
            </a:r>
            <a:r>
              <a:rPr lang="en-US" altLang="zh-TW" dirty="0"/>
              <a:t> time profiler</a:t>
            </a:r>
            <a:r>
              <a:rPr lang="en-US" altLang="zh-TW" b="1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346200"/>
            <a:ext cx="8892480" cy="4114800"/>
          </a:xfrm>
        </p:spPr>
        <p:txBody>
          <a:bodyPr/>
          <a:lstStyle/>
          <a:p>
            <a:r>
              <a:rPr lang="en-US" altLang="zh-TW" b="1" dirty="0"/>
              <a:t>Convert produced profile data into text file</a:t>
            </a:r>
          </a:p>
          <a:p>
            <a:pPr>
              <a:buFont typeface="Wingdings" charset="0"/>
              <a:buNone/>
            </a:pPr>
            <a:r>
              <a:rPr lang="en-US" altLang="zh-TW" sz="1200" b="1" dirty="0"/>
              <a:t> </a:t>
            </a:r>
          </a:p>
          <a:p>
            <a:pPr>
              <a:buFont typeface="Wingdings" charset="0"/>
              <a:buNone/>
            </a:pPr>
            <a:r>
              <a:rPr lang="en-US" altLang="zh-TW" sz="1200" b="1" dirty="0"/>
              <a:t>   </a:t>
            </a:r>
          </a:p>
          <a:p>
            <a:pPr>
              <a:buFont typeface="Wingdings" charset="0"/>
              <a:buNone/>
            </a:pPr>
            <a:endParaRPr lang="en-US" altLang="zh-TW" sz="1200" b="1" dirty="0"/>
          </a:p>
          <a:p>
            <a:pPr>
              <a:buFont typeface="Wingdings" charset="0"/>
              <a:buNone/>
            </a:pPr>
            <a:endParaRPr lang="en-US" altLang="zh-TW" sz="1200" b="1" dirty="0"/>
          </a:p>
          <a:p>
            <a:pPr>
              <a:buFont typeface="Wingdings" charset="0"/>
              <a:buNone/>
            </a:pPr>
            <a:endParaRPr lang="en-US" altLang="zh-TW" sz="1200" b="1" dirty="0"/>
          </a:p>
          <a:p>
            <a:pPr>
              <a:buFont typeface="Wingdings" charset="0"/>
              <a:buNone/>
            </a:pPr>
            <a:endParaRPr lang="en-US" altLang="zh-TW" sz="1200" b="1" dirty="0"/>
          </a:p>
          <a:p>
            <a:pPr>
              <a:buFont typeface="Wingdings" charset="0"/>
              <a:buNone/>
            </a:pPr>
            <a:r>
              <a:rPr lang="en-US" altLang="zh-TW" sz="2000" b="1" dirty="0"/>
              <a:t>      - </a:t>
            </a:r>
            <a:r>
              <a:rPr lang="en-US" altLang="zh-TW" sz="2000" b="1" dirty="0" err="1">
                <a:latin typeface="Courier New" charset="0"/>
              </a:rPr>
              <a:t>ListOfOptions</a:t>
            </a:r>
            <a:r>
              <a:rPr lang="en-US" altLang="zh-TW" sz="2000" b="1" dirty="0"/>
              <a:t> can be omitted.</a:t>
            </a:r>
          </a:p>
          <a:p>
            <a:pPr>
              <a:buFont typeface="Wingdings" charset="0"/>
              <a:buNone/>
            </a:pPr>
            <a:r>
              <a:rPr lang="en-US" altLang="zh-TW" sz="2400" b="1" dirty="0"/>
              <a:t>     </a:t>
            </a:r>
            <a:r>
              <a:rPr lang="en-US" altLang="zh-TW" sz="2000" b="1" dirty="0"/>
              <a:t>- </a:t>
            </a:r>
            <a:r>
              <a:rPr lang="en-US" altLang="zh-TW" sz="2000" b="1" dirty="0" err="1">
                <a:latin typeface="Courier New" charset="0"/>
              </a:rPr>
              <a:t>ExecuteFile</a:t>
            </a:r>
            <a:r>
              <a:rPr lang="en-US" altLang="zh-TW" sz="2000" b="1" dirty="0"/>
              <a:t> can be omitted when the file name is </a:t>
            </a:r>
            <a:r>
              <a:rPr lang="en-US" altLang="zh-TW" sz="2000" b="1" dirty="0" err="1">
                <a:latin typeface="Courier New" charset="0"/>
              </a:rPr>
              <a:t>a.out</a:t>
            </a:r>
            <a:r>
              <a:rPr lang="en-US" altLang="zh-TW" sz="2000" b="1" dirty="0"/>
              <a:t>.</a:t>
            </a:r>
          </a:p>
          <a:p>
            <a:pPr>
              <a:buFont typeface="Wingdings" charset="0"/>
              <a:buNone/>
            </a:pPr>
            <a:r>
              <a:rPr lang="en-US" altLang="zh-TW" sz="2400" b="1" dirty="0"/>
              <a:t>     </a:t>
            </a:r>
            <a:r>
              <a:rPr lang="en-US" altLang="zh-TW" sz="2000" b="1" dirty="0"/>
              <a:t>- </a:t>
            </a:r>
            <a:r>
              <a:rPr lang="en-US" altLang="zh-TW" sz="2000" b="1" dirty="0" err="1">
                <a:latin typeface="Courier New" charset="0"/>
              </a:rPr>
              <a:t>StatFiles</a:t>
            </a:r>
            <a:r>
              <a:rPr lang="en-US" altLang="zh-TW" sz="2000" b="1" dirty="0"/>
              <a:t> can be omitted when the file name is </a:t>
            </a:r>
            <a:r>
              <a:rPr lang="en-US" altLang="zh-TW" sz="2000" b="1" dirty="0" err="1">
                <a:latin typeface="Courier New" charset="0"/>
              </a:rPr>
              <a:t>gmon.out</a:t>
            </a:r>
            <a:r>
              <a:rPr lang="en-US" altLang="zh-TW" sz="2000" b="1" dirty="0"/>
              <a:t>.</a:t>
            </a:r>
          </a:p>
          <a:p>
            <a:pPr>
              <a:buFont typeface="Wingdings" charset="0"/>
              <a:buNone/>
            </a:pPr>
            <a:endParaRPr lang="en-US" altLang="zh-TW" sz="1000" b="1" dirty="0"/>
          </a:p>
        </p:txBody>
      </p:sp>
      <p:graphicFrame>
        <p:nvGraphicFramePr>
          <p:cNvPr id="52241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50624"/>
              </p:ext>
            </p:extLst>
          </p:nvPr>
        </p:nvGraphicFramePr>
        <p:xfrm>
          <a:off x="467544" y="2132856"/>
          <a:ext cx="8424936" cy="792088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gprof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ListOfOptions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ExecuteFile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StatFiles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&gt;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OutputFile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ykhong@vangogh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home]$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gprof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–b test2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gmon.out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&gt; </a:t>
                      </a:r>
                      <a:r>
                        <a:rPr kumimoji="1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output.txt</a:t>
                      </a: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101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Tracing method of </a:t>
            </a:r>
            <a:r>
              <a:rPr kumimoji="1" lang="en-US" altLang="zh-CN" dirty="0" err="1"/>
              <a:t>gprof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908720"/>
            <a:ext cx="4815094" cy="289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94" y="4005064"/>
            <a:ext cx="717015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51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GNU </a:t>
            </a:r>
            <a:r>
              <a:rPr lang="en-US" altLang="zh-TW" dirty="0" err="1"/>
              <a:t>gprof</a:t>
            </a:r>
            <a:r>
              <a:rPr lang="en-US" altLang="zh-TW" dirty="0"/>
              <a:t> time profiler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Example Program </a:t>
            </a:r>
          </a:p>
          <a:p>
            <a:pPr>
              <a:buFont typeface="Wingdings" charset="0"/>
              <a:buNone/>
            </a:pPr>
            <a:r>
              <a:rPr lang="en-US" altLang="zh-TW" sz="2000" b="1" dirty="0"/>
              <a:t>     </a:t>
            </a:r>
          </a:p>
          <a:p>
            <a:pPr>
              <a:buFont typeface="Wingdings" charset="0"/>
              <a:buNone/>
            </a:pPr>
            <a:r>
              <a:rPr lang="en-US" altLang="zh-TW" sz="2400" b="1" dirty="0"/>
              <a:t>                          subroutine relative graph</a:t>
            </a:r>
          </a:p>
        </p:txBody>
      </p:sp>
      <p:pic>
        <p:nvPicPr>
          <p:cNvPr id="56325" name="Picture 5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919413"/>
            <a:ext cx="4679950" cy="310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703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GNU </a:t>
            </a:r>
            <a:r>
              <a:rPr lang="en-US" altLang="zh-TW" dirty="0" err="1"/>
              <a:t>gprof</a:t>
            </a:r>
            <a:r>
              <a:rPr lang="en-US" altLang="zh-TW" dirty="0"/>
              <a:t> time profiler</a:t>
            </a:r>
            <a:r>
              <a:rPr lang="en-US" altLang="zh-TW" b="1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Example Program </a:t>
            </a:r>
          </a:p>
          <a:p>
            <a:endParaRPr lang="en-US" altLang="zh-TW" sz="2000" b="1"/>
          </a:p>
        </p:txBody>
      </p:sp>
      <p:graphicFrame>
        <p:nvGraphicFramePr>
          <p:cNvPr id="58380" name="Group 12"/>
          <p:cNvGraphicFramePr>
            <a:graphicFrameLocks noGrp="1"/>
          </p:cNvGraphicFramePr>
          <p:nvPr/>
        </p:nvGraphicFramePr>
        <p:xfrm>
          <a:off x="827088" y="2446338"/>
          <a:ext cx="7775575" cy="1353312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[ykhong@vangogh home]$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gcc –pg test.c –o 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[ykhong@vangogh home]$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./test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[ykhong@vangogh home]$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gprof –b test gmon.out &gt; output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[ykhong@vangogh home]$ more 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016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GNU </a:t>
            </a:r>
            <a:r>
              <a:rPr lang="en-US" altLang="zh-TW" dirty="0" err="1"/>
              <a:t>gprof</a:t>
            </a:r>
            <a:r>
              <a:rPr lang="en-US" altLang="zh-TW" dirty="0"/>
              <a:t> time profiler</a:t>
            </a:r>
            <a:r>
              <a:rPr lang="en-US" altLang="zh-TW" b="1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29600" cy="4530725"/>
          </a:xfrm>
        </p:spPr>
        <p:txBody>
          <a:bodyPr/>
          <a:lstStyle/>
          <a:p>
            <a:r>
              <a:rPr lang="en-US" altLang="zh-TW" b="1"/>
              <a:t>Example Program </a:t>
            </a:r>
          </a:p>
          <a:p>
            <a:endParaRPr lang="en-US" altLang="zh-TW" b="1"/>
          </a:p>
          <a:p>
            <a:endParaRPr lang="en-US" altLang="zh-TW" b="1"/>
          </a:p>
          <a:p>
            <a:endParaRPr lang="en-US" altLang="zh-TW" b="1"/>
          </a:p>
          <a:p>
            <a:endParaRPr lang="en-US" altLang="zh-TW" b="1"/>
          </a:p>
          <a:p>
            <a:endParaRPr lang="en-US" altLang="zh-TW" b="1"/>
          </a:p>
          <a:p>
            <a:pPr lvl="1"/>
            <a:endParaRPr lang="en-US" altLang="zh-TW" b="1"/>
          </a:p>
          <a:p>
            <a:endParaRPr lang="en-US" altLang="zh-TW" sz="2000" b="1"/>
          </a:p>
        </p:txBody>
      </p:sp>
      <p:graphicFrame>
        <p:nvGraphicFramePr>
          <p:cNvPr id="55345" name="Group 49"/>
          <p:cNvGraphicFramePr>
            <a:graphicFrameLocks noGrp="1"/>
          </p:cNvGraphicFramePr>
          <p:nvPr/>
        </p:nvGraphicFramePr>
        <p:xfrm>
          <a:off x="468313" y="2251075"/>
          <a:ext cx="8316912" cy="2968752"/>
        </p:xfrm>
        <a:graphic>
          <a:graphicData uri="http://schemas.openxmlformats.org/drawingml/2006/table">
            <a:tbl>
              <a:tblPr/>
              <a:tblGrid>
                <a:gridCol w="831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Each sample counts as 0.01 seconds.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%    cumulative   self            self    total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time   seconds    seconds  calls  s/call   s/call  name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71.90   30.17      30.17     1    30.17    30.17   C3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19.42   38.32       8.15     2     4.07     4.07   B2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7.99   41.67       3.35     1     3.35     3.35   C2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0.00   41.67       0.00     1     0.00    37.60 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0.00   41.67       0.00     1     0.00    33.52   B1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0.00   41.67       0.00     1     0.00     0.00   C1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0.00   41.67       0.00     1     0.00     4.07  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3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GNU </a:t>
            </a:r>
            <a:r>
              <a:rPr lang="en-US" altLang="zh-TW" dirty="0" err="1"/>
              <a:t>gprof</a:t>
            </a:r>
            <a:r>
              <a:rPr lang="en-US" altLang="zh-TW" dirty="0"/>
              <a:t> time profiler</a:t>
            </a:r>
            <a:r>
              <a:rPr lang="en-US" altLang="zh-TW" b="1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29600" cy="4530725"/>
          </a:xfrm>
        </p:spPr>
        <p:txBody>
          <a:bodyPr/>
          <a:lstStyle/>
          <a:p>
            <a:r>
              <a:rPr lang="en-US" altLang="zh-TW" b="1"/>
              <a:t>Example Program </a:t>
            </a:r>
          </a:p>
          <a:p>
            <a:endParaRPr lang="en-US" altLang="zh-TW" b="1"/>
          </a:p>
          <a:p>
            <a:endParaRPr lang="en-US" altLang="zh-TW" b="1"/>
          </a:p>
          <a:p>
            <a:endParaRPr lang="en-US" altLang="zh-TW" b="1"/>
          </a:p>
          <a:p>
            <a:endParaRPr lang="en-US" altLang="zh-TW" b="1"/>
          </a:p>
          <a:p>
            <a:endParaRPr lang="en-US" altLang="zh-TW" b="1"/>
          </a:p>
          <a:p>
            <a:pPr lvl="1"/>
            <a:endParaRPr lang="en-US" altLang="zh-TW" b="1"/>
          </a:p>
          <a:p>
            <a:endParaRPr lang="en-US" altLang="zh-TW" sz="2000" b="1"/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468313" y="2395538"/>
          <a:ext cx="8316912" cy="3553968"/>
        </p:xfrm>
        <a:graphic>
          <a:graphicData uri="http://schemas.openxmlformats.org/drawingml/2006/table">
            <a:tbl>
              <a:tblPr/>
              <a:tblGrid>
                <a:gridCol w="831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                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Call graph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index  %time   self   children   called  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                                            &lt;spontaneous&gt;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[1]    100.0   0.00    41.67              main[1]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             0.00    37.60      1/1         A[2]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             0.00     4.07      1/1         D[6]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------------------------------------------------------------------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             0.00    37.60      1/1        main[1]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[2]     90.2   0.00    37.60      1       A[2]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             0.00    33.52      1/1        B1[3]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               4.07     0.00      1/2        B2[5]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0"/>
                          <a:cs typeface="新細明體" charset="0"/>
                        </a:rPr>
                        <a:t>------------------------------------------------------------------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496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grof2dot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836712"/>
            <a:ext cx="4242792" cy="58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77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 err="1"/>
              <a:t>gprof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DTrace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SystemTap</a:t>
            </a:r>
            <a:endParaRPr lang="en-US" sz="3200" dirty="0"/>
          </a:p>
          <a:p>
            <a:r>
              <a:rPr lang="en-US" sz="3200" dirty="0" err="1"/>
              <a:t>ftrace</a:t>
            </a:r>
            <a:endParaRPr lang="en-US" sz="3200" dirty="0"/>
          </a:p>
          <a:p>
            <a:r>
              <a:rPr lang="en-US" sz="3200" dirty="0"/>
              <a:t>S2E</a:t>
            </a:r>
          </a:p>
          <a:p>
            <a:r>
              <a:rPr lang="en-US" altLang="zh-CN" sz="3200" dirty="0" err="1"/>
              <a:t>Vmxice</a:t>
            </a:r>
            <a:endParaRPr lang="en-US" altLang="zh-CN" sz="3200" dirty="0"/>
          </a:p>
          <a:p>
            <a:r>
              <a:rPr lang="en-US" sz="3200" dirty="0" err="1"/>
              <a:t>eBPF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5642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Background</a:t>
            </a:r>
          </a:p>
          <a:p>
            <a:r>
              <a:rPr lang="en-US" sz="3200" dirty="0" err="1"/>
              <a:t>gprof</a:t>
            </a:r>
            <a:endParaRPr lang="en-US" sz="3200" dirty="0"/>
          </a:p>
          <a:p>
            <a:r>
              <a:rPr lang="en-US" sz="3200" dirty="0" err="1"/>
              <a:t>DTrace</a:t>
            </a:r>
            <a:endParaRPr lang="en-US" sz="3200" dirty="0"/>
          </a:p>
          <a:p>
            <a:r>
              <a:rPr lang="en-US" sz="3200" dirty="0" err="1"/>
              <a:t>SystemTap</a:t>
            </a:r>
            <a:endParaRPr lang="en-US" sz="3200" dirty="0"/>
          </a:p>
          <a:p>
            <a:r>
              <a:rPr lang="en-US" sz="3200" dirty="0" err="1"/>
              <a:t>ftrace</a:t>
            </a:r>
            <a:endParaRPr lang="en-US" sz="3200" dirty="0"/>
          </a:p>
          <a:p>
            <a:r>
              <a:rPr lang="en-US" sz="3200" dirty="0"/>
              <a:t>S2E</a:t>
            </a:r>
          </a:p>
          <a:p>
            <a:r>
              <a:rPr lang="en-US" altLang="zh-CN" sz="3200" dirty="0" err="1"/>
              <a:t>Vmxice</a:t>
            </a:r>
            <a:endParaRPr lang="en-US" altLang="zh-CN" sz="3200" dirty="0"/>
          </a:p>
          <a:p>
            <a:r>
              <a:rPr lang="en-US" sz="3200" dirty="0" err="1"/>
              <a:t>eBPF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2816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DTrace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759325"/>
          </a:xfrm>
        </p:spPr>
        <p:txBody>
          <a:bodyPr/>
          <a:lstStyle/>
          <a:p>
            <a:r>
              <a:rPr lang="en-US" sz="2100" dirty="0" err="1"/>
              <a:t>DTrace</a:t>
            </a:r>
            <a:r>
              <a:rPr lang="en-US" sz="2100" dirty="0"/>
              <a:t> – a </a:t>
            </a:r>
            <a:r>
              <a:rPr lang="en-US" sz="2100" dirty="0">
                <a:solidFill>
                  <a:srgbClr val="FF0000"/>
                </a:solidFill>
              </a:rPr>
              <a:t>dynamic tracing environment for Solaris</a:t>
            </a:r>
          </a:p>
          <a:p>
            <a:r>
              <a:rPr lang="en-US" sz="2100" dirty="0"/>
              <a:t>Can be used to troubleshoot </a:t>
            </a:r>
            <a:r>
              <a:rPr lang="en-US" sz="2100" dirty="0">
                <a:solidFill>
                  <a:srgbClr val="FF0000"/>
                </a:solidFill>
              </a:rPr>
              <a:t>performance and logic problems </a:t>
            </a:r>
            <a:r>
              <a:rPr lang="en-US" sz="2100" dirty="0"/>
              <a:t>in user applications</a:t>
            </a:r>
          </a:p>
          <a:p>
            <a:r>
              <a:rPr lang="en-US" sz="2100" dirty="0"/>
              <a:t>Features of tracing</a:t>
            </a:r>
          </a:p>
          <a:p>
            <a:pPr lvl="1"/>
            <a:r>
              <a:rPr lang="en-US" sz="2000" dirty="0"/>
              <a:t>Uses dynamic binary instrumentation</a:t>
            </a:r>
          </a:p>
          <a:p>
            <a:pPr lvl="1"/>
            <a:r>
              <a:rPr lang="en-US" sz="2000" dirty="0"/>
              <a:t>Inserts instrumentation code in </a:t>
            </a:r>
            <a:r>
              <a:rPr lang="en-US" sz="2000" dirty="0">
                <a:solidFill>
                  <a:srgbClr val="FF0000"/>
                </a:solidFill>
              </a:rPr>
              <a:t>running processes</a:t>
            </a:r>
          </a:p>
          <a:p>
            <a:r>
              <a:rPr lang="en-US" sz="2100" dirty="0"/>
              <a:t>Has specialized C-like language, D</a:t>
            </a:r>
          </a:p>
          <a:p>
            <a:r>
              <a:rPr lang="en-US" sz="2100" dirty="0"/>
              <a:t>Terminology</a:t>
            </a:r>
          </a:p>
          <a:p>
            <a:pPr lvl="1"/>
            <a:r>
              <a:rPr lang="en-US" sz="2000" i="1" dirty="0"/>
              <a:t>Probes</a:t>
            </a:r>
            <a:r>
              <a:rPr lang="en-US" sz="2000" dirty="0"/>
              <a:t>: points of instrumentation</a:t>
            </a:r>
          </a:p>
          <a:p>
            <a:pPr lvl="1"/>
            <a:r>
              <a:rPr lang="en-US" sz="2000" i="1" dirty="0"/>
              <a:t>Providers</a:t>
            </a:r>
            <a:r>
              <a:rPr lang="en-US" sz="2000" dirty="0"/>
              <a:t>: make probes available</a:t>
            </a:r>
          </a:p>
          <a:p>
            <a:r>
              <a:rPr lang="en-US" sz="2100" dirty="0"/>
              <a:t>Specific to Solaris (requires extensive OS kernel modification)</a:t>
            </a:r>
          </a:p>
        </p:txBody>
      </p:sp>
    </p:spTree>
    <p:extLst>
      <p:ext uri="{BB962C8B-B14F-4D97-AF65-F5344CB8AC3E}">
        <p14:creationId xmlns:p14="http://schemas.microsoft.com/office/powerpoint/2010/main" val="30080431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DTrace: History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24744"/>
            <a:ext cx="8079680" cy="5179144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1996: conceived of by Bryan </a:t>
            </a:r>
            <a:r>
              <a:rPr lang="en-US" sz="2400" dirty="0" err="1"/>
              <a:t>Cantrill</a:t>
            </a:r>
            <a:r>
              <a:rPr lang="en-US" sz="2400" dirty="0"/>
              <a:t> while </a:t>
            </a:r>
            <a:r>
              <a:rPr lang="en-US" sz="2400" dirty="0">
                <a:solidFill>
                  <a:srgbClr val="FF0000"/>
                </a:solidFill>
              </a:rPr>
              <a:t>an undergrad</a:t>
            </a:r>
            <a:r>
              <a:rPr lang="en-US" sz="2400" dirty="0"/>
              <a:t> at Brown</a:t>
            </a:r>
          </a:p>
          <a:p>
            <a:pPr>
              <a:defRPr/>
            </a:pPr>
            <a:r>
              <a:rPr lang="en-US" sz="2400" dirty="0"/>
              <a:t>2001: Started work on </a:t>
            </a:r>
            <a:r>
              <a:rPr lang="en-US" sz="2400" dirty="0" err="1"/>
              <a:t>Dtrace</a:t>
            </a:r>
            <a:r>
              <a:rPr lang="en-US" sz="2400" dirty="0"/>
              <a:t> </a:t>
            </a:r>
            <a:r>
              <a:rPr lang="en-US" sz="2400" dirty="0" err="1"/>
              <a:t>wth</a:t>
            </a:r>
            <a:r>
              <a:rPr lang="en-US" sz="2400" dirty="0"/>
              <a:t> Michael W. Shapiro</a:t>
            </a:r>
          </a:p>
          <a:p>
            <a:pPr>
              <a:defRPr/>
            </a:pPr>
            <a:r>
              <a:rPr lang="en-US" sz="2400" dirty="0"/>
              <a:t>2002: Early prototype, Adam H. </a:t>
            </a:r>
            <a:r>
              <a:rPr lang="en-US" sz="2400" dirty="0" err="1"/>
              <a:t>Leventhal</a:t>
            </a:r>
            <a:r>
              <a:rPr lang="en-US" sz="2400" dirty="0"/>
              <a:t> joined development</a:t>
            </a:r>
          </a:p>
          <a:p>
            <a:pPr>
              <a:defRPr/>
            </a:pPr>
            <a:r>
              <a:rPr lang="en-US" sz="2400" dirty="0"/>
              <a:t>2004: Appears in Solaris</a:t>
            </a:r>
          </a:p>
          <a:p>
            <a:pPr>
              <a:defRPr/>
            </a:pPr>
            <a:r>
              <a:rPr lang="en-US" sz="2400" dirty="0"/>
              <a:t>2005: Sun releases </a:t>
            </a:r>
            <a:r>
              <a:rPr lang="en-US" sz="2400" dirty="0" err="1"/>
              <a:t>DTrace</a:t>
            </a:r>
            <a:r>
              <a:rPr lang="en-US" sz="2400" dirty="0"/>
              <a:t> source code, initial java support (</a:t>
            </a:r>
            <a:r>
              <a:rPr lang="en-US" sz="2400" dirty="0" err="1"/>
              <a:t>dvm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/>
              <a:t>2006: Ported to FreeBSD by John </a:t>
            </a:r>
            <a:r>
              <a:rPr lang="en-US" sz="2400" dirty="0" err="1"/>
              <a:t>Birrell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2007: To be released in </a:t>
            </a:r>
            <a:r>
              <a:rPr lang="en-US" sz="2400" dirty="0" err="1"/>
              <a:t>MacOSX</a:t>
            </a:r>
            <a:r>
              <a:rPr lang="en-US" sz="2400" dirty="0"/>
              <a:t> 10.5 “Leopard” and basis of </a:t>
            </a:r>
            <a:r>
              <a:rPr lang="en-US" sz="2400" dirty="0" err="1"/>
              <a:t>Xray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684301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DTrace</a:t>
            </a:r>
            <a:r>
              <a:rPr lang="en-US" dirty="0"/>
              <a:t> Usage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68952" cy="4759325"/>
          </a:xfrm>
        </p:spPr>
        <p:txBody>
          <a:bodyPr/>
          <a:lstStyle/>
          <a:p>
            <a:r>
              <a:rPr lang="en-US" sz="2100" dirty="0"/>
              <a:t>Users </a:t>
            </a:r>
            <a:r>
              <a:rPr lang="en-US" sz="2100" dirty="0">
                <a:solidFill>
                  <a:srgbClr val="FF0000"/>
                </a:solidFill>
              </a:rPr>
              <a:t>write D programs </a:t>
            </a:r>
            <a:r>
              <a:rPr lang="en-US" sz="2100" dirty="0"/>
              <a:t>that collect information at runtime</a:t>
            </a:r>
          </a:p>
          <a:p>
            <a:r>
              <a:rPr lang="en-US" sz="2100" dirty="0"/>
              <a:t>Users invoke </a:t>
            </a:r>
            <a:r>
              <a:rPr lang="en-US" sz="2100" dirty="0" err="1">
                <a:latin typeface="Courier New" charset="0"/>
              </a:rPr>
              <a:t>dtrace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FF0000"/>
                </a:solidFill>
              </a:rPr>
              <a:t>insert instrumentation code </a:t>
            </a:r>
            <a:r>
              <a:rPr lang="en-US" sz="2100" dirty="0"/>
              <a:t>in kernel and user processes</a:t>
            </a:r>
          </a:p>
          <a:p>
            <a:pPr lvl="1"/>
            <a:r>
              <a:rPr lang="en-US" sz="2000" dirty="0"/>
              <a:t>Security mechanism ensures code can be inserted only by </a:t>
            </a:r>
            <a:r>
              <a:rPr lang="en-US" sz="2000" dirty="0">
                <a:solidFill>
                  <a:srgbClr val="FF0000"/>
                </a:solidFill>
              </a:rPr>
              <a:t>authorized users</a:t>
            </a:r>
          </a:p>
          <a:p>
            <a:r>
              <a:rPr lang="en-US" sz="2100" dirty="0"/>
              <a:t>When </a:t>
            </a:r>
            <a:r>
              <a:rPr lang="en-US" sz="2100" dirty="0">
                <a:solidFill>
                  <a:srgbClr val="FF0000"/>
                </a:solidFill>
              </a:rPr>
              <a:t>events occur at runtime</a:t>
            </a:r>
            <a:r>
              <a:rPr lang="en-US" sz="2100" dirty="0"/>
              <a:t>, user</a:t>
            </a:r>
            <a:r>
              <a:rPr lang="ja-JP" altLang="en-US" sz="2100" dirty="0">
                <a:latin typeface="Arial"/>
              </a:rPr>
              <a:t>’</a:t>
            </a:r>
            <a:r>
              <a:rPr lang="en-US" sz="2100" dirty="0"/>
              <a:t>s D code is executed by the </a:t>
            </a:r>
            <a:r>
              <a:rPr lang="en-US" sz="2100" dirty="0" err="1"/>
              <a:t>DTrace</a:t>
            </a:r>
            <a:r>
              <a:rPr lang="en-US" sz="2100" dirty="0"/>
              <a:t> providers, which causes</a:t>
            </a:r>
          </a:p>
          <a:p>
            <a:pPr lvl="1"/>
            <a:r>
              <a:rPr lang="en-US" sz="2000" dirty="0"/>
              <a:t>Information to be recorded</a:t>
            </a:r>
          </a:p>
          <a:p>
            <a:pPr lvl="1"/>
            <a:r>
              <a:rPr lang="en-US" sz="2000" dirty="0"/>
              <a:t>Data to be printed</a:t>
            </a:r>
          </a:p>
          <a:p>
            <a:pPr lvl="1"/>
            <a:r>
              <a:rPr lang="en-US" sz="2000" dirty="0"/>
              <a:t>Whatever else users defines in their D programs!</a:t>
            </a:r>
          </a:p>
          <a:p>
            <a:r>
              <a:rPr lang="en-US" sz="2100" dirty="0">
                <a:solidFill>
                  <a:srgbClr val="FF0000"/>
                </a:solidFill>
              </a:rPr>
              <a:t>Many, many providers </a:t>
            </a:r>
            <a:r>
              <a:rPr lang="en-US" sz="2100" dirty="0"/>
              <a:t>exist for getting lots of different data from running programs</a:t>
            </a:r>
          </a:p>
        </p:txBody>
      </p:sp>
    </p:spTree>
    <p:extLst>
      <p:ext uri="{BB962C8B-B14F-4D97-AF65-F5344CB8AC3E}">
        <p14:creationId xmlns:p14="http://schemas.microsoft.com/office/powerpoint/2010/main" val="40113736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cs typeface="+mj-cs"/>
              </a:rPr>
              <a:t>Dtrace</a:t>
            </a:r>
            <a:r>
              <a:rPr lang="zh-CN" altLang="en-US" dirty="0">
                <a:cs typeface="+mj-cs"/>
              </a:rPr>
              <a:t> </a:t>
            </a:r>
            <a:r>
              <a:rPr lang="en-US" dirty="0">
                <a:cs typeface="+mj-cs"/>
              </a:rPr>
              <a:t>features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8" cy="4114800"/>
          </a:xfrm>
        </p:spPr>
        <p:txBody>
          <a:bodyPr/>
          <a:lstStyle/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</a:rPr>
              <a:t>Provides</a:t>
            </a:r>
            <a:r>
              <a:rPr lang="en-US" sz="2400" dirty="0"/>
              <a:t> (&gt;30k) instrumentation points…</a:t>
            </a:r>
          </a:p>
          <a:p>
            <a:pPr lvl="2">
              <a:defRPr/>
            </a:pPr>
            <a:r>
              <a:rPr lang="en-US" dirty="0"/>
              <a:t>…in the kernel</a:t>
            </a:r>
          </a:p>
          <a:p>
            <a:pPr lvl="2">
              <a:defRPr/>
            </a:pPr>
            <a:r>
              <a:rPr lang="en-US" dirty="0"/>
              <a:t>…in the C runtime library (</a:t>
            </a:r>
            <a:r>
              <a:rPr lang="en-US" dirty="0" err="1"/>
              <a:t>libc.so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…in the Java VM (</a:t>
            </a:r>
            <a:r>
              <a:rPr lang="en-US" dirty="0" err="1"/>
              <a:t>libjvm.so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…in Java itself (starting with Java 1.6)</a:t>
            </a:r>
          </a:p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</a:rPr>
              <a:t>Safe</a:t>
            </a:r>
            <a:r>
              <a:rPr lang="en-US" sz="2400" dirty="0"/>
              <a:t> (probes not allowed to crash system)</a:t>
            </a:r>
          </a:p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</a:rPr>
              <a:t>Extensible</a:t>
            </a:r>
            <a:r>
              <a:rPr lang="en-US" sz="2400" dirty="0"/>
              <a:t> (users can implement their own instrumentation points)</a:t>
            </a:r>
          </a:p>
          <a:p>
            <a:pPr lvl="1">
              <a:defRPr/>
            </a:pPr>
            <a:r>
              <a:rPr lang="en-US" sz="2400" dirty="0"/>
              <a:t>Predicates </a:t>
            </a:r>
            <a:r>
              <a:rPr lang="en-US" sz="2400" dirty="0">
                <a:solidFill>
                  <a:srgbClr val="FF0000"/>
                </a:solidFill>
              </a:rPr>
              <a:t>avoid retaining</a:t>
            </a:r>
            <a:r>
              <a:rPr lang="en-US" sz="2400" dirty="0"/>
              <a:t> (copying, and storing) unneeded data</a:t>
            </a:r>
          </a:p>
          <a:p>
            <a:pPr lvl="1">
              <a:defRPr/>
            </a:pPr>
            <a:r>
              <a:rPr lang="en-US" sz="2400" dirty="0"/>
              <a:t>Provides </a:t>
            </a:r>
            <a:r>
              <a:rPr lang="en-US" sz="2400" dirty="0">
                <a:solidFill>
                  <a:srgbClr val="FF0000"/>
                </a:solidFill>
              </a:rPr>
              <a:t>scalable aggregation </a:t>
            </a:r>
            <a:r>
              <a:rPr lang="en-US" sz="2400" dirty="0"/>
              <a:t>(sum, min, </a:t>
            </a:r>
            <a:r>
              <a:rPr lang="en-US" sz="2400" dirty="0" err="1"/>
              <a:t>avg</a:t>
            </a:r>
            <a:r>
              <a:rPr lang="en-US" sz="2400" dirty="0"/>
              <a:t>, quantize, count, etc.)</a:t>
            </a:r>
          </a:p>
          <a:p>
            <a:pPr lvl="1">
              <a:defRPr/>
            </a:pPr>
            <a:r>
              <a:rPr lang="en-US" sz="2400" dirty="0"/>
              <a:t>High level </a:t>
            </a:r>
            <a:r>
              <a:rPr lang="en-US" sz="2400" dirty="0" err="1"/>
              <a:t>awk</a:t>
            </a:r>
            <a:r>
              <a:rPr lang="en-US" sz="2400" dirty="0"/>
              <a:t>-like language, called D</a:t>
            </a:r>
          </a:p>
          <a:p>
            <a:pPr lvl="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859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DTrace Architecture</a:t>
            </a:r>
          </a:p>
        </p:txBody>
      </p:sp>
      <p:pic>
        <p:nvPicPr>
          <p:cNvPr id="6" name="Picture 5" descr="屏幕快照 2013-11-03 下午11.06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908720"/>
            <a:ext cx="8779883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1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 Language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sz="2100" dirty="0"/>
              <a:t>Simplified C-like language</a:t>
            </a:r>
          </a:p>
          <a:p>
            <a:pPr lvl="1"/>
            <a:r>
              <a:rPr lang="en-US" sz="2000" dirty="0"/>
              <a:t>Uses C formatting conventions</a:t>
            </a:r>
          </a:p>
          <a:p>
            <a:pPr lvl="1"/>
            <a:r>
              <a:rPr lang="en-US" sz="2000" dirty="0"/>
              <a:t>No conditionals or functions/methods/classes</a:t>
            </a:r>
          </a:p>
          <a:p>
            <a:r>
              <a:rPr lang="en-US" sz="2100" dirty="0"/>
              <a:t>The D language provides convenient features for</a:t>
            </a:r>
          </a:p>
          <a:p>
            <a:pPr lvl="1"/>
            <a:r>
              <a:rPr lang="en-US" sz="2000" dirty="0"/>
              <a:t>Gathering and statistical information</a:t>
            </a:r>
          </a:p>
          <a:p>
            <a:pPr lvl="1"/>
            <a:r>
              <a:rPr lang="en-US" sz="2000" dirty="0"/>
              <a:t>Aggregating data</a:t>
            </a:r>
          </a:p>
          <a:p>
            <a:pPr lvl="1"/>
            <a:r>
              <a:rPr lang="en-US" sz="2000" dirty="0"/>
              <a:t>Displaying function arguments or timing information (</a:t>
            </a:r>
            <a:r>
              <a:rPr lang="en-US" sz="2000" dirty="0" err="1"/>
              <a:t>printf</a:t>
            </a:r>
            <a:r>
              <a:rPr lang="en-US" sz="2000" dirty="0"/>
              <a:t>-like syntax)</a:t>
            </a:r>
          </a:p>
          <a:p>
            <a:pPr lvl="1"/>
            <a:r>
              <a:rPr lang="en-US" sz="2000" dirty="0"/>
              <a:t>Speculative tracing</a:t>
            </a:r>
          </a:p>
          <a:p>
            <a:r>
              <a:rPr lang="en-US" sz="2100" dirty="0"/>
              <a:t>Structure of a D program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Probe</a:t>
            </a:r>
            <a:r>
              <a:rPr lang="en-US" sz="2000" dirty="0"/>
              <a:t> description that tells which provider to use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Predicate</a:t>
            </a:r>
            <a:r>
              <a:rPr lang="en-US" sz="2000" dirty="0"/>
              <a:t> that says when this probe should be executed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Action</a:t>
            </a:r>
            <a:r>
              <a:rPr lang="en-US" sz="2000" dirty="0"/>
              <a:t> statements that make up the body of the probe</a:t>
            </a:r>
          </a:p>
        </p:txBody>
      </p:sp>
    </p:spTree>
    <p:extLst>
      <p:ext uri="{BB962C8B-B14F-4D97-AF65-F5344CB8AC3E}">
        <p14:creationId xmlns:p14="http://schemas.microsoft.com/office/powerpoint/2010/main" val="200854950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DTrace</a:t>
            </a:r>
            <a:r>
              <a:rPr lang="en-US" dirty="0"/>
              <a:t> Providers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sz="2100" dirty="0" err="1">
                <a:latin typeface="Courier New" charset="0"/>
              </a:rPr>
              <a:t>syscall</a:t>
            </a:r>
            <a:r>
              <a:rPr lang="en-US" sz="2100" dirty="0"/>
              <a:t>: makes a probe available at the entry to and return from every </a:t>
            </a:r>
            <a:r>
              <a:rPr lang="en-US" sz="2100" dirty="0">
                <a:solidFill>
                  <a:srgbClr val="FF0000"/>
                </a:solidFill>
              </a:rPr>
              <a:t>system call</a:t>
            </a:r>
          </a:p>
          <a:p>
            <a:r>
              <a:rPr lang="en-US" sz="2100" dirty="0" err="1">
                <a:latin typeface="Courier New" charset="0"/>
              </a:rPr>
              <a:t>vminfo</a:t>
            </a:r>
            <a:r>
              <a:rPr lang="en-US" sz="2100" dirty="0"/>
              <a:t>: makes a probe available on </a:t>
            </a:r>
            <a:r>
              <a:rPr lang="en-US" sz="2100" dirty="0">
                <a:solidFill>
                  <a:srgbClr val="FF0000"/>
                </a:solidFill>
              </a:rPr>
              <a:t>VM activity </a:t>
            </a:r>
            <a:r>
              <a:rPr lang="en-US" sz="2100" dirty="0"/>
              <a:t>(page out, page faults, </a:t>
            </a:r>
            <a:r>
              <a:rPr lang="en-US" sz="2100" dirty="0" err="1"/>
              <a:t>etc</a:t>
            </a:r>
            <a:r>
              <a:rPr lang="en-US" sz="2100" dirty="0"/>
              <a:t>)</a:t>
            </a:r>
          </a:p>
          <a:p>
            <a:r>
              <a:rPr lang="en-US" sz="2100" dirty="0">
                <a:latin typeface="Courier New" charset="0"/>
              </a:rPr>
              <a:t>profile</a:t>
            </a:r>
            <a:r>
              <a:rPr lang="en-US" sz="2100" dirty="0"/>
              <a:t>: makes a probe available that can run </a:t>
            </a:r>
            <a:r>
              <a:rPr lang="en-US" sz="2100" dirty="0">
                <a:solidFill>
                  <a:srgbClr val="FF0000"/>
                </a:solidFill>
              </a:rPr>
              <a:t>every X milliseconds</a:t>
            </a:r>
          </a:p>
          <a:p>
            <a:r>
              <a:rPr lang="en-US" sz="2100" dirty="0" err="1">
                <a:latin typeface="Courier New" charset="0"/>
              </a:rPr>
              <a:t>fpuinfo</a:t>
            </a:r>
            <a:r>
              <a:rPr lang="en-US" sz="2100" dirty="0"/>
              <a:t>: makes a probe available when </a:t>
            </a:r>
            <a:r>
              <a:rPr lang="en-US" sz="2100" dirty="0">
                <a:solidFill>
                  <a:srgbClr val="FF0000"/>
                </a:solidFill>
              </a:rPr>
              <a:t>hardware floating point operations</a:t>
            </a:r>
            <a:r>
              <a:rPr lang="en-US" sz="2100" dirty="0"/>
              <a:t> are emulated in software</a:t>
            </a:r>
          </a:p>
          <a:p>
            <a:r>
              <a:rPr lang="en-US" sz="2100" dirty="0"/>
              <a:t>Users can also create their </a:t>
            </a:r>
            <a:r>
              <a:rPr lang="en-US" sz="2100" dirty="0">
                <a:solidFill>
                  <a:srgbClr val="FF0000"/>
                </a:solidFill>
              </a:rPr>
              <a:t>own providers </a:t>
            </a:r>
            <a:r>
              <a:rPr lang="en-US" sz="2100" dirty="0"/>
              <a:t>by using the </a:t>
            </a:r>
            <a:r>
              <a:rPr lang="en-US" sz="2100" dirty="0" err="1"/>
              <a:t>DTrace</a:t>
            </a:r>
            <a:r>
              <a:rPr lang="en-US" sz="2100" dirty="0"/>
              <a:t> API</a:t>
            </a:r>
          </a:p>
          <a:p>
            <a:pPr lvl="1"/>
            <a:r>
              <a:rPr lang="en-US" sz="2000" dirty="0"/>
              <a:t>Ex: provide probes before/after a request is serviced in a web server or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12000672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one-liners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7772400" cy="4114800"/>
          </a:xfrm>
        </p:spPr>
        <p:txBody>
          <a:bodyPr/>
          <a:lstStyle/>
          <a:p>
            <a:pPr lvl="1">
              <a:defRPr/>
            </a:pPr>
            <a:r>
              <a:rPr lang="en-US" sz="1800" b="1" dirty="0"/>
              <a:t>System call count, by process</a:t>
            </a:r>
          </a:p>
          <a:p>
            <a:pPr lvl="2">
              <a:defRPr/>
            </a:pPr>
            <a:r>
              <a:rPr lang="de-CH" sz="2000" dirty="0" err="1"/>
              <a:t>dtrace</a:t>
            </a:r>
            <a:r>
              <a:rPr lang="de-CH" sz="2000" dirty="0"/>
              <a:t> -</a:t>
            </a:r>
            <a:r>
              <a:rPr lang="de-CH" sz="2000" dirty="0" err="1"/>
              <a:t>n</a:t>
            </a:r>
            <a:r>
              <a:rPr lang="de-CH" sz="2000" dirty="0"/>
              <a:t> '</a:t>
            </a:r>
            <a:r>
              <a:rPr lang="de-CH" sz="2000" dirty="0" err="1"/>
              <a:t>syscall</a:t>
            </a:r>
            <a:r>
              <a:rPr lang="de-CH" sz="2000" dirty="0"/>
              <a:t>:::</a:t>
            </a:r>
            <a:r>
              <a:rPr lang="de-CH" sz="2000" dirty="0" err="1"/>
              <a:t>entry</a:t>
            </a:r>
            <a:r>
              <a:rPr lang="de-CH" sz="2000" dirty="0"/>
              <a:t> { @</a:t>
            </a:r>
            <a:r>
              <a:rPr lang="de-CH" sz="2000" dirty="0" err="1"/>
              <a:t>num</a:t>
            </a:r>
            <a:r>
              <a:rPr lang="de-CH" sz="2000" dirty="0"/>
              <a:t>[</a:t>
            </a:r>
            <a:r>
              <a:rPr lang="de-CH" sz="2000" dirty="0" err="1"/>
              <a:t>pid,execname</a:t>
            </a:r>
            <a:r>
              <a:rPr lang="de-CH" sz="2000" dirty="0"/>
              <a:t>] = </a:t>
            </a:r>
            <a:r>
              <a:rPr lang="de-CH" sz="2000" dirty="0" err="1"/>
              <a:t>count</a:t>
            </a:r>
            <a:r>
              <a:rPr lang="de-CH" sz="2000" dirty="0"/>
              <a:t>(); }' </a:t>
            </a:r>
            <a:endParaRPr lang="en-US" sz="1800" dirty="0"/>
          </a:p>
          <a:p>
            <a:pPr lvl="1">
              <a:defRPr/>
            </a:pPr>
            <a:r>
              <a:rPr lang="en-US" sz="1800" b="1" dirty="0"/>
              <a:t>Files opened by process</a:t>
            </a:r>
          </a:p>
          <a:p>
            <a:pPr lvl="2">
              <a:defRPr/>
            </a:pPr>
            <a:r>
              <a:rPr lang="de-CH" sz="2000" dirty="0" err="1"/>
              <a:t>dtrace</a:t>
            </a:r>
            <a:r>
              <a:rPr lang="de-CH" sz="2000" dirty="0"/>
              <a:t> -</a:t>
            </a:r>
            <a:r>
              <a:rPr lang="de-CH" sz="2000" dirty="0" err="1"/>
              <a:t>n</a:t>
            </a:r>
            <a:r>
              <a:rPr lang="de-CH" sz="2000" dirty="0"/>
              <a:t> '</a:t>
            </a:r>
            <a:r>
              <a:rPr lang="de-CH" sz="2000" dirty="0" err="1"/>
              <a:t>syscall</a:t>
            </a:r>
            <a:r>
              <a:rPr lang="de-CH" sz="2000" dirty="0"/>
              <a:t>::open*:</a:t>
            </a:r>
            <a:r>
              <a:rPr lang="de-CH" sz="2000" dirty="0" err="1"/>
              <a:t>entry</a:t>
            </a:r>
            <a:r>
              <a:rPr lang="de-CH" sz="2000" dirty="0"/>
              <a:t> { </a:t>
            </a:r>
            <a:r>
              <a:rPr lang="de-CH" sz="2000" dirty="0" err="1"/>
              <a:t>printf</a:t>
            </a:r>
            <a:r>
              <a:rPr lang="de-CH" sz="2000" dirty="0"/>
              <a:t>("%s %s",</a:t>
            </a:r>
            <a:r>
              <a:rPr lang="de-CH" sz="2000" dirty="0" err="1"/>
              <a:t>execname,copyinstr</a:t>
            </a:r>
            <a:r>
              <a:rPr lang="de-CH" sz="2000" dirty="0"/>
              <a:t>(arg0)); }' </a:t>
            </a:r>
            <a:endParaRPr lang="en-US" sz="1800" dirty="0"/>
          </a:p>
          <a:p>
            <a:pPr lvl="1">
              <a:defRPr/>
            </a:pPr>
            <a:r>
              <a:rPr lang="en-US" sz="1800" b="1" dirty="0"/>
              <a:t>Number of bytes read, by process</a:t>
            </a:r>
          </a:p>
          <a:p>
            <a:pPr lvl="2">
              <a:defRPr/>
            </a:pPr>
            <a:r>
              <a:rPr lang="de-CH" sz="2000" dirty="0" err="1"/>
              <a:t>dtrace</a:t>
            </a:r>
            <a:r>
              <a:rPr lang="de-CH" sz="2000" dirty="0"/>
              <a:t> -</a:t>
            </a:r>
            <a:r>
              <a:rPr lang="de-CH" sz="2000" dirty="0" err="1"/>
              <a:t>n</a:t>
            </a:r>
            <a:r>
              <a:rPr lang="de-CH" sz="2000" dirty="0"/>
              <a:t> '</a:t>
            </a:r>
            <a:r>
              <a:rPr lang="de-CH" sz="2000" dirty="0" err="1"/>
              <a:t>sysinfo</a:t>
            </a:r>
            <a:r>
              <a:rPr lang="de-CH" sz="2000" dirty="0"/>
              <a:t>:::</a:t>
            </a:r>
            <a:r>
              <a:rPr lang="de-CH" sz="2000" dirty="0" err="1"/>
              <a:t>readch</a:t>
            </a:r>
            <a:r>
              <a:rPr lang="de-CH" sz="2000" dirty="0"/>
              <a:t> { @</a:t>
            </a:r>
            <a:r>
              <a:rPr lang="de-CH" sz="2000" dirty="0" err="1"/>
              <a:t>bytes</a:t>
            </a:r>
            <a:r>
              <a:rPr lang="de-CH" sz="2000" dirty="0"/>
              <a:t>[</a:t>
            </a:r>
            <a:r>
              <a:rPr lang="de-CH" sz="2000" dirty="0" err="1"/>
              <a:t>execname</a:t>
            </a:r>
            <a:r>
              <a:rPr lang="de-CH" sz="2000" dirty="0"/>
              <a:t>] = </a:t>
            </a:r>
            <a:r>
              <a:rPr lang="de-CH" sz="2000" dirty="0" err="1"/>
              <a:t>sum</a:t>
            </a:r>
            <a:r>
              <a:rPr lang="de-CH" sz="2000" dirty="0"/>
              <a:t>(arg0); }' </a:t>
            </a:r>
            <a:endParaRPr lang="en-US" sz="1800" dirty="0"/>
          </a:p>
          <a:p>
            <a:pPr lvl="1">
              <a:defRPr/>
            </a:pPr>
            <a:r>
              <a:rPr lang="en-US" sz="1800" b="1" dirty="0"/>
              <a:t>Write size distribution, by process</a:t>
            </a:r>
          </a:p>
          <a:p>
            <a:pPr lvl="2">
              <a:defRPr/>
            </a:pPr>
            <a:r>
              <a:rPr lang="de-CH" sz="2000" dirty="0" err="1"/>
              <a:t>dtrace</a:t>
            </a:r>
            <a:r>
              <a:rPr lang="de-CH" sz="2000" dirty="0"/>
              <a:t> -</a:t>
            </a:r>
            <a:r>
              <a:rPr lang="de-CH" sz="2000" dirty="0" err="1"/>
              <a:t>n</a:t>
            </a:r>
            <a:r>
              <a:rPr lang="de-CH" sz="2000" dirty="0"/>
              <a:t> '</a:t>
            </a:r>
            <a:r>
              <a:rPr lang="de-CH" sz="2000" dirty="0" err="1"/>
              <a:t>sysinfo</a:t>
            </a:r>
            <a:r>
              <a:rPr lang="de-CH" sz="2000" dirty="0"/>
              <a:t>:::</a:t>
            </a:r>
            <a:r>
              <a:rPr lang="de-CH" sz="2000" dirty="0" err="1"/>
              <a:t>writech</a:t>
            </a:r>
            <a:r>
              <a:rPr lang="de-CH" sz="2000" dirty="0"/>
              <a:t> { @</a:t>
            </a:r>
            <a:r>
              <a:rPr lang="de-CH" sz="2000" dirty="0" err="1"/>
              <a:t>dist</a:t>
            </a:r>
            <a:r>
              <a:rPr lang="de-CH" sz="2000" dirty="0"/>
              <a:t>[</a:t>
            </a:r>
            <a:r>
              <a:rPr lang="de-CH" sz="2000" dirty="0" err="1"/>
              <a:t>execname</a:t>
            </a:r>
            <a:r>
              <a:rPr lang="de-CH" sz="2000" dirty="0"/>
              <a:t>] = </a:t>
            </a:r>
            <a:r>
              <a:rPr lang="de-CH" sz="2000" dirty="0" err="1"/>
              <a:t>quantize</a:t>
            </a:r>
            <a:r>
              <a:rPr lang="de-CH" sz="2000" dirty="0"/>
              <a:t>(arg0); }'  </a:t>
            </a:r>
            <a:endParaRPr lang="en-US" sz="1800" dirty="0"/>
          </a:p>
          <a:p>
            <a:pPr lvl="1">
              <a:defRPr/>
            </a:pPr>
            <a:r>
              <a:rPr lang="en-US" sz="1800" b="1" dirty="0"/>
              <a:t>Sample java stack at 1001 Hertz (aka profile)</a:t>
            </a:r>
            <a:endParaRPr lang="en-US" sz="1800" dirty="0"/>
          </a:p>
          <a:p>
            <a:pPr lvl="2">
              <a:defRPr/>
            </a:pPr>
            <a:r>
              <a:rPr lang="de-CH" sz="2000" dirty="0" err="1"/>
              <a:t>dtrace</a:t>
            </a:r>
            <a:r>
              <a:rPr lang="de-CH" sz="2000" dirty="0"/>
              <a:t> -</a:t>
            </a:r>
            <a:r>
              <a:rPr lang="de-CH" sz="2000" dirty="0" err="1"/>
              <a:t>n</a:t>
            </a:r>
            <a:r>
              <a:rPr lang="de-CH" sz="2000" dirty="0"/>
              <a:t> 'profile-1001 /</a:t>
            </a:r>
            <a:r>
              <a:rPr lang="de-CH" sz="2000" dirty="0" err="1"/>
              <a:t>pid</a:t>
            </a:r>
            <a:r>
              <a:rPr lang="de-CH" sz="2000" dirty="0"/>
              <a:t> == $</a:t>
            </a:r>
            <a:r>
              <a:rPr lang="de-CH" sz="2000" dirty="0" err="1"/>
              <a:t>target</a:t>
            </a:r>
            <a:r>
              <a:rPr lang="de-CH" sz="2000" dirty="0"/>
              <a:t>/ { @</a:t>
            </a:r>
            <a:r>
              <a:rPr lang="de-CH" sz="2000" dirty="0" err="1"/>
              <a:t>num</a:t>
            </a:r>
            <a:r>
              <a:rPr lang="de-CH" sz="2000" dirty="0"/>
              <a:t>[</a:t>
            </a:r>
            <a:r>
              <a:rPr lang="de-CH" sz="2000" dirty="0" err="1"/>
              <a:t>jstack</a:t>
            </a:r>
            <a:r>
              <a:rPr lang="de-CH" sz="2000" dirty="0"/>
              <a:t>()] = </a:t>
            </a:r>
            <a:r>
              <a:rPr lang="de-CH" sz="2000" dirty="0" err="1"/>
              <a:t>count</a:t>
            </a:r>
            <a:r>
              <a:rPr lang="de-CH" sz="2000" dirty="0"/>
              <a:t>(); }' -p PID </a:t>
            </a:r>
            <a:endParaRPr lang="en-US" sz="1800" dirty="0"/>
          </a:p>
          <a:p>
            <a:pPr lvl="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83581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Toy D Program</a:t>
            </a:r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r>
              <a:rPr lang="en-US" sz="2600"/>
              <a:t>D code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200" y="1676400"/>
            <a:ext cx="4191000" cy="46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ourier New" charset="0"/>
              </a:rPr>
              <a:t>/*</a:t>
            </a:r>
          </a:p>
          <a:p>
            <a:r>
              <a:rPr lang="en-US" sz="1600" dirty="0">
                <a:latin typeface="Courier New" charset="0"/>
              </a:rPr>
              <a:t>  Count off and report the </a:t>
            </a:r>
          </a:p>
          <a:p>
            <a:r>
              <a:rPr lang="en-US" sz="1600" dirty="0">
                <a:latin typeface="Courier New" charset="0"/>
              </a:rPr>
              <a:t>  number of seconds elapsed</a:t>
            </a:r>
          </a:p>
          <a:p>
            <a:r>
              <a:rPr lang="en-US" sz="1600" dirty="0">
                <a:latin typeface="Courier New" charset="0"/>
              </a:rPr>
              <a:t>*/</a:t>
            </a:r>
          </a:p>
          <a:p>
            <a:r>
              <a:rPr lang="en-US" sz="1600" dirty="0" err="1">
                <a:latin typeface="Courier New" charset="0"/>
              </a:rPr>
              <a:t>dtrace</a:t>
            </a:r>
            <a:r>
              <a:rPr lang="en-US" sz="1600" dirty="0">
                <a:latin typeface="Courier New" charset="0"/>
              </a:rPr>
              <a:t>:::BEGIN</a:t>
            </a:r>
          </a:p>
          <a:p>
            <a:r>
              <a:rPr lang="en-US" sz="1600" dirty="0">
                <a:latin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</a:t>
            </a:r>
          </a:p>
          <a:p>
            <a:r>
              <a:rPr lang="en-US" sz="1600" dirty="0">
                <a:latin typeface="Courier New" charset="0"/>
              </a:rPr>
              <a:t>}</a:t>
            </a:r>
          </a:p>
          <a:p>
            <a:r>
              <a:rPr lang="en-US" sz="1600" dirty="0">
                <a:latin typeface="Courier New" charset="0"/>
              </a:rPr>
              <a:t>profile:::tick-1sec</a:t>
            </a:r>
          </a:p>
          <a:p>
            <a:r>
              <a:rPr lang="en-US" sz="1600" dirty="0">
                <a:latin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+ 1;</a:t>
            </a:r>
          </a:p>
          <a:p>
            <a:r>
              <a:rPr lang="en-US" sz="1600" dirty="0">
                <a:latin typeface="Courier New" charset="0"/>
              </a:rPr>
              <a:t> trace(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);</a:t>
            </a:r>
          </a:p>
          <a:p>
            <a:r>
              <a:rPr lang="en-US" sz="1600" dirty="0">
                <a:latin typeface="Courier New" charset="0"/>
              </a:rPr>
              <a:t>}</a:t>
            </a:r>
          </a:p>
          <a:p>
            <a:r>
              <a:rPr lang="en-US" sz="1600" dirty="0" err="1">
                <a:latin typeface="Courier New" charset="0"/>
              </a:rPr>
              <a:t>dtrace</a:t>
            </a:r>
            <a:r>
              <a:rPr lang="en-US" sz="1600" dirty="0">
                <a:latin typeface="Courier New" charset="0"/>
              </a:rPr>
              <a:t>:::END</a:t>
            </a:r>
          </a:p>
          <a:p>
            <a:r>
              <a:rPr lang="en-US" sz="1600" dirty="0">
                <a:latin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</a:rPr>
              <a:t> trace(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);</a:t>
            </a:r>
          </a:p>
          <a:p>
            <a:r>
              <a:rPr lang="en-US" sz="1600" dirty="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Courier New" charset="0"/>
            </a:endParaRPr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auto">
          <a:xfrm>
            <a:off x="4267200" y="1143000"/>
            <a:ext cx="403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600"/>
              <a:t>Output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4267200" y="1828800"/>
            <a:ext cx="4769296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</a:rPr>
              <a:t># </a:t>
            </a:r>
            <a:r>
              <a:rPr lang="en-US" sz="1600" dirty="0" err="1">
                <a:latin typeface="Courier New" charset="0"/>
              </a:rPr>
              <a:t>dtrace</a:t>
            </a:r>
            <a:r>
              <a:rPr lang="en-US" sz="1600" dirty="0">
                <a:latin typeface="Courier New" charset="0"/>
              </a:rPr>
              <a:t> -s </a:t>
            </a:r>
            <a:r>
              <a:rPr lang="en-US" sz="1600" dirty="0" err="1">
                <a:latin typeface="Courier New" charset="0"/>
              </a:rPr>
              <a:t>counter.d</a:t>
            </a:r>
            <a:endParaRPr lang="en-US" sz="1600" dirty="0">
              <a:latin typeface="Courier New" charset="0"/>
            </a:endParaRPr>
          </a:p>
          <a:p>
            <a:r>
              <a:rPr lang="en-US" sz="1600" dirty="0" err="1">
                <a:latin typeface="Courier New" charset="0"/>
              </a:rPr>
              <a:t>dtrace</a:t>
            </a:r>
            <a:r>
              <a:rPr lang="en-US" sz="1600" dirty="0">
                <a:latin typeface="Courier New" charset="0"/>
              </a:rPr>
              <a:t>: script 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 err="1">
                <a:latin typeface="Courier New" charset="0"/>
              </a:rPr>
              <a:t>counter.d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>
                <a:latin typeface="Courier New" charset="0"/>
              </a:rPr>
              <a:t> matched 3 probes</a:t>
            </a:r>
          </a:p>
          <a:p>
            <a:r>
              <a:rPr lang="en-US" sz="1600" dirty="0">
                <a:latin typeface="Courier New" charset="0"/>
              </a:rPr>
              <a:t>CPU ID    FUNCTION:NAME</a:t>
            </a:r>
          </a:p>
          <a:p>
            <a:r>
              <a:rPr lang="en-US" sz="1600" dirty="0">
                <a:latin typeface="Courier New" charset="0"/>
              </a:rPr>
              <a:t>0   25499 :tick-1sec     1</a:t>
            </a:r>
          </a:p>
          <a:p>
            <a:r>
              <a:rPr lang="en-US" sz="1600" dirty="0">
                <a:latin typeface="Courier New" charset="0"/>
              </a:rPr>
              <a:t>0   25499 :tick-1sec     2</a:t>
            </a:r>
          </a:p>
          <a:p>
            <a:r>
              <a:rPr lang="en-US" sz="1600" dirty="0">
                <a:latin typeface="Courier New" charset="0"/>
              </a:rPr>
              <a:t>0   25499 :tick-1sec     3</a:t>
            </a:r>
          </a:p>
          <a:p>
            <a:r>
              <a:rPr lang="en-US" sz="1600" dirty="0">
                <a:latin typeface="Courier New" charset="0"/>
              </a:rPr>
              <a:t>0   25499 :tick-1sec     4</a:t>
            </a:r>
          </a:p>
          <a:p>
            <a:r>
              <a:rPr lang="en-US" sz="1600" dirty="0">
                <a:latin typeface="Courier New" charset="0"/>
              </a:rPr>
              <a:t>0   25499 :tick-1sec     5</a:t>
            </a:r>
          </a:p>
          <a:p>
            <a:r>
              <a:rPr lang="en-US" sz="1600" dirty="0">
                <a:latin typeface="Courier New" charset="0"/>
              </a:rPr>
              <a:t>0   25499 :tick-1sec     6</a:t>
            </a:r>
          </a:p>
          <a:p>
            <a:r>
              <a:rPr lang="en-US" sz="1600" dirty="0">
                <a:latin typeface="Courier New" charset="0"/>
              </a:rPr>
              <a:t>^C</a:t>
            </a:r>
          </a:p>
          <a:p>
            <a:r>
              <a:rPr lang="en-US" sz="1600" dirty="0">
                <a:latin typeface="Courier New" charset="0"/>
              </a:rPr>
              <a:t>0   2     :END           6</a:t>
            </a:r>
          </a:p>
          <a:p>
            <a:r>
              <a:rPr lang="en-US" sz="1600" dirty="0">
                <a:latin typeface="Courier New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3961528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Realistic Program</a:t>
            </a:r>
          </a:p>
        </p:txBody>
      </p:sp>
      <p:sp>
        <p:nvSpPr>
          <p:cNvPr id="36967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r>
              <a:rPr lang="en-US" sz="2400" dirty="0"/>
              <a:t>D code to time </a:t>
            </a:r>
            <a:r>
              <a:rPr lang="en-US" sz="2400" dirty="0">
                <a:latin typeface="Courier New" charset="0"/>
              </a:rPr>
              <a:t>read()</a:t>
            </a:r>
            <a:r>
              <a:rPr lang="en-US" sz="2400" dirty="0"/>
              <a:t> and </a:t>
            </a:r>
            <a:r>
              <a:rPr lang="en-US" sz="2400" dirty="0">
                <a:latin typeface="Courier New" charset="0"/>
              </a:rPr>
              <a:t>write()</a:t>
            </a:r>
            <a:r>
              <a:rPr lang="en-US" sz="2400" dirty="0"/>
              <a:t> </a:t>
            </a:r>
            <a:r>
              <a:rPr lang="en-US" sz="2400" dirty="0" err="1"/>
              <a:t>syscalls</a:t>
            </a:r>
            <a:endParaRPr lang="en-US" sz="2400" dirty="0"/>
          </a:p>
        </p:txBody>
      </p:sp>
      <p:sp>
        <p:nvSpPr>
          <p:cNvPr id="369672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r>
              <a:rPr lang="en-US" sz="2400"/>
              <a:t>Output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3810000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latin typeface="Courier New" charset="0"/>
              </a:rPr>
              <a:t>syscall</a:t>
            </a:r>
            <a:r>
              <a:rPr lang="en-US" sz="1400" dirty="0">
                <a:latin typeface="Courier New" charset="0"/>
              </a:rPr>
              <a:t>::</a:t>
            </a:r>
            <a:r>
              <a:rPr lang="en-US" sz="1400" dirty="0" err="1">
                <a:latin typeface="Courier New" charset="0"/>
              </a:rPr>
              <a:t>read:entry</a:t>
            </a:r>
            <a:r>
              <a:rPr lang="en-US" sz="1400" dirty="0">
                <a:latin typeface="Courier New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latin typeface="Courier New" charset="0"/>
              </a:rPr>
              <a:t>syscall</a:t>
            </a:r>
            <a:r>
              <a:rPr lang="en-US" sz="1400" dirty="0">
                <a:latin typeface="Courier New" charset="0"/>
              </a:rPr>
              <a:t>::</a:t>
            </a:r>
            <a:r>
              <a:rPr lang="en-US" sz="1400" dirty="0" err="1">
                <a:latin typeface="Courier New" charset="0"/>
              </a:rPr>
              <a:t>write:entry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pid</a:t>
            </a:r>
            <a:r>
              <a:rPr lang="en-US" sz="1400" dirty="0">
                <a:latin typeface="Courier New" charset="0"/>
              </a:rPr>
              <a:t> == $1/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ts</a:t>
            </a:r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probefunc</a:t>
            </a:r>
            <a:r>
              <a:rPr lang="en-US" sz="1400" dirty="0">
                <a:latin typeface="Courier New" charset="0"/>
              </a:rPr>
              <a:t>] = timestamp;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latin typeface="Courier New" charset="0"/>
              </a:rPr>
              <a:t>syscall</a:t>
            </a:r>
            <a:r>
              <a:rPr lang="en-US" sz="1400" dirty="0">
                <a:latin typeface="Courier New" charset="0"/>
              </a:rPr>
              <a:t>::</a:t>
            </a:r>
            <a:r>
              <a:rPr lang="en-US" sz="1400" dirty="0" err="1">
                <a:latin typeface="Courier New" charset="0"/>
              </a:rPr>
              <a:t>read:return</a:t>
            </a:r>
            <a:r>
              <a:rPr lang="en-US" sz="1400" dirty="0">
                <a:latin typeface="Courier New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latin typeface="Courier New" charset="0"/>
              </a:rPr>
              <a:t>syscall</a:t>
            </a:r>
            <a:r>
              <a:rPr lang="en-US" sz="1400" dirty="0">
                <a:latin typeface="Courier New" charset="0"/>
              </a:rPr>
              <a:t>::</a:t>
            </a:r>
            <a:r>
              <a:rPr lang="en-US" sz="1400" dirty="0" err="1">
                <a:latin typeface="Courier New" charset="0"/>
              </a:rPr>
              <a:t>write:return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pid</a:t>
            </a:r>
            <a:r>
              <a:rPr lang="en-US" sz="1400" dirty="0">
                <a:latin typeface="Courier New" charset="0"/>
              </a:rPr>
              <a:t> == $1 &amp;&amp; </a:t>
            </a:r>
            <a:r>
              <a:rPr lang="en-US" sz="1400" dirty="0" err="1">
                <a:latin typeface="Courier New" charset="0"/>
              </a:rPr>
              <a:t>ts</a:t>
            </a:r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probefunc</a:t>
            </a:r>
            <a:r>
              <a:rPr lang="en-US" sz="1400" dirty="0">
                <a:latin typeface="Courier New" charset="0"/>
              </a:rPr>
              <a:t>] != 0/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printf</a:t>
            </a:r>
            <a:r>
              <a:rPr lang="en-US" sz="1400" dirty="0">
                <a:latin typeface="Courier New" charset="0"/>
              </a:rPr>
              <a:t>("%d </a:t>
            </a:r>
            <a:r>
              <a:rPr lang="en-US" sz="1400" dirty="0" err="1">
                <a:latin typeface="Courier New" charset="0"/>
              </a:rPr>
              <a:t>nsecs</a:t>
            </a:r>
            <a:r>
              <a:rPr lang="en-US" sz="1400" dirty="0">
                <a:latin typeface="Courier New" charset="0"/>
              </a:rPr>
              <a:t>", timestamp -   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 err="1">
                <a:latin typeface="Courier New" charset="0"/>
              </a:rPr>
              <a:t>ts</a:t>
            </a:r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probefunc</a:t>
            </a:r>
            <a:r>
              <a:rPr lang="en-US" sz="1400" dirty="0">
                <a:latin typeface="Courier New" charset="0"/>
              </a:rPr>
              <a:t>]);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724400" y="1905000"/>
            <a:ext cx="4191000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# </a:t>
            </a:r>
            <a:r>
              <a:rPr lang="en-US" sz="1400" dirty="0" err="1">
                <a:latin typeface="Courier New" charset="0"/>
              </a:rPr>
              <a:t>dtrace</a:t>
            </a:r>
            <a:r>
              <a:rPr lang="en-US" sz="1400" dirty="0">
                <a:latin typeface="Courier New" charset="0"/>
              </a:rPr>
              <a:t> -s </a:t>
            </a:r>
            <a:r>
              <a:rPr lang="en-US" sz="1400" dirty="0" err="1">
                <a:latin typeface="Courier New" charset="0"/>
              </a:rPr>
              <a:t>rwtime.d</a:t>
            </a:r>
            <a:r>
              <a:rPr lang="en-US" sz="1400" dirty="0">
                <a:latin typeface="Courier New" charset="0"/>
              </a:rPr>
              <a:t> </a:t>
            </a:r>
            <a:r>
              <a:rPr lang="ja-JP" altLang="en-US" sz="1400" dirty="0">
                <a:latin typeface="Arial"/>
              </a:rPr>
              <a:t>‘</a:t>
            </a:r>
            <a:r>
              <a:rPr lang="en-US" sz="1400" dirty="0" err="1">
                <a:latin typeface="Courier New" charset="0"/>
              </a:rPr>
              <a:t>pgrep</a:t>
            </a:r>
            <a:r>
              <a:rPr lang="en-US" sz="1400" dirty="0">
                <a:latin typeface="Courier New" charset="0"/>
              </a:rPr>
              <a:t> -n </a:t>
            </a:r>
            <a:r>
              <a:rPr lang="en-US" sz="1400" dirty="0" err="1">
                <a:latin typeface="Courier New" charset="0"/>
              </a:rPr>
              <a:t>ksh</a:t>
            </a:r>
            <a:r>
              <a:rPr lang="ja-JP" altLang="en-US" sz="1400" dirty="0">
                <a:latin typeface="Arial"/>
              </a:rPr>
              <a:t>‘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 err="1">
                <a:latin typeface="Courier New" charset="0"/>
              </a:rPr>
              <a:t>dtrace</a:t>
            </a:r>
            <a:r>
              <a:rPr lang="en-US" sz="1400" dirty="0">
                <a:latin typeface="Courier New" charset="0"/>
              </a:rPr>
              <a:t>: script </a:t>
            </a:r>
            <a:r>
              <a:rPr lang="ja-JP" altLang="en-US" sz="1400" dirty="0">
                <a:latin typeface="Arial"/>
              </a:rPr>
              <a:t>’</a:t>
            </a:r>
            <a:r>
              <a:rPr lang="en-US" sz="1400" dirty="0" err="1">
                <a:latin typeface="Courier New" charset="0"/>
              </a:rPr>
              <a:t>rwtime.d</a:t>
            </a:r>
            <a:r>
              <a:rPr lang="ja-JP" altLang="en-US" sz="1400" dirty="0">
                <a:latin typeface="Arial"/>
              </a:rPr>
              <a:t>’</a:t>
            </a:r>
            <a:r>
              <a:rPr lang="en-US" sz="1400" dirty="0">
                <a:latin typeface="Courier New" charset="0"/>
              </a:rPr>
              <a:t> matched 4 probes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CPU ID FUNCTION:NAME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0   33 </a:t>
            </a:r>
            <a:r>
              <a:rPr lang="en-US" sz="1400" dirty="0" err="1">
                <a:latin typeface="Courier New" charset="0"/>
              </a:rPr>
              <a:t>read:return</a:t>
            </a:r>
            <a:r>
              <a:rPr lang="en-US" sz="1400" dirty="0">
                <a:latin typeface="Courier New" charset="0"/>
              </a:rPr>
              <a:t>  22644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0   33 </a:t>
            </a:r>
            <a:r>
              <a:rPr lang="en-US" sz="1400" dirty="0" err="1">
                <a:latin typeface="Courier New" charset="0"/>
              </a:rPr>
              <a:t>read:return</a:t>
            </a:r>
            <a:r>
              <a:rPr lang="en-US" sz="1400" dirty="0">
                <a:latin typeface="Courier New" charset="0"/>
              </a:rPr>
              <a:t>  3382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0   35 </a:t>
            </a:r>
            <a:r>
              <a:rPr lang="en-US" sz="1400" dirty="0" err="1">
                <a:latin typeface="Courier New" charset="0"/>
              </a:rPr>
              <a:t>write:return</a:t>
            </a:r>
            <a:r>
              <a:rPr lang="en-US" sz="1400" dirty="0">
                <a:latin typeface="Courier New" charset="0"/>
              </a:rPr>
              <a:t> 25952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0   33 </a:t>
            </a:r>
            <a:r>
              <a:rPr lang="en-US" sz="1400" dirty="0" err="1">
                <a:latin typeface="Courier New" charset="0"/>
              </a:rPr>
              <a:t>read:return</a:t>
            </a:r>
            <a:r>
              <a:rPr lang="en-US" sz="1400" dirty="0">
                <a:latin typeface="Courier New" charset="0"/>
              </a:rPr>
              <a:t>  916875239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0   35 </a:t>
            </a:r>
            <a:r>
              <a:rPr lang="en-US" sz="1400" dirty="0" err="1">
                <a:latin typeface="Courier New" charset="0"/>
              </a:rPr>
              <a:t>write:return</a:t>
            </a:r>
            <a:r>
              <a:rPr lang="en-US" sz="1400" dirty="0">
                <a:latin typeface="Courier New" charset="0"/>
              </a:rPr>
              <a:t> 27320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0   33 </a:t>
            </a:r>
            <a:r>
              <a:rPr lang="en-US" sz="1400" dirty="0" err="1">
                <a:latin typeface="Courier New" charset="0"/>
              </a:rPr>
              <a:t>read:return</a:t>
            </a:r>
            <a:r>
              <a:rPr lang="en-US" sz="1400" dirty="0">
                <a:latin typeface="Courier New" charset="0"/>
              </a:rPr>
              <a:t>  9022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0   33 </a:t>
            </a:r>
            <a:r>
              <a:rPr lang="en-US" sz="1400" dirty="0" err="1">
                <a:latin typeface="Courier New" charset="0"/>
              </a:rPr>
              <a:t>read:return</a:t>
            </a:r>
            <a:r>
              <a:rPr lang="en-US" sz="1400" dirty="0">
                <a:latin typeface="Courier New" charset="0"/>
              </a:rPr>
              <a:t>  3776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0   35 </a:t>
            </a:r>
            <a:r>
              <a:rPr lang="en-US" sz="1400" dirty="0" err="1">
                <a:latin typeface="Courier New" charset="0"/>
              </a:rPr>
              <a:t>write:return</a:t>
            </a:r>
            <a:r>
              <a:rPr lang="en-US" sz="1400" dirty="0">
                <a:latin typeface="Courier New" charset="0"/>
              </a:rPr>
              <a:t> 17164 </a:t>
            </a:r>
            <a:r>
              <a:rPr lang="en-US" sz="1400" dirty="0" err="1">
                <a:latin typeface="Courier New" charset="0"/>
              </a:rPr>
              <a:t>nsecs</a:t>
            </a:r>
            <a:endParaRPr lang="en-US" sz="14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5366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analysis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Execute program (over some inputs)</a:t>
            </a:r>
          </a:p>
          <a:p>
            <a:pPr lvl="1"/>
            <a:r>
              <a:rPr lang="en-US" altLang="zh-CN" dirty="0"/>
              <a:t>The compiler provides the semantics</a:t>
            </a:r>
          </a:p>
          <a:p>
            <a:r>
              <a:rPr lang="en-US" altLang="zh-CN" dirty="0"/>
              <a:t>Observe executions</a:t>
            </a:r>
          </a:p>
          <a:p>
            <a:pPr lvl="1"/>
            <a:r>
              <a:rPr lang="en-US" altLang="zh-CN" dirty="0"/>
              <a:t>Requires instrumentation infrastructure</a:t>
            </a:r>
          </a:p>
          <a:p>
            <a:r>
              <a:rPr lang="en-US" altLang="zh-CN" dirty="0"/>
              <a:t>Must choose </a:t>
            </a:r>
            <a:r>
              <a:rPr lang="en-US" altLang="zh-CN" dirty="0">
                <a:solidFill>
                  <a:srgbClr val="FF0000"/>
                </a:solidFill>
              </a:rPr>
              <a:t>what to measure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what test runs</a:t>
            </a:r>
          </a:p>
        </p:txBody>
      </p:sp>
    </p:spTree>
    <p:extLst>
      <p:ext uri="{BB962C8B-B14F-4D97-AF65-F5344CB8AC3E}">
        <p14:creationId xmlns:p14="http://schemas.microsoft.com/office/powerpoint/2010/main" val="43498315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DTrace Comments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Good points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Does not require application modification</a:t>
            </a:r>
            <a:r>
              <a:rPr lang="en-US" sz="1600" dirty="0"/>
              <a:t>, can trace any PID on the system</a:t>
            </a:r>
          </a:p>
          <a:p>
            <a:pPr lvl="1"/>
            <a:r>
              <a:rPr lang="en-US" sz="1600" dirty="0"/>
              <a:t>Can use on production Solaris systems</a:t>
            </a:r>
          </a:p>
          <a:p>
            <a:pPr lvl="1"/>
            <a:r>
              <a:rPr lang="en-US" sz="1600" dirty="0"/>
              <a:t>Can add and remove probes </a:t>
            </a:r>
            <a:r>
              <a:rPr lang="en-US" sz="1600" dirty="0">
                <a:solidFill>
                  <a:srgbClr val="FF0000"/>
                </a:solidFill>
              </a:rPr>
              <a:t>without having to restart applications</a:t>
            </a:r>
          </a:p>
          <a:p>
            <a:pPr lvl="1"/>
            <a:r>
              <a:rPr lang="en-US" sz="1600" dirty="0"/>
              <a:t>Authors claim </a:t>
            </a:r>
            <a:r>
              <a:rPr lang="en-US" sz="1600" dirty="0">
                <a:solidFill>
                  <a:srgbClr val="FF0000"/>
                </a:solidFill>
              </a:rPr>
              <a:t>low overhead </a:t>
            </a:r>
            <a:r>
              <a:rPr lang="en-US" sz="1600" dirty="0"/>
              <a:t>when a handful of probes are enabled</a:t>
            </a:r>
          </a:p>
          <a:p>
            <a:pPr lvl="1"/>
            <a:r>
              <a:rPr lang="en-US" sz="1600" dirty="0"/>
              <a:t>D code provides a bit of </a:t>
            </a:r>
            <a:r>
              <a:rPr lang="en-US" sz="1600" dirty="0">
                <a:solidFill>
                  <a:srgbClr val="FF0000"/>
                </a:solidFill>
              </a:rPr>
              <a:t>flexibility</a:t>
            </a:r>
            <a:r>
              <a:rPr lang="en-US" sz="1600" dirty="0"/>
              <a:t> when tracking down problems</a:t>
            </a:r>
          </a:p>
          <a:p>
            <a:pPr lvl="1"/>
            <a:r>
              <a:rPr lang="en-US" sz="1600" dirty="0"/>
              <a:t>Uses simple ASCII output (good for </a:t>
            </a:r>
            <a:r>
              <a:rPr lang="en-US" sz="1600" dirty="0" err="1"/>
              <a:t>sed</a:t>
            </a:r>
            <a:r>
              <a:rPr lang="en-US" sz="1600" dirty="0"/>
              <a:t>/</a:t>
            </a:r>
            <a:r>
              <a:rPr lang="en-US" sz="1600" dirty="0" err="1"/>
              <a:t>awk</a:t>
            </a:r>
            <a:r>
              <a:rPr lang="en-US" sz="1600" dirty="0"/>
              <a:t>/</a:t>
            </a:r>
            <a:r>
              <a:rPr lang="en-US" sz="1600" dirty="0" err="1"/>
              <a:t>grep</a:t>
            </a:r>
            <a:r>
              <a:rPr lang="en-US" sz="1600" dirty="0"/>
              <a:t>/</a:t>
            </a:r>
            <a:r>
              <a:rPr lang="en-US" sz="1600" dirty="0" err="1"/>
              <a:t>perl</a:t>
            </a:r>
            <a:r>
              <a:rPr lang="en-US" sz="1600" dirty="0"/>
              <a:t> support)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Bad points</a:t>
            </a:r>
          </a:p>
          <a:p>
            <a:pPr lvl="1"/>
            <a:r>
              <a:rPr lang="en-US" sz="1600" dirty="0"/>
              <a:t>Users must learn new D language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Tied very closely to Solaris kernel</a:t>
            </a:r>
          </a:p>
          <a:p>
            <a:pPr lvl="1"/>
            <a:r>
              <a:rPr lang="en-US" sz="1600" dirty="0"/>
              <a:t>Only low-level (OS-level) information provided</a:t>
            </a:r>
          </a:p>
          <a:p>
            <a:pPr lvl="1"/>
            <a:r>
              <a:rPr lang="en-US" sz="1600" dirty="0"/>
              <a:t>Users have to write a lot of D code for operations that are much easier to get in other tools</a:t>
            </a:r>
          </a:p>
          <a:p>
            <a:pPr lvl="2"/>
            <a:r>
              <a:rPr lang="en-US" sz="1400" dirty="0"/>
              <a:t>E.g., using prof/</a:t>
            </a:r>
            <a:r>
              <a:rPr lang="en-US" sz="1400" dirty="0" err="1"/>
              <a:t>gprof</a:t>
            </a:r>
            <a:r>
              <a:rPr lang="en-US" sz="1400" dirty="0"/>
              <a:t> vs. </a:t>
            </a:r>
            <a:r>
              <a:rPr lang="en-US" sz="1400" dirty="0" err="1"/>
              <a:t>dtrace</a:t>
            </a:r>
            <a:r>
              <a:rPr lang="en-US" sz="1400" dirty="0"/>
              <a:t> alone</a:t>
            </a:r>
          </a:p>
          <a:p>
            <a:pPr lvl="1"/>
            <a:r>
              <a:rPr lang="en-US" sz="1600" dirty="0"/>
              <a:t>Can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t easily track time spent by user code</a:t>
            </a:r>
          </a:p>
          <a:p>
            <a:pPr lvl="2"/>
            <a:r>
              <a:rPr lang="en-US" sz="1400" dirty="0"/>
              <a:t>Poor source code correlation </a:t>
            </a:r>
          </a:p>
          <a:p>
            <a:pPr lvl="2"/>
            <a:r>
              <a:rPr lang="en-US" sz="1400" dirty="0"/>
              <a:t>Best case: function name and byte offset from stack dumps</a:t>
            </a:r>
          </a:p>
        </p:txBody>
      </p:sp>
    </p:spTree>
    <p:extLst>
      <p:ext uri="{BB962C8B-B14F-4D97-AF65-F5344CB8AC3E}">
        <p14:creationId xmlns:p14="http://schemas.microsoft.com/office/powerpoint/2010/main" val="17235218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 err="1"/>
              <a:t>gprof</a:t>
            </a:r>
            <a:endParaRPr lang="en-US" sz="3200" dirty="0"/>
          </a:p>
          <a:p>
            <a:r>
              <a:rPr lang="en-US" sz="3200" dirty="0" err="1"/>
              <a:t>DTrace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SystemTap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ftrace</a:t>
            </a:r>
            <a:endParaRPr lang="en-US" sz="3200" dirty="0"/>
          </a:p>
          <a:p>
            <a:r>
              <a:rPr lang="en-US" sz="3200" dirty="0"/>
              <a:t>S2E</a:t>
            </a:r>
          </a:p>
          <a:p>
            <a:r>
              <a:rPr lang="en-US" altLang="zh-CN" sz="3200" dirty="0" err="1"/>
              <a:t>Vmxice</a:t>
            </a:r>
            <a:endParaRPr lang="en-US" altLang="zh-CN" sz="3200" dirty="0"/>
          </a:p>
          <a:p>
            <a:r>
              <a:rPr lang="en-US" sz="3200" dirty="0" err="1"/>
              <a:t>eBPF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239539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SystemTap</a:t>
            </a:r>
            <a:endParaRPr lang="en-US" dirty="0"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Can examine or modify any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parameters and local variables</a:t>
            </a:r>
            <a:r>
              <a:rPr lang="en-US" sz="2800" dirty="0">
                <a:cs typeface="+mn-cs"/>
              </a:rPr>
              <a:t> visible at the probe point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Statistics gathering capabilities built 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A number of safety features make it far harder to crash a running kernel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Automatically communicates with a user-level process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Previous example can be expressed far easier: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4653136"/>
            <a:ext cx="8839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Lucida Console" charset="0"/>
                <a:cs typeface="+mn-cs"/>
              </a:rPr>
              <a:t>global count</a:t>
            </a:r>
          </a:p>
          <a:p>
            <a:pPr>
              <a:defRPr/>
            </a:pPr>
            <a:r>
              <a:rPr lang="en-US" sz="1600" b="1" dirty="0">
                <a:latin typeface="Lucida Console" charset="0"/>
                <a:cs typeface="+mn-cs"/>
              </a:rPr>
              <a:t>probe </a:t>
            </a:r>
            <a:r>
              <a:rPr lang="en-US" sz="1600" b="1" dirty="0" err="1">
                <a:latin typeface="Lucida Console" charset="0"/>
                <a:cs typeface="+mn-cs"/>
              </a:rPr>
              <a:t>kernel.function</a:t>
            </a:r>
            <a:r>
              <a:rPr lang="en-US" sz="1600" b="1" dirty="0">
                <a:latin typeface="Lucida Console" charset="0"/>
                <a:cs typeface="+mn-cs"/>
              </a:rPr>
              <a:t>("</a:t>
            </a:r>
            <a:r>
              <a:rPr lang="en-US" sz="1600" b="1" dirty="0" err="1">
                <a:latin typeface="Lucida Console" charset="0"/>
                <a:cs typeface="+mn-cs"/>
              </a:rPr>
              <a:t>generic_make_request</a:t>
            </a:r>
            <a:r>
              <a:rPr lang="en-US" sz="1600" b="1" dirty="0">
                <a:latin typeface="Lucida Console" charset="0"/>
                <a:cs typeface="+mn-cs"/>
              </a:rPr>
              <a:t>") { count++; }</a:t>
            </a:r>
          </a:p>
          <a:p>
            <a:pPr>
              <a:defRPr/>
            </a:pPr>
            <a:r>
              <a:rPr lang="en-US" sz="1600" b="1" dirty="0">
                <a:latin typeface="Lucida Console" charset="0"/>
                <a:cs typeface="+mn-cs"/>
              </a:rPr>
              <a:t>probe begin { log("starting probe") }</a:t>
            </a:r>
          </a:p>
          <a:p>
            <a:pPr>
              <a:defRPr/>
            </a:pPr>
            <a:r>
              <a:rPr lang="en-US" sz="1600" b="1" dirty="0">
                <a:latin typeface="Lucida Console" charset="0"/>
                <a:cs typeface="+mn-cs"/>
              </a:rPr>
              <a:t>probe end { </a:t>
            </a:r>
            <a:r>
              <a:rPr lang="en-US" sz="1600" b="1" dirty="0" err="1">
                <a:latin typeface="Lucida Console" charset="0"/>
                <a:cs typeface="+mn-cs"/>
              </a:rPr>
              <a:t>printf</a:t>
            </a:r>
            <a:r>
              <a:rPr lang="en-US" sz="1600" b="1" dirty="0">
                <a:latin typeface="Lucida Console" charset="0"/>
                <a:cs typeface="+mn-cs"/>
              </a:rPr>
              <a:t>("</a:t>
            </a:r>
            <a:r>
              <a:rPr lang="en-US" sz="1600" b="1" dirty="0" err="1">
                <a:latin typeface="Lucida Console" charset="0"/>
                <a:cs typeface="+mn-cs"/>
              </a:rPr>
              <a:t>generic_make_request</a:t>
            </a:r>
            <a:r>
              <a:rPr lang="en-US" sz="1600" b="1" dirty="0">
                <a:latin typeface="Lucida Console" charset="0"/>
                <a:cs typeface="+mn-cs"/>
              </a:rPr>
              <a:t>() called %d </a:t>
            </a:r>
            <a:r>
              <a:rPr lang="en-US" sz="1600" b="1" dirty="0" err="1">
                <a:latin typeface="Lucida Console" charset="0"/>
                <a:cs typeface="+mn-cs"/>
              </a:rPr>
              <a:t>times.",count</a:t>
            </a:r>
            <a:r>
              <a:rPr lang="en-US" sz="1600" b="1" dirty="0">
                <a:latin typeface="Lucida Console" charset="0"/>
                <a:cs typeface="+mn-cs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5528639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SystemTap</a:t>
            </a:r>
            <a:r>
              <a:rPr lang="en-US" dirty="0"/>
              <a:t>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3370190" cy="3454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78" y="2420888"/>
            <a:ext cx="5026026" cy="22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09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Systemtap</a:t>
            </a:r>
            <a:r>
              <a:rPr lang="en-US" dirty="0"/>
              <a:t> processing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11402"/>
            <a:ext cx="6309196" cy="59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858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How it works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84976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 err="1">
                <a:cs typeface="+mn-cs"/>
              </a:rPr>
              <a:t>SystemTap</a:t>
            </a:r>
            <a:r>
              <a:rPr lang="en-US" dirty="0">
                <a:cs typeface="+mn-cs"/>
              </a:rPr>
              <a:t> parses your code and identifies probe points and identifiers using the kernel debug info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cs typeface="+mn-cs"/>
              </a:rPr>
              <a:t>The script is translated into </a:t>
            </a:r>
            <a:r>
              <a:rPr lang="en-US" dirty="0">
                <a:solidFill>
                  <a:srgbClr val="FF0000"/>
                </a:solidFill>
                <a:cs typeface="+mn-cs"/>
              </a:rPr>
              <a:t>C code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cs typeface="+mn-cs"/>
              </a:rPr>
              <a:t>The C code is compiled into a </a:t>
            </a:r>
            <a:r>
              <a:rPr lang="en-US" dirty="0" err="1">
                <a:solidFill>
                  <a:srgbClr val="FF0000"/>
                </a:solidFill>
                <a:cs typeface="+mn-cs"/>
              </a:rPr>
              <a:t>KProbe</a:t>
            </a:r>
            <a:r>
              <a:rPr lang="en-US" dirty="0">
                <a:solidFill>
                  <a:srgbClr val="FF0000"/>
                </a:solidFill>
                <a:cs typeface="+mn-cs"/>
              </a:rPr>
              <a:t> module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cs typeface="+mn-cs"/>
              </a:rPr>
              <a:t>A root-privileged </a:t>
            </a:r>
            <a:r>
              <a:rPr lang="en-US" dirty="0" err="1">
                <a:cs typeface="+mn-cs"/>
              </a:rPr>
              <a:t>deamon</a:t>
            </a:r>
            <a:r>
              <a:rPr lang="en-US" dirty="0">
                <a:cs typeface="+mn-cs"/>
              </a:rPr>
              <a:t> called 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 err="1">
                <a:cs typeface="+mn-cs"/>
              </a:rPr>
              <a:t>stpd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 is started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cs typeface="+mn-cs"/>
              </a:rPr>
              <a:t>The compiled kernel module is inserted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cs typeface="+mn-cs"/>
              </a:rPr>
              <a:t>The module </a:t>
            </a:r>
            <a:r>
              <a:rPr lang="en-US" dirty="0">
                <a:solidFill>
                  <a:srgbClr val="FF0000"/>
                </a:solidFill>
                <a:cs typeface="+mn-cs"/>
              </a:rPr>
              <a:t>exports output </a:t>
            </a:r>
            <a:r>
              <a:rPr lang="en-US" dirty="0">
                <a:cs typeface="+mn-cs"/>
              </a:rPr>
              <a:t>via the 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 err="1">
                <a:cs typeface="+mn-cs"/>
              </a:rPr>
              <a:t>relayfs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 virtual file system to </a:t>
            </a:r>
            <a:r>
              <a:rPr lang="en-US" dirty="0" err="1">
                <a:cs typeface="+mn-cs"/>
              </a:rPr>
              <a:t>stpd</a:t>
            </a:r>
            <a:endParaRPr lang="en-US" dirty="0">
              <a:cs typeface="+mn-cs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cs typeface="+mn-cs"/>
              </a:rPr>
              <a:t>The </a:t>
            </a:r>
            <a:r>
              <a:rPr lang="en-US" dirty="0" err="1">
                <a:cs typeface="+mn-cs"/>
              </a:rPr>
              <a:t>stpd</a:t>
            </a:r>
            <a:r>
              <a:rPr lang="en-US" dirty="0">
                <a:cs typeface="+mn-cs"/>
              </a:rPr>
              <a:t> service delivers this data to the user process to output</a:t>
            </a:r>
          </a:p>
        </p:txBody>
      </p:sp>
    </p:spTree>
    <p:extLst>
      <p:ext uri="{BB962C8B-B14F-4D97-AF65-F5344CB8AC3E}">
        <p14:creationId xmlns:p14="http://schemas.microsoft.com/office/powerpoint/2010/main" val="74497896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7772400" cy="426616"/>
          </a:xfrm>
        </p:spPr>
        <p:txBody>
          <a:bodyPr/>
          <a:lstStyle/>
          <a:p>
            <a:r>
              <a:rPr lang="en-US" dirty="0" err="1"/>
              <a:t>Systemtap</a:t>
            </a:r>
            <a:r>
              <a:rPr lang="en-US" dirty="0"/>
              <a:t> supports a number of built-in events.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58183"/>
              </p:ext>
            </p:extLst>
          </p:nvPr>
        </p:nvGraphicFramePr>
        <p:xfrm>
          <a:off x="349961" y="2780928"/>
          <a:ext cx="8542519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4" imgW="5410200" imgH="2006600" progId="Word.Document.12">
                  <p:embed/>
                </p:oleObj>
              </mc:Choice>
              <mc:Fallback>
                <p:oleObj name="Document" r:id="rId4" imgW="5410200" imgH="200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961" y="2780928"/>
                        <a:ext cx="8542519" cy="316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7505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to do with it?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Use </a:t>
            </a:r>
            <a:r>
              <a:rPr lang="en-US" dirty="0" err="1">
                <a:cs typeface="+mn-cs"/>
              </a:rPr>
              <a:t>SystemTap</a:t>
            </a:r>
            <a:r>
              <a:rPr lang="en-US" dirty="0">
                <a:cs typeface="+mn-cs"/>
              </a:rPr>
              <a:t>-derived data to make real-time decisions about CPU scaling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Two </a:t>
            </a:r>
            <a:r>
              <a:rPr lang="en-US" dirty="0" err="1">
                <a:cs typeface="+mn-cs"/>
              </a:rPr>
              <a:t>approachs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dirty="0"/>
              <a:t>Statistical</a:t>
            </a:r>
          </a:p>
          <a:p>
            <a:pPr lvl="2" eaLnBrk="1" hangingPunct="1">
              <a:defRPr/>
            </a:pPr>
            <a:r>
              <a:rPr lang="en-US" dirty="0"/>
              <a:t>Given a set of kernel metrics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..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dirty="0"/>
              <a:t>, find a function </a:t>
            </a:r>
            <a:r>
              <a:rPr lang="en-US" b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..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that yields the ideal CPU frequency</a:t>
            </a:r>
          </a:p>
          <a:p>
            <a:pPr lvl="1" eaLnBrk="1" hangingPunct="1">
              <a:defRPr/>
            </a:pPr>
            <a:r>
              <a:rPr lang="en-US" dirty="0"/>
              <a:t>Algorithmic</a:t>
            </a:r>
          </a:p>
          <a:p>
            <a:pPr lvl="2" eaLnBrk="1" hangingPunct="1">
              <a:defRPr/>
            </a:pPr>
            <a:r>
              <a:rPr lang="en-US" dirty="0"/>
              <a:t>Given a performance metric </a:t>
            </a:r>
            <a:r>
              <a:rPr lang="en-US" b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..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adjust the CPU frequency tentatively while observing feedback from </a:t>
            </a:r>
            <a:r>
              <a:rPr lang="en-US" b="1" dirty="0">
                <a:latin typeface="Times New Roman" charset="0"/>
              </a:rPr>
              <a:t>p</a:t>
            </a:r>
            <a:r>
              <a:rPr lang="en-US" dirty="0"/>
              <a:t>.</a:t>
            </a: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381000" y="5799138"/>
          <a:ext cx="8458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VISIO" r:id="rId3" imgW="5175504" imgH="469392" progId="Visio.Drawing.6">
                  <p:embed/>
                </p:oleObj>
              </mc:Choice>
              <mc:Fallback>
                <p:oleObj name="VISIO" r:id="rId3" imgW="5175504" imgH="46939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99138"/>
                        <a:ext cx="8458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7853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 err="1"/>
              <a:t>gprof</a:t>
            </a:r>
            <a:endParaRPr lang="en-US" sz="3200" dirty="0"/>
          </a:p>
          <a:p>
            <a:r>
              <a:rPr lang="en-US" sz="3200" dirty="0" err="1"/>
              <a:t>DTrace</a:t>
            </a:r>
            <a:endParaRPr lang="en-US" sz="3200" dirty="0"/>
          </a:p>
          <a:p>
            <a:r>
              <a:rPr lang="en-US" sz="3200" dirty="0" err="1"/>
              <a:t>SystemTap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ftrace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S2E</a:t>
            </a:r>
          </a:p>
          <a:p>
            <a:r>
              <a:rPr lang="en-US" altLang="zh-CN" sz="3200" dirty="0" err="1"/>
              <a:t>Vmxice</a:t>
            </a:r>
            <a:endParaRPr lang="en-US" altLang="zh-CN" sz="3200" dirty="0"/>
          </a:p>
          <a:p>
            <a:r>
              <a:rPr lang="en-US" sz="3200" dirty="0" err="1"/>
              <a:t>eBPF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9458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Ftrace?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Provides a generic framework for tracing</a:t>
            </a:r>
          </a:p>
          <a:p>
            <a:pPr lvl="1"/>
            <a:r>
              <a:rPr lang="en-GB"/>
              <a:t>Infrastructure for defining tracepoints</a:t>
            </a:r>
          </a:p>
          <a:p>
            <a:pPr lvl="1"/>
            <a:r>
              <a:rPr lang="en-GB"/>
              <a:t>Ability to register different kinds of tracers</a:t>
            </a:r>
          </a:p>
          <a:p>
            <a:pPr lvl="1"/>
            <a:r>
              <a:rPr lang="en-GB"/>
              <a:t>Specialized data structure (ring buffer) for trace data storage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6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challenge: What to measure?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Coverage or frequency</a:t>
            </a:r>
          </a:p>
          <a:p>
            <a:pPr lvl="1"/>
            <a:r>
              <a:rPr lang="en-US" altLang="zh-CN" dirty="0"/>
              <a:t>Statements, branches, paths, procedure calls, types, method dispatch</a:t>
            </a:r>
          </a:p>
          <a:p>
            <a:r>
              <a:rPr lang="en-US" altLang="zh-CN" dirty="0"/>
              <a:t>Values computed</a:t>
            </a:r>
          </a:p>
          <a:p>
            <a:pPr lvl="1"/>
            <a:r>
              <a:rPr lang="en-US" altLang="zh-CN" dirty="0"/>
              <a:t>Parameters, array indices</a:t>
            </a:r>
          </a:p>
          <a:p>
            <a:r>
              <a:rPr lang="en-US" altLang="zh-CN" dirty="0"/>
              <a:t>Run time, memory usage</a:t>
            </a:r>
          </a:p>
          <a:p>
            <a:r>
              <a:rPr lang="en-US" altLang="zh-CN" dirty="0"/>
              <a:t>Like abstraction, determines what is reported</a:t>
            </a:r>
          </a:p>
        </p:txBody>
      </p:sp>
    </p:spTree>
    <p:extLst>
      <p:ext uri="{BB962C8B-B14F-4D97-AF65-F5344CB8AC3E}">
        <p14:creationId xmlns:p14="http://schemas.microsoft.com/office/powerpoint/2010/main" val="27463723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Ftrace</a:t>
            </a:r>
            <a:r>
              <a:rPr 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/>
              <a:t>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124744"/>
            <a:ext cx="7578709" cy="55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26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mcount Routine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424936" cy="4392488"/>
          </a:xfrm>
        </p:spPr>
        <p:txBody>
          <a:bodyPr/>
          <a:lstStyle/>
          <a:p>
            <a:r>
              <a:rPr lang="ja-JP" altLang="en-GB" dirty="0"/>
              <a:t>‘</a:t>
            </a:r>
            <a:r>
              <a:rPr lang="en-GB" dirty="0" err="1"/>
              <a:t>mcount</a:t>
            </a:r>
            <a:r>
              <a:rPr lang="ja-JP" altLang="en-GB" dirty="0"/>
              <a:t>’</a:t>
            </a:r>
            <a:r>
              <a:rPr lang="en-GB" dirty="0"/>
              <a:t> is called by every kernel function</a:t>
            </a:r>
          </a:p>
          <a:p>
            <a:pPr lvl="1"/>
            <a:r>
              <a:rPr lang="en-GB" dirty="0"/>
              <a:t>Except </a:t>
            </a:r>
            <a:r>
              <a:rPr lang="en-GB" dirty="0" err="1"/>
              <a:t>inlines</a:t>
            </a:r>
            <a:r>
              <a:rPr lang="en-GB" dirty="0"/>
              <a:t> and a few special functions</a:t>
            </a:r>
          </a:p>
          <a:p>
            <a:r>
              <a:rPr lang="en-GB" dirty="0"/>
              <a:t>Must be a low-overhead routine</a:t>
            </a:r>
          </a:p>
          <a:p>
            <a:r>
              <a:rPr lang="en-GB" dirty="0"/>
              <a:t>Incompatible with some compiler optimizations</a:t>
            </a:r>
          </a:p>
          <a:p>
            <a:pPr lvl="1"/>
            <a:r>
              <a:rPr lang="en-GB" dirty="0"/>
              <a:t>E.g. cannot omit frame-pointers on ARM</a:t>
            </a:r>
          </a:p>
          <a:p>
            <a:pPr lvl="1"/>
            <a:r>
              <a:rPr lang="en-GB" dirty="0"/>
              <a:t>Compiler disables some optimizations automatically</a:t>
            </a:r>
          </a:p>
          <a:p>
            <a:pPr lvl="1"/>
            <a:r>
              <a:rPr lang="en-GB" dirty="0"/>
              <a:t>Analysis of assembly indicates that </a:t>
            </a:r>
            <a:r>
              <a:rPr lang="en-GB" dirty="0" err="1"/>
              <a:t>mcount</a:t>
            </a:r>
            <a:r>
              <a:rPr lang="en-GB" dirty="0"/>
              <a:t> callers have well-defined 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60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Diagram of Trampoline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1115616" y="1636676"/>
            <a:ext cx="6976926" cy="4168588"/>
            <a:chOff x="404091" y="1277471"/>
            <a:chExt cx="6976926" cy="4168588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1454727" y="2151529"/>
              <a:ext cx="1246909" cy="22860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5818909" y="2218765"/>
              <a:ext cx="1177636" cy="268941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5818909" y="2487706"/>
              <a:ext cx="1177636" cy="268941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5818909" y="4706471"/>
              <a:ext cx="1177636" cy="268941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818909" y="4437530"/>
              <a:ext cx="1177636" cy="268941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5818909" y="1949824"/>
              <a:ext cx="1177636" cy="268941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5818909" y="4168588"/>
              <a:ext cx="1177636" cy="268941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5818909" y="4975412"/>
              <a:ext cx="1177636" cy="268941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5818909" y="2756647"/>
              <a:ext cx="1177636" cy="268941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3671455" y="1815353"/>
              <a:ext cx="1246909" cy="403412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671455" y="2487706"/>
              <a:ext cx="1246909" cy="87405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3671455" y="4235823"/>
              <a:ext cx="1246909" cy="107576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1150515" y="1277471"/>
              <a:ext cx="7368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spcAft>
                  <a:spcPts val="1256"/>
                </a:spcAft>
              </a:pPr>
              <a:r>
                <a:rPr lang="en-GB" sz="2200">
                  <a:cs typeface="Arial Unicode MS" charset="0"/>
                </a:rPr>
                <a:t>Caller</a:t>
              </a: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1454727" y="2218765"/>
              <a:ext cx="11083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Function</a:t>
              </a: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2701636" y="2010056"/>
              <a:ext cx="969818" cy="4846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3670012" y="4370294"/>
              <a:ext cx="936517" cy="537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>
                <a:lnSpc>
                  <a:spcPct val="65000"/>
                </a:lnSpc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Func exit</a:t>
              </a:r>
            </a:p>
            <a:p>
              <a:pPr>
                <a:lnSpc>
                  <a:spcPct val="65000"/>
                </a:lnSpc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Tracer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3788704" y="1882588"/>
              <a:ext cx="75696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mcount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3670012" y="2622176"/>
              <a:ext cx="1090480" cy="537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>
                <a:lnSpc>
                  <a:spcPct val="65000"/>
                </a:lnSpc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Func entry</a:t>
              </a:r>
            </a:p>
            <a:p>
              <a:pPr>
                <a:lnSpc>
                  <a:spcPct val="65000"/>
                </a:lnSpc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Tracer</a:t>
              </a:r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2701636" y="4101353"/>
              <a:ext cx="969818" cy="3361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 flipV="1">
              <a:off x="2694421" y="2615174"/>
              <a:ext cx="984250" cy="55189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404091" y="1815353"/>
              <a:ext cx="3267364" cy="3630706"/>
            </a:xfrm>
            <a:custGeom>
              <a:avLst/>
              <a:gdLst>
                <a:gd name="T0" fmla="*/ 2216 w 2216"/>
                <a:gd name="T1" fmla="*/ 2352 h 2600"/>
                <a:gd name="T2" fmla="*/ 296 w 2216"/>
                <a:gd name="T3" fmla="*/ 2208 h 2600"/>
                <a:gd name="T4" fmla="*/ 440 w 2216"/>
                <a:gd name="T5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6" h="2600">
                  <a:moveTo>
                    <a:pt x="2216" y="2352"/>
                  </a:moveTo>
                  <a:cubicBezTo>
                    <a:pt x="1404" y="2476"/>
                    <a:pt x="592" y="2600"/>
                    <a:pt x="296" y="2208"/>
                  </a:cubicBezTo>
                  <a:cubicBezTo>
                    <a:pt x="0" y="1816"/>
                    <a:pt x="220" y="908"/>
                    <a:pt x="440" y="0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5816023" y="1285875"/>
              <a:ext cx="1564994" cy="537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>
                <a:lnSpc>
                  <a:spcPct val="65000"/>
                </a:lnSpc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Thead_info</a:t>
              </a:r>
            </a:p>
            <a:p>
              <a:pPr>
                <a:lnSpc>
                  <a:spcPct val="65000"/>
                </a:lnSpc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struct ret_stack</a:t>
              </a: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1731818" y="1748118"/>
              <a:ext cx="1444" cy="4034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5956012" y="3765177"/>
              <a:ext cx="57730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Stack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5749637" y="1949824"/>
              <a:ext cx="7441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caller 1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5749636" y="2218765"/>
              <a:ext cx="7441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Aft>
                  <a:spcPts val="1256"/>
                </a:spcAft>
              </a:pPr>
              <a:r>
                <a:rPr lang="en-GB" sz="1800" dirty="0">
                  <a:cs typeface="Arial Unicode MS" charset="0"/>
                </a:rPr>
                <a:t>caller 2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886740" y="4437530"/>
              <a:ext cx="79551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14338" indent="-309563"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15192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19764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24336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2890838" indent="-201613" fontAlgn="base" hangingPunct="0">
                <a:lnSpc>
                  <a:spcPct val="4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414338" algn="l"/>
                  <a:tab pos="871538" algn="l"/>
                  <a:tab pos="1328738" algn="l"/>
                  <a:tab pos="1785938" algn="l"/>
                  <a:tab pos="2243138" algn="l"/>
                  <a:tab pos="2700338" algn="l"/>
                  <a:tab pos="3157538" algn="l"/>
                  <a:tab pos="3614738" algn="l"/>
                  <a:tab pos="4071938" algn="l"/>
                  <a:tab pos="4529138" algn="l"/>
                  <a:tab pos="4986338" algn="l"/>
                  <a:tab pos="5443538" algn="l"/>
                  <a:tab pos="5900738" algn="l"/>
                  <a:tab pos="6357938" algn="l"/>
                  <a:tab pos="6815138" algn="l"/>
                  <a:tab pos="7272338" algn="l"/>
                  <a:tab pos="7729538" algn="l"/>
                  <a:tab pos="8186738" algn="l"/>
                  <a:tab pos="8643938" algn="l"/>
                  <a:tab pos="9101138" algn="l"/>
                  <a:tab pos="9558338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Aft>
                  <a:spcPts val="1256"/>
                </a:spcAft>
              </a:pPr>
              <a:r>
                <a:rPr lang="en-GB" sz="1800">
                  <a:cs typeface="Arial Unicode MS" charset="0"/>
                </a:rPr>
                <a:t>ret addr</a:t>
              </a:r>
            </a:p>
          </p:txBody>
        </p:sp>
        <p:sp>
          <p:nvSpPr>
            <p:cNvPr id="16413" name="Freeform 29"/>
            <p:cNvSpPr>
              <a:spLocks noChangeArrowheads="1"/>
            </p:cNvSpPr>
            <p:nvPr/>
          </p:nvSpPr>
          <p:spPr bwMode="auto">
            <a:xfrm>
              <a:off x="4918364" y="4370294"/>
              <a:ext cx="900545" cy="313765"/>
            </a:xfrm>
            <a:custGeom>
              <a:avLst/>
              <a:gdLst>
                <a:gd name="T0" fmla="*/ 0 w 624"/>
                <a:gd name="T1" fmla="*/ 0 h 224"/>
                <a:gd name="T2" fmla="*/ 336 w 624"/>
                <a:gd name="T3" fmla="*/ 192 h 224"/>
                <a:gd name="T4" fmla="*/ 624 w 624"/>
                <a:gd name="T5" fmla="*/ 1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224">
                  <a:moveTo>
                    <a:pt x="0" y="0"/>
                  </a:moveTo>
                  <a:cubicBezTo>
                    <a:pt x="116" y="80"/>
                    <a:pt x="232" y="160"/>
                    <a:pt x="336" y="192"/>
                  </a:cubicBezTo>
                  <a:cubicBezTo>
                    <a:pt x="440" y="224"/>
                    <a:pt x="532" y="208"/>
                    <a:pt x="624" y="192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414" name="Freeform 30"/>
            <p:cNvSpPr>
              <a:spLocks noChangeArrowheads="1"/>
            </p:cNvSpPr>
            <p:nvPr/>
          </p:nvSpPr>
          <p:spPr bwMode="auto">
            <a:xfrm>
              <a:off x="4918364" y="2622176"/>
              <a:ext cx="900545" cy="1748118"/>
            </a:xfrm>
            <a:custGeom>
              <a:avLst/>
              <a:gdLst>
                <a:gd name="T0" fmla="*/ 0 w 624"/>
                <a:gd name="T1" fmla="*/ 1248 h 1248"/>
                <a:gd name="T2" fmla="*/ 240 w 624"/>
                <a:gd name="T3" fmla="*/ 1056 h 1248"/>
                <a:gd name="T4" fmla="*/ 384 w 624"/>
                <a:gd name="T5" fmla="*/ 192 h 1248"/>
                <a:gd name="T6" fmla="*/ 624 w 624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1248">
                  <a:moveTo>
                    <a:pt x="0" y="1248"/>
                  </a:moveTo>
                  <a:cubicBezTo>
                    <a:pt x="88" y="1240"/>
                    <a:pt x="176" y="1232"/>
                    <a:pt x="240" y="1056"/>
                  </a:cubicBezTo>
                  <a:cubicBezTo>
                    <a:pt x="304" y="880"/>
                    <a:pt x="320" y="368"/>
                    <a:pt x="384" y="192"/>
                  </a:cubicBezTo>
                  <a:cubicBezTo>
                    <a:pt x="448" y="16"/>
                    <a:pt x="536" y="8"/>
                    <a:pt x="624" y="0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415" name="Freeform 31"/>
            <p:cNvSpPr>
              <a:spLocks noChangeArrowheads="1"/>
            </p:cNvSpPr>
            <p:nvPr/>
          </p:nvSpPr>
          <p:spPr bwMode="auto">
            <a:xfrm>
              <a:off x="4918364" y="2017059"/>
              <a:ext cx="900545" cy="2577353"/>
            </a:xfrm>
            <a:custGeom>
              <a:avLst/>
              <a:gdLst>
                <a:gd name="T0" fmla="*/ 0 w 624"/>
                <a:gd name="T1" fmla="*/ 0 h 1840"/>
                <a:gd name="T2" fmla="*/ 240 w 624"/>
                <a:gd name="T3" fmla="*/ 288 h 1840"/>
                <a:gd name="T4" fmla="*/ 384 w 624"/>
                <a:gd name="T5" fmla="*/ 1584 h 1840"/>
                <a:gd name="T6" fmla="*/ 624 w 624"/>
                <a:gd name="T7" fmla="*/ 1824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1840">
                  <a:moveTo>
                    <a:pt x="0" y="0"/>
                  </a:moveTo>
                  <a:cubicBezTo>
                    <a:pt x="88" y="12"/>
                    <a:pt x="176" y="24"/>
                    <a:pt x="240" y="288"/>
                  </a:cubicBezTo>
                  <a:cubicBezTo>
                    <a:pt x="304" y="552"/>
                    <a:pt x="320" y="1328"/>
                    <a:pt x="384" y="1584"/>
                  </a:cubicBezTo>
                  <a:cubicBezTo>
                    <a:pt x="448" y="1840"/>
                    <a:pt x="536" y="1832"/>
                    <a:pt x="624" y="1824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416" name="Freeform 32"/>
            <p:cNvSpPr>
              <a:spLocks noChangeArrowheads="1"/>
            </p:cNvSpPr>
            <p:nvPr/>
          </p:nvSpPr>
          <p:spPr bwMode="auto">
            <a:xfrm>
              <a:off x="4918364" y="2017059"/>
              <a:ext cx="900545" cy="605118"/>
            </a:xfrm>
            <a:custGeom>
              <a:avLst/>
              <a:gdLst>
                <a:gd name="T0" fmla="*/ 0 w 624"/>
                <a:gd name="T1" fmla="*/ 0 h 432"/>
                <a:gd name="T2" fmla="*/ 336 w 624"/>
                <a:gd name="T3" fmla="*/ 96 h 432"/>
                <a:gd name="T4" fmla="*/ 480 w 624"/>
                <a:gd name="T5" fmla="*/ 336 h 432"/>
                <a:gd name="T6" fmla="*/ 624 w 62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32">
                  <a:moveTo>
                    <a:pt x="0" y="0"/>
                  </a:moveTo>
                  <a:cubicBezTo>
                    <a:pt x="128" y="20"/>
                    <a:pt x="256" y="40"/>
                    <a:pt x="336" y="96"/>
                  </a:cubicBezTo>
                  <a:cubicBezTo>
                    <a:pt x="416" y="152"/>
                    <a:pt x="432" y="280"/>
                    <a:pt x="480" y="336"/>
                  </a:cubicBezTo>
                  <a:cubicBezTo>
                    <a:pt x="528" y="392"/>
                    <a:pt x="600" y="416"/>
                    <a:pt x="624" y="432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4225636" y="2218765"/>
              <a:ext cx="1444" cy="2689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21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idx="4294967295"/>
          </p:nvPr>
        </p:nvSpPr>
        <p:spPr>
          <a:xfrm>
            <a:off x="2286000" y="6451787"/>
            <a:ext cx="4696114" cy="437029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829831" y="116633"/>
            <a:ext cx="7472795" cy="576064"/>
          </a:xfrm>
          <a:ln/>
        </p:spPr>
        <p:txBody>
          <a:bodyPr/>
          <a:lstStyle/>
          <a:p>
            <a: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r>
              <a:rPr lang="en-GB" dirty="0"/>
              <a:t>Code to Call </a:t>
            </a:r>
            <a:r>
              <a:rPr lang="en-GB" dirty="0" err="1"/>
              <a:t>mcount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818" y="2017058"/>
            <a:ext cx="4087091" cy="2924109"/>
          </a:xfr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82058" tIns="82058"/>
          <a:lstStyle/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00000570 &lt;sys_sync&gt;: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570: e1a0c00d mov ip, sp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574: e92dd800 stmdb sp!, {fp, ip, lr, pc}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578: e24cb004 sub fp, ip, #4 ; 0x4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endParaRPr lang="en-GB" sz="1300">
              <a:latin typeface="Courier New" charset="0"/>
              <a:cs typeface="Courier New" charset="0"/>
            </a:endParaRP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endParaRPr lang="en-GB" sz="1300">
              <a:latin typeface="Courier New" charset="0"/>
              <a:cs typeface="Courier New" charset="0"/>
            </a:endParaRP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endParaRPr lang="en-GB" sz="1300">
              <a:latin typeface="Courier New" charset="0"/>
              <a:cs typeface="Courier New" charset="0"/>
            </a:endParaRP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57c: e3a00001 mov r0, #1 ; 0x1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580: ebffffa0 bl 408 &lt;do_sync&gt;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584: e3a00000 mov r0, #0 ; 0x0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588: e89da800 ldmia sp, {fp, sp, pc}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572000" y="2017058"/>
            <a:ext cx="4225636" cy="2924109"/>
          </a:xfr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82058" tIns="82058"/>
          <a:lstStyle/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00000570 &lt;</a:t>
            </a:r>
            <a:r>
              <a:rPr lang="en-GB" sz="1300" dirty="0" err="1">
                <a:latin typeface="Courier New" charset="0"/>
                <a:cs typeface="Courier New" charset="0"/>
              </a:rPr>
              <a:t>sys_sync</a:t>
            </a:r>
            <a:r>
              <a:rPr lang="en-GB" sz="1300" dirty="0">
                <a:latin typeface="Courier New" charset="0"/>
                <a:cs typeface="Courier New" charset="0"/>
              </a:rPr>
              <a:t>&gt;: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570: e1a0c00d </a:t>
            </a:r>
            <a:r>
              <a:rPr lang="en-GB" sz="1300" dirty="0" err="1">
                <a:latin typeface="Courier New" charset="0"/>
                <a:cs typeface="Courier New" charset="0"/>
              </a:rPr>
              <a:t>mov</a:t>
            </a:r>
            <a:r>
              <a:rPr lang="en-GB" sz="1300" dirty="0">
                <a:latin typeface="Courier New" charset="0"/>
                <a:cs typeface="Courier New" charset="0"/>
              </a:rPr>
              <a:t> </a:t>
            </a:r>
            <a:r>
              <a:rPr lang="en-GB" sz="1300" dirty="0" err="1">
                <a:latin typeface="Courier New" charset="0"/>
                <a:cs typeface="Courier New" charset="0"/>
              </a:rPr>
              <a:t>ip</a:t>
            </a:r>
            <a:r>
              <a:rPr lang="en-GB" sz="1300" dirty="0">
                <a:latin typeface="Courier New" charset="0"/>
                <a:cs typeface="Courier New" charset="0"/>
              </a:rPr>
              <a:t>, </a:t>
            </a:r>
            <a:r>
              <a:rPr lang="en-GB" sz="1300" dirty="0" err="1">
                <a:latin typeface="Courier New" charset="0"/>
                <a:cs typeface="Courier New" charset="0"/>
              </a:rPr>
              <a:t>sp</a:t>
            </a:r>
            <a:endParaRPr lang="en-GB" sz="1300" dirty="0">
              <a:latin typeface="Courier New" charset="0"/>
              <a:cs typeface="Courier New" charset="0"/>
            </a:endParaRP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574: e92dd800 </a:t>
            </a:r>
            <a:r>
              <a:rPr lang="en-GB" sz="1300" dirty="0" err="1">
                <a:latin typeface="Courier New" charset="0"/>
                <a:cs typeface="Courier New" charset="0"/>
              </a:rPr>
              <a:t>stmdb</a:t>
            </a:r>
            <a:r>
              <a:rPr lang="en-GB" sz="1300" dirty="0">
                <a:latin typeface="Courier New" charset="0"/>
                <a:cs typeface="Courier New" charset="0"/>
              </a:rPr>
              <a:t> </a:t>
            </a:r>
            <a:r>
              <a:rPr lang="en-GB" sz="1300" dirty="0" err="1">
                <a:latin typeface="Courier New" charset="0"/>
                <a:cs typeface="Courier New" charset="0"/>
              </a:rPr>
              <a:t>sp</a:t>
            </a:r>
            <a:r>
              <a:rPr lang="en-GB" sz="1300" dirty="0">
                <a:latin typeface="Courier New" charset="0"/>
                <a:cs typeface="Courier New" charset="0"/>
              </a:rPr>
              <a:t>!, {</a:t>
            </a:r>
            <a:r>
              <a:rPr lang="en-GB" sz="1300" dirty="0" err="1">
                <a:latin typeface="Courier New" charset="0"/>
                <a:cs typeface="Courier New" charset="0"/>
              </a:rPr>
              <a:t>fp</a:t>
            </a:r>
            <a:r>
              <a:rPr lang="en-GB" sz="1300" dirty="0">
                <a:latin typeface="Courier New" charset="0"/>
                <a:cs typeface="Courier New" charset="0"/>
              </a:rPr>
              <a:t>, </a:t>
            </a:r>
            <a:r>
              <a:rPr lang="en-GB" sz="1300" dirty="0" err="1">
                <a:latin typeface="Courier New" charset="0"/>
                <a:cs typeface="Courier New" charset="0"/>
              </a:rPr>
              <a:t>ip</a:t>
            </a:r>
            <a:r>
              <a:rPr lang="en-GB" sz="1300" dirty="0">
                <a:latin typeface="Courier New" charset="0"/>
                <a:cs typeface="Courier New" charset="0"/>
              </a:rPr>
              <a:t>, </a:t>
            </a:r>
            <a:r>
              <a:rPr lang="en-GB" sz="1300" dirty="0" err="1">
                <a:latin typeface="Courier New" charset="0"/>
                <a:cs typeface="Courier New" charset="0"/>
              </a:rPr>
              <a:t>lr</a:t>
            </a:r>
            <a:r>
              <a:rPr lang="en-GB" sz="1300" dirty="0">
                <a:latin typeface="Courier New" charset="0"/>
                <a:cs typeface="Courier New" charset="0"/>
              </a:rPr>
              <a:t>, pc}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578: e24cb004 sub </a:t>
            </a:r>
            <a:r>
              <a:rPr lang="en-GB" sz="1300" dirty="0" err="1">
                <a:latin typeface="Courier New" charset="0"/>
                <a:cs typeface="Courier New" charset="0"/>
              </a:rPr>
              <a:t>fp</a:t>
            </a:r>
            <a:r>
              <a:rPr lang="en-GB" sz="1300" dirty="0">
                <a:latin typeface="Courier New" charset="0"/>
                <a:cs typeface="Courier New" charset="0"/>
              </a:rPr>
              <a:t>, </a:t>
            </a:r>
            <a:r>
              <a:rPr lang="en-GB" sz="1300" dirty="0" err="1">
                <a:latin typeface="Courier New" charset="0"/>
                <a:cs typeface="Courier New" charset="0"/>
              </a:rPr>
              <a:t>ip</a:t>
            </a:r>
            <a:r>
              <a:rPr lang="en-GB" sz="1300" dirty="0">
                <a:latin typeface="Courier New" charset="0"/>
                <a:cs typeface="Courier New" charset="0"/>
              </a:rPr>
              <a:t>, #4 ; 0x4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57c: e1a0c00e </a:t>
            </a:r>
            <a:r>
              <a:rPr lang="en-GB" sz="1300" dirty="0" err="1">
                <a:latin typeface="Courier New" charset="0"/>
                <a:cs typeface="Courier New" charset="0"/>
              </a:rPr>
              <a:t>mov</a:t>
            </a:r>
            <a:r>
              <a:rPr lang="en-GB" sz="1300" dirty="0">
                <a:latin typeface="Courier New" charset="0"/>
                <a:cs typeface="Courier New" charset="0"/>
              </a:rPr>
              <a:t> </a:t>
            </a:r>
            <a:r>
              <a:rPr lang="en-GB" sz="1300" dirty="0" err="1">
                <a:latin typeface="Courier New" charset="0"/>
                <a:cs typeface="Courier New" charset="0"/>
              </a:rPr>
              <a:t>ip</a:t>
            </a:r>
            <a:r>
              <a:rPr lang="en-GB" sz="1300" dirty="0">
                <a:latin typeface="Courier New" charset="0"/>
                <a:cs typeface="Courier New" charset="0"/>
              </a:rPr>
              <a:t>, </a:t>
            </a:r>
            <a:r>
              <a:rPr lang="en-GB" sz="1300" dirty="0" err="1">
                <a:latin typeface="Courier New" charset="0"/>
                <a:cs typeface="Courier New" charset="0"/>
              </a:rPr>
              <a:t>lr</a:t>
            </a:r>
            <a:endParaRPr lang="en-GB" sz="1300" dirty="0">
              <a:latin typeface="Courier New" charset="0"/>
              <a:cs typeface="Courier New" charset="0"/>
            </a:endParaRP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580: </a:t>
            </a:r>
            <a:r>
              <a:rPr lang="en-GB" sz="1300" dirty="0" err="1">
                <a:latin typeface="Courier New" charset="0"/>
                <a:cs typeface="Courier New" charset="0"/>
              </a:rPr>
              <a:t>ebfffffe</a:t>
            </a:r>
            <a:r>
              <a:rPr lang="en-GB" sz="1300" dirty="0">
                <a:latin typeface="Courier New" charset="0"/>
                <a:cs typeface="Courier New" charset="0"/>
              </a:rPr>
              <a:t> </a:t>
            </a:r>
            <a:r>
              <a:rPr lang="en-GB" sz="1300" dirty="0" err="1">
                <a:latin typeface="Courier New" charset="0"/>
                <a:cs typeface="Courier New" charset="0"/>
              </a:rPr>
              <a:t>bl</a:t>
            </a:r>
            <a:r>
              <a:rPr lang="en-GB" sz="1300" dirty="0">
                <a:latin typeface="Courier New" charset="0"/>
                <a:cs typeface="Courier New" charset="0"/>
              </a:rPr>
              <a:t> 0 &lt;</a:t>
            </a:r>
            <a:r>
              <a:rPr lang="en-GB" sz="1300" dirty="0" err="1">
                <a:latin typeface="Courier New" charset="0"/>
                <a:cs typeface="Courier New" charset="0"/>
              </a:rPr>
              <a:t>mcount</a:t>
            </a:r>
            <a:r>
              <a:rPr lang="en-GB" sz="1300" dirty="0">
                <a:latin typeface="Courier New" charset="0"/>
                <a:cs typeface="Courier New" charset="0"/>
              </a:rPr>
              <a:t>&gt;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584: 00000028 </a:t>
            </a:r>
            <a:r>
              <a:rPr lang="en-GB" sz="1300" dirty="0" err="1">
                <a:latin typeface="Courier New" charset="0"/>
                <a:cs typeface="Courier New" charset="0"/>
              </a:rPr>
              <a:t>andeq</a:t>
            </a:r>
            <a:r>
              <a:rPr lang="en-GB" sz="1300" dirty="0">
                <a:latin typeface="Courier New" charset="0"/>
                <a:cs typeface="Courier New" charset="0"/>
              </a:rPr>
              <a:t> r0, r0, r8, </a:t>
            </a:r>
            <a:r>
              <a:rPr lang="en-GB" sz="1300" dirty="0" err="1">
                <a:latin typeface="Courier New" charset="0"/>
                <a:cs typeface="Courier New" charset="0"/>
              </a:rPr>
              <a:t>lsr</a:t>
            </a:r>
            <a:r>
              <a:rPr lang="en-GB" sz="1300" dirty="0">
                <a:latin typeface="Courier New" charset="0"/>
                <a:cs typeface="Courier New" charset="0"/>
              </a:rPr>
              <a:t> #32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588: e3a00001 </a:t>
            </a:r>
            <a:r>
              <a:rPr lang="en-GB" sz="1300" dirty="0" err="1">
                <a:latin typeface="Courier New" charset="0"/>
                <a:cs typeface="Courier New" charset="0"/>
              </a:rPr>
              <a:t>mov</a:t>
            </a:r>
            <a:r>
              <a:rPr lang="en-GB" sz="1300" dirty="0">
                <a:latin typeface="Courier New" charset="0"/>
                <a:cs typeface="Courier New" charset="0"/>
              </a:rPr>
              <a:t> r0, #1 ; 0x1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58c: ebffff9d </a:t>
            </a:r>
            <a:r>
              <a:rPr lang="en-GB" sz="1300" dirty="0" err="1">
                <a:latin typeface="Courier New" charset="0"/>
                <a:cs typeface="Courier New" charset="0"/>
              </a:rPr>
              <a:t>bl</a:t>
            </a:r>
            <a:r>
              <a:rPr lang="en-GB" sz="1300" dirty="0">
                <a:latin typeface="Courier New" charset="0"/>
                <a:cs typeface="Courier New" charset="0"/>
              </a:rPr>
              <a:t> 408 &lt;</a:t>
            </a:r>
            <a:r>
              <a:rPr lang="en-GB" sz="1300" dirty="0" err="1">
                <a:latin typeface="Courier New" charset="0"/>
                <a:cs typeface="Courier New" charset="0"/>
              </a:rPr>
              <a:t>do_sync</a:t>
            </a:r>
            <a:r>
              <a:rPr lang="en-GB" sz="1300" dirty="0">
                <a:latin typeface="Courier New" charset="0"/>
                <a:cs typeface="Courier New" charset="0"/>
              </a:rPr>
              <a:t>&gt;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590: e3a00000 </a:t>
            </a:r>
            <a:r>
              <a:rPr lang="en-GB" sz="1300" dirty="0" err="1">
                <a:latin typeface="Courier New" charset="0"/>
                <a:cs typeface="Courier New" charset="0"/>
              </a:rPr>
              <a:t>mov</a:t>
            </a:r>
            <a:r>
              <a:rPr lang="en-GB" sz="1300" dirty="0">
                <a:latin typeface="Courier New" charset="0"/>
                <a:cs typeface="Courier New" charset="0"/>
              </a:rPr>
              <a:t> r0, #0 ; 0x0</a:t>
            </a:r>
          </a:p>
          <a:p>
            <a:pPr marL="300596" indent="-300596">
              <a:spcBef>
                <a:spcPts val="314"/>
              </a:spcBef>
              <a:buSzPct val="100000"/>
              <a:buNone/>
              <a:tabLst>
                <a:tab pos="336211" algn="l"/>
                <a:tab pos="746502" algn="l"/>
                <a:tab pos="1156793" algn="l"/>
                <a:tab pos="1567085" algn="l"/>
                <a:tab pos="1977376" algn="l"/>
                <a:tab pos="2387667" algn="l"/>
                <a:tab pos="2797959" algn="l"/>
                <a:tab pos="3208250" algn="l"/>
                <a:tab pos="3618541" algn="l"/>
                <a:tab pos="4028832" algn="l"/>
                <a:tab pos="4439124" algn="l"/>
                <a:tab pos="4849415" algn="l"/>
                <a:tab pos="5259706" algn="l"/>
                <a:tab pos="5669998" algn="l"/>
                <a:tab pos="6080289" algn="l"/>
                <a:tab pos="6490580" algn="l"/>
                <a:tab pos="6900871" algn="l"/>
                <a:tab pos="7311163" algn="l"/>
                <a:tab pos="7721454" algn="l"/>
                <a:tab pos="8131745" algn="l"/>
              </a:tabLst>
            </a:pPr>
            <a:r>
              <a:rPr lang="en-GB" sz="1300" dirty="0">
                <a:latin typeface="Courier New" charset="0"/>
                <a:cs typeface="Courier New" charset="0"/>
              </a:rPr>
              <a:t>594: e89da800 </a:t>
            </a:r>
            <a:r>
              <a:rPr lang="en-GB" sz="1300" dirty="0" err="1">
                <a:latin typeface="Courier New" charset="0"/>
                <a:cs typeface="Courier New" charset="0"/>
              </a:rPr>
              <a:t>ldmia</a:t>
            </a:r>
            <a:r>
              <a:rPr lang="en-GB" sz="1300" dirty="0">
                <a:latin typeface="Courier New" charset="0"/>
                <a:cs typeface="Courier New" charset="0"/>
              </a:rPr>
              <a:t> </a:t>
            </a:r>
            <a:r>
              <a:rPr lang="en-GB" sz="1300" dirty="0" err="1">
                <a:latin typeface="Courier New" charset="0"/>
                <a:cs typeface="Courier New" charset="0"/>
              </a:rPr>
              <a:t>sp</a:t>
            </a:r>
            <a:r>
              <a:rPr lang="en-GB" sz="1300" dirty="0">
                <a:latin typeface="Courier New" charset="0"/>
                <a:cs typeface="Courier New" charset="0"/>
              </a:rPr>
              <a:t>, {</a:t>
            </a:r>
            <a:r>
              <a:rPr lang="en-GB" sz="1300" dirty="0" err="1">
                <a:latin typeface="Courier New" charset="0"/>
                <a:cs typeface="Courier New" charset="0"/>
              </a:rPr>
              <a:t>fp</a:t>
            </a:r>
            <a:r>
              <a:rPr lang="en-GB" sz="1300" dirty="0">
                <a:latin typeface="Courier New" charset="0"/>
                <a:cs typeface="Courier New" charset="0"/>
              </a:rPr>
              <a:t>, </a:t>
            </a:r>
            <a:r>
              <a:rPr lang="en-GB" sz="1300" dirty="0" err="1">
                <a:latin typeface="Courier New" charset="0"/>
                <a:cs typeface="Courier New" charset="0"/>
              </a:rPr>
              <a:t>sp</a:t>
            </a:r>
            <a:r>
              <a:rPr lang="en-GB" sz="1300" dirty="0">
                <a:latin typeface="Courier New" charset="0"/>
                <a:cs typeface="Courier New" charset="0"/>
              </a:rPr>
              <a:t>, pc}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44008" y="3299613"/>
            <a:ext cx="4087091" cy="41741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1800" y="5733256"/>
            <a:ext cx="3019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Ref: Function tracer的实现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70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Trace setup at run-time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Pseudo-files in debugfs</a:t>
            </a:r>
          </a:p>
          <a:p>
            <a:pPr lvl="1"/>
            <a:r>
              <a:rPr lang="en-GB"/>
              <a:t>e.g. mount debugfs –t debugfs /debug</a:t>
            </a:r>
          </a:p>
          <a:p>
            <a:r>
              <a:rPr lang="en-GB"/>
              <a:t>Select a tracer</a:t>
            </a:r>
          </a:p>
          <a:p>
            <a:pPr lvl="1"/>
            <a:r>
              <a:rPr lang="en-GB"/>
              <a:t>e.g. echo function_duration &gt;current_tracer</a:t>
            </a:r>
          </a:p>
          <a:p>
            <a:r>
              <a:rPr lang="en-GB"/>
              <a:t>Set tracing parameters</a:t>
            </a:r>
          </a:p>
          <a:p>
            <a:pPr lvl="1"/>
            <a:r>
              <a:rPr lang="en-GB"/>
              <a:t>e.g. echo 100 &gt;tracing_threshhold</a:t>
            </a:r>
          </a:p>
          <a:p>
            <a:pPr lvl="1"/>
            <a:r>
              <a:rPr lang="en-GB"/>
              <a:t>echo duration-proc &gt;trace_options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1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Trace Data Capture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Ring Buffer</a:t>
            </a:r>
          </a:p>
          <a:p>
            <a:pPr lvl="1"/>
            <a:r>
              <a:rPr lang="en-GB" dirty="0"/>
              <a:t>Specialized structure for collecting trace data</a:t>
            </a:r>
          </a:p>
          <a:p>
            <a:pPr lvl="2"/>
            <a:r>
              <a:rPr lang="en-GB" dirty="0"/>
              <a:t>Manages buffer as list of pages</a:t>
            </a:r>
          </a:p>
          <a:p>
            <a:pPr lvl="1"/>
            <a:r>
              <a:rPr lang="en-GB" dirty="0"/>
              <a:t>Latest version is lockless for writing</a:t>
            </a:r>
          </a:p>
          <a:p>
            <a:pPr lvl="2"/>
            <a:r>
              <a:rPr lang="en-GB" dirty="0"/>
              <a:t>Ability to atomically reserve space for an event</a:t>
            </a:r>
          </a:p>
          <a:p>
            <a:pPr lvl="1"/>
            <a:r>
              <a:rPr lang="en-GB" dirty="0"/>
              <a:t>Automatic timestamp management</a:t>
            </a:r>
          </a:p>
          <a:p>
            <a:pPr lvl="1"/>
            <a:r>
              <a:rPr lang="en-GB" dirty="0"/>
              <a:t>Per-</a:t>
            </a:r>
            <a:r>
              <a:rPr lang="en-GB" dirty="0" err="1"/>
              <a:t>cpu</a:t>
            </a:r>
            <a:r>
              <a:rPr lang="en-GB" dirty="0"/>
              <a:t> buffers</a:t>
            </a:r>
          </a:p>
          <a:p>
            <a:pPr lvl="2"/>
            <a:r>
              <a:rPr lang="en-GB" dirty="0"/>
              <a:t>Avoids requiring cross-CPU synchronization</a:t>
            </a:r>
          </a:p>
          <a:p>
            <a:pPr lvl="2"/>
            <a:r>
              <a:rPr lang="en-GB" dirty="0"/>
              <a:t>Also avoids cache collisions</a:t>
            </a:r>
          </a:p>
          <a:p>
            <a:pPr lvl="3"/>
            <a:r>
              <a:rPr lang="en-GB" sz="1800" dirty="0"/>
              <a:t>Very important for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68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by Duration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Created new 'function_duration' tracer</a:t>
            </a:r>
          </a:p>
          <a:p>
            <a:r>
              <a:rPr lang="en-GB"/>
              <a:t>Method:</a:t>
            </a:r>
          </a:p>
          <a:p>
            <a:pPr lvl="1"/>
            <a:r>
              <a:rPr lang="en-GB"/>
              <a:t>Don't save function entries to trace log at all</a:t>
            </a:r>
          </a:p>
          <a:p>
            <a:pPr lvl="2"/>
            <a:r>
              <a:rPr lang="en-GB"/>
              <a:t>Only save call time on function return stack</a:t>
            </a:r>
          </a:p>
          <a:p>
            <a:pPr lvl="1"/>
            <a:r>
              <a:rPr lang="en-GB"/>
              <a:t>At function exit, compare duration to threshhold</a:t>
            </a:r>
          </a:p>
          <a:p>
            <a:pPr lvl="1"/>
            <a:r>
              <a:rPr lang="en-GB"/>
              <a:t>Omit exit entry events for short duration functions</a:t>
            </a:r>
          </a:p>
          <a:p>
            <a:r>
              <a:rPr lang="en-GB"/>
              <a:t>Results in simpler, and faster code</a:t>
            </a:r>
          </a:p>
          <a:p>
            <a:r>
              <a:rPr lang="en-GB"/>
              <a:t>Only issue is that log is displayed in order of function exit (not function entry)</a:t>
            </a:r>
          </a:p>
          <a:p>
            <a:pPr lvl="1"/>
            <a:r>
              <a:rPr lang="en-GB"/>
              <a:t>Can be solved with a simple sort on trace output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06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Trace Output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Output is human readable text</a:t>
            </a:r>
          </a:p>
          <a:p>
            <a:pPr lvl="1"/>
            <a:r>
              <a:rPr lang="en-GB"/>
              <a:t>No special tools required to collect trace data</a:t>
            </a:r>
          </a:p>
          <a:p>
            <a:r>
              <a:rPr lang="en-GB"/>
              <a:t>Examples:</a:t>
            </a:r>
          </a:p>
          <a:p>
            <a:pPr lvl="1"/>
            <a:r>
              <a:rPr lang="en-GB"/>
              <a:t>cat trace	</a:t>
            </a:r>
          </a:p>
          <a:p>
            <a:pPr lvl="2"/>
            <a:r>
              <a:rPr lang="en-GB"/>
              <a:t>Returns EOF at end of trace data</a:t>
            </a:r>
          </a:p>
          <a:p>
            <a:pPr lvl="1"/>
            <a:r>
              <a:rPr lang="en-GB"/>
              <a:t>cat trace_pipe | grep foo &gt;log.txt</a:t>
            </a:r>
          </a:p>
          <a:p>
            <a:pPr lvl="2"/>
            <a:r>
              <a:rPr lang="en-GB"/>
              <a:t>Blocks at end of trace data</a:t>
            </a:r>
          </a:p>
          <a:p>
            <a:r>
              <a:rPr lang="en-GB"/>
              <a:t>Quick enable/disable</a:t>
            </a:r>
          </a:p>
          <a:p>
            <a:pPr lvl="1"/>
            <a:r>
              <a:rPr lang="en-GB"/>
              <a:t>echo 0 &gt;tracing_enabled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04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2286000" y="6451787"/>
            <a:ext cx="4696114" cy="437029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475682" cy="548680"/>
          </a:xfrm>
          <a:ln/>
        </p:spPr>
        <p:txBody>
          <a:bodyPr/>
          <a:lstStyle/>
          <a:p>
            <a: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r>
              <a:rPr lang="en-GB" dirty="0"/>
              <a:t>Example of Use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9830" y="1411942"/>
            <a:ext cx="7475682" cy="4894169"/>
          </a:xfrm>
          <a:solidFill>
            <a:srgbClr val="FFFF99">
              <a:alpha val="50000"/>
            </a:srgbClr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tIns="164117"/>
          <a:lstStyle/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mount debugfs -t debugfs /debug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cd /debug/tracing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cat available_tracers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function_graph function_duration function sched_switch nop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echo 0 &gt;tracing_enabled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echo 100 &gt;tracing_thresh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echo function_duration &gt;current_tracer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echo 1 &gt;tracing_enabled ; do \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   ls /bin | sed s/a/z/g ; done ; echo 0 &gt;tracing_enabled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echo duration-proc &gt;trace_options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cat trace &gt;/tmp/trace.txt</a:t>
            </a:r>
          </a:p>
          <a:p>
            <a:pPr>
              <a:lnSpc>
                <a:spcPct val="8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$ cat /tmp/trace.txt | sort –k3 &gt; /tmp/trace.txt.sorted</a:t>
            </a:r>
          </a:p>
        </p:txBody>
      </p:sp>
    </p:spTree>
    <p:extLst>
      <p:ext uri="{BB962C8B-B14F-4D97-AF65-F5344CB8AC3E}">
        <p14:creationId xmlns:p14="http://schemas.microsoft.com/office/powerpoint/2010/main" val="3379143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2286000" y="6451787"/>
            <a:ext cx="4696114" cy="437029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051511" cy="505308"/>
          </a:xfrm>
          <a:ln/>
        </p:spPr>
        <p:txBody>
          <a:bodyPr/>
          <a:lstStyle/>
          <a:p>
            <a: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r>
              <a:rPr lang="en-GB" dirty="0">
                <a:cs typeface="Arial" charset="0"/>
              </a:rPr>
              <a:t>Function Duration Results (sorted)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6773" y="1411942"/>
            <a:ext cx="8530648" cy="497401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64117" rIns="0" bIns="0"/>
          <a:lstStyle>
            <a:lvl1pPr marL="414338" indent="-309563"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19238" indent="-201613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76438" indent="-201613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33638" indent="-201613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890838" indent="-201613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414338" algn="l"/>
                <a:tab pos="871538" algn="l"/>
                <a:tab pos="1328738" algn="l"/>
                <a:tab pos="1785938" algn="l"/>
                <a:tab pos="2243138" algn="l"/>
                <a:tab pos="2700338" algn="l"/>
                <a:tab pos="3157538" algn="l"/>
                <a:tab pos="3614738" algn="l"/>
                <a:tab pos="4071938" algn="l"/>
                <a:tab pos="4529138" algn="l"/>
                <a:tab pos="4986338" algn="l"/>
                <a:tab pos="5443538" algn="l"/>
                <a:tab pos="5900738" algn="l"/>
                <a:tab pos="6357938" algn="l"/>
                <a:tab pos="6815138" algn="l"/>
                <a:tab pos="7272338" algn="l"/>
                <a:tab pos="7729538" algn="l"/>
                <a:tab pos="8186738" algn="l"/>
                <a:tab pos="8643938" algn="l"/>
                <a:tab pos="9101138" algn="l"/>
                <a:tab pos="955833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# tracer: function_duration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#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# CPU  TASK/PID        CALLTIME       DURATION                  FUNCTION CALLS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# |    |    |            |              |   |                     |   |   |   |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502.854252393 |  ! 436.833 us  |      bprm_mm_init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502.854254893 |  ! 321.500 us  |        mm_alloc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502.854270893 |  ! 296.500 us  |          mm_init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502.854279393 |  ! 266.166 us  |            get_pgd_slow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502.854744059 |  ! 229.500 us  |      prepare_binprm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502.854765393 |  ! 198.666 us  |        kernel_read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502.854769226 |  ! 183.333 us  |          vfs_read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502.854780393 |  ! 142.000 us  |            do_sync_read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502.854785559 |  ! 120.667 us  |              nfs_file_read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502.854982393 |  ! 538.000 us  |      copy_strings_kernel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502.854985726 |  ! 521.667 us  |        copy_strings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502.854993893 |  ! 470.000 us  |          get_arg_page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502.854997226 |  ! 455.500 us  |            get_user_pages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502.855000059 |  ! 421.667 us  |              __get_user_pages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502.855031393 |  ! 285.666 us  |                handle_mm_fault</a:t>
            </a:r>
          </a:p>
          <a:p>
            <a:pPr>
              <a:lnSpc>
                <a:spcPct val="50000"/>
              </a:lnSpc>
              <a:spcAft>
                <a:spcPts val="1099"/>
              </a:spcAft>
            </a:pPr>
            <a:r>
              <a:rPr lang="en-GB" sz="1300">
                <a:latin typeface="Courier 10 Pitch" charset="0"/>
                <a:cs typeface="Courier New" charset="0"/>
              </a:rPr>
              <a:t> 0)    sed-562     |   502.855037726 |  ! 101.833 us  |                  __pte_alloc</a:t>
            </a:r>
          </a:p>
          <a:p>
            <a:pPr>
              <a:spcAft>
                <a:spcPts val="1099"/>
              </a:spcAft>
            </a:pPr>
            <a:endParaRPr lang="en-GB" sz="1300">
              <a:latin typeface="Courier 10 Pitch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90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116632"/>
            <a:ext cx="7956550" cy="600075"/>
          </a:xfrm>
        </p:spPr>
        <p:txBody>
          <a:bodyPr/>
          <a:lstStyle/>
          <a:p>
            <a:r>
              <a:rPr lang="en-US" altLang="zh-CN" dirty="0"/>
              <a:t>Research challenge: Choose good tests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test suite determines the </a:t>
            </a:r>
            <a:r>
              <a:rPr lang="en-US" altLang="zh-CN" dirty="0">
                <a:solidFill>
                  <a:srgbClr val="FF0000"/>
                </a:solidFill>
              </a:rPr>
              <a:t>expense</a:t>
            </a:r>
            <a:r>
              <a:rPr lang="en-US" altLang="zh-CN" dirty="0"/>
              <a:t> (in time and space)</a:t>
            </a:r>
          </a:p>
          <a:p>
            <a:r>
              <a:rPr lang="en-US" altLang="zh-CN" dirty="0"/>
              <a:t>The test suite determines the </a:t>
            </a:r>
            <a:r>
              <a:rPr lang="en-US" altLang="zh-CN" dirty="0">
                <a:solidFill>
                  <a:srgbClr val="FF0000"/>
                </a:solidFill>
              </a:rPr>
              <a:t>accuracy</a:t>
            </a:r>
            <a:r>
              <a:rPr lang="en-US" altLang="zh-CN" dirty="0"/>
              <a:t> (what executions are never seen)</a:t>
            </a:r>
          </a:p>
          <a:p>
            <a:pPr lvl="1"/>
            <a:r>
              <a:rPr lang="en-US" altLang="zh-CN" dirty="0"/>
              <a:t>Less accurate results are poor for applications that require correctness</a:t>
            </a:r>
          </a:p>
        </p:txBody>
      </p:sp>
    </p:spTree>
    <p:extLst>
      <p:ext uri="{BB962C8B-B14F-4D97-AF65-F5344CB8AC3E}">
        <p14:creationId xmlns:p14="http://schemas.microsoft.com/office/powerpoint/2010/main" val="326527523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Post-trace analysis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80920" cy="5544616"/>
          </a:xfrm>
        </p:spPr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tool is provided to </a:t>
            </a:r>
            <a:r>
              <a:rPr lang="en-GB" dirty="0" err="1"/>
              <a:t>analyze</a:t>
            </a:r>
            <a:r>
              <a:rPr lang="en-GB" dirty="0"/>
              <a:t> data</a:t>
            </a:r>
          </a:p>
          <a:p>
            <a:r>
              <a:rPr lang="en-GB" dirty="0"/>
              <a:t>What </a:t>
            </a:r>
            <a:r>
              <a:rPr lang="en-GB" dirty="0" err="1"/>
              <a:t>fdd</a:t>
            </a:r>
            <a:r>
              <a:rPr lang="en-GB" dirty="0"/>
              <a:t> shows:</a:t>
            </a:r>
          </a:p>
          <a:p>
            <a:pPr lvl="1"/>
            <a:r>
              <a:rPr lang="en-GB" dirty="0"/>
              <a:t>function counts, total time, average duration</a:t>
            </a:r>
          </a:p>
          <a:p>
            <a:pPr lvl="1"/>
            <a:r>
              <a:rPr lang="en-GB" dirty="0"/>
              <a:t>sub-routine with the longest duration, how many times it was called</a:t>
            </a:r>
          </a:p>
          <a:p>
            <a:pPr lvl="1"/>
            <a:r>
              <a:rPr lang="en-GB" dirty="0"/>
              <a:t>Local time = total time minus sub-routine total time</a:t>
            </a:r>
          </a:p>
          <a:p>
            <a:pPr lvl="2"/>
            <a:r>
              <a:rPr lang="en-GB" dirty="0"/>
              <a:t>Is approximately the cost of the local execution of a function</a:t>
            </a:r>
          </a:p>
          <a:p>
            <a:r>
              <a:rPr lang="en-GB" dirty="0"/>
              <a:t>Notes:</a:t>
            </a:r>
          </a:p>
          <a:p>
            <a:pPr lvl="1"/>
            <a:r>
              <a:rPr lang="en-GB" dirty="0"/>
              <a:t>Total time may be wrong if process is scheduled out or if a filter was active</a:t>
            </a:r>
          </a:p>
          <a:p>
            <a:pPr lvl="2"/>
            <a:r>
              <a:rPr lang="en-GB" dirty="0"/>
              <a:t>May need an option to subtract time that function was scheduled out</a:t>
            </a:r>
          </a:p>
          <a:p>
            <a:pPr lvl="1"/>
            <a:r>
              <a:rPr lang="en-GB" dirty="0"/>
              <a:t>You can filter, sort, select output </a:t>
            </a:r>
            <a:r>
              <a:rPr lang="en-GB" dirty="0" err="1"/>
              <a:t>columns,etc</a:t>
            </a:r>
            <a:r>
              <a:rPr lang="en-GB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2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2286000" y="6451787"/>
            <a:ext cx="4696114" cy="437029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827584" y="29267"/>
            <a:ext cx="7472795" cy="663430"/>
          </a:xfrm>
          <a:ln/>
        </p:spPr>
        <p:txBody>
          <a:bodyPr/>
          <a:lstStyle/>
          <a:p>
            <a: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r>
              <a:rPr lang="en-GB" dirty="0" err="1"/>
              <a:t>fdd</a:t>
            </a:r>
            <a:r>
              <a:rPr lang="en-GB" dirty="0"/>
              <a:t> Output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1" y="1411941"/>
            <a:ext cx="7410400" cy="3313203"/>
          </a:xfrm>
          <a:solidFill>
            <a:srgbClr val="FFFFCC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tIns="246175"/>
          <a:lstStyle/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$ fdd /tmp/trace.txt –n 15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Function                            Count Time       Average  Local     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----------------------------------- ----- ---------- -------- ----------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schedule                               59 1497735270 25385343 1476642939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sys_write                              56 1373722663 24530761    2892665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vfs_write                              56 1367969833 24428032    3473173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tty_write                              54 1342476332 24860672 1212301170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do_path_lookup                         95 1076524931 11331841   34682198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__link_path_walk                       99 1051351737 10619714    6702507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rpc_call_sync                          87 1033211085 11875989    1700178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path_walk                              94 1019263902 10843233    3425163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rpc_run_task                           87  960080412 11035407    2292360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rpc_execute                            87  936049887 10759194    2316635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__rpc_execute                          87  932779083 10721598   11383353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do_lookup                             191  875826405  4585478    9510659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call_transmit                         100  785408085  7854080    5871339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__nfs_revalidate_inode                 38  696216223 18321479    1652173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1300">
                <a:latin typeface="Courier New" charset="0"/>
                <a:cs typeface="Courier New" charset="0"/>
              </a:rPr>
              <a:t>nfs_proc_getattr                       38  690552053 18172422    1234634</a:t>
            </a:r>
          </a:p>
          <a:p>
            <a:pPr>
              <a:lnSpc>
                <a:spcPct val="60000"/>
              </a:lnSpc>
              <a:buNone/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endParaRPr lang="en-GB" sz="13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28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 issues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136904" cy="4114800"/>
          </a:xfrm>
        </p:spPr>
        <p:txBody>
          <a:bodyPr/>
          <a:lstStyle/>
          <a:p>
            <a:r>
              <a:rPr lang="en-GB" dirty="0"/>
              <a:t>Overhead of tracing can be big</a:t>
            </a:r>
          </a:p>
          <a:p>
            <a:pPr lvl="1"/>
            <a:r>
              <a:rPr lang="en-GB" dirty="0"/>
              <a:t>Average function duration = 3.22 </a:t>
            </a:r>
            <a:r>
              <a:rPr lang="en-GB" dirty="0" err="1"/>
              <a:t>μs</a:t>
            </a:r>
            <a:endParaRPr lang="en-GB" dirty="0"/>
          </a:p>
          <a:p>
            <a:pPr lvl="1"/>
            <a:r>
              <a:rPr lang="en-GB" dirty="0"/>
              <a:t>Overhead = 11.4 microseconds per function</a:t>
            </a:r>
          </a:p>
          <a:p>
            <a:r>
              <a:rPr lang="en-GB" dirty="0"/>
              <a:t>Use a CPU-bound test to measure overhead</a:t>
            </a:r>
          </a:p>
          <a:p>
            <a:pPr lvl="1"/>
            <a:r>
              <a:rPr lang="ja-JP" altLang="en-GB" dirty="0"/>
              <a:t>“</a:t>
            </a:r>
            <a:r>
              <a:rPr lang="en-GB" dirty="0"/>
              <a:t>find /sys &gt;/</a:t>
            </a:r>
            <a:r>
              <a:rPr lang="en-GB" dirty="0" err="1"/>
              <a:t>dev</a:t>
            </a:r>
            <a:r>
              <a:rPr lang="en-GB" dirty="0"/>
              <a:t>/null</a:t>
            </a:r>
            <a:r>
              <a:rPr lang="ja-JP" altLang="en-GB" dirty="0"/>
              <a:t>”</a:t>
            </a:r>
            <a:endParaRPr lang="en-GB" dirty="0"/>
          </a:p>
          <a:p>
            <a:pPr lvl="1"/>
            <a:r>
              <a:rPr lang="en-GB" dirty="0"/>
              <a:t>With an I/O-bound test (or a real-workload), the ratio of overhead to average function duration should be lower</a:t>
            </a:r>
          </a:p>
          <a:p>
            <a:r>
              <a:rPr lang="en-GB" dirty="0"/>
              <a:t>With </a:t>
            </a:r>
            <a:r>
              <a:rPr lang="en-GB" dirty="0" err="1"/>
              <a:t>ftrace</a:t>
            </a:r>
            <a:r>
              <a:rPr lang="en-GB" dirty="0"/>
              <a:t> compiled into kernel, but the 'NOP' tracer selected, the overhead in my test was about 12%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4448175" y="6451600"/>
            <a:ext cx="4695825" cy="436563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27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6" name="Group 5"/>
          <p:cNvGrpSpPr>
            <a:grpSpLocks/>
          </p:cNvGrpSpPr>
          <p:nvPr/>
        </p:nvGrpSpPr>
        <p:grpSpPr bwMode="auto">
          <a:xfrm>
            <a:off x="1042988" y="836613"/>
            <a:ext cx="6924675" cy="2670175"/>
            <a:chOff x="0" y="0"/>
            <a:chExt cx="6924435" cy="2670318"/>
          </a:xfrm>
        </p:grpSpPr>
        <p:grpSp>
          <p:nvGrpSpPr>
            <p:cNvPr id="18457" name="组合 42"/>
            <p:cNvGrpSpPr>
              <a:grpSpLocks/>
            </p:cNvGrpSpPr>
            <p:nvPr/>
          </p:nvGrpSpPr>
          <p:grpSpPr bwMode="auto">
            <a:xfrm>
              <a:off x="0" y="0"/>
              <a:ext cx="6794452" cy="2606675"/>
              <a:chOff x="0" y="0"/>
              <a:chExt cx="6794452" cy="2606675"/>
            </a:xfrm>
          </p:grpSpPr>
          <p:sp>
            <p:nvSpPr>
              <p:cNvPr id="18458" name="直接箭头连接符 10"/>
              <p:cNvSpPr>
                <a:spLocks noChangeShapeType="1"/>
              </p:cNvSpPr>
              <p:nvPr/>
            </p:nvSpPr>
            <p:spPr bwMode="auto">
              <a:xfrm rot="16200000" flipH="1">
                <a:off x="1619251" y="417511"/>
                <a:ext cx="330200" cy="1158875"/>
              </a:xfrm>
              <a:prstGeom prst="curvedConnector2">
                <a:avLst/>
              </a:prstGeom>
              <a:noFill/>
              <a:ln w="28575">
                <a:solidFill>
                  <a:schemeClr val="accent4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曲线连接符 51"/>
              <p:cNvSpPr>
                <a:spLocks noChangeShapeType="1"/>
              </p:cNvSpPr>
              <p:nvPr/>
            </p:nvSpPr>
            <p:spPr bwMode="auto">
              <a:xfrm flipV="1">
                <a:off x="3331905" y="996354"/>
                <a:ext cx="3096344" cy="267792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accent4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TextBox 50"/>
              <p:cNvSpPr>
                <a:spLocks noChangeArrowheads="1"/>
              </p:cNvSpPr>
              <p:nvPr/>
            </p:nvSpPr>
            <p:spPr bwMode="auto">
              <a:xfrm>
                <a:off x="1023938" y="1103312"/>
                <a:ext cx="1108075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rPr>
                  <a:t>输入需求</a:t>
                </a:r>
                <a:endParaRPr lang="en-US" alt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8461" name="TextBox 51"/>
              <p:cNvSpPr>
                <a:spLocks noChangeArrowheads="1"/>
              </p:cNvSpPr>
              <p:nvPr/>
            </p:nvSpPr>
            <p:spPr bwMode="auto">
              <a:xfrm>
                <a:off x="3763953" y="636314"/>
                <a:ext cx="269817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180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rPr>
                  <a:t>1.</a:t>
                </a:r>
                <a:r>
                  <a:rPr lang="zh-CN" altLang="en-US" sz="180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rPr>
                  <a:t>通过</a:t>
                </a:r>
                <a:r>
                  <a:rPr lang="en-US" sz="180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rPr>
                  <a:t>USB</a:t>
                </a:r>
                <a:r>
                  <a:rPr lang="zh-CN" altLang="en-US" sz="180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rPr>
                  <a:t>连接更新内核</a:t>
                </a:r>
                <a:endParaRPr lang="en-US" sz="1800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</a:endParaRPr>
              </a:p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180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rPr>
                  <a:t>2.</a:t>
                </a:r>
                <a:r>
                  <a:rPr lang="zh-CN" altLang="en-US" sz="180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rPr>
                  <a:t>控制重启</a:t>
                </a:r>
              </a:p>
            </p:txBody>
          </p:sp>
          <p:sp>
            <p:nvSpPr>
              <p:cNvPr id="18462" name="曲线连接符 56"/>
              <p:cNvSpPr>
                <a:spLocks noChangeShapeType="1"/>
              </p:cNvSpPr>
              <p:nvPr/>
            </p:nvSpPr>
            <p:spPr bwMode="auto">
              <a:xfrm rot="10800000" flipV="1">
                <a:off x="3407731" y="578643"/>
                <a:ext cx="3386721" cy="203200"/>
              </a:xfrm>
              <a:prstGeom prst="curvedConnector3">
                <a:avLst>
                  <a:gd name="adj1" fmla="val 54028"/>
                </a:avLst>
              </a:prstGeom>
              <a:noFill/>
              <a:ln w="28575">
                <a:solidFill>
                  <a:schemeClr val="accent4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3" name="TextBox 54"/>
              <p:cNvSpPr>
                <a:spLocks noChangeArrowheads="1"/>
              </p:cNvSpPr>
              <p:nvPr/>
            </p:nvSpPr>
            <p:spPr bwMode="auto">
              <a:xfrm>
                <a:off x="3890963" y="299513"/>
                <a:ext cx="20320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rPr>
                  <a:t>输出跟踪中间数据</a:t>
                </a:r>
                <a:endParaRPr lang="en-US" alt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8464" name="曲线连接符 58"/>
              <p:cNvSpPr>
                <a:spLocks noChangeShapeType="1"/>
              </p:cNvSpPr>
              <p:nvPr/>
            </p:nvSpPr>
            <p:spPr bwMode="auto">
              <a:xfrm rot="16200000" flipV="1">
                <a:off x="1869282" y="154781"/>
                <a:ext cx="252412" cy="1200150"/>
              </a:xfrm>
              <a:prstGeom prst="curvedConnector2">
                <a:avLst/>
              </a:prstGeom>
              <a:noFill/>
              <a:ln w="28575">
                <a:solidFill>
                  <a:schemeClr val="accent4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5" name="TextBox 56"/>
              <p:cNvSpPr>
                <a:spLocks noChangeArrowheads="1"/>
              </p:cNvSpPr>
              <p:nvPr/>
            </p:nvSpPr>
            <p:spPr bwMode="auto">
              <a:xfrm>
                <a:off x="1395413" y="258762"/>
                <a:ext cx="157003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rPr>
                  <a:t>输出跟踪数据</a:t>
                </a:r>
                <a:endParaRPr lang="en-US" alt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8466" name="TextBox 57"/>
              <p:cNvSpPr>
                <a:spLocks noChangeArrowheads="1"/>
              </p:cNvSpPr>
              <p:nvPr/>
            </p:nvSpPr>
            <p:spPr bwMode="auto">
              <a:xfrm>
                <a:off x="495300" y="1108075"/>
                <a:ext cx="461963" cy="4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1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rPr>
                  <a:t>…...</a:t>
                </a:r>
                <a:endParaRPr lang="zh-CN" alt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pic>
            <p:nvPicPr>
              <p:cNvPr id="1846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74" y="535348"/>
                <a:ext cx="930275" cy="20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pic>
            <p:nvPicPr>
              <p:cNvPr id="1846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8" y="0"/>
                <a:ext cx="1381125" cy="1095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pic>
            <p:nvPicPr>
              <p:cNvPr id="1846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509712"/>
                <a:ext cx="1379538" cy="1096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470" name="Group 3"/>
            <p:cNvGrpSpPr>
              <a:grpSpLocks/>
            </p:cNvGrpSpPr>
            <p:nvPr/>
          </p:nvGrpSpPr>
          <p:grpSpPr bwMode="auto">
            <a:xfrm>
              <a:off x="2942679" y="1796365"/>
              <a:ext cx="2058749" cy="873953"/>
              <a:chOff x="0" y="0"/>
              <a:chExt cx="2058749" cy="873953"/>
            </a:xfrm>
          </p:grpSpPr>
          <p:sp>
            <p:nvSpPr>
              <p:cNvPr id="18471" name="环形箭头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78953" cy="873953"/>
              </a:xfrm>
              <a:custGeom>
                <a:avLst/>
                <a:gdLst>
                  <a:gd name="G0" fmla="+- 4915200 0 0"/>
                  <a:gd name="G1" fmla="+- 17990491 0 0"/>
                  <a:gd name="G2" fmla="+- 4915200 0 17990491"/>
                  <a:gd name="G3" fmla="+- 10800 0 0"/>
                  <a:gd name="G4" fmla="+- 0 0 491520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8429 0 0"/>
                  <a:gd name="G9" fmla="+- 0 0 17990491"/>
                  <a:gd name="G10" fmla="+- 8429 0 2700"/>
                  <a:gd name="G11" fmla="cos G10 4915200"/>
                  <a:gd name="G12" fmla="sin G10 4915200"/>
                  <a:gd name="G13" fmla="cos 13500 4915200"/>
                  <a:gd name="G14" fmla="sin 13500 491520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8429 1 2"/>
                  <a:gd name="G20" fmla="+- G19 5400 0"/>
                  <a:gd name="G21" fmla="cos G20 4915200"/>
                  <a:gd name="G22" fmla="sin G20 4915200"/>
                  <a:gd name="G23" fmla="+- G21 10800 0"/>
                  <a:gd name="G24" fmla="+- G12 G23 G22"/>
                  <a:gd name="G25" fmla="+- G22 G23 G11"/>
                  <a:gd name="G26" fmla="cos 10800 4915200"/>
                  <a:gd name="G27" fmla="sin 10800 4915200"/>
                  <a:gd name="G28" fmla="cos 8429 4915200"/>
                  <a:gd name="G29" fmla="sin 8429 491520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17990491"/>
                  <a:gd name="G36" fmla="sin G34 17990491"/>
                  <a:gd name="G37" fmla="+/ 17990491 491520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8429 G39"/>
                  <a:gd name="G43" fmla="sin 8429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554 w 21600"/>
                  <a:gd name="T5" fmla="*/ 9813 h 21600"/>
                  <a:gd name="T6" fmla="*/ 11556 w 21600"/>
                  <a:gd name="T7" fmla="*/ 1214 h 21600"/>
                  <a:gd name="T8" fmla="*/ 19193 w 21600"/>
                  <a:gd name="T9" fmla="*/ 10029 h 21600"/>
                  <a:gd name="T10" fmla="*/ 14294 w 21600"/>
                  <a:gd name="T11" fmla="*/ 23839 h 21600"/>
                  <a:gd name="T12" fmla="*/ 9534 w 21600"/>
                  <a:gd name="T13" fmla="*/ 21093 h 21600"/>
                  <a:gd name="T14" fmla="*/ 12282 w 21600"/>
                  <a:gd name="T15" fmla="*/ 1633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2981" y="18941"/>
                    </a:moveTo>
                    <a:cubicBezTo>
                      <a:pt x="16666" y="17954"/>
                      <a:pt x="19229" y="14615"/>
                      <a:pt x="19229" y="10800"/>
                    </a:cubicBezTo>
                    <a:cubicBezTo>
                      <a:pt x="19229" y="6402"/>
                      <a:pt x="15847" y="2743"/>
                      <a:pt x="11463" y="2397"/>
                    </a:cubicBezTo>
                    <a:lnTo>
                      <a:pt x="11649" y="33"/>
                    </a:lnTo>
                    <a:cubicBezTo>
                      <a:pt x="17267" y="476"/>
                      <a:pt x="21599" y="5164"/>
                      <a:pt x="21599" y="10799"/>
                    </a:cubicBezTo>
                    <a:cubicBezTo>
                      <a:pt x="21599" y="15688"/>
                      <a:pt x="18316" y="19966"/>
                      <a:pt x="13595" y="21231"/>
                    </a:cubicBezTo>
                    <a:lnTo>
                      <a:pt x="14294" y="23839"/>
                    </a:lnTo>
                    <a:lnTo>
                      <a:pt x="9534" y="21093"/>
                    </a:lnTo>
                    <a:lnTo>
                      <a:pt x="12282" y="16333"/>
                    </a:lnTo>
                    <a:lnTo>
                      <a:pt x="12981" y="18941"/>
                    </a:lnTo>
                    <a:close/>
                  </a:path>
                </a:pathLst>
              </a:custGeom>
              <a:solidFill>
                <a:srgbClr val="4F81BD"/>
              </a:solidFill>
              <a:ln w="254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8472" name="TextBox 51"/>
              <p:cNvSpPr>
                <a:spLocks noChangeArrowheads="1"/>
              </p:cNvSpPr>
              <p:nvPr/>
            </p:nvSpPr>
            <p:spPr bwMode="auto">
              <a:xfrm>
                <a:off x="719921" y="39936"/>
                <a:ext cx="133882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rPr>
                  <a:t>数据解析、</a:t>
                </a:r>
                <a:endParaRPr 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endParaRPr>
              </a:p>
              <a:p>
                <a:pPr algn="l" eaLnBrk="1" hangingPunct="1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rPr>
                  <a:t>格式转换</a:t>
                </a:r>
                <a:endParaRPr 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pic>
          <p:nvPicPr>
            <p:cNvPr id="1847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035" y="199228"/>
              <a:ext cx="469400" cy="93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512763" y="5283200"/>
            <a:ext cx="8020050" cy="1416050"/>
            <a:chOff x="0" y="0"/>
            <a:chExt cx="8020050" cy="1528763"/>
          </a:xfrm>
        </p:grpSpPr>
        <p:grpSp>
          <p:nvGrpSpPr>
            <p:cNvPr id="18436" name="Group 8"/>
            <p:cNvGrpSpPr>
              <a:grpSpLocks/>
            </p:cNvGrpSpPr>
            <p:nvPr/>
          </p:nvGrpSpPr>
          <p:grpSpPr bwMode="auto">
            <a:xfrm>
              <a:off x="0" y="0"/>
              <a:ext cx="8020050" cy="1528763"/>
              <a:chOff x="0" y="0"/>
              <a:chExt cx="1392" cy="720"/>
            </a:xfrm>
          </p:grpSpPr>
          <p:sp>
            <p:nvSpPr>
              <p:cNvPr id="18437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720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  <p:sp>
            <p:nvSpPr>
              <p:cNvPr id="1843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" cy="33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</p:grpSp>
        <p:grpSp>
          <p:nvGrpSpPr>
            <p:cNvPr id="18439" name="Group 11"/>
            <p:cNvGrpSpPr>
              <a:grpSpLocks/>
            </p:cNvGrpSpPr>
            <p:nvPr/>
          </p:nvGrpSpPr>
          <p:grpSpPr bwMode="auto">
            <a:xfrm>
              <a:off x="63500" y="66675"/>
              <a:ext cx="7812088" cy="1390650"/>
              <a:chOff x="0" y="0"/>
              <a:chExt cx="1401" cy="720"/>
            </a:xfrm>
          </p:grpSpPr>
          <p:sp>
            <p:nvSpPr>
              <p:cNvPr id="18440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01" cy="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  <p:sp>
            <p:nvSpPr>
              <p:cNvPr id="18441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</p:grpSp>
        <p:sp>
          <p:nvSpPr>
            <p:cNvPr id="18442" name="Line 14"/>
            <p:cNvSpPr>
              <a:spLocks noChangeShapeType="1"/>
            </p:cNvSpPr>
            <p:nvPr/>
          </p:nvSpPr>
          <p:spPr bwMode="auto">
            <a:xfrm>
              <a:off x="252413" y="517525"/>
              <a:ext cx="2378075" cy="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8443" name="Rectangle 32"/>
            <p:cNvSpPr>
              <a:spLocks noChangeArrowheads="1"/>
            </p:cNvSpPr>
            <p:nvPr/>
          </p:nvSpPr>
          <p:spPr bwMode="auto">
            <a:xfrm>
              <a:off x="520700" y="114829"/>
              <a:ext cx="965200" cy="493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lvl="1" indent="-342900" algn="l">
                <a:lnSpc>
                  <a:spcPct val="100000"/>
                </a:lnSpc>
                <a:spcAft>
                  <a:spcPct val="0"/>
                </a:spcAft>
              </a:pPr>
              <a:r>
                <a:rPr lang="zh-CN" altLang="en-US" b="1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rPr>
                <a:t>特  点</a:t>
              </a:r>
              <a:endParaRPr lang="en-US" b="1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8444" name="Text Box 38"/>
            <p:cNvSpPr>
              <a:spLocks noChangeArrowheads="1"/>
            </p:cNvSpPr>
            <p:nvPr/>
          </p:nvSpPr>
          <p:spPr bwMode="auto">
            <a:xfrm>
              <a:off x="177800" y="604993"/>
              <a:ext cx="7423150" cy="757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lvl="1" algn="l">
                <a:lnSpc>
                  <a:spcPct val="100000"/>
                </a:lnSpc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跟踪所有的内核函数调用情况</a:t>
              </a:r>
              <a:endParaRPr lang="en-US" sz="20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  <a:p>
              <a:pPr marL="0" lvl="1" algn="l">
                <a:lnSpc>
                  <a:spcPct val="100000"/>
                </a:lnSpc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用户选择内核版本、提供测试代码，后台返回数据</a:t>
              </a:r>
              <a:endParaRPr lang="en-US" sz="20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8445" name="Group 3"/>
          <p:cNvGrpSpPr>
            <a:grpSpLocks/>
          </p:cNvGrpSpPr>
          <p:nvPr/>
        </p:nvGrpSpPr>
        <p:grpSpPr bwMode="auto">
          <a:xfrm>
            <a:off x="512763" y="3500438"/>
            <a:ext cx="8020050" cy="1668462"/>
            <a:chOff x="0" y="0"/>
            <a:chExt cx="8020050" cy="1528763"/>
          </a:xfrm>
        </p:grpSpPr>
        <p:grpSp>
          <p:nvGrpSpPr>
            <p:cNvPr id="18446" name="Group 8"/>
            <p:cNvGrpSpPr>
              <a:grpSpLocks/>
            </p:cNvGrpSpPr>
            <p:nvPr/>
          </p:nvGrpSpPr>
          <p:grpSpPr bwMode="auto">
            <a:xfrm>
              <a:off x="0" y="0"/>
              <a:ext cx="8020050" cy="1528763"/>
              <a:chOff x="0" y="0"/>
              <a:chExt cx="1392" cy="720"/>
            </a:xfrm>
          </p:grpSpPr>
          <p:sp>
            <p:nvSpPr>
              <p:cNvPr id="18447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720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  <p:sp>
            <p:nvSpPr>
              <p:cNvPr id="184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" cy="33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</p:grpSp>
        <p:grpSp>
          <p:nvGrpSpPr>
            <p:cNvPr id="18449" name="Group 11"/>
            <p:cNvGrpSpPr>
              <a:grpSpLocks/>
            </p:cNvGrpSpPr>
            <p:nvPr/>
          </p:nvGrpSpPr>
          <p:grpSpPr bwMode="auto">
            <a:xfrm>
              <a:off x="63500" y="68263"/>
              <a:ext cx="7812088" cy="1389062"/>
              <a:chOff x="0" y="0"/>
              <a:chExt cx="1392" cy="720"/>
            </a:xfrm>
          </p:grpSpPr>
          <p:sp>
            <p:nvSpPr>
              <p:cNvPr id="18450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  <p:sp>
            <p:nvSpPr>
              <p:cNvPr id="18451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endParaRPr>
              </a:p>
            </p:txBody>
          </p:sp>
        </p:grpSp>
        <p:sp>
          <p:nvSpPr>
            <p:cNvPr id="18452" name="Line 14"/>
            <p:cNvSpPr>
              <a:spLocks noChangeShapeType="1"/>
            </p:cNvSpPr>
            <p:nvPr/>
          </p:nvSpPr>
          <p:spPr bwMode="auto">
            <a:xfrm>
              <a:off x="252413" y="504825"/>
              <a:ext cx="6327775" cy="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8453" name="Rectangle 32"/>
            <p:cNvSpPr>
              <a:spLocks noChangeArrowheads="1"/>
            </p:cNvSpPr>
            <p:nvPr/>
          </p:nvSpPr>
          <p:spPr bwMode="auto">
            <a:xfrm>
              <a:off x="520700" y="72729"/>
              <a:ext cx="5392738" cy="418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lvl="1" indent="-342900" algn="l">
                <a:lnSpc>
                  <a:spcPct val="100000"/>
                </a:lnSpc>
                <a:spcAft>
                  <a:spcPct val="0"/>
                </a:spcAft>
              </a:pPr>
              <a:r>
                <a:rPr lang="zh-CN" altLang="en-US" b="1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  <a:sym typeface="Arial" charset="0"/>
                </a:rPr>
                <a:t>全自动的内核编译、下载、运行、跟踪</a:t>
              </a:r>
              <a:endParaRPr lang="en-US" b="1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8454" name="Text Box 38"/>
            <p:cNvSpPr>
              <a:spLocks noChangeArrowheads="1"/>
            </p:cNvSpPr>
            <p:nvPr/>
          </p:nvSpPr>
          <p:spPr bwMode="auto">
            <a:xfrm>
              <a:off x="177800" y="504739"/>
              <a:ext cx="7423150" cy="92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lvl="1" indent="-342900" algn="l">
                <a:lnSpc>
                  <a:spcPct val="100000"/>
                </a:lnSpc>
                <a:spcAft>
                  <a:spcPct val="0"/>
                </a:spcAft>
              </a:pP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通过</a:t>
              </a:r>
              <a:r>
                <a:rPr 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adb</a:t>
              </a: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和</a:t>
              </a:r>
              <a:r>
                <a:rPr 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fastboot</a:t>
              </a: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实现自动刷机与重启</a:t>
              </a:r>
              <a:endParaRPr lang="en-US" sz="20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  <a:p>
              <a:pPr marL="342900" lvl="1" indent="-342900" algn="l">
                <a:lnSpc>
                  <a:spcPct val="100000"/>
                </a:lnSpc>
                <a:spcAft>
                  <a:spcPct val="0"/>
                </a:spcAft>
              </a:pP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脚本控制手机开启</a:t>
              </a:r>
              <a:r>
                <a:rPr 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USB</a:t>
              </a: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替代网络</a:t>
              </a:r>
              <a:endParaRPr lang="en-US" sz="20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  <a:p>
              <a:pPr marL="342900" lvl="1" indent="-342900" algn="l">
                <a:lnSpc>
                  <a:spcPct val="100000"/>
                </a:lnSpc>
                <a:spcAft>
                  <a:spcPct val="0"/>
                </a:spcAft>
              </a:pP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通过</a:t>
              </a:r>
              <a:r>
                <a:rPr 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USB</a:t>
              </a: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输出中间数据至服务器</a:t>
              </a:r>
              <a:endParaRPr lang="en-US" sz="20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真实手机</a:t>
            </a:r>
            <a:r>
              <a:rPr lang="en-US" altLang="zh-CN"/>
              <a:t>Nexus5</a:t>
            </a:r>
            <a:r>
              <a:rPr lang="zh-CN" altLang="en-US"/>
              <a:t>上的动态跟踪数据获取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471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全面跟踪函数调用的问题和解决方法</a:t>
            </a:r>
          </a:p>
        </p:txBody>
      </p:sp>
      <p:grpSp>
        <p:nvGrpSpPr>
          <p:cNvPr id="19460" name="Group 7"/>
          <p:cNvGrpSpPr>
            <a:grpSpLocks/>
          </p:cNvGrpSpPr>
          <p:nvPr/>
        </p:nvGrpSpPr>
        <p:grpSpPr bwMode="auto">
          <a:xfrm>
            <a:off x="323851" y="1957388"/>
            <a:ext cx="1439838" cy="3309937"/>
            <a:chOff x="0" y="0"/>
            <a:chExt cx="1158" cy="2085"/>
          </a:xfrm>
        </p:grpSpPr>
        <p:sp>
          <p:nvSpPr>
            <p:cNvPr id="19461" name="AutoShape 8"/>
            <p:cNvSpPr>
              <a:spLocks noChangeArrowheads="1"/>
            </p:cNvSpPr>
            <p:nvPr/>
          </p:nvSpPr>
          <p:spPr bwMode="auto">
            <a:xfrm>
              <a:off x="0" y="0"/>
              <a:ext cx="1158" cy="208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9462" name="AutoShape 9"/>
            <p:cNvSpPr>
              <a:spLocks noChangeArrowheads="1"/>
            </p:cNvSpPr>
            <p:nvPr/>
          </p:nvSpPr>
          <p:spPr bwMode="auto">
            <a:xfrm>
              <a:off x="48" y="24"/>
              <a:ext cx="1063" cy="28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chemeClr val="accent2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accent4"/>
                  </a:solidFill>
                  <a:latin typeface="Arial" charset="0"/>
                  <a:ea typeface="宋体" charset="0"/>
                  <a:cs typeface="宋体" charset="0"/>
                </a:rPr>
                <a:t>问题</a:t>
              </a:r>
              <a:endParaRPr lang="en-US" altLang="en-US" sz="1800" dirty="0">
                <a:solidFill>
                  <a:schemeClr val="accent4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463" name="Text Box 10"/>
          <p:cNvSpPr>
            <a:spLocks noChangeArrowheads="1"/>
          </p:cNvSpPr>
          <p:nvPr/>
        </p:nvSpPr>
        <p:spPr bwMode="auto">
          <a:xfrm>
            <a:off x="390525" y="2820988"/>
            <a:ext cx="12291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Aft>
                <a:spcPct val="0"/>
              </a:spcAft>
            </a:pPr>
            <a:r>
              <a:rPr lang="zh-CN" altLang="en-US" b="1" dirty="0">
                <a:latin typeface="Arial" charset="0"/>
                <a:ea typeface="宋体" charset="0"/>
                <a:cs typeface="宋体" charset="0"/>
              </a:rPr>
              <a:t>跟踪数据量太大</a:t>
            </a:r>
            <a:endParaRPr lang="en-US" b="1" dirty="0"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62200" y="1166813"/>
            <a:ext cx="4543425" cy="5070475"/>
            <a:chOff x="2362200" y="1166813"/>
            <a:chExt cx="4543425" cy="5070475"/>
          </a:xfrm>
        </p:grpSpPr>
        <p:sp>
          <p:nvSpPr>
            <p:cNvPr id="19465" name="AutoShape 4"/>
            <p:cNvSpPr>
              <a:spLocks noChangeArrowheads="1"/>
            </p:cNvSpPr>
            <p:nvPr/>
          </p:nvSpPr>
          <p:spPr bwMode="auto">
            <a:xfrm>
              <a:off x="2362200" y="2322513"/>
              <a:ext cx="4543425" cy="990600"/>
            </a:xfrm>
            <a:prstGeom prst="roundRect">
              <a:avLst>
                <a:gd name="adj" fmla="val 9102"/>
              </a:avLst>
            </a:prstGeom>
            <a:solidFill>
              <a:schemeClr val="tx2">
                <a:lumMod val="90000"/>
              </a:schemeClr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marL="0" lvl="1" algn="l">
                <a:spcAft>
                  <a:spcPct val="0"/>
                </a:spcAft>
              </a:pPr>
              <a:r>
                <a:rPr lang="zh-CN" altLang="en-US" sz="2000" b="1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使用</a:t>
              </a:r>
              <a:r>
                <a:rPr lang="en-US" sz="2000" b="1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USB</a:t>
              </a:r>
              <a:r>
                <a:rPr lang="zh-CN" altLang="en-US" sz="2000" b="1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替代</a:t>
              </a:r>
              <a:r>
                <a:rPr lang="en-US" sz="2000" b="1" dirty="0" err="1">
                  <a:latin typeface="Arial" charset="0"/>
                  <a:ea typeface="宋体" charset="0"/>
                  <a:cs typeface="宋体" charset="0"/>
                  <a:sym typeface="Arial" charset="0"/>
                </a:rPr>
                <a:t>wifi</a:t>
              </a:r>
              <a:r>
                <a:rPr lang="zh-CN" altLang="en-US" sz="2000" b="1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输出数据</a:t>
              </a:r>
              <a:endParaRPr lang="en-US" altLang="en-US" sz="2000" b="1" dirty="0">
                <a:latin typeface="Arial" charset="0"/>
                <a:ea typeface="宋体" charset="0"/>
                <a:cs typeface="宋体" charset="0"/>
                <a:sym typeface="Arial" charset="0"/>
              </a:endParaRPr>
            </a:p>
            <a:p>
              <a:pPr marL="0" lvl="1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更高的速度</a:t>
              </a:r>
              <a:r>
                <a:rPr 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30MB/s</a:t>
              </a:r>
            </a:p>
            <a:p>
              <a:pPr marL="0" lvl="1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不影响其他应用使用</a:t>
              </a:r>
              <a:r>
                <a:rPr lang="en-US" sz="2000" dirty="0" err="1">
                  <a:latin typeface="Arial" charset="0"/>
                  <a:ea typeface="宋体" charset="0"/>
                  <a:cs typeface="宋体" charset="0"/>
                  <a:sym typeface="Arial" charset="0"/>
                </a:rPr>
                <a:t>wifi</a:t>
              </a:r>
              <a:endParaRPr lang="en-US" sz="2000" dirty="0"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9466" name="AutoShape 5"/>
            <p:cNvSpPr>
              <a:spLocks noChangeArrowheads="1"/>
            </p:cNvSpPr>
            <p:nvPr/>
          </p:nvSpPr>
          <p:spPr bwMode="auto">
            <a:xfrm>
              <a:off x="2362200" y="3479800"/>
              <a:ext cx="4543425" cy="1295400"/>
            </a:xfrm>
            <a:prstGeom prst="roundRect">
              <a:avLst>
                <a:gd name="adj" fmla="val 9102"/>
              </a:avLst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marL="0" lvl="1" algn="l">
                <a:spcAft>
                  <a:spcPct val="0"/>
                </a:spcAft>
              </a:pPr>
              <a:r>
                <a:rPr lang="zh-CN" altLang="en-US" sz="2000" b="1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降低追踪数据生成速率</a:t>
              </a:r>
              <a:endParaRPr lang="en-US" altLang="en-US" sz="2000" b="1" dirty="0">
                <a:latin typeface="Arial" charset="0"/>
                <a:ea typeface="宋体" charset="0"/>
                <a:cs typeface="宋体" charset="0"/>
                <a:sym typeface="Arial" charset="0"/>
              </a:endParaRPr>
            </a:p>
            <a:p>
              <a:pPr marL="342900" lvl="2" indent="-342900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限制</a:t>
              </a:r>
              <a:r>
                <a:rPr 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CPU</a:t>
              </a: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频率</a:t>
              </a:r>
              <a:endParaRPr lang="en-US" altLang="en-US" sz="2000" dirty="0">
                <a:latin typeface="Arial" charset="0"/>
                <a:ea typeface="宋体" charset="0"/>
                <a:cs typeface="宋体" charset="0"/>
                <a:sym typeface="Arial" charset="0"/>
              </a:endParaRPr>
            </a:p>
            <a:p>
              <a:pPr marL="342900" lvl="2" indent="-342900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限制</a:t>
              </a:r>
              <a:r>
                <a:rPr 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CPU</a:t>
              </a: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运行核数</a:t>
              </a:r>
              <a:endParaRPr lang="en-US" altLang="en-US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467" name="AutoShape 6"/>
            <p:cNvSpPr>
              <a:spLocks noChangeArrowheads="1"/>
            </p:cNvSpPr>
            <p:nvPr/>
          </p:nvSpPr>
          <p:spPr bwMode="auto">
            <a:xfrm>
              <a:off x="2362200" y="1166813"/>
              <a:ext cx="4543425" cy="990600"/>
            </a:xfrm>
            <a:prstGeom prst="roundRect">
              <a:avLst>
                <a:gd name="adj" fmla="val 9102"/>
              </a:avLst>
            </a:prstGeom>
            <a:solidFill>
              <a:schemeClr val="accent2"/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marL="342900" lvl="2" indent="-342900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中间数据压缩输出</a:t>
              </a:r>
              <a:endParaRPr lang="en-US" sz="2000" dirty="0">
                <a:latin typeface="Arial" charset="0"/>
                <a:ea typeface="宋体" charset="0"/>
                <a:cs typeface="宋体" charset="0"/>
                <a:sym typeface="Arial" charset="0"/>
              </a:endParaRPr>
            </a:p>
            <a:p>
              <a:pPr marL="342900" lvl="2" indent="-342900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 dirty="0">
                  <a:latin typeface="Arial" charset="0"/>
                  <a:ea typeface="宋体" charset="0"/>
                  <a:cs typeface="宋体" charset="0"/>
                  <a:sym typeface="Arial" charset="0"/>
                </a:rPr>
                <a:t>事后解析中间数据</a:t>
              </a:r>
              <a:endParaRPr lang="en-US" sz="2000" dirty="0"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9468" name="AutoShape 5"/>
            <p:cNvSpPr>
              <a:spLocks noChangeArrowheads="1"/>
            </p:cNvSpPr>
            <p:nvPr/>
          </p:nvSpPr>
          <p:spPr bwMode="auto">
            <a:xfrm>
              <a:off x="2362200" y="4941888"/>
              <a:ext cx="4543425" cy="1295400"/>
            </a:xfrm>
            <a:prstGeom prst="roundRect">
              <a:avLst>
                <a:gd name="adj" fmla="val 9102"/>
              </a:avLst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marL="0" lvl="1" algn="l">
                <a:spcAft>
                  <a:spcPct val="0"/>
                </a:spcAft>
              </a:pPr>
              <a:r>
                <a:rPr lang="zh-CN" altLang="en-US" sz="2000" b="1">
                  <a:latin typeface="Arial" charset="0"/>
                  <a:ea typeface="宋体" charset="0"/>
                  <a:cs typeface="宋体" charset="0"/>
                  <a:sym typeface="Arial" charset="0"/>
                </a:rPr>
                <a:t>优化</a:t>
              </a:r>
              <a:r>
                <a:rPr lang="en-US" sz="2000" b="1">
                  <a:latin typeface="Arial" charset="0"/>
                  <a:ea typeface="宋体" charset="0"/>
                  <a:cs typeface="宋体" charset="0"/>
                  <a:sym typeface="Arial" charset="0"/>
                </a:rPr>
                <a:t>Ftrace</a:t>
              </a:r>
              <a:r>
                <a:rPr lang="zh-CN" altLang="en-US" sz="2000" b="1">
                  <a:latin typeface="Arial" charset="0"/>
                  <a:ea typeface="宋体" charset="0"/>
                  <a:cs typeface="宋体" charset="0"/>
                  <a:sym typeface="Arial" charset="0"/>
                </a:rPr>
                <a:t>数据输出代码</a:t>
              </a:r>
              <a:endParaRPr lang="en-US" altLang="en-US" sz="2000" b="1">
                <a:latin typeface="Arial" charset="0"/>
                <a:ea typeface="宋体" charset="0"/>
                <a:cs typeface="宋体" charset="0"/>
                <a:sym typeface="Arial" charset="0"/>
              </a:endParaRPr>
            </a:p>
            <a:p>
              <a:pPr marL="342900" lvl="2" indent="-342900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>
                  <a:latin typeface="Arial" charset="0"/>
                  <a:ea typeface="宋体" charset="0"/>
                  <a:cs typeface="宋体" charset="0"/>
                  <a:sym typeface="Arial" charset="0"/>
                </a:rPr>
                <a:t>运行更加稳定</a:t>
              </a:r>
            </a:p>
            <a:p>
              <a:pPr marL="342900" lvl="2" indent="-342900" algn="l">
                <a:spcAft>
                  <a:spcPct val="0"/>
                </a:spcAft>
                <a:buFont typeface="Wingdings" charset="0"/>
                <a:buChar char="²"/>
              </a:pPr>
              <a:r>
                <a:rPr lang="zh-CN" altLang="en-US" sz="2000">
                  <a:latin typeface="Arial" charset="0"/>
                  <a:ea typeface="宋体" charset="0"/>
                  <a:cs typeface="宋体" charset="0"/>
                  <a:sym typeface="Arial" charset="0"/>
                </a:rPr>
                <a:t>输出能力更强</a:t>
              </a:r>
            </a:p>
          </p:txBody>
        </p:sp>
      </p:grpSp>
      <p:grpSp>
        <p:nvGrpSpPr>
          <p:cNvPr id="19469" name="Group 7"/>
          <p:cNvGrpSpPr>
            <a:grpSpLocks/>
          </p:cNvGrpSpPr>
          <p:nvPr/>
        </p:nvGrpSpPr>
        <p:grpSpPr bwMode="auto">
          <a:xfrm>
            <a:off x="7164388" y="1995488"/>
            <a:ext cx="1636712" cy="3309937"/>
            <a:chOff x="0" y="0"/>
            <a:chExt cx="1158" cy="2085"/>
          </a:xfrm>
        </p:grpSpPr>
        <p:sp>
          <p:nvSpPr>
            <p:cNvPr id="19470" name="AutoShape 8"/>
            <p:cNvSpPr>
              <a:spLocks noChangeArrowheads="1"/>
            </p:cNvSpPr>
            <p:nvPr/>
          </p:nvSpPr>
          <p:spPr bwMode="auto">
            <a:xfrm>
              <a:off x="0" y="0"/>
              <a:ext cx="1158" cy="2085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</a:schemeClr>
            </a:solidFill>
            <a:ln w="38100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endParaRPr>
            </a:p>
          </p:txBody>
        </p:sp>
        <p:sp>
          <p:nvSpPr>
            <p:cNvPr id="19471" name="AutoShape 9"/>
            <p:cNvSpPr>
              <a:spLocks noChangeArrowheads="1"/>
            </p:cNvSpPr>
            <p:nvPr/>
          </p:nvSpPr>
          <p:spPr bwMode="auto">
            <a:xfrm>
              <a:off x="48" y="24"/>
              <a:ext cx="1063" cy="288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5400">
              <a:solidFill>
                <a:schemeClr val="accent2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Aft>
                  <a:spcPct val="0"/>
                </a:spcAft>
              </a:pPr>
              <a:r>
                <a:rPr lang="zh-CN" altLang="en-US" sz="2800" b="1">
                  <a:solidFill>
                    <a:srgbClr val="F4F0E2"/>
                  </a:solidFill>
                  <a:latin typeface="Arial" charset="0"/>
                  <a:ea typeface="宋体" charset="0"/>
                  <a:cs typeface="宋体" charset="0"/>
                </a:rPr>
                <a:t>效果</a:t>
              </a:r>
              <a:endParaRPr lang="en-US" altLang="en-US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472" name="Text Box 10"/>
          <p:cNvSpPr>
            <a:spLocks noChangeArrowheads="1"/>
          </p:cNvSpPr>
          <p:nvPr/>
        </p:nvSpPr>
        <p:spPr bwMode="auto">
          <a:xfrm>
            <a:off x="7232651" y="2859088"/>
            <a:ext cx="15878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Aft>
                <a:spcPct val="0"/>
              </a:spcAft>
            </a:pPr>
            <a:r>
              <a:rPr lang="zh-CN" altLang="en-US" b="1" dirty="0">
                <a:latin typeface="Arial" charset="0"/>
                <a:ea typeface="宋体" charset="0"/>
                <a:cs typeface="宋体" charset="0"/>
              </a:rPr>
              <a:t>完整跟踪</a:t>
            </a:r>
            <a:r>
              <a:rPr lang="en-US" b="1" dirty="0">
                <a:latin typeface="Arial" charset="0"/>
                <a:ea typeface="宋体" charset="0"/>
                <a:cs typeface="宋体" charset="0"/>
              </a:rPr>
              <a:t>3~4</a:t>
            </a:r>
            <a:r>
              <a:rPr lang="zh-CN" altLang="en-US" b="1" dirty="0">
                <a:latin typeface="Arial" charset="0"/>
                <a:ea typeface="宋体" charset="0"/>
                <a:cs typeface="宋体" charset="0"/>
              </a:rPr>
              <a:t>分钟数据（无丢失情况）</a:t>
            </a:r>
            <a:endParaRPr lang="en-US" b="1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6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AutoShape 4"/>
          <p:cNvSpPr>
            <a:spLocks noChangeArrowheads="1"/>
          </p:cNvSpPr>
          <p:nvPr/>
        </p:nvSpPr>
        <p:spPr bwMode="auto">
          <a:xfrm>
            <a:off x="885825" y="2638425"/>
            <a:ext cx="4505325" cy="990600"/>
          </a:xfrm>
          <a:prstGeom prst="roundRect">
            <a:avLst>
              <a:gd name="adj" fmla="val 9102"/>
            </a:avLst>
          </a:prstGeom>
          <a:gradFill rotWithShape="1">
            <a:gsLst>
              <a:gs pos="0">
                <a:srgbClr val="C0504D"/>
              </a:gs>
              <a:gs pos="100000">
                <a:srgbClr val="D38685"/>
              </a:gs>
            </a:gsLst>
            <a:lin ang="5400000" scaled="1"/>
          </a:gradFill>
          <a:ln w="25400">
            <a:solidFill>
              <a:schemeClr val="bg1"/>
            </a:solidFill>
            <a:bevel/>
            <a:headEnd/>
            <a:tailEnd/>
          </a:ln>
        </p:spPr>
        <p:txBody>
          <a:bodyPr wrap="none" anchor="ctr"/>
          <a:lstStyle/>
          <a:p>
            <a:pPr marL="0" lvl="1" algn="l">
              <a:spcAft>
                <a:spcPct val="0"/>
              </a:spcAft>
              <a:buFont typeface="Wingdings" charset="0"/>
              <a:buChar char="²"/>
            </a:pPr>
            <a:r>
              <a:rPr lang="zh-CN" altLang="en-US" sz="2000">
                <a:latin typeface="Arial" charset="0"/>
                <a:ea typeface="宋体" charset="0"/>
                <a:cs typeface="宋体" charset="0"/>
                <a:sym typeface="Arial" charset="0"/>
              </a:rPr>
              <a:t>测试功耗应用统计每个时间段的功耗</a:t>
            </a:r>
            <a:endParaRPr lang="en-US" sz="2000">
              <a:latin typeface="Arial" charset="0"/>
              <a:ea typeface="宋体" charset="0"/>
              <a:cs typeface="宋体" charset="0"/>
              <a:sym typeface="Arial" charset="0"/>
            </a:endParaRPr>
          </a:p>
          <a:p>
            <a:pPr marL="0" lvl="1" algn="l">
              <a:spcAft>
                <a:spcPct val="0"/>
              </a:spcAft>
              <a:buFont typeface="Wingdings" charset="0"/>
              <a:buChar char="²"/>
            </a:pPr>
            <a:r>
              <a:rPr lang="zh-CN" altLang="en-US" sz="2000">
                <a:latin typeface="Arial" charset="0"/>
                <a:ea typeface="宋体" charset="0"/>
                <a:cs typeface="宋体" charset="0"/>
                <a:sym typeface="Arial" charset="0"/>
              </a:rPr>
              <a:t>和</a:t>
            </a:r>
            <a:r>
              <a:rPr lang="en-US" sz="2000">
                <a:latin typeface="Arial" charset="0"/>
                <a:ea typeface="宋体" charset="0"/>
                <a:cs typeface="宋体" charset="0"/>
                <a:sym typeface="Arial" charset="0"/>
              </a:rPr>
              <a:t>Ftrace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  <a:sym typeface="Arial" charset="0"/>
              </a:rPr>
              <a:t>数据进行整合</a:t>
            </a:r>
          </a:p>
        </p:txBody>
      </p:sp>
      <p:sp>
        <p:nvSpPr>
          <p:cNvPr id="21513" name="AutoShape 6"/>
          <p:cNvSpPr>
            <a:spLocks noChangeArrowheads="1"/>
          </p:cNvSpPr>
          <p:nvPr/>
        </p:nvSpPr>
        <p:spPr bwMode="auto">
          <a:xfrm>
            <a:off x="928688" y="1463675"/>
            <a:ext cx="4465637" cy="990600"/>
          </a:xfrm>
          <a:prstGeom prst="roundRect">
            <a:avLst>
              <a:gd name="adj" fmla="val 9102"/>
            </a:avLst>
          </a:prstGeom>
          <a:gradFill rotWithShape="1">
            <a:gsLst>
              <a:gs pos="0">
                <a:srgbClr val="0000FF"/>
              </a:gs>
              <a:gs pos="100000">
                <a:srgbClr val="5050FF"/>
              </a:gs>
            </a:gsLst>
            <a:lin ang="5400000" scaled="1"/>
          </a:gradFill>
          <a:ln w="25400">
            <a:solidFill>
              <a:schemeClr val="bg1"/>
            </a:solidFill>
            <a:bevel/>
            <a:headEnd/>
            <a:tailEnd/>
          </a:ln>
        </p:spPr>
        <p:txBody>
          <a:bodyPr wrap="none" anchor="ctr"/>
          <a:lstStyle/>
          <a:p>
            <a:pPr marL="342900" lvl="2" indent="-342900" algn="l">
              <a:spcAft>
                <a:spcPct val="0"/>
              </a:spcAft>
              <a:buFont typeface="Wingdings" charset="0"/>
              <a:buChar char="²"/>
            </a:pPr>
            <a:r>
              <a:rPr lang="zh-CN" altLang="en-US" sz="2000">
                <a:latin typeface="Arial" charset="0"/>
                <a:ea typeface="宋体" charset="0"/>
                <a:cs typeface="宋体" charset="0"/>
                <a:sym typeface="Arial" charset="0"/>
              </a:rPr>
              <a:t>和功耗测试结合</a:t>
            </a:r>
            <a:endParaRPr lang="en-US" sz="2000">
              <a:latin typeface="Arial" charset="0"/>
              <a:ea typeface="宋体" charset="0"/>
              <a:cs typeface="宋体" charset="0"/>
              <a:sym typeface="Arial" charset="0"/>
            </a:endParaRPr>
          </a:p>
          <a:p>
            <a:pPr marL="342900" lvl="2" indent="-342900" algn="l">
              <a:spcAft>
                <a:spcPct val="0"/>
              </a:spcAft>
              <a:buFont typeface="Wingdings" charset="0"/>
              <a:buChar char="²"/>
            </a:pPr>
            <a:r>
              <a:rPr lang="zh-CN" altLang="en-US" sz="2000">
                <a:latin typeface="Arial" charset="0"/>
                <a:ea typeface="宋体" charset="0"/>
                <a:cs typeface="宋体" charset="0"/>
                <a:sym typeface="Arial" charset="0"/>
              </a:rPr>
              <a:t>实现内核函数级别的能耗测试</a:t>
            </a:r>
            <a:endParaRPr lang="en-US" altLang="en-US" sz="18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运用实例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63675"/>
            <a:ext cx="80756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94013"/>
            <a:ext cx="72199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21511" name="AutoShape 4"/>
          <p:cNvSpPr>
            <a:spLocks noChangeArrowheads="1"/>
          </p:cNvSpPr>
          <p:nvPr/>
        </p:nvSpPr>
        <p:spPr bwMode="auto">
          <a:xfrm>
            <a:off x="179388" y="930275"/>
            <a:ext cx="2320925" cy="533400"/>
          </a:xfrm>
          <a:prstGeom prst="roundRect">
            <a:avLst>
              <a:gd name="adj" fmla="val 9102"/>
            </a:avLst>
          </a:prstGeom>
          <a:gradFill rotWithShape="1">
            <a:gsLst>
              <a:gs pos="0">
                <a:srgbClr val="C0504D"/>
              </a:gs>
              <a:gs pos="100000">
                <a:srgbClr val="D38685"/>
              </a:gs>
            </a:gsLst>
            <a:lin ang="5400000" scaled="1"/>
          </a:gradFill>
          <a:ln w="25400">
            <a:solidFill>
              <a:schemeClr val="bg1"/>
            </a:solidFill>
            <a:bevel/>
            <a:headEnd/>
            <a:tailEnd/>
          </a:ln>
        </p:spPr>
        <p:txBody>
          <a:bodyPr wrap="none" anchor="ctr"/>
          <a:lstStyle/>
          <a:p>
            <a:pPr marL="0" lvl="1" algn="l">
              <a:spcAft>
                <a:spcPct val="0"/>
              </a:spcAft>
            </a:pPr>
            <a:r>
              <a:rPr lang="zh-CN" altLang="en-US"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rPr>
              <a:t>能耗监测数据</a:t>
            </a:r>
            <a:endParaRPr lang="en-US">
              <a:solidFill>
                <a:schemeClr val="bg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512" name="AutoShape 4"/>
          <p:cNvSpPr>
            <a:spLocks noChangeArrowheads="1"/>
          </p:cNvSpPr>
          <p:nvPr/>
        </p:nvSpPr>
        <p:spPr bwMode="auto">
          <a:xfrm>
            <a:off x="179388" y="2382838"/>
            <a:ext cx="6273800" cy="511175"/>
          </a:xfrm>
          <a:prstGeom prst="roundRect">
            <a:avLst>
              <a:gd name="adj" fmla="val 9102"/>
            </a:avLst>
          </a:prstGeom>
          <a:gradFill rotWithShape="1">
            <a:gsLst>
              <a:gs pos="0">
                <a:srgbClr val="C0504D"/>
              </a:gs>
              <a:gs pos="100000">
                <a:srgbClr val="D38685"/>
              </a:gs>
            </a:gsLst>
            <a:lin ang="5400000" scaled="1"/>
          </a:gradFill>
          <a:ln w="25400">
            <a:solidFill>
              <a:schemeClr val="bg1"/>
            </a:solidFill>
            <a:bevel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Aft>
                <a:spcPct val="0"/>
              </a:spcAft>
            </a:pPr>
            <a:r>
              <a:rPr lang="en-US"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rPr>
              <a:t>Ftrace</a:t>
            </a:r>
            <a:r>
              <a:rPr lang="zh-CN" altLang="en-US"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rPr>
              <a:t>跟踪数据：利用时间和进程号进行对应</a:t>
            </a:r>
            <a:endParaRPr lang="en-US" altLang="en-US" sz="18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11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 err="1"/>
              <a:t>gprof</a:t>
            </a:r>
            <a:endParaRPr lang="en-US" sz="3200" dirty="0"/>
          </a:p>
          <a:p>
            <a:r>
              <a:rPr lang="en-US" sz="3200" dirty="0" err="1"/>
              <a:t>DTrace</a:t>
            </a:r>
            <a:endParaRPr lang="en-US" sz="3200" dirty="0"/>
          </a:p>
          <a:p>
            <a:r>
              <a:rPr lang="en-US" sz="3200" dirty="0" err="1"/>
              <a:t>SystemTap</a:t>
            </a:r>
            <a:endParaRPr lang="en-US" sz="3200" dirty="0"/>
          </a:p>
          <a:p>
            <a:r>
              <a:rPr lang="en-US" sz="3200" dirty="0" err="1"/>
              <a:t>ftrace</a:t>
            </a:r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S2E</a:t>
            </a:r>
          </a:p>
          <a:p>
            <a:r>
              <a:rPr lang="en-US" altLang="zh-CN" sz="3200" dirty="0" err="1"/>
              <a:t>Vmxice</a:t>
            </a:r>
            <a:endParaRPr lang="en-US" altLang="zh-CN" sz="3200" dirty="0"/>
          </a:p>
          <a:p>
            <a:r>
              <a:rPr lang="en-US" sz="3200" dirty="0" err="1"/>
              <a:t>eBPF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318158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QEMU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8352928" cy="5616624"/>
          </a:xfrm>
        </p:spPr>
        <p:txBody>
          <a:bodyPr/>
          <a:lstStyle/>
          <a:p>
            <a:r>
              <a:rPr lang="en-US" altLang="zh-TW" sz="2000" dirty="0"/>
              <a:t>Created by </a:t>
            </a:r>
            <a:r>
              <a:rPr lang="en-US" altLang="zh-TW" sz="2000" dirty="0" err="1"/>
              <a:t>Fabrice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Bellard</a:t>
            </a:r>
            <a:r>
              <a:rPr lang="en-US" altLang="zh-TW" sz="2000" dirty="0"/>
              <a:t> in 2003</a:t>
            </a:r>
          </a:p>
          <a:p>
            <a:r>
              <a:rPr lang="en-US" altLang="zh-TW" sz="2000" dirty="0"/>
              <a:t>Function-level emulation</a:t>
            </a:r>
          </a:p>
          <a:p>
            <a:pPr lvl="1"/>
            <a:r>
              <a:rPr lang="en-US" altLang="zh-TW" sz="1800" dirty="0"/>
              <a:t>Faster than “cycle-accurate” simulators.</a:t>
            </a:r>
          </a:p>
          <a:p>
            <a:pPr lvl="1"/>
            <a:r>
              <a:rPr lang="en-US" altLang="zh-TW" sz="1800" dirty="0"/>
              <a:t>Good enough to use applications written for another CPU.</a:t>
            </a:r>
          </a:p>
          <a:p>
            <a:r>
              <a:rPr lang="en-US" altLang="zh-TW" sz="2000" dirty="0"/>
              <a:t>Just-in-time (JIT) compilation support to achieve high performance (400 ~ 500 MIPS)</a:t>
            </a:r>
          </a:p>
          <a:p>
            <a:r>
              <a:rPr lang="en-US" altLang="zh-TW" sz="2000" dirty="0"/>
              <a:t>Lots of peripherals support (VGA, serial, and Ethernet, etc…)</a:t>
            </a:r>
          </a:p>
          <a:p>
            <a:r>
              <a:rPr lang="en-US" altLang="zh-TW" sz="2000" dirty="0"/>
              <a:t>Lots of target hosts and targets support (full system emulation)</a:t>
            </a:r>
          </a:p>
          <a:p>
            <a:pPr lvl="1"/>
            <a:r>
              <a:rPr lang="en-US" altLang="zh-TW" sz="1800" dirty="0"/>
              <a:t>x86, arm, </a:t>
            </a:r>
            <a:r>
              <a:rPr lang="en-US" altLang="zh-TW" sz="1800" dirty="0" err="1"/>
              <a:t>mips</a:t>
            </a:r>
            <a:r>
              <a:rPr lang="en-US" altLang="zh-TW" sz="1800" dirty="0"/>
              <a:t>, sh4, </a:t>
            </a:r>
            <a:r>
              <a:rPr lang="en-US" altLang="zh-TW" sz="1800" dirty="0" err="1"/>
              <a:t>cris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sparc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powerpc</a:t>
            </a:r>
            <a:r>
              <a:rPr lang="en-US" altLang="zh-TW" sz="1800" dirty="0"/>
              <a:t>, nds32, …</a:t>
            </a:r>
          </a:p>
          <a:p>
            <a:pPr lvl="1"/>
            <a:r>
              <a:rPr lang="en-US" altLang="zh-TW" sz="1800" dirty="0" err="1"/>
              <a:t>qemu</a:t>
            </a:r>
            <a:r>
              <a:rPr lang="en-US" altLang="zh-TW" sz="1800" dirty="0"/>
              <a:t>/</a:t>
            </a:r>
            <a:r>
              <a:rPr lang="en-US" altLang="zh-TW" sz="1800" dirty="0" err="1"/>
              <a:t>hw</a:t>
            </a:r>
            <a:r>
              <a:rPr lang="en-US" altLang="zh-TW" sz="1800" dirty="0"/>
              <a:t>/* contain all of the supported boards.</a:t>
            </a:r>
          </a:p>
          <a:p>
            <a:r>
              <a:rPr lang="en-US" altLang="zh-TW" sz="2000" dirty="0"/>
              <a:t>Good enough to use applications written for another CPU.</a:t>
            </a:r>
          </a:p>
          <a:p>
            <a:r>
              <a:rPr lang="en-US" altLang="zh-TW" sz="2000" dirty="0"/>
              <a:t>User mode emulation: can run applications compiled for another CPU.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603869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S2E: platform for analyzing software systems</a:t>
            </a:r>
          </a:p>
        </p:txBody>
      </p:sp>
      <p:pic>
        <p:nvPicPr>
          <p:cNvPr id="4" name="Picture 3" descr="屏幕快照 2013-11-05 上午11.5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8911850" cy="55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2063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4" y="114300"/>
            <a:ext cx="8411021" cy="600075"/>
          </a:xfrm>
        </p:spPr>
        <p:txBody>
          <a:bodyPr/>
          <a:lstStyle/>
          <a:p>
            <a:r>
              <a:rPr lang="en-US" altLang="zh-CN" sz="2000" dirty="0"/>
              <a:t>DB</a:t>
            </a:r>
            <a:r>
              <a:rPr lang="en-US" sz="2000" dirty="0"/>
              <a:t>CG-RTL: A Database-based online Call Graph Tool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444590" cy="534719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411760" y="6381328"/>
            <a:ext cx="410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linkClick r:id="rId3" action="ppaction://hlinkpres?slideindex=1&amp;slidetitle="/>
              </a:rPr>
              <a:t>内核动态函数调用图工具</a:t>
            </a:r>
            <a:r>
              <a:rPr kumimoji="1" lang="en-US" altLang="zh-CN" dirty="0">
                <a:hlinkClick r:id="rId3" action="ppaction://hlinkpres?slideindex=1&amp;slidetitle="/>
              </a:rPr>
              <a:t>DCG-RTL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844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故障分析实例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谢宝友： </a:t>
            </a:r>
            <a:r>
              <a:rPr kumimoji="1" lang="en-US" altLang="zh-CN" sz="2000" dirty="0"/>
              <a:t>Linux</a:t>
            </a:r>
            <a:r>
              <a:rPr kumimoji="1" lang="zh-CN" altLang="en-US" sz="2000" dirty="0"/>
              <a:t>故障分析方法</a:t>
            </a:r>
          </a:p>
          <a:p>
            <a:pPr lvl="1"/>
            <a:r>
              <a:rPr kumimoji="1" lang="zh-CN" altLang="en-US" sz="1800" dirty="0"/>
              <a:t>上： </a:t>
            </a:r>
            <a:r>
              <a:rPr kumimoji="1" lang="en-US" altLang="zh-CN" sz="1800" dirty="0"/>
              <a:t>https://</a:t>
            </a:r>
            <a:r>
              <a:rPr kumimoji="1" lang="en-US" altLang="zh-CN" sz="1800" dirty="0" err="1"/>
              <a:t>mp.weixin.qq.com</a:t>
            </a:r>
            <a:r>
              <a:rPr kumimoji="1" lang="en-US" altLang="zh-CN" sz="1800" dirty="0"/>
              <a:t>/s/Z9WOmH8f8XXmD5itAFHeFw</a:t>
            </a:r>
          </a:p>
          <a:p>
            <a:pPr lvl="1"/>
            <a:r>
              <a:rPr kumimoji="1" lang="zh-CN" altLang="en-US" sz="1800" dirty="0"/>
              <a:t>中： </a:t>
            </a:r>
            <a:r>
              <a:rPr kumimoji="1" lang="en-US" altLang="zh-CN" sz="1800" dirty="0">
                <a:hlinkClick r:id="rId2"/>
              </a:rPr>
              <a:t>https://mp.weixin.qq.com/s/tGzftejTYi-TWcLq84D7jQ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下： </a:t>
            </a:r>
            <a:r>
              <a:rPr kumimoji="1" lang="en-US" altLang="zh-CN" sz="1800" dirty="0">
                <a:hlinkClick r:id="rId3"/>
              </a:rPr>
              <a:t>https://mp.weixin.qq.com/s/Aw6ELkuQWIJPm9IP3mG_4w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/>
              <a:t>linux2.6.1</a:t>
            </a:r>
            <a:r>
              <a:rPr kumimoji="1" lang="zh-CN" altLang="en-US" sz="1800" dirty="0"/>
              <a:t>内核源码注释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https://</a:t>
            </a:r>
            <a:r>
              <a:rPr kumimoji="1" lang="en-US" altLang="zh-CN" sz="1800" dirty="0" err="1"/>
              <a:t>download.csdn.net</a:t>
            </a:r>
            <a:r>
              <a:rPr kumimoji="1" lang="en-US" altLang="zh-CN" sz="1800" dirty="0"/>
              <a:t>/download/</a:t>
            </a:r>
            <a:r>
              <a:rPr kumimoji="1" lang="en-US" altLang="zh-CN" sz="1800" dirty="0" err="1"/>
              <a:t>xiebaoyou</a:t>
            </a:r>
            <a:r>
              <a:rPr kumimoji="1" lang="en-US" altLang="zh-CN" sz="1800" dirty="0"/>
              <a:t>/7017755</a:t>
            </a: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线程引用计数故障</a:t>
            </a:r>
          </a:p>
          <a:p>
            <a:r>
              <a:rPr kumimoji="1" lang="zh-CN" altLang="en-US" sz="2000" dirty="0"/>
              <a:t>堆栈溢出故障</a:t>
            </a:r>
          </a:p>
          <a:p>
            <a:r>
              <a:rPr kumimoji="1" lang="en-US" altLang="zh-CN" sz="2000" dirty="0"/>
              <a:t>IP</a:t>
            </a:r>
            <a:r>
              <a:rPr kumimoji="1" lang="zh-CN" altLang="en-US" sz="2000" dirty="0"/>
              <a:t>转发邻居表溢出故障</a:t>
            </a:r>
          </a:p>
          <a:p>
            <a:r>
              <a:rPr kumimoji="1" lang="en-US" altLang="zh-CN" sz="2000" dirty="0"/>
              <a:t>SMP</a:t>
            </a:r>
            <a:r>
              <a:rPr kumimoji="1" lang="zh-CN" altLang="en-US" sz="2000" dirty="0"/>
              <a:t>调度死机故障</a:t>
            </a:r>
          </a:p>
          <a:p>
            <a:r>
              <a:rPr kumimoji="1" lang="zh-CN" altLang="en-US" sz="2000" dirty="0"/>
              <a:t>内存故障</a:t>
            </a:r>
          </a:p>
        </p:txBody>
      </p:sp>
    </p:spTree>
    <p:extLst>
      <p:ext uri="{BB962C8B-B14F-4D97-AF65-F5344CB8AC3E}">
        <p14:creationId xmlns:p14="http://schemas.microsoft.com/office/powerpoint/2010/main" val="290378184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 err="1"/>
              <a:t>gprof</a:t>
            </a:r>
            <a:endParaRPr lang="en-US" sz="3200" dirty="0"/>
          </a:p>
          <a:p>
            <a:r>
              <a:rPr lang="en-US" sz="3200" dirty="0" err="1"/>
              <a:t>DTrace</a:t>
            </a:r>
            <a:endParaRPr lang="en-US" sz="3200" dirty="0"/>
          </a:p>
          <a:p>
            <a:r>
              <a:rPr lang="en-US" sz="3200" dirty="0" err="1"/>
              <a:t>SystemTap</a:t>
            </a:r>
            <a:endParaRPr lang="en-US" sz="3200" dirty="0"/>
          </a:p>
          <a:p>
            <a:r>
              <a:rPr lang="en-US" sz="3200" dirty="0" err="1"/>
              <a:t>ftrace</a:t>
            </a:r>
            <a:endParaRPr lang="en-US" sz="3200" dirty="0"/>
          </a:p>
          <a:p>
            <a:r>
              <a:rPr lang="en-US" sz="3200" dirty="0"/>
              <a:t>S2E</a:t>
            </a:r>
          </a:p>
          <a:p>
            <a:r>
              <a:rPr lang="en-US" altLang="zh-CN" sz="3200" dirty="0" err="1">
                <a:solidFill>
                  <a:srgbClr val="FF0000"/>
                </a:solidFill>
              </a:rPr>
              <a:t>Vmxice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eBPF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0715753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 VT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3" y="1124744"/>
            <a:ext cx="821536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114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/>
              <a:t>BTF(Branch Trace Flag) in IA32 </a:t>
            </a:r>
            <a:r>
              <a:rPr kumimoji="1" lang="en-US" altLang="zh-CN" sz="2000" dirty="0" err="1"/>
              <a:t>DebugCtrl</a:t>
            </a:r>
            <a:r>
              <a:rPr kumimoji="1" lang="en-US" altLang="zh-CN" sz="2000" dirty="0"/>
              <a:t> MSR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9" y="1196752"/>
            <a:ext cx="874253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5852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vmxice</a:t>
            </a:r>
            <a:r>
              <a:rPr kumimoji="1" lang="en-US" altLang="zh-TW" dirty="0"/>
              <a:t>: </a:t>
            </a:r>
            <a:r>
              <a:rPr kumimoji="1" lang="zh-TW" altLang="en-US" dirty="0"/>
              <a:t>基于</a:t>
            </a:r>
            <a:r>
              <a:rPr kumimoji="1" lang="en-US" altLang="zh-TW" dirty="0" err="1"/>
              <a:t>IntelVT</a:t>
            </a:r>
            <a:r>
              <a:rPr kumimoji="1" lang="zh-TW" altLang="en-US" dirty="0"/>
              <a:t>技术的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内核调试器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" y="1268760"/>
            <a:ext cx="9069276" cy="42484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22983" y="5517232"/>
            <a:ext cx="5211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dirty="0">
                <a:hlinkClick r:id="rId4"/>
              </a:rPr>
              <a:t>Hyperdbg</a:t>
            </a:r>
            <a:endParaRPr kumimoji="1" lang="en-US" altLang="zh-CN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>
                <a:hlinkClick r:id="rId5"/>
              </a:rPr>
              <a:t>2012</a:t>
            </a:r>
            <a:r>
              <a:rPr kumimoji="1" lang="zh-CN" altLang="en-US" dirty="0">
                <a:hlinkClick r:id="rId5"/>
              </a:rPr>
              <a:t>年西安邮电大学 本科毕业设计孟学政</a:t>
            </a:r>
            <a:endParaRPr kumimoji="1" lang="en-US" altLang="zh-CN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>
                <a:hlinkClick r:id="rId6"/>
              </a:rPr>
              <a:t>2013</a:t>
            </a:r>
            <a:r>
              <a:rPr kumimoji="1" lang="zh-CN" altLang="en-US" dirty="0">
                <a:hlinkClick r:id="rId6"/>
              </a:rPr>
              <a:t>年操作系统课程设计</a:t>
            </a:r>
            <a:r>
              <a:rPr kumimoji="1" lang="en-US" altLang="zh-CN" dirty="0">
                <a:hlinkClick r:id="rId6"/>
              </a:rPr>
              <a:t>-VMXICE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410610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 err="1"/>
              <a:t>gprof</a:t>
            </a:r>
            <a:endParaRPr lang="en-US" sz="3200" dirty="0"/>
          </a:p>
          <a:p>
            <a:r>
              <a:rPr lang="en-US" sz="3200" dirty="0" err="1"/>
              <a:t>DTrace</a:t>
            </a:r>
            <a:endParaRPr lang="en-US" sz="3200" dirty="0"/>
          </a:p>
          <a:p>
            <a:r>
              <a:rPr lang="en-US" sz="3200" dirty="0" err="1"/>
              <a:t>SystemTap</a:t>
            </a:r>
            <a:endParaRPr lang="en-US" sz="3200" dirty="0"/>
          </a:p>
          <a:p>
            <a:r>
              <a:rPr lang="en-US" sz="3200" dirty="0" err="1"/>
              <a:t>ftrace</a:t>
            </a:r>
            <a:endParaRPr lang="en-US" sz="3200" dirty="0"/>
          </a:p>
          <a:p>
            <a:r>
              <a:rPr lang="en-US" sz="3200" dirty="0"/>
              <a:t>S2E</a:t>
            </a:r>
          </a:p>
          <a:p>
            <a:r>
              <a:rPr lang="en-US" altLang="zh-CN" sz="3200" dirty="0" err="1"/>
              <a:t>Vmxice</a:t>
            </a:r>
            <a:endParaRPr lang="en-US" altLang="zh-CN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eBPF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4428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BPF 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打通用户态与内核态的机制</a:t>
            </a:r>
            <a:endParaRPr kumimoji="1"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65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52736"/>
            <a:ext cx="5198781" cy="4653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28506E-BBAD-7044-8A5B-A7AC71ACDA8B}"/>
              </a:ext>
            </a:extLst>
          </p:cNvPr>
          <p:cNvSpPr txBox="1"/>
          <p:nvPr/>
        </p:nvSpPr>
        <p:spPr>
          <a:xfrm>
            <a:off x="480154" y="5979351"/>
            <a:ext cx="7465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100" dirty="0"/>
              <a:t>https://</a:t>
            </a:r>
            <a:r>
              <a:rPr kumimoji="1" lang="en" altLang="zh-CN" sz="1100" dirty="0" err="1"/>
              <a:t>gitee.com</a:t>
            </a:r>
            <a:r>
              <a:rPr kumimoji="1" lang="en" altLang="zh-CN" sz="1100" dirty="0"/>
              <a:t>/</a:t>
            </a:r>
            <a:r>
              <a:rPr kumimoji="1" lang="en" altLang="zh-CN" sz="1100" dirty="0" err="1"/>
              <a:t>oscomp</a:t>
            </a:r>
            <a:r>
              <a:rPr kumimoji="1" lang="en" altLang="zh-CN" sz="1100" dirty="0"/>
              <a:t>/seminar16-20210808/blob/main/README.md#2021</a:t>
            </a:r>
            <a:r>
              <a:rPr kumimoji="1" lang="zh-CN" altLang="en-US" sz="1100" dirty="0"/>
              <a:t>操作系统大赛决赛阶段第三次技术报告和交流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/>
              <a:t>BPF</a:t>
            </a:r>
            <a:r>
              <a:rPr lang="zh-CN" altLang="en-US" dirty="0"/>
              <a:t>观测内核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66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1" y="1124744"/>
            <a:ext cx="8475978" cy="4680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/>
              <a:t>BPF</a:t>
            </a:r>
            <a:r>
              <a:rPr lang="zh-CN" altLang="en-US" dirty="0"/>
              <a:t>观测内核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67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0" y="1124744"/>
            <a:ext cx="7689980" cy="48786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</a:t>
            </a:r>
            <a:r>
              <a:rPr lang="en-US" altLang="zh-CN"/>
              <a:t>NUMA</a:t>
            </a:r>
            <a:r>
              <a:rPr lang="zh-CN" altLang="en-US"/>
              <a:t> </a:t>
            </a:r>
            <a:r>
              <a:rPr lang="en-US" altLang="zh-CN"/>
              <a:t>Balancing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444" y="1830345"/>
            <a:ext cx="3271451" cy="89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NUMA Balancing</a:t>
            </a:r>
            <a:r>
              <a:rPr lang="zh-CN" altLang="en-US" sz="1200"/>
              <a:t>原理</a:t>
            </a:r>
            <a:endParaRPr lang="en-US" altLang="zh-CN" sz="120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进程迁移</a:t>
            </a:r>
            <a:endParaRPr lang="en-US" altLang="zh-CN" sz="120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内存迁移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502444" y="3323694"/>
            <a:ext cx="4288889" cy="89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监控的意义</a:t>
            </a:r>
            <a:endParaRPr lang="en-US" altLang="zh-CN" sz="120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迁移内存对内存密集型程序影响较重</a:t>
            </a:r>
            <a:endParaRPr lang="en-US" altLang="zh-CN" sz="120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可通过监控迁移的次数和时间对性能影响进行量化分析</a:t>
            </a:r>
            <a:endParaRPr lang="en-US" altLang="zh-CN" sz="1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65" y="1748498"/>
            <a:ext cx="3657600" cy="31503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eBPF</a:t>
            </a:r>
            <a:r>
              <a:rPr lang="zh-CN" altLang="en-US"/>
              <a:t>应用举例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08" y="1846080"/>
            <a:ext cx="5576663" cy="380791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2" y="1846080"/>
            <a:ext cx="2957925" cy="112887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2" y="4192276"/>
            <a:ext cx="2957925" cy="1299930"/>
          </a:xfrm>
          <a:prstGeom prst="rect">
            <a:avLst/>
          </a:prstGeom>
        </p:spPr>
      </p:pic>
      <p:cxnSp>
        <p:nvCxnSpPr>
          <p:cNvPr id="39" name="直接箭头连接符 38"/>
          <p:cNvCxnSpPr>
            <a:stCxn id="35" idx="3"/>
          </p:cNvCxnSpPr>
          <p:nvPr/>
        </p:nvCxnSpPr>
        <p:spPr>
          <a:xfrm flipV="1">
            <a:off x="3197388" y="2404933"/>
            <a:ext cx="277951" cy="55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8" idx="3"/>
          </p:cNvCxnSpPr>
          <p:nvPr/>
        </p:nvCxnSpPr>
        <p:spPr>
          <a:xfrm flipV="1">
            <a:off x="3197387" y="2886848"/>
            <a:ext cx="611583" cy="195539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44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131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BPF</a:t>
            </a:r>
            <a:r>
              <a:rPr lang="zh-CN" altLang="en-US"/>
              <a:t>监控程序运行结果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70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221" y="2140807"/>
            <a:ext cx="4011457" cy="2411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82" y="2140807"/>
            <a:ext cx="2473769" cy="2411142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477132" y="3192678"/>
            <a:ext cx="194619" cy="2131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下箭头 6"/>
          <p:cNvSpPr/>
          <p:nvPr/>
        </p:nvSpPr>
        <p:spPr>
          <a:xfrm>
            <a:off x="6775786" y="3086100"/>
            <a:ext cx="194619" cy="2131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下箭头 7"/>
          <p:cNvSpPr/>
          <p:nvPr/>
        </p:nvSpPr>
        <p:spPr>
          <a:xfrm>
            <a:off x="7790931" y="2965621"/>
            <a:ext cx="194619" cy="2131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0" name="文本框 9"/>
          <p:cNvSpPr txBox="1"/>
          <p:nvPr/>
        </p:nvSpPr>
        <p:spPr>
          <a:xfrm>
            <a:off x="1112782" y="1711667"/>
            <a:ext cx="2473769" cy="341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BPF</a:t>
            </a:r>
            <a:r>
              <a:rPr lang="zh-CN" altLang="en-US" sz="1200"/>
              <a:t>程序数据输出示例</a:t>
            </a:r>
            <a:endParaRPr lang="en-US" altLang="zh-CN" sz="120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  <a:endParaRPr lang="zh-CN" altLang="en-US"/>
          </a:p>
        </p:txBody>
      </p:sp>
      <p:sp>
        <p:nvSpPr>
          <p:cNvPr id="106498" name="内容占位符 2"/>
          <p:cNvSpPr>
            <a:spLocks noGrp="1"/>
          </p:cNvSpPr>
          <p:nvPr>
            <p:ph sz="quarter" idx="1"/>
          </p:nvPr>
        </p:nvSpPr>
        <p:spPr>
          <a:xfrm>
            <a:off x="107504" y="908720"/>
            <a:ext cx="8856984" cy="5576888"/>
          </a:xfrm>
        </p:spPr>
        <p:txBody>
          <a:bodyPr/>
          <a:lstStyle/>
          <a:p>
            <a:r>
              <a:rPr lang="en-US" altLang="zh-CN" sz="1800" dirty="0"/>
              <a:t>Dynamic Analysis</a:t>
            </a:r>
          </a:p>
          <a:p>
            <a:pPr lvl="1"/>
            <a:r>
              <a:rPr lang="en-US" altLang="zh-CN" sz="1400" dirty="0">
                <a:hlinkClick r:id="rId3"/>
              </a:rPr>
              <a:t>http://courses.cs.washington.edu/courses/cse503/10wi/lectures/lecture1-static-dynamic.ppt</a:t>
            </a:r>
            <a:endParaRPr lang="en-US" altLang="zh-CN" sz="1400" dirty="0"/>
          </a:p>
          <a:p>
            <a:r>
              <a:rPr lang="en-US" altLang="zh-CN" sz="1800" dirty="0" err="1"/>
              <a:t>gprof</a:t>
            </a:r>
            <a:endParaRPr lang="en-US" altLang="zh-CN" sz="1800" dirty="0"/>
          </a:p>
          <a:p>
            <a:pPr lvl="1"/>
            <a:r>
              <a:rPr lang="en-US" altLang="zh-CN" sz="1400" dirty="0">
                <a:hlinkClick r:id="rId4"/>
              </a:rPr>
              <a:t>http://www.skyfree.org/linux/references/gprof.pdf</a:t>
            </a:r>
            <a:endParaRPr lang="en-US" altLang="zh-CN" sz="1400" dirty="0"/>
          </a:p>
          <a:p>
            <a:pPr lvl="1"/>
            <a:r>
              <a:rPr lang="en-US" altLang="zh-CN" sz="1400" dirty="0">
                <a:hlinkClick r:id="rId5"/>
              </a:rPr>
              <a:t>GNU gprof Profiler</a:t>
            </a:r>
            <a:endParaRPr lang="en-US" altLang="zh-CN" sz="1400" dirty="0"/>
          </a:p>
          <a:p>
            <a:r>
              <a:rPr lang="en-US" altLang="zh-CN" sz="2000" dirty="0" err="1"/>
              <a:t>Dtrace</a:t>
            </a:r>
            <a:endParaRPr lang="en-US" altLang="zh-CN" sz="2000" dirty="0"/>
          </a:p>
          <a:p>
            <a:pPr lvl="1"/>
            <a:r>
              <a:rPr lang="en-US" altLang="zh-CN" sz="1600" dirty="0">
                <a:hlinkClick r:id="rId6"/>
              </a:rPr>
              <a:t>http://</a:t>
            </a:r>
            <a:r>
              <a:rPr lang="en-US" altLang="zh-CN" sz="1600" dirty="0" err="1">
                <a:hlinkClick r:id="rId6"/>
              </a:rPr>
              <a:t>www.geo.uzh.ch</a:t>
            </a:r>
            <a:r>
              <a:rPr lang="en-US" altLang="zh-CN" sz="1600" dirty="0">
                <a:hlinkClick r:id="rId6"/>
              </a:rPr>
              <a:t>/~</a:t>
            </a:r>
            <a:r>
              <a:rPr lang="en-US" altLang="zh-CN" sz="1600" dirty="0" err="1">
                <a:hlinkClick r:id="rId6"/>
              </a:rPr>
              <a:t>jbrazile</a:t>
            </a:r>
            <a:r>
              <a:rPr lang="en-US" altLang="zh-CN" sz="1600" dirty="0">
                <a:hlinkClick r:id="rId6"/>
              </a:rPr>
              <a:t>/jazoon07-dtrace-conference.ppt</a:t>
            </a:r>
            <a:endParaRPr lang="en-US" altLang="zh-CN" sz="1600" dirty="0"/>
          </a:p>
          <a:p>
            <a:pPr lvl="1"/>
            <a:r>
              <a:rPr lang="en-US" altLang="zh-CN" sz="1600" dirty="0">
                <a:hlinkClick r:id="rId7"/>
              </a:rPr>
              <a:t>http://www.hcs.ufl.edu/upc/archive/toolevals/Overviews/dtraceOverview.ppt</a:t>
            </a:r>
            <a:endParaRPr lang="en-US" altLang="zh-CN" sz="1600" dirty="0"/>
          </a:p>
          <a:p>
            <a:r>
              <a:rPr lang="en-US" altLang="zh-CN" sz="1800" dirty="0" err="1"/>
              <a:t>SystemTap</a:t>
            </a:r>
            <a:endParaRPr lang="en-US" altLang="zh-CN" sz="1800" dirty="0"/>
          </a:p>
          <a:p>
            <a:pPr lvl="1"/>
            <a:r>
              <a:rPr lang="en-US" altLang="zh-CN" sz="1600" dirty="0">
                <a:hlinkClick r:id="rId8"/>
              </a:rPr>
              <a:t>http://fortknox.csc.ncsu.edu/files/Applying-SystemTap.ppt</a:t>
            </a:r>
            <a:endParaRPr lang="en-US" altLang="zh-CN" sz="1600" dirty="0"/>
          </a:p>
          <a:p>
            <a:pPr lvl="1"/>
            <a:r>
              <a:rPr lang="en-US" altLang="zh-CN" sz="1600" dirty="0">
                <a:hlinkClick r:id="rId9"/>
              </a:rPr>
              <a:t>http://www.redbooks.ibm.com/redpapers/pdfs/redp4469.pdf</a:t>
            </a:r>
            <a:endParaRPr lang="en-US" altLang="zh-CN" sz="1600" dirty="0"/>
          </a:p>
          <a:p>
            <a:pPr lvl="1"/>
            <a:r>
              <a:rPr lang="en-US" altLang="zh-CN" sz="1600" dirty="0">
                <a:hlinkClick r:id="rId10"/>
              </a:rPr>
              <a:t>http://dirlt.com/systemtap.html</a:t>
            </a:r>
            <a:endParaRPr lang="en-US" altLang="zh-CN" sz="1600" dirty="0"/>
          </a:p>
          <a:p>
            <a:r>
              <a:rPr lang="en-US" altLang="zh-CN" dirty="0" err="1"/>
              <a:t>ftrace</a:t>
            </a:r>
            <a:endParaRPr lang="en-US" altLang="zh-CN" dirty="0"/>
          </a:p>
          <a:p>
            <a:pPr lvl="1"/>
            <a:r>
              <a:rPr lang="en-US" altLang="zh-CN" sz="1600" dirty="0">
                <a:hlinkClick r:id="rId11"/>
              </a:rPr>
              <a:t>http://</a:t>
            </a:r>
            <a:r>
              <a:rPr lang="en-US" altLang="zh-CN" sz="1600" dirty="0" err="1">
                <a:hlinkClick r:id="rId11"/>
              </a:rPr>
              <a:t>elinux.org</a:t>
            </a:r>
            <a:r>
              <a:rPr lang="en-US" altLang="zh-CN" sz="1600" dirty="0">
                <a:hlinkClick r:id="rId11"/>
              </a:rPr>
              <a:t>/images/e/e8/Bird-</a:t>
            </a:r>
            <a:r>
              <a:rPr lang="en-US" altLang="zh-CN" sz="1600" dirty="0" err="1">
                <a:hlinkClick r:id="rId11"/>
              </a:rPr>
              <a:t>Ftrace.ppt</a:t>
            </a:r>
            <a:endParaRPr lang="en-US" altLang="zh-CN" sz="1600" dirty="0"/>
          </a:p>
          <a:p>
            <a:r>
              <a:rPr lang="en-US" altLang="zh-CN" dirty="0"/>
              <a:t>S2E</a:t>
            </a:r>
          </a:p>
          <a:p>
            <a:pPr lvl="1"/>
            <a:r>
              <a:rPr lang="en-US" altLang="zh-CN" sz="1600" dirty="0">
                <a:hlinkClick r:id="rId12"/>
              </a:rPr>
              <a:t>http://</a:t>
            </a:r>
            <a:r>
              <a:rPr lang="en-US" altLang="zh-CN" sz="1600" dirty="0" err="1">
                <a:hlinkClick r:id="rId12"/>
              </a:rPr>
              <a:t>os.cs.tsinghua.edu.cn</a:t>
            </a:r>
            <a:r>
              <a:rPr lang="en-US" altLang="zh-CN" sz="1600" dirty="0">
                <a:hlinkClick r:id="rId12"/>
              </a:rPr>
              <a:t>/</a:t>
            </a:r>
            <a:r>
              <a:rPr lang="en-US" altLang="zh-CN" sz="1600" dirty="0" err="1">
                <a:hlinkClick r:id="rId12"/>
              </a:rPr>
              <a:t>oscourse</a:t>
            </a:r>
            <a:r>
              <a:rPr lang="en-US" altLang="zh-CN" sz="1600" dirty="0">
                <a:hlinkClick r:id="rId12"/>
              </a:rPr>
              <a:t>/CallGraph2012/ReadMe</a:t>
            </a:r>
            <a:endParaRPr lang="en-US" altLang="zh-CN" sz="1600" dirty="0"/>
          </a:p>
          <a:p>
            <a:pPr lvl="1"/>
            <a:r>
              <a:rPr lang="en-US" altLang="zh-CN" sz="1600" dirty="0">
                <a:hlinkClick r:id="rId13"/>
              </a:rPr>
              <a:t>http://infoscience.epfl.ch/record/163071/files/s2e.pdf</a:t>
            </a:r>
            <a:endParaRPr lang="en-US" altLang="zh-CN" sz="1600" dirty="0"/>
          </a:p>
          <a:p>
            <a:pPr lvl="1"/>
            <a:r>
              <a:rPr lang="en-US" altLang="zh-CN" sz="1600" dirty="0">
                <a:hlinkClick r:id="rId14"/>
              </a:rPr>
              <a:t>http://people.cs.nctu.edu.tw/~chenwj/slide/QEMU/Introduction%20to%20QEMU.pptx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829623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7200" dirty="0"/>
              <a:t>Q&amp;A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756381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>
                <a:ea typeface="宋体" pitchFamily="-123" charset="-122"/>
                <a:cs typeface="宋体" pitchFamily="-123" charset="-122"/>
              </a:rPr>
              <a:t>utline</a:t>
            </a:r>
            <a:endParaRPr lang="en-US" altLang="zh-CN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627784" y="1340768"/>
            <a:ext cx="3497612" cy="4868862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 err="1">
                <a:solidFill>
                  <a:srgbClr val="FF0000"/>
                </a:solidFill>
              </a:rPr>
              <a:t>gprof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DTrace</a:t>
            </a:r>
            <a:endParaRPr lang="en-US" sz="3200" dirty="0"/>
          </a:p>
          <a:p>
            <a:r>
              <a:rPr lang="en-US" sz="3200" dirty="0" err="1"/>
              <a:t>SystemTap</a:t>
            </a:r>
            <a:endParaRPr lang="en-US" sz="3200" dirty="0"/>
          </a:p>
          <a:p>
            <a:r>
              <a:rPr lang="en-US" sz="3200" dirty="0" err="1"/>
              <a:t>ftrace</a:t>
            </a:r>
            <a:endParaRPr lang="en-US" sz="3200" dirty="0"/>
          </a:p>
          <a:p>
            <a:r>
              <a:rPr lang="en-US" sz="3200" dirty="0"/>
              <a:t>S2E</a:t>
            </a:r>
          </a:p>
          <a:p>
            <a:r>
              <a:rPr lang="en-US" altLang="zh-CN" sz="3200" dirty="0" err="1"/>
              <a:t>Vmxice</a:t>
            </a:r>
            <a:endParaRPr lang="en-US" altLang="zh-CN" sz="3200" dirty="0"/>
          </a:p>
          <a:p>
            <a:r>
              <a:rPr lang="en-US" sz="3200" dirty="0" err="1"/>
              <a:t>eBPF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14916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GNU </a:t>
            </a:r>
            <a:r>
              <a:rPr lang="en-US" altLang="zh-TW" dirty="0" err="1"/>
              <a:t>gprof</a:t>
            </a:r>
            <a:r>
              <a:rPr lang="en-US" altLang="zh-TW" dirty="0"/>
              <a:t> time profiler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Detail time statistics for each subroutine.</a:t>
            </a:r>
          </a:p>
          <a:p>
            <a:endParaRPr lang="en-US" altLang="zh-TW"/>
          </a:p>
          <a:p>
            <a:r>
              <a:rPr lang="en-US" altLang="zh-TW"/>
              <a:t>Create relative graph for all subroutines.</a:t>
            </a:r>
          </a:p>
          <a:p>
            <a:endParaRPr lang="en-US" altLang="zh-TW"/>
          </a:p>
          <a:p>
            <a:r>
              <a:rPr lang="en-US" altLang="zh-TW"/>
              <a:t>Analysis the program bottleneck.</a:t>
            </a:r>
          </a:p>
          <a:p>
            <a:endParaRPr lang="en-US" altLang="zh-TW"/>
          </a:p>
          <a:p>
            <a:r>
              <a:rPr lang="en-US" altLang="zh-TW"/>
              <a:t>Increase about 30% extra time cost.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726157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6"/>
  <p:tag name="INCLUDESESSION" val="True"/>
</p:tagLst>
</file>

<file path=ppt/theme/theme1.xml><?xml version="1.0" encoding="utf-8"?>
<a:theme xmlns:a="http://schemas.openxmlformats.org/drawingml/2006/main" name="5.AdvancedScheduling">
  <a:themeElements>
    <a:clrScheme name="">
      <a:dk1>
        <a:srgbClr val="000099"/>
      </a:dk1>
      <a:lt1>
        <a:srgbClr val="FFFFFF"/>
      </a:lt1>
      <a:dk2>
        <a:srgbClr val="FFFFCC"/>
      </a:dk2>
      <a:lt2>
        <a:srgbClr val="B2B2B2"/>
      </a:lt2>
      <a:accent1>
        <a:srgbClr val="CCFFFF"/>
      </a:accent1>
      <a:accent2>
        <a:srgbClr val="99FFCC"/>
      </a:accent2>
      <a:accent3>
        <a:srgbClr val="FFFFFF"/>
      </a:accent3>
      <a:accent4>
        <a:srgbClr val="000082"/>
      </a:accent4>
      <a:accent5>
        <a:srgbClr val="E2FFFF"/>
      </a:accent5>
      <a:accent6>
        <a:srgbClr val="8AE7B9"/>
      </a:accent6>
      <a:hlink>
        <a:srgbClr val="660066"/>
      </a:hlink>
      <a:folHlink>
        <a:srgbClr val="0066FF"/>
      </a:folHlink>
    </a:clrScheme>
    <a:fontScheme name="5.AdvancedScheduling">
      <a:majorFont>
        <a:latin typeface="Lucida Calligraphy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5.AdvancedSchedu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AdvancedSchedul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D:\Teaching\CS372\Harrick\Slides\5.AdvancedScheduling.ppt</Template>
  <TotalTime>29755</TotalTime>
  <Words>4830</Words>
  <Application>Microsoft Macintosh PowerPoint</Application>
  <PresentationFormat>全屏显示(4:3)</PresentationFormat>
  <Paragraphs>748</Paragraphs>
  <Slides>72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7" baseType="lpstr">
      <vt:lpstr>宋体</vt:lpstr>
      <vt:lpstr>微软雅黑</vt:lpstr>
      <vt:lpstr>Arial</vt:lpstr>
      <vt:lpstr>Comic Sans MS</vt:lpstr>
      <vt:lpstr>Courier 10 Pitch</vt:lpstr>
      <vt:lpstr>Courier New</vt:lpstr>
      <vt:lpstr>Lucida Calligraphy</vt:lpstr>
      <vt:lpstr>Lucida Console</vt:lpstr>
      <vt:lpstr>Monotype Sorts</vt:lpstr>
      <vt:lpstr>Times</vt:lpstr>
      <vt:lpstr>Times New Roman</vt:lpstr>
      <vt:lpstr>Wingdings</vt:lpstr>
      <vt:lpstr>5.AdvancedScheduling</vt:lpstr>
      <vt:lpstr>Document</vt:lpstr>
      <vt:lpstr>VISIO</vt:lpstr>
      <vt:lpstr>Operating System Laboratory</vt:lpstr>
      <vt:lpstr>Outline</vt:lpstr>
      <vt:lpstr>Dynamic analysis</vt:lpstr>
      <vt:lpstr>Research challenge: What to measure?</vt:lpstr>
      <vt:lpstr>Research challenge: Choose good tests</vt:lpstr>
      <vt:lpstr>Linux故障分析实例</vt:lpstr>
      <vt:lpstr>PowerPoint 演示文稿</vt:lpstr>
      <vt:lpstr>Outline</vt:lpstr>
      <vt:lpstr>GNU gprof time profiler </vt:lpstr>
      <vt:lpstr>Steps for Profiling a program with gprof</vt:lpstr>
      <vt:lpstr>GNU gprof time profiler </vt:lpstr>
      <vt:lpstr>GNU gprof time profiler </vt:lpstr>
      <vt:lpstr>Tracing method of gprof</vt:lpstr>
      <vt:lpstr>GNU gprof time profiler </vt:lpstr>
      <vt:lpstr>GNU gprof time profiler </vt:lpstr>
      <vt:lpstr>GNU gprof time profiler </vt:lpstr>
      <vt:lpstr>GNU gprof time profiler </vt:lpstr>
      <vt:lpstr>grof2dot</vt:lpstr>
      <vt:lpstr>Outline</vt:lpstr>
      <vt:lpstr>Overview of DTrace</vt:lpstr>
      <vt:lpstr>DTrace: History</vt:lpstr>
      <vt:lpstr>DTrace Usage</vt:lpstr>
      <vt:lpstr>Dtrace features</vt:lpstr>
      <vt:lpstr>DTrace Architecture</vt:lpstr>
      <vt:lpstr>D Language</vt:lpstr>
      <vt:lpstr>Example DTrace Providers</vt:lpstr>
      <vt:lpstr>Example one-liners</vt:lpstr>
      <vt:lpstr>Example Toy D Program</vt:lpstr>
      <vt:lpstr>More Realistic Program</vt:lpstr>
      <vt:lpstr>DTrace Comments</vt:lpstr>
      <vt:lpstr>Outline</vt:lpstr>
      <vt:lpstr>SystemTap</vt:lpstr>
      <vt:lpstr>SystemTap process</vt:lpstr>
      <vt:lpstr>Systemtap processing steps</vt:lpstr>
      <vt:lpstr>How it works</vt:lpstr>
      <vt:lpstr>Where to probe</vt:lpstr>
      <vt:lpstr>What to do with it?</vt:lpstr>
      <vt:lpstr>Outline</vt:lpstr>
      <vt:lpstr>What is Ftrace?</vt:lpstr>
      <vt:lpstr>Ftrace Components</vt:lpstr>
      <vt:lpstr>mcount Routine</vt:lpstr>
      <vt:lpstr>Diagram of Trampoline</vt:lpstr>
      <vt:lpstr>Code to Call mcount</vt:lpstr>
      <vt:lpstr>Trace setup at run-time</vt:lpstr>
      <vt:lpstr>Trace Data Capture</vt:lpstr>
      <vt:lpstr>Filtering by Duration</vt:lpstr>
      <vt:lpstr>Trace Output</vt:lpstr>
      <vt:lpstr>Example of Use</vt:lpstr>
      <vt:lpstr>Function Duration Results (sorted)</vt:lpstr>
      <vt:lpstr>Post-trace analysis</vt:lpstr>
      <vt:lpstr>fdd Output</vt:lpstr>
      <vt:lpstr>Performance issues</vt:lpstr>
      <vt:lpstr>真实手机Nexus5上的动态跟踪数据获取</vt:lpstr>
      <vt:lpstr>全面跟踪函数调用的问题和解决方法</vt:lpstr>
      <vt:lpstr>运用实例</vt:lpstr>
      <vt:lpstr>Outline</vt:lpstr>
      <vt:lpstr>QEMU Overview</vt:lpstr>
      <vt:lpstr>S2E: platform for analyzing software systems</vt:lpstr>
      <vt:lpstr>DBCG-RTL: A Database-based online Call Graph Tool</vt:lpstr>
      <vt:lpstr>Outline</vt:lpstr>
      <vt:lpstr>Intel VT</vt:lpstr>
      <vt:lpstr>BTF(Branch Trace Flag) in IA32 DebugCtrl MSR</vt:lpstr>
      <vt:lpstr>vmxice: 基于IntelVT技术的Linux内核调试器</vt:lpstr>
      <vt:lpstr>Outline</vt:lpstr>
      <vt:lpstr>BPF -打通用户态与内核态的机制</vt:lpstr>
      <vt:lpstr>用BPF观测内核</vt:lpstr>
      <vt:lpstr>用BPF观测内核</vt:lpstr>
      <vt:lpstr>监控NUMA Balancing</vt:lpstr>
      <vt:lpstr>eBPF应用举例</vt:lpstr>
      <vt:lpstr>BPF监控程序运行结果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xyong</dc:creator>
  <cp:lastModifiedBy>Microsoft Office User</cp:lastModifiedBy>
  <cp:revision>1304</cp:revision>
  <cp:lastPrinted>2017-10-11T00:44:31Z</cp:lastPrinted>
  <dcterms:created xsi:type="dcterms:W3CDTF">1995-05-24T20:16:34Z</dcterms:created>
  <dcterms:modified xsi:type="dcterms:W3CDTF">2021-09-18T01:17:51Z</dcterms:modified>
</cp:coreProperties>
</file>