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8"/>
  </p:notesMasterIdLst>
  <p:handoutMasterIdLst>
    <p:handoutMasterId r:id="rId99"/>
  </p:handoutMasterIdLst>
  <p:sldIdLst>
    <p:sldId id="534" r:id="rId2"/>
    <p:sldId id="1126" r:id="rId3"/>
    <p:sldId id="844" r:id="rId4"/>
    <p:sldId id="896" r:id="rId5"/>
    <p:sldId id="845" r:id="rId6"/>
    <p:sldId id="921" r:id="rId7"/>
    <p:sldId id="1092" r:id="rId8"/>
    <p:sldId id="1204" r:id="rId9"/>
    <p:sldId id="1094" r:id="rId10"/>
    <p:sldId id="900" r:id="rId11"/>
    <p:sldId id="1028" r:id="rId12"/>
    <p:sldId id="904" r:id="rId13"/>
    <p:sldId id="906" r:id="rId14"/>
    <p:sldId id="907" r:id="rId15"/>
    <p:sldId id="1205" r:id="rId16"/>
    <p:sldId id="846" r:id="rId17"/>
    <p:sldId id="1064" r:id="rId18"/>
    <p:sldId id="1208" r:id="rId19"/>
    <p:sldId id="1030" r:id="rId20"/>
    <p:sldId id="1002" r:id="rId21"/>
    <p:sldId id="1069" r:id="rId22"/>
    <p:sldId id="1209" r:id="rId23"/>
    <p:sldId id="1009" r:id="rId24"/>
    <p:sldId id="1008" r:id="rId25"/>
    <p:sldId id="1010" r:id="rId26"/>
    <p:sldId id="1210" r:id="rId27"/>
    <p:sldId id="1011" r:id="rId28"/>
    <p:sldId id="1013" r:id="rId29"/>
    <p:sldId id="1015" r:id="rId30"/>
    <p:sldId id="1211" r:id="rId31"/>
    <p:sldId id="1016" r:id="rId32"/>
    <p:sldId id="1017" r:id="rId33"/>
    <p:sldId id="1212" r:id="rId34"/>
    <p:sldId id="1018" r:id="rId35"/>
    <p:sldId id="1021" r:id="rId36"/>
    <p:sldId id="1213" r:id="rId37"/>
    <p:sldId id="1022" r:id="rId38"/>
    <p:sldId id="1023" r:id="rId39"/>
    <p:sldId id="1214" r:id="rId40"/>
    <p:sldId id="909" r:id="rId41"/>
    <p:sldId id="910" r:id="rId42"/>
    <p:sldId id="908" r:id="rId43"/>
    <p:sldId id="913" r:id="rId44"/>
    <p:sldId id="915" r:id="rId45"/>
    <p:sldId id="1206" r:id="rId46"/>
    <p:sldId id="1137" r:id="rId47"/>
    <p:sldId id="1201" r:id="rId48"/>
    <p:sldId id="923" r:id="rId49"/>
    <p:sldId id="926" r:id="rId50"/>
    <p:sldId id="1215" r:id="rId51"/>
    <p:sldId id="927" r:id="rId52"/>
    <p:sldId id="928" r:id="rId53"/>
    <p:sldId id="929" r:id="rId54"/>
    <p:sldId id="1096" r:id="rId55"/>
    <p:sldId id="1095" r:id="rId56"/>
    <p:sldId id="1216" r:id="rId57"/>
    <p:sldId id="1138" r:id="rId58"/>
    <p:sldId id="1139" r:id="rId59"/>
    <p:sldId id="1217" r:id="rId60"/>
    <p:sldId id="1097" r:id="rId61"/>
    <p:sldId id="933" r:id="rId62"/>
    <p:sldId id="1098" r:id="rId63"/>
    <p:sldId id="1218" r:id="rId64"/>
    <p:sldId id="936" r:id="rId65"/>
    <p:sldId id="1100" r:id="rId66"/>
    <p:sldId id="939" r:id="rId67"/>
    <p:sldId id="1101" r:id="rId68"/>
    <p:sldId id="1103" r:id="rId69"/>
    <p:sldId id="1104" r:id="rId70"/>
    <p:sldId id="1219" r:id="rId71"/>
    <p:sldId id="945" r:id="rId72"/>
    <p:sldId id="1105" r:id="rId73"/>
    <p:sldId id="1106" r:id="rId74"/>
    <p:sldId id="1112" r:id="rId75"/>
    <p:sldId id="1113" r:id="rId76"/>
    <p:sldId id="1220" r:id="rId77"/>
    <p:sldId id="959" r:id="rId78"/>
    <p:sldId id="954" r:id="rId79"/>
    <p:sldId id="955" r:id="rId80"/>
    <p:sldId id="956" r:id="rId81"/>
    <p:sldId id="957" r:id="rId82"/>
    <p:sldId id="958" r:id="rId83"/>
    <p:sldId id="1207" r:id="rId84"/>
    <p:sldId id="985" r:id="rId85"/>
    <p:sldId id="986" r:id="rId86"/>
    <p:sldId id="987" r:id="rId87"/>
    <p:sldId id="988" r:id="rId88"/>
    <p:sldId id="989" r:id="rId89"/>
    <p:sldId id="990" r:id="rId90"/>
    <p:sldId id="991" r:id="rId91"/>
    <p:sldId id="1221" r:id="rId92"/>
    <p:sldId id="993" r:id="rId93"/>
    <p:sldId id="998" r:id="rId94"/>
    <p:sldId id="996" r:id="rId95"/>
    <p:sldId id="833" r:id="rId96"/>
    <p:sldId id="1181" r:id="rId97"/>
  </p:sldIdLst>
  <p:sldSz cx="9144000" cy="6858000" type="screen4x3"/>
  <p:notesSz cx="7315200" cy="9601200"/>
  <p:custDataLst>
    <p:tags r:id="rId100"/>
  </p:custDataLst>
  <p:defaultTextStyle>
    <a:defPPr>
      <a:defRPr lang="en-US"/>
    </a:defPPr>
    <a:lvl1pPr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1pPr>
    <a:lvl2pPr marL="457200"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2pPr>
    <a:lvl3pPr marL="914400"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3pPr>
    <a:lvl4pPr marL="1371600"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4pPr>
    <a:lvl5pPr marL="1828800"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5pPr>
    <a:lvl6pPr marL="2286000" algn="l" defTabSz="457200" rtl="0" eaLnBrk="1" latinLnBrk="0" hangingPunct="1">
      <a:defRPr sz="2000" kern="1200">
        <a:solidFill>
          <a:schemeClr val="tx1"/>
        </a:solidFill>
        <a:latin typeface="Times" pitchFamily="-123" charset="0"/>
        <a:ea typeface="ＭＳ Ｐゴシック" pitchFamily="-123" charset="-128"/>
        <a:cs typeface="ＭＳ Ｐゴシック" pitchFamily="-123" charset="-128"/>
      </a:defRPr>
    </a:lvl6pPr>
    <a:lvl7pPr marL="2743200" algn="l" defTabSz="457200" rtl="0" eaLnBrk="1" latinLnBrk="0" hangingPunct="1">
      <a:defRPr sz="2000" kern="1200">
        <a:solidFill>
          <a:schemeClr val="tx1"/>
        </a:solidFill>
        <a:latin typeface="Times" pitchFamily="-123" charset="0"/>
        <a:ea typeface="ＭＳ Ｐゴシック" pitchFamily="-123" charset="-128"/>
        <a:cs typeface="ＭＳ Ｐゴシック" pitchFamily="-123" charset="-128"/>
      </a:defRPr>
    </a:lvl7pPr>
    <a:lvl8pPr marL="3200400" algn="l" defTabSz="457200" rtl="0" eaLnBrk="1" latinLnBrk="0" hangingPunct="1">
      <a:defRPr sz="2000" kern="1200">
        <a:solidFill>
          <a:schemeClr val="tx1"/>
        </a:solidFill>
        <a:latin typeface="Times" pitchFamily="-123" charset="0"/>
        <a:ea typeface="ＭＳ Ｐゴシック" pitchFamily="-123" charset="-128"/>
        <a:cs typeface="ＭＳ Ｐゴシック" pitchFamily="-123" charset="-128"/>
      </a:defRPr>
    </a:lvl8pPr>
    <a:lvl9pPr marL="3657600" algn="l" defTabSz="457200" rtl="0" eaLnBrk="1" latinLnBrk="0" hangingPunct="1">
      <a:defRPr sz="2000" kern="1200">
        <a:solidFill>
          <a:schemeClr val="tx1"/>
        </a:solidFill>
        <a:latin typeface="Times" pitchFamily="-123" charset="0"/>
        <a:ea typeface="ＭＳ Ｐゴシック" pitchFamily="-123" charset="-128"/>
        <a:cs typeface="ＭＳ Ｐゴシック" pitchFamily="-123" charset="-128"/>
      </a:defRPr>
    </a:lvl9pPr>
  </p:defaultTextStyle>
  <p:extLst>
    <p:ext uri="{521415D9-36F7-43E2-AB2F-B90AF26B5E84}">
      <p14:sectionLst xmlns:p14="http://schemas.microsoft.com/office/powerpoint/2010/main">
        <p14:section name="Default Section" id="{B495219C-75C7-8747-8C7C-C6DD4A2808B6}">
          <p14:sldIdLst>
            <p14:sldId id="534"/>
            <p14:sldId id="1126"/>
          </p14:sldIdLst>
        </p14:section>
        <p14:section name="Microkernel - Background" id="{1CB52D8B-1820-4743-BCFE-A8799B43140F}">
          <p14:sldIdLst>
            <p14:sldId id="844"/>
            <p14:sldId id="896"/>
            <p14:sldId id="845"/>
            <p14:sldId id="921"/>
            <p14:sldId id="1092"/>
          </p14:sldIdLst>
        </p14:section>
        <p14:section name="Microkernel-Defination-Concepts" id="{77E87369-36DC-6940-A9C9-40A426E47407}">
          <p14:sldIdLst>
            <p14:sldId id="1204"/>
            <p14:sldId id="1094"/>
            <p14:sldId id="900"/>
            <p14:sldId id="1028"/>
            <p14:sldId id="904"/>
            <p14:sldId id="906"/>
            <p14:sldId id="907"/>
          </p14:sldIdLst>
        </p14:section>
        <p14:section name="Microkernel-Mach" id="{5C8BD15F-AB7A-E04F-A7BA-C13F7AEB4AD8}">
          <p14:sldIdLst>
            <p14:sldId id="1205"/>
            <p14:sldId id="846"/>
            <p14:sldId id="1064"/>
          </p14:sldIdLst>
        </p14:section>
        <p14:section name="Microkernel-Mach-Mach Structure" id="{3525CDE3-77A4-AF46-B163-B96F3A77315A}">
          <p14:sldIdLst>
            <p14:sldId id="1208"/>
            <p14:sldId id="1030"/>
            <p14:sldId id="1002"/>
            <p14:sldId id="1069"/>
          </p14:sldIdLst>
        </p14:section>
        <p14:section name="Microkernel-Mach-Process Management" id="{80A60D4F-A4F0-DD46-B4F5-FC6737702560}">
          <p14:sldIdLst>
            <p14:sldId id="1209"/>
            <p14:sldId id="1009"/>
            <p14:sldId id="1008"/>
            <p14:sldId id="1010"/>
          </p14:sldIdLst>
        </p14:section>
        <p14:section name="Microkernel-Mach-IPC" id="{D158D9FF-B810-6E4A-84B7-44AC4BD0CE76}">
          <p14:sldIdLst>
            <p14:sldId id="1210"/>
            <p14:sldId id="1011"/>
            <p14:sldId id="1013"/>
            <p14:sldId id="1015"/>
          </p14:sldIdLst>
        </p14:section>
        <p14:section name="Microkernel-Mach-Memory management" id="{A31F9CFF-44C9-D34E-BA78-5961D2F27BDC}">
          <p14:sldIdLst>
            <p14:sldId id="1211"/>
            <p14:sldId id="1016"/>
            <p14:sldId id="1017"/>
          </p14:sldIdLst>
        </p14:section>
        <p14:section name="Microkernel-Mach-Interrupt" id="{3B27F08D-A744-9942-83AE-7A14D99CEDEF}">
          <p14:sldIdLst>
            <p14:sldId id="1212"/>
            <p14:sldId id="1018"/>
            <p14:sldId id="1021"/>
          </p14:sldIdLst>
        </p14:section>
        <p14:section name="Microkernel-Mach-Mach I/O system" id="{9C1441D5-5C63-1B46-B66A-39B743CF6ED5}">
          <p14:sldIdLst>
            <p14:sldId id="1213"/>
            <p14:sldId id="1022"/>
            <p14:sldId id="1023"/>
          </p14:sldIdLst>
        </p14:section>
        <p14:section name="Microkernel-Mach-First Generation Microkernel Problems" id="{93829106-E9F0-2B4C-93DC-3EFFEA3A379C}">
          <p14:sldIdLst>
            <p14:sldId id="1214"/>
            <p14:sldId id="909"/>
            <p14:sldId id="910"/>
            <p14:sldId id="908"/>
            <p14:sldId id="913"/>
            <p14:sldId id="915"/>
          </p14:sldIdLst>
        </p14:section>
        <p14:section name="Microkernel-L4" id="{5F730662-4C35-CC45-9F41-4AB773386161}">
          <p14:sldIdLst>
            <p14:sldId id="1206"/>
            <p14:sldId id="1137"/>
            <p14:sldId id="1201"/>
            <p14:sldId id="923"/>
            <p14:sldId id="926"/>
          </p14:sldIdLst>
        </p14:section>
        <p14:section name="Microkernel-L4-Feature" id="{AF52D88E-9941-DF4B-A96C-736267692C33}">
          <p14:sldIdLst>
            <p14:sldId id="1215"/>
            <p14:sldId id="927"/>
            <p14:sldId id="928"/>
            <p14:sldId id="929"/>
            <p14:sldId id="1096"/>
            <p14:sldId id="1095"/>
          </p14:sldIdLst>
        </p14:section>
        <p14:section name="Microkernel-L4-Syscall" id="{FA5CF423-7076-8946-B320-A1FCDAE116D7}">
          <p14:sldIdLst>
            <p14:sldId id="1216"/>
            <p14:sldId id="1138"/>
            <p14:sldId id="1139"/>
          </p14:sldIdLst>
        </p14:section>
        <p14:section name="Microkernel-L4-interrupt" id="{C2CC021F-7C07-FC48-8097-6D90685E22D4}">
          <p14:sldIdLst>
            <p14:sldId id="1217"/>
            <p14:sldId id="1097"/>
            <p14:sldId id="933"/>
            <p14:sldId id="1098"/>
          </p14:sldIdLst>
        </p14:section>
        <p14:section name="Microkernel-L4-thread" id="{FEA926DE-E572-6C49-93F6-F03D1B752B11}">
          <p14:sldIdLst>
            <p14:sldId id="1218"/>
            <p14:sldId id="936"/>
            <p14:sldId id="1100"/>
            <p14:sldId id="939"/>
            <p14:sldId id="1101"/>
            <p14:sldId id="1103"/>
            <p14:sldId id="1104"/>
          </p14:sldIdLst>
        </p14:section>
        <p14:section name="Microkernel-L4-ipc" id="{C11E76FB-7A61-3C45-A2AD-83D507848AD7}">
          <p14:sldIdLst>
            <p14:sldId id="1219"/>
            <p14:sldId id="945"/>
            <p14:sldId id="1105"/>
            <p14:sldId id="1106"/>
            <p14:sldId id="1112"/>
            <p14:sldId id="1113"/>
          </p14:sldIdLst>
        </p14:section>
        <p14:section name="Microkernel-L4-Address space" id="{9F096F5D-93E6-644A-854C-1C8E38DD038B}">
          <p14:sldIdLst>
            <p14:sldId id="1220"/>
            <p14:sldId id="959"/>
            <p14:sldId id="954"/>
            <p14:sldId id="955"/>
            <p14:sldId id="956"/>
            <p14:sldId id="957"/>
            <p14:sldId id="958"/>
          </p14:sldIdLst>
        </p14:section>
        <p14:section name="Microkernel-L4Linux" id="{0212F3E1-50C7-6541-B1C0-E06F4AEE564E}">
          <p14:sldIdLst>
            <p14:sldId id="1207"/>
            <p14:sldId id="985"/>
            <p14:sldId id="986"/>
            <p14:sldId id="987"/>
            <p14:sldId id="988"/>
            <p14:sldId id="989"/>
            <p14:sldId id="990"/>
            <p14:sldId id="991"/>
          </p14:sldIdLst>
        </p14:section>
        <p14:section name="Microkernel-L4Linux-Performance" id="{79086B2E-05F9-E849-9DD3-2D8E1E35A472}">
          <p14:sldIdLst>
            <p14:sldId id="1221"/>
            <p14:sldId id="993"/>
            <p14:sldId id="998"/>
            <p14:sldId id="996"/>
            <p14:sldId id="833"/>
            <p14:sldId id="1181"/>
          </p14:sldIdLst>
        </p14:section>
      </p14:sectionLst>
    </p:ext>
    <p:ext uri="{EFAFB233-063F-42B5-8137-9DF3F51BA10A}">
      <p15:sldGuideLst xmlns:p15="http://schemas.microsoft.com/office/powerpoint/2012/main">
        <p15:guide id="1" orient="horz" pos="40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00"/>
    <a:srgbClr val="CCECFF"/>
    <a:srgbClr val="CCCC00"/>
    <a:srgbClr val="00FF66"/>
    <a:srgbClr val="CC6600"/>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6" autoAdjust="0"/>
    <p:restoredTop sz="83356" autoAdjust="0"/>
  </p:normalViewPr>
  <p:slideViewPr>
    <p:cSldViewPr>
      <p:cViewPr varScale="1">
        <p:scale>
          <a:sx n="108" d="100"/>
          <a:sy n="108" d="100"/>
        </p:scale>
        <p:origin x="328" y="192"/>
      </p:cViewPr>
      <p:guideLst>
        <p:guide orient="horz" pos="40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812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4288" y="-12700"/>
            <a:ext cx="3192463" cy="477838"/>
          </a:xfrm>
          <a:prstGeom prst="rect">
            <a:avLst/>
          </a:prstGeom>
          <a:noFill/>
          <a:ln w="9525">
            <a:noFill/>
            <a:miter lim="800000"/>
            <a:headEnd/>
            <a:tailEnd/>
          </a:ln>
          <a:effectLst/>
        </p:spPr>
        <p:txBody>
          <a:bodyPr vert="horz" wrap="square" lIns="19809" tIns="0" rIns="19809" bIns="0" numCol="1" anchor="t" anchorCtr="0" compatLnSpc="1">
            <a:prstTxWarp prst="textNoShape">
              <a:avLst/>
            </a:prstTxWarp>
          </a:bodyPr>
          <a:lstStyle>
            <a:lvl1pPr defTabSz="947738" eaLnBrk="0" hangingPunct="0">
              <a:defRPr sz="1100" i="1">
                <a:latin typeface="Times New Roman" pitchFamily="1" charset="0"/>
                <a:ea typeface="+mn-ea"/>
                <a:cs typeface="+mn-cs"/>
              </a:defRPr>
            </a:lvl1pPr>
          </a:lstStyle>
          <a:p>
            <a:pPr>
              <a:defRPr/>
            </a:pPr>
            <a:endParaRPr lang="zh-CN" altLang="en-US"/>
          </a:p>
        </p:txBody>
      </p:sp>
      <p:sp>
        <p:nvSpPr>
          <p:cNvPr id="2051" name="Rectangle 3"/>
          <p:cNvSpPr>
            <a:spLocks noGrp="1" noChangeArrowheads="1"/>
          </p:cNvSpPr>
          <p:nvPr>
            <p:ph type="dt" idx="1"/>
          </p:nvPr>
        </p:nvSpPr>
        <p:spPr bwMode="auto">
          <a:xfrm>
            <a:off x="4137025" y="-12700"/>
            <a:ext cx="3192463" cy="477838"/>
          </a:xfrm>
          <a:prstGeom prst="rect">
            <a:avLst/>
          </a:prstGeom>
          <a:noFill/>
          <a:ln w="9525">
            <a:noFill/>
            <a:miter lim="800000"/>
            <a:headEnd/>
            <a:tailEnd/>
          </a:ln>
          <a:effectLst/>
        </p:spPr>
        <p:txBody>
          <a:bodyPr vert="horz" wrap="square" lIns="19809" tIns="0" rIns="19809" bIns="0" numCol="1" anchor="t" anchorCtr="0" compatLnSpc="1">
            <a:prstTxWarp prst="textNoShape">
              <a:avLst/>
            </a:prstTxWarp>
          </a:bodyPr>
          <a:lstStyle>
            <a:lvl1pPr algn="r" defTabSz="947738" eaLnBrk="0" hangingPunct="0">
              <a:defRPr sz="1100" i="1">
                <a:latin typeface="Times New Roman" pitchFamily="1" charset="0"/>
                <a:ea typeface="+mn-ea"/>
                <a:cs typeface="+mn-cs"/>
              </a:defRPr>
            </a:lvl1pPr>
          </a:lstStyle>
          <a:p>
            <a:pPr>
              <a:defRPr/>
            </a:pPr>
            <a:endParaRPr lang="zh-CN" altLang="en-US"/>
          </a:p>
        </p:txBody>
      </p:sp>
      <p:sp>
        <p:nvSpPr>
          <p:cNvPr id="17412" name="Rectangle 4"/>
          <p:cNvSpPr>
            <a:spLocks noGrp="1" noRot="1" noChangeAspect="1" noChangeArrowheads="1" noTextEdit="1"/>
          </p:cNvSpPr>
          <p:nvPr>
            <p:ph type="sldImg" idx="2"/>
          </p:nvPr>
        </p:nvSpPr>
        <p:spPr bwMode="auto">
          <a:xfrm>
            <a:off x="1250950" y="711200"/>
            <a:ext cx="4813300" cy="3611563"/>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44563" y="4562475"/>
            <a:ext cx="5426075" cy="4333875"/>
          </a:xfrm>
          <a:prstGeom prst="rect">
            <a:avLst/>
          </a:prstGeom>
          <a:noFill/>
          <a:ln w="9525">
            <a:noFill/>
            <a:miter lim="800000"/>
            <a:headEnd/>
            <a:tailEnd/>
          </a:ln>
          <a:effectLst/>
        </p:spPr>
        <p:txBody>
          <a:bodyPr vert="horz" wrap="square" lIns="95746" tIns="47874" rIns="95746" bIns="4787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14288" y="9134475"/>
            <a:ext cx="3192463" cy="477838"/>
          </a:xfrm>
          <a:prstGeom prst="rect">
            <a:avLst/>
          </a:prstGeom>
          <a:noFill/>
          <a:ln w="9525">
            <a:noFill/>
            <a:miter lim="800000"/>
            <a:headEnd/>
            <a:tailEnd/>
          </a:ln>
          <a:effectLst/>
        </p:spPr>
        <p:txBody>
          <a:bodyPr vert="horz" wrap="square" lIns="19809" tIns="0" rIns="19809" bIns="0" numCol="1" anchor="b" anchorCtr="0" compatLnSpc="1">
            <a:prstTxWarp prst="textNoShape">
              <a:avLst/>
            </a:prstTxWarp>
          </a:bodyPr>
          <a:lstStyle>
            <a:lvl1pPr defTabSz="947738" eaLnBrk="0" hangingPunct="0">
              <a:defRPr sz="1100" i="1">
                <a:latin typeface="Times New Roman" pitchFamily="1" charset="0"/>
                <a:ea typeface="+mn-ea"/>
                <a:cs typeface="+mn-cs"/>
              </a:defRPr>
            </a:lvl1pPr>
          </a:lstStyle>
          <a:p>
            <a:pPr>
              <a:defRPr/>
            </a:pPr>
            <a:endParaRPr lang="zh-CN" altLang="en-US"/>
          </a:p>
        </p:txBody>
      </p:sp>
      <p:sp>
        <p:nvSpPr>
          <p:cNvPr id="2055" name="Rectangle 7"/>
          <p:cNvSpPr>
            <a:spLocks noGrp="1" noChangeArrowheads="1"/>
          </p:cNvSpPr>
          <p:nvPr>
            <p:ph type="sldNum" sz="quarter" idx="5"/>
          </p:nvPr>
        </p:nvSpPr>
        <p:spPr bwMode="auto">
          <a:xfrm>
            <a:off x="4137025" y="9134475"/>
            <a:ext cx="3192463" cy="477838"/>
          </a:xfrm>
          <a:prstGeom prst="rect">
            <a:avLst/>
          </a:prstGeom>
          <a:noFill/>
          <a:ln w="9525">
            <a:noFill/>
            <a:miter lim="800000"/>
            <a:headEnd/>
            <a:tailEnd/>
          </a:ln>
          <a:effectLst/>
        </p:spPr>
        <p:txBody>
          <a:bodyPr vert="horz" wrap="square" lIns="19809" tIns="0" rIns="19809" bIns="0" numCol="1" anchor="b" anchorCtr="0" compatLnSpc="1">
            <a:prstTxWarp prst="textNoShape">
              <a:avLst/>
            </a:prstTxWarp>
          </a:bodyPr>
          <a:lstStyle>
            <a:lvl1pPr algn="r" defTabSz="947738" eaLnBrk="0" hangingPunct="0">
              <a:defRPr sz="1100" i="1">
                <a:latin typeface="Times New Roman" pitchFamily="1" charset="0"/>
                <a:ea typeface="+mn-ea"/>
                <a:cs typeface="+mn-cs"/>
              </a:defRPr>
            </a:lvl1pPr>
          </a:lstStyle>
          <a:p>
            <a:pPr>
              <a:defRPr/>
            </a:pPr>
            <a:fld id="{2696C010-F8AB-470B-877C-6EFEB391556D}" type="slidenum">
              <a:rPr lang="en-US" altLang="zh-CN"/>
              <a:pPr>
                <a:defRPr/>
              </a:pPr>
              <a:t>‹#›</a:t>
            </a:fld>
            <a:endParaRPr lang="en-US" altLang="zh-CN"/>
          </a:p>
        </p:txBody>
      </p:sp>
    </p:spTree>
    <p:extLst>
      <p:ext uri="{BB962C8B-B14F-4D97-AF65-F5344CB8AC3E}">
        <p14:creationId xmlns:p14="http://schemas.microsoft.com/office/powerpoint/2010/main" val="2031702521"/>
      </p:ext>
    </p:extLst>
  </p:cSld>
  <p:clrMap bg1="lt1" tx1="dk1" bg2="lt2" tx2="dk2" accent1="accent1" accent2="accent2" accent3="accent3" accent4="accent4" accent5="accent5" accent6="accent6" hlink="hlink" folHlink="folHlink"/>
  <p:notesStyle>
    <a:lvl1pPr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ＭＳ Ｐゴシック" pitchFamily="-123" charset="-128"/>
      </a:defRPr>
    </a:lvl1pPr>
    <a:lvl2pPr marL="457200"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mn-cs"/>
      </a:defRPr>
    </a:lvl2pPr>
    <a:lvl3pPr marL="911225"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mn-cs"/>
      </a:defRPr>
    </a:lvl3pPr>
    <a:lvl4pPr marL="1371600"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mn-cs"/>
      </a:defRPr>
    </a:lvl4pPr>
    <a:lvl5pPr marL="1828800"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laceholder 2"/>
          <p:cNvSpPr>
            <a:spLocks noGrp="1" noRot="1" noChangeAspect="1" noChangeArrowheads="1" noTextEdit="1"/>
          </p:cNvSpPr>
          <p:nvPr>
            <p:ph type="sldImg"/>
          </p:nvPr>
        </p:nvSpPr>
        <p:spPr>
          <a:ln/>
        </p:spPr>
      </p:sp>
      <p:sp>
        <p:nvSpPr>
          <p:cNvPr id="20482" name="Placeholder 3"/>
          <p:cNvSpPr>
            <a:spLocks noGrp="1" noChangeArrowheads="1"/>
          </p:cNvSpPr>
          <p:nvPr>
            <p:ph type="body" idx="1"/>
          </p:nvPr>
        </p:nvSpPr>
        <p:spPr>
          <a:noFill/>
          <a:ln/>
        </p:spPr>
        <p:txBody>
          <a:bodyPr/>
          <a:lstStyle/>
          <a:p>
            <a:endParaRPr lang="en-US" altLang="zh-CN">
              <a:latin typeface="Times New Roman" pitchFamily="-123" charset="0"/>
              <a:ea typeface="宋体" pitchFamily="-123" charset="-122"/>
              <a:cs typeface="宋体" pitchFamily="-123"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137025" y="9134475"/>
            <a:ext cx="3192463" cy="477838"/>
          </a:xfrm>
          <a:prstGeom prst="rect">
            <a:avLst/>
          </a:prstGeom>
          <a:noFill/>
          <a:ln>
            <a:miter lim="800000"/>
            <a:headEnd/>
            <a:tailEnd/>
          </a:ln>
        </p:spPr>
        <p:txBody>
          <a:bodyPr lIns="19809" tIns="0" rIns="19809" bIns="0" anchor="b">
            <a:prstTxWarp prst="textNoShape">
              <a:avLst/>
            </a:prstTxWarp>
          </a:bodyPr>
          <a:lstStyle/>
          <a:p>
            <a:pPr algn="r" defTabSz="947738" eaLnBrk="0" hangingPunct="0">
              <a:defRPr/>
            </a:pPr>
            <a:fld id="{58D3D118-C29A-448B-82BE-6C69580FCAD3}" type="slidenum">
              <a:rPr lang="en-US" altLang="zh-CN" sz="1100" i="1">
                <a:latin typeface="Times New Roman" pitchFamily="1" charset="0"/>
                <a:ea typeface="+mn-ea"/>
                <a:cs typeface="+mn-cs"/>
              </a:rPr>
              <a:pPr algn="r" defTabSz="947738" eaLnBrk="0" hangingPunct="0">
                <a:defRPr/>
              </a:pPr>
              <a:t>17</a:t>
            </a:fld>
            <a:endParaRPr lang="en-US" altLang="zh-CN" sz="1100" i="1">
              <a:latin typeface="Times New Roman" pitchFamily="1" charset="0"/>
              <a:ea typeface="+mn-ea"/>
              <a:cs typeface="+mn-cs"/>
            </a:endParaRPr>
          </a:p>
        </p:txBody>
      </p:sp>
      <p:sp>
        <p:nvSpPr>
          <p:cNvPr id="231427" name="Rectangle 2"/>
          <p:cNvSpPr>
            <a:spLocks noGrp="1" noRot="1" noChangeAspect="1" noChangeArrowheads="1" noTextEdit="1"/>
          </p:cNvSpPr>
          <p:nvPr>
            <p:ph type="sldImg"/>
          </p:nvPr>
        </p:nvSpPr>
        <p:spPr bwMode="auto">
          <a:xfrm>
            <a:off x="1250950" y="711200"/>
            <a:ext cx="4813300" cy="3611563"/>
          </a:xfrm>
          <a:prstGeom prst="rect">
            <a:avLst/>
          </a:prstGeom>
          <a:solidFill>
            <a:srgbClr val="FFFFFF"/>
          </a:solidFill>
          <a:ln>
            <a:solidFill>
              <a:srgbClr val="000000"/>
            </a:solidFill>
            <a:miter lim="800000"/>
            <a:headEnd/>
            <a:tailEnd/>
          </a:ln>
        </p:spPr>
      </p:sp>
      <p:sp>
        <p:nvSpPr>
          <p:cNvPr id="231428" name="Rectangle 3"/>
          <p:cNvSpPr>
            <a:spLocks noGrp="1" noChangeArrowheads="1"/>
          </p:cNvSpPr>
          <p:nvPr>
            <p:ph type="body" idx="1"/>
          </p:nvPr>
        </p:nvSpPr>
        <p:spPr bwMode="auto">
          <a:xfrm>
            <a:off x="944563" y="4562475"/>
            <a:ext cx="5426075" cy="4333875"/>
          </a:xfrm>
          <a:prstGeom prst="rect">
            <a:avLst/>
          </a:prstGeom>
          <a:noFill/>
          <a:ln>
            <a:solidFill>
              <a:srgbClr val="000000"/>
            </a:solidFill>
            <a:miter lim="800000"/>
            <a:headEnd/>
            <a:tailEnd/>
          </a:ln>
        </p:spPr>
        <p:txBody>
          <a:bodyPr lIns="95746" tIns="47874" rIns="95746" bIns="47874">
            <a:prstTxWarp prst="textNoShape">
              <a:avLst/>
            </a:prstTxWarp>
          </a:bodyPr>
          <a:lstStyle/>
          <a:p>
            <a:endParaRPr lang="zh-CN">
              <a:latin typeface="Times New Roman" pitchFamily="-123"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337701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compromise</a:t>
            </a:r>
          </a:p>
          <a:p>
            <a:r>
              <a:rPr lang="en-US" dirty="0" err="1"/>
              <a:t>vi.退让</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696C010-F8AB-470B-877C-6EFEB391556D}" type="slidenum">
              <a:rPr lang="en-US" altLang="zh-CN" smtClean="0"/>
              <a:pPr>
                <a:defRPr/>
              </a:pPr>
              <a:t>19</a:t>
            </a:fld>
            <a:endParaRPr lang="en-US" altLang="zh-CN"/>
          </a:p>
        </p:txBody>
      </p:sp>
    </p:spTree>
    <p:extLst>
      <p:ext uri="{BB962C8B-B14F-4D97-AF65-F5344CB8AC3E}">
        <p14:creationId xmlns:p14="http://schemas.microsoft.com/office/powerpoint/2010/main" val="210806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p>
            <a:pPr>
              <a:defRPr/>
            </a:pPr>
            <a:fld id="{CC6F3B95-E94C-4AFA-B799-7372161DB00A}" type="slidenum">
              <a:rPr lang="en-US" altLang="zh-CN"/>
              <a:pPr>
                <a:defRPr/>
              </a:pPr>
              <a:t>20</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r>
              <a:rPr lang="en-US">
                <a:latin typeface="Times New Roman" pitchFamily="-123" charset="0"/>
              </a:rPr>
              <a:t>http://www.duluth.umn.edu/~cprince/courses/cs5631spring06/lectures/Mach.ppt</a:t>
            </a:r>
          </a:p>
          <a:p>
            <a:endParaRPr lang="zh-CN">
              <a:latin typeface="Times New Roman" pitchFamily="-123"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http://commons.wikimedia.org/wiki/File:Diagram_of_Mac_OS_X_architecture.svg</a:t>
            </a:r>
            <a:endParaRPr lang="zh-CN" altLang="en-US" dirty="0"/>
          </a:p>
        </p:txBody>
      </p:sp>
      <p:sp>
        <p:nvSpPr>
          <p:cNvPr id="4" name="灯片编号占位符 3"/>
          <p:cNvSpPr>
            <a:spLocks noGrp="1"/>
          </p:cNvSpPr>
          <p:nvPr>
            <p:ph type="sldNum" sz="quarter" idx="10"/>
          </p:nvPr>
        </p:nvSpPr>
        <p:spPr/>
        <p:txBody>
          <a:bodyPr/>
          <a:lstStyle/>
          <a:p>
            <a:pPr>
              <a:defRPr/>
            </a:pPr>
            <a:fld id="{2696C010-F8AB-470B-877C-6EFEB391556D}" type="slidenum">
              <a:rPr lang="en-US" altLang="zh-CN" smtClean="0"/>
              <a:pPr>
                <a:defRPr/>
              </a:pPr>
              <a:t>21</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3862951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CF246A67-98AC-4DE9-819C-18D995C74E50}" type="slidenum">
              <a:rPr lang="en-US" altLang="zh-CN"/>
              <a:pPr>
                <a:defRPr/>
              </a:pPr>
              <a:t>23</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endParaRPr lang="zh-CN">
              <a:latin typeface="Times New Roman" pitchFamily="-123"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3A516154-BC67-4175-B767-C6065DFA6AC0}" type="slidenum">
              <a:rPr lang="en-US" altLang="zh-CN"/>
              <a:pPr>
                <a:defRPr/>
              </a:pPr>
              <a:t>24</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zh-CN">
              <a:latin typeface="Times New Roman" pitchFamily="-123"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B3EEEBD1-B4ED-46FA-AFA3-00464FE944AA}" type="slidenum">
              <a:rPr lang="en-US" altLang="zh-CN"/>
              <a:pPr>
                <a:defRPr/>
              </a:pPr>
              <a:t>25</a:t>
            </a:fld>
            <a:endParaRPr lang="en-US" altLang="zh-CN"/>
          </a:p>
        </p:txBody>
      </p:sp>
      <p:sp>
        <p:nvSpPr>
          <p:cNvPr id="59394" name="Rectangle 2"/>
          <p:cNvSpPr>
            <a:spLocks noGrp="1" noRot="1" noChangeAspect="1" noChangeArrowheads="1"/>
          </p:cNvSpPr>
          <p:nvPr>
            <p:ph type="sldImg"/>
          </p:nvPr>
        </p:nvSpPr>
        <p:spPr>
          <a:solidFill>
            <a:srgbClr val="FFFFFF"/>
          </a:solidFill>
          <a:ln/>
        </p:spPr>
      </p:sp>
      <p:sp>
        <p:nvSpPr>
          <p:cNvPr id="59395" name="Rectangle 3"/>
          <p:cNvSpPr>
            <a:spLocks noGrp="1" noChangeArrowheads="1"/>
          </p:cNvSpPr>
          <p:nvPr>
            <p:ph type="body" idx="1"/>
          </p:nvPr>
        </p:nvSpPr>
        <p:spPr>
          <a:solidFill>
            <a:srgbClr val="FFFFFF"/>
          </a:solidFill>
          <a:ln>
            <a:solidFill>
              <a:srgbClr val="000000"/>
            </a:solidFill>
          </a:ln>
        </p:spPr>
        <p:txBody>
          <a:bodyPr/>
          <a:lstStyle/>
          <a:p>
            <a:endParaRPr lang="zh-CN">
              <a:latin typeface="Times New Roman" pitchFamily="-123"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325176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696C010-F8AB-470B-877C-6EFEB391556D}" type="slidenum">
              <a:rPr lang="en-US" altLang="zh-CN" smtClean="0"/>
              <a:pPr>
                <a:defRPr/>
              </a:pPr>
              <a:t>2</a:t>
            </a:fld>
            <a:endParaRPr lang="en-US" altLang="zh-CN"/>
          </a:p>
        </p:txBody>
      </p:sp>
    </p:spTree>
    <p:extLst>
      <p:ext uri="{BB962C8B-B14F-4D97-AF65-F5344CB8AC3E}">
        <p14:creationId xmlns:p14="http://schemas.microsoft.com/office/powerpoint/2010/main" val="241965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C5369C89-DE2D-4025-841B-6F9A7892DD99}" type="slidenum">
              <a:rPr lang="en-US" altLang="zh-CN"/>
              <a:pPr>
                <a:defRPr/>
              </a:pPr>
              <a:t>27</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zh-CN">
              <a:latin typeface="Times New Roman" pitchFamily="-123"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0967156A-78B0-469F-BACA-5C364A65141D}" type="slidenum">
              <a:rPr lang="en-US" altLang="zh-CN"/>
              <a:pPr>
                <a:defRPr/>
              </a:pPr>
              <a:t>28</a:t>
            </a:fld>
            <a:endParaRPr lang="en-US" altLang="zh-CN"/>
          </a:p>
        </p:txBody>
      </p:sp>
      <p:sp>
        <p:nvSpPr>
          <p:cNvPr id="65538" name="Rectangle 2"/>
          <p:cNvSpPr>
            <a:spLocks noGrp="1" noRot="1" noChangeAspect="1" noChangeArrowheads="1"/>
          </p:cNvSpPr>
          <p:nvPr>
            <p:ph type="sldImg"/>
          </p:nvPr>
        </p:nvSpPr>
        <p:spPr>
          <a:solidFill>
            <a:srgbClr val="FFFFFF"/>
          </a:solidFill>
          <a:ln/>
        </p:spPr>
      </p:sp>
      <p:sp>
        <p:nvSpPr>
          <p:cNvPr id="65539" name="Rectangle 3"/>
          <p:cNvSpPr>
            <a:spLocks noGrp="1" noChangeArrowheads="1"/>
          </p:cNvSpPr>
          <p:nvPr>
            <p:ph type="body" idx="1"/>
          </p:nvPr>
        </p:nvSpPr>
        <p:spPr>
          <a:solidFill>
            <a:srgbClr val="FFFFFF"/>
          </a:solidFill>
          <a:ln>
            <a:solidFill>
              <a:srgbClr val="000000"/>
            </a:solidFill>
          </a:ln>
        </p:spPr>
        <p:txBody>
          <a:bodyPr/>
          <a:lstStyle/>
          <a:p>
            <a:endParaRPr lang="zh-CN">
              <a:latin typeface="Times New Roman" pitchFamily="-123"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DB32A66A-B120-40E1-9359-8E7C0542B456}" type="slidenum">
              <a:rPr lang="en-US" altLang="zh-CN"/>
              <a:pPr>
                <a:defRPr/>
              </a:pPr>
              <a:t>29</a:t>
            </a:fld>
            <a:endParaRPr lang="en-US" altLang="zh-CN"/>
          </a:p>
        </p:txBody>
      </p:sp>
      <p:sp>
        <p:nvSpPr>
          <p:cNvPr id="69634" name="Rectangle 2"/>
          <p:cNvSpPr>
            <a:spLocks noGrp="1" noRot="1" noChangeAspect="1" noChangeArrowheads="1"/>
          </p:cNvSpPr>
          <p:nvPr>
            <p:ph type="sldImg"/>
          </p:nvPr>
        </p:nvSpPr>
        <p:spPr>
          <a:solidFill>
            <a:srgbClr val="FFFFFF"/>
          </a:solidFill>
          <a:ln/>
        </p:spPr>
      </p:sp>
      <p:sp>
        <p:nvSpPr>
          <p:cNvPr id="69635" name="Rectangle 3"/>
          <p:cNvSpPr>
            <a:spLocks noGrp="1" noChangeArrowheads="1"/>
          </p:cNvSpPr>
          <p:nvPr>
            <p:ph type="body" idx="1"/>
          </p:nvPr>
        </p:nvSpPr>
        <p:spPr>
          <a:solidFill>
            <a:srgbClr val="FFFFFF"/>
          </a:solidFill>
          <a:ln>
            <a:solidFill>
              <a:srgbClr val="000000"/>
            </a:solidFill>
          </a:ln>
        </p:spPr>
        <p:txBody>
          <a:bodyPr/>
          <a:lstStyle/>
          <a:p>
            <a:endParaRPr lang="zh-CN">
              <a:latin typeface="Times New Roman" pitchFamily="-123"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3969803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DC8F28C7-B352-4BB0-BF76-CFEB2CA8C4CE}" type="slidenum">
              <a:rPr lang="en-US" altLang="zh-CN"/>
              <a:pPr>
                <a:defRPr/>
              </a:pPr>
              <a:t>31</a:t>
            </a:fld>
            <a:endParaRPr lang="en-US" altLang="zh-C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zh-CN">
              <a:latin typeface="Times New Roman" pitchFamily="-123"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EEE58F0E-903B-49D9-9BF1-4F271DE0ABDB}" type="slidenum">
              <a:rPr lang="en-US" altLang="zh-CN"/>
              <a:pPr>
                <a:defRPr/>
              </a:pPr>
              <a:t>32</a:t>
            </a:fld>
            <a:endParaRPr lang="en-US" altLang="zh-CN"/>
          </a:p>
        </p:txBody>
      </p:sp>
      <p:sp>
        <p:nvSpPr>
          <p:cNvPr id="73730" name="Rectangle 2"/>
          <p:cNvSpPr>
            <a:spLocks noGrp="1" noRot="1" noChangeAspect="1" noChangeArrowheads="1"/>
          </p:cNvSpPr>
          <p:nvPr>
            <p:ph type="sldImg"/>
          </p:nvPr>
        </p:nvSpPr>
        <p:spPr>
          <a:solidFill>
            <a:srgbClr val="FFFFFF"/>
          </a:solidFill>
          <a:ln/>
        </p:spPr>
      </p:sp>
      <p:sp>
        <p:nvSpPr>
          <p:cNvPr id="73731" name="Rectangle 3"/>
          <p:cNvSpPr>
            <a:spLocks noGrp="1" noChangeArrowheads="1"/>
          </p:cNvSpPr>
          <p:nvPr>
            <p:ph type="body" idx="1"/>
          </p:nvPr>
        </p:nvSpPr>
        <p:spPr>
          <a:solidFill>
            <a:srgbClr val="FFFFFF"/>
          </a:solidFill>
          <a:ln>
            <a:solidFill>
              <a:srgbClr val="000000"/>
            </a:solidFill>
          </a:ln>
        </p:spPr>
        <p:txBody>
          <a:bodyPr/>
          <a:lstStyle/>
          <a:p>
            <a:endParaRPr lang="zh-CN">
              <a:latin typeface="Times New Roman" pitchFamily="-123"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764031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B9C2933E-EC7F-49B5-BE26-C8D68155E8E6}" type="slidenum">
              <a:rPr lang="en-US" altLang="zh-CN"/>
              <a:pPr>
                <a:defRPr/>
              </a:pPr>
              <a:t>34</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zh-CN">
              <a:latin typeface="Times New Roman" pitchFamily="-123"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AC7C15D1-5878-4AF8-A77F-1721F2E7D8F6}" type="slidenum">
              <a:rPr lang="en-US" altLang="zh-CN"/>
              <a:pPr>
                <a:defRPr/>
              </a:pPr>
              <a:t>35</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zh-CN">
              <a:latin typeface="Times New Roman" pitchFamily="-123"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312417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D36E1092-4FA3-4383-8EC8-E7D802B8A4D0}" type="slidenum">
              <a:rPr lang="en-US" altLang="zh-CN"/>
              <a:pPr>
                <a:defRPr/>
              </a:pPr>
              <a:t>37</a:t>
            </a:fld>
            <a:endParaRPr lang="en-US"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zh-CN">
              <a:latin typeface="Times New Roman" pitchFamily="-123"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97F2C2ED-9279-44B0-9569-56D0A9E0933B}" type="slidenum">
              <a:rPr lang="en-US" altLang="zh-CN"/>
              <a:pPr>
                <a:defRPr/>
              </a:pPr>
              <a:t>38</a:t>
            </a:fld>
            <a:endParaRPr lang="en-US" altLang="zh-CN"/>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r>
              <a:rPr lang="en-US" altLang="zh-CN">
                <a:latin typeface="Times New Roman" pitchFamily="-123" charset="0"/>
              </a:rPr>
              <a:t>Interrupt management seems like a version of the Linux two-part device driver-- top half and bottom half</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2449054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a:ln/>
        </p:spPr>
      </p:sp>
      <p:sp>
        <p:nvSpPr>
          <p:cNvPr id="94210" name="备注占位符 2"/>
          <p:cNvSpPr>
            <a:spLocks noGrp="1"/>
          </p:cNvSpPr>
          <p:nvPr>
            <p:ph type="body" idx="1"/>
          </p:nvPr>
        </p:nvSpPr>
        <p:spPr>
          <a:noFill/>
          <a:ln/>
        </p:spPr>
        <p:txBody>
          <a:bodyPr/>
          <a:lstStyle/>
          <a:p>
            <a:r>
              <a:rPr lang="en-US" dirty="0">
                <a:latin typeface="Times New Roman" pitchFamily="-123" charset="0"/>
              </a:rPr>
              <a:t>http://www.cs.ucf.edu/courses/cop5611/spring05/item/micro-kernels.pdf</a:t>
            </a:r>
          </a:p>
          <a:p>
            <a:r>
              <a:rPr lang="en-US" altLang="zh-CN" dirty="0">
                <a:latin typeface="Times New Roman" pitchFamily="-123" charset="0"/>
              </a:rPr>
              <a:t>Page 19 to 24;</a:t>
            </a:r>
            <a:endParaRPr lang="zh-CN" altLang="en-US" dirty="0">
              <a:latin typeface="Times New Roman" pitchFamily="-123" charset="0"/>
            </a:endParaRPr>
          </a:p>
        </p:txBody>
      </p:sp>
      <p:sp>
        <p:nvSpPr>
          <p:cNvPr id="4" name="灯片编号占位符 3"/>
          <p:cNvSpPr>
            <a:spLocks noGrp="1"/>
          </p:cNvSpPr>
          <p:nvPr>
            <p:ph type="sldNum" sz="quarter" idx="5"/>
          </p:nvPr>
        </p:nvSpPr>
        <p:spPr/>
        <p:txBody>
          <a:bodyPr/>
          <a:lstStyle/>
          <a:p>
            <a:pPr>
              <a:defRPr/>
            </a:pPr>
            <a:fld id="{0BF2F037-5B94-4858-B751-DDC02736A96A}" type="slidenum">
              <a:rPr lang="en-US" altLang="zh-CN" smtClean="0"/>
              <a:pPr>
                <a:defRPr/>
              </a:pPr>
              <a:t>41</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cycles per instruction (MCPI) for Mach and Ultrix</a:t>
            </a:r>
          </a:p>
        </p:txBody>
      </p:sp>
      <p:sp>
        <p:nvSpPr>
          <p:cNvPr id="4" name="Slide Number Placeholder 3"/>
          <p:cNvSpPr>
            <a:spLocks noGrp="1"/>
          </p:cNvSpPr>
          <p:nvPr>
            <p:ph type="sldNum" sz="quarter" idx="10"/>
          </p:nvPr>
        </p:nvSpPr>
        <p:spPr/>
        <p:txBody>
          <a:bodyPr/>
          <a:lstStyle/>
          <a:p>
            <a:pPr>
              <a:defRPr/>
            </a:pPr>
            <a:fld id="{2696C010-F8AB-470B-877C-6EFEB391556D}" type="slidenum">
              <a:rPr lang="en-US" altLang="zh-CN" smtClean="0"/>
              <a:pPr>
                <a:defRPr/>
              </a:pPr>
              <a:t>44</a:t>
            </a:fld>
            <a:endParaRPr lang="en-US" altLang="zh-CN"/>
          </a:p>
        </p:txBody>
      </p:sp>
    </p:spTree>
    <p:extLst>
      <p:ext uri="{BB962C8B-B14F-4D97-AF65-F5344CB8AC3E}">
        <p14:creationId xmlns:p14="http://schemas.microsoft.com/office/powerpoint/2010/main" val="4196423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2314997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p:cNvSpPr>
          <p:nvPr>
            <p:ph type="sldImg"/>
          </p:nvPr>
        </p:nvSpPr>
        <p:spPr>
          <a:ln/>
        </p:spPr>
      </p:sp>
      <p:sp>
        <p:nvSpPr>
          <p:cNvPr id="106498" name="备注占位符 2"/>
          <p:cNvSpPr>
            <a:spLocks noGrp="1"/>
          </p:cNvSpPr>
          <p:nvPr>
            <p:ph type="body" idx="1"/>
          </p:nvPr>
        </p:nvSpPr>
        <p:spPr>
          <a:noFill/>
          <a:ln/>
        </p:spPr>
        <p:txBody>
          <a:bodyPr/>
          <a:lstStyle/>
          <a:p>
            <a:r>
              <a:rPr lang="en-US" dirty="0">
                <a:latin typeface="Times New Roman" pitchFamily="-123" charset="0"/>
              </a:rPr>
              <a:t>http://www.cse.iitd.ac.in/~mcs082803/Working%20of%20L4%20Microkernel.ppt</a:t>
            </a:r>
          </a:p>
          <a:p>
            <a:endParaRPr lang="en-US" altLang="zh-CN" dirty="0">
              <a:latin typeface="Times New Roman" pitchFamily="-123" charset="0"/>
            </a:endParaRPr>
          </a:p>
          <a:p>
            <a:r>
              <a:rPr lang="en-US" altLang="zh-CN" dirty="0">
                <a:latin typeface="Times New Roman" pitchFamily="-123" charset="0"/>
              </a:rPr>
              <a:t>Developed at University of Karlsruhe</a:t>
            </a:r>
          </a:p>
          <a:p>
            <a:endParaRPr lang="en-US" altLang="zh-CN" dirty="0">
              <a:latin typeface="Times New Roman" pitchFamily="-123" charset="0"/>
            </a:endParaRPr>
          </a:p>
          <a:p>
            <a:r>
              <a:rPr lang="en-US" altLang="zh-CN" dirty="0">
                <a:latin typeface="Times New Roman" pitchFamily="-123" charset="0"/>
              </a:rPr>
              <a:t>http://l4hq.org/arch/</a:t>
            </a:r>
            <a:endParaRPr lang="zh-CN" altLang="en-US" dirty="0">
              <a:latin typeface="Times New Roman" pitchFamily="-123" charset="0"/>
            </a:endParaRPr>
          </a:p>
        </p:txBody>
      </p:sp>
      <p:sp>
        <p:nvSpPr>
          <p:cNvPr id="4" name="灯片编号占位符 3"/>
          <p:cNvSpPr>
            <a:spLocks noGrp="1"/>
          </p:cNvSpPr>
          <p:nvPr>
            <p:ph type="sldNum" sz="quarter" idx="5"/>
          </p:nvPr>
        </p:nvSpPr>
        <p:spPr/>
        <p:txBody>
          <a:bodyPr/>
          <a:lstStyle/>
          <a:p>
            <a:pPr>
              <a:defRPr/>
            </a:pPr>
            <a:fld id="{6D1F32EA-B7B2-429B-8DA0-94C8D975CDB2}" type="slidenum">
              <a:rPr lang="en-US" altLang="zh-CN" smtClean="0"/>
              <a:pPr>
                <a:defRPr/>
              </a:pPr>
              <a:t>49</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935633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ln/>
        </p:spPr>
      </p:sp>
      <p:sp>
        <p:nvSpPr>
          <p:cNvPr id="111618" name="Notes Placeholder 2"/>
          <p:cNvSpPr>
            <a:spLocks noGrp="1"/>
          </p:cNvSpPr>
          <p:nvPr>
            <p:ph type="body" idx="1"/>
          </p:nvPr>
        </p:nvSpPr>
        <p:spPr>
          <a:noFill/>
          <a:ln/>
        </p:spPr>
        <p:txBody>
          <a:bodyPr/>
          <a:lstStyle/>
          <a:p>
            <a:pPr eaLnBrk="1" hangingPunct="1">
              <a:spcBef>
                <a:spcPct val="0"/>
              </a:spcBef>
            </a:pPr>
            <a:r>
              <a:rPr lang="zh-CN" dirty="0">
                <a:latin typeface="Times New Roman" pitchFamily="-123" charset="0"/>
              </a:rPr>
              <a:t>L4 kernels have been implemented for multiple architectures, usually in an ad-hoc way, and often purely in assembly. Thus application binary interfaces (ABIs) were dened by the specic implementation, leading to di</a:t>
            </a:r>
            <a:r>
              <a:rPr lang="en-US" altLang="zh-CN" dirty="0">
                <a:latin typeface="Times New Roman" pitchFamily="-123" charset="0"/>
              </a:rPr>
              <a:t>ff</a:t>
            </a:r>
            <a:r>
              <a:rPr lang="zh-CN" dirty="0">
                <a:latin typeface="Times New Roman" pitchFamily="-123" charset="0"/>
              </a:rPr>
              <a:t>erent behavior and kernel features loosely following the initial IA32 reference implementation. As a result, system software was very specialized for one particular kernel implementation and therefore inherently non-portable</a:t>
            </a:r>
          </a:p>
          <a:p>
            <a:pPr eaLnBrk="1" hangingPunct="1">
              <a:spcBef>
                <a:spcPct val="0"/>
              </a:spcBef>
            </a:pPr>
            <a:endParaRPr lang="en-US" altLang="zh-CN" dirty="0">
              <a:latin typeface="Times New Roman" pitchFamily="-123" charset="0"/>
            </a:endParaRPr>
          </a:p>
          <a:p>
            <a:pPr eaLnBrk="1" hangingPunct="1">
              <a:spcBef>
                <a:spcPct val="0"/>
              </a:spcBef>
            </a:pPr>
            <a:r>
              <a:rPr lang="zh-CN" dirty="0">
                <a:latin typeface="Times New Roman" pitchFamily="-123" charset="0"/>
              </a:rPr>
              <a:t>Today's widely used processor architectures have very di</a:t>
            </a:r>
            <a:r>
              <a:rPr lang="en-US" altLang="zh-CN" dirty="0">
                <a:latin typeface="Times New Roman" pitchFamily="-123" charset="0"/>
              </a:rPr>
              <a:t>ff</a:t>
            </a:r>
            <a:r>
              <a:rPr lang="zh-CN" dirty="0">
                <a:latin typeface="Times New Roman" pitchFamily="-123" charset="0"/>
              </a:rPr>
              <a:t>erent register sets, featuring as few as seven general purpose registers on IA32 up to 128 integer and 128 oating point registers on IA64.</a:t>
            </a:r>
          </a:p>
          <a:p>
            <a:pPr eaLnBrk="1" hangingPunct="1">
              <a:spcBef>
                <a:spcPct val="0"/>
              </a:spcBef>
            </a:pPr>
            <a:r>
              <a:rPr lang="zh-CN" dirty="0">
                <a:latin typeface="Times New Roman" pitchFamily="-123" charset="0"/>
              </a:rPr>
              <a:t>L4's IPC performance is achieved by strictly avoiding unnecessary memory references, thereby reducing cache and TLB footprint. However, having a single generic API for such very di</a:t>
            </a:r>
            <a:r>
              <a:rPr lang="en-US" altLang="zh-CN" dirty="0">
                <a:latin typeface="Times New Roman" pitchFamily="-123" charset="0"/>
              </a:rPr>
              <a:t>ff</a:t>
            </a:r>
            <a:r>
              <a:rPr lang="zh-CN" dirty="0">
                <a:latin typeface="Times New Roman" pitchFamily="-123" charset="0"/>
              </a:rPr>
              <a:t>erent architectures as IA32 and IA64 would have sacriced performance for one or the other.</a:t>
            </a:r>
          </a:p>
          <a:p>
            <a:pPr eaLnBrk="1" hangingPunct="1">
              <a:spcBef>
                <a:spcPct val="0"/>
              </a:spcBef>
            </a:pPr>
            <a:r>
              <a:rPr lang="zh-CN" dirty="0">
                <a:latin typeface="Times New Roman" pitchFamily="-123" charset="0"/>
              </a:rPr>
              <a:t>Version 4 therefore introduces the notion of a virtual register le per thread. Depending on processor characteristics, these registers map either to memory or to actual processor registers, allowing optimal use of hardware registers on all architectures.</a:t>
            </a:r>
            <a:endParaRPr lang="en-US" altLang="zh-CN" dirty="0">
              <a:latin typeface="Times New Roman" pitchFamily="-123" charset="0"/>
            </a:endParaRPr>
          </a:p>
          <a:p>
            <a:pPr eaLnBrk="1" hangingPunct="1">
              <a:spcBef>
                <a:spcPct val="0"/>
              </a:spcBef>
            </a:pPr>
            <a:endParaRPr lang="en-US" altLang="zh-CN" dirty="0">
              <a:latin typeface="Times New Roman" pitchFamily="-123" charset="0"/>
            </a:endParaRPr>
          </a:p>
          <a:p>
            <a:pPr eaLnBrk="1" hangingPunct="1">
              <a:spcBef>
                <a:spcPct val="0"/>
              </a:spcBef>
            </a:pPr>
            <a:r>
              <a:rPr lang="zh-CN" altLang="en-US" dirty="0">
                <a:latin typeface="Times New Roman" pitchFamily="-123" charset="0"/>
              </a:rPr>
              <a:t>应用二进制接口（英语：</a:t>
            </a:r>
            <a:r>
              <a:rPr lang="en-US" altLang="zh-CN" dirty="0">
                <a:latin typeface="Times New Roman" pitchFamily="-123" charset="0"/>
              </a:rPr>
              <a:t>application binary interface</a:t>
            </a:r>
            <a:r>
              <a:rPr lang="zh-CN" altLang="en-US" dirty="0">
                <a:latin typeface="Times New Roman" pitchFamily="-123" charset="0"/>
              </a:rPr>
              <a:t>，縮寫為 </a:t>
            </a:r>
            <a:r>
              <a:rPr lang="en-US" altLang="zh-CN" dirty="0">
                <a:latin typeface="Times New Roman" pitchFamily="-123" charset="0"/>
              </a:rPr>
              <a:t>ABI</a:t>
            </a:r>
            <a:r>
              <a:rPr lang="zh-CN" altLang="en-US" dirty="0">
                <a:latin typeface="Times New Roman" pitchFamily="-123" charset="0"/>
              </a:rPr>
              <a:t>）</a:t>
            </a:r>
            <a:endParaRPr lang="zh-CN" dirty="0">
              <a:latin typeface="Times New Roman" pitchFamily="-123" charset="0"/>
            </a:endParaRPr>
          </a:p>
        </p:txBody>
      </p:sp>
      <p:sp>
        <p:nvSpPr>
          <p:cNvPr id="62468" name="Slide Number Placeholder 3"/>
          <p:cNvSpPr>
            <a:spLocks noGrp="1"/>
          </p:cNvSpPr>
          <p:nvPr>
            <p:ph type="sldNum" sz="quarter" idx="5"/>
          </p:nvPr>
        </p:nvSpPr>
        <p:spPr/>
        <p:txBody>
          <a:bodyPr/>
          <a:lstStyle/>
          <a:p>
            <a:pPr>
              <a:defRPr/>
            </a:pPr>
            <a:fld id="{87403F2A-D200-42B1-8399-A994F83EAFE5}" type="slidenum">
              <a:rPr lang="en-IN"/>
              <a:pPr>
                <a:defRPr/>
              </a:pPr>
              <a:t>51</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ln/>
        </p:spPr>
      </p:sp>
      <p:sp>
        <p:nvSpPr>
          <p:cNvPr id="113666" name="Notes Placeholder 2"/>
          <p:cNvSpPr>
            <a:spLocks noGrp="1"/>
          </p:cNvSpPr>
          <p:nvPr>
            <p:ph type="body" idx="1"/>
          </p:nvPr>
        </p:nvSpPr>
        <p:spPr>
          <a:noFill/>
          <a:ln/>
        </p:spPr>
        <p:txBody>
          <a:bodyPr/>
          <a:lstStyle/>
          <a:p>
            <a:pPr eaLnBrk="1" hangingPunct="1">
              <a:spcBef>
                <a:spcPct val="0"/>
              </a:spcBef>
            </a:pPr>
            <a:r>
              <a:rPr lang="zh-CN" dirty="0">
                <a:latin typeface="Times New Roman" pitchFamily="-123" charset="0"/>
              </a:rPr>
              <a:t>Any thread can be a member of any address space and threads can be transparently migrated between spaces. On 32 bit architectures up to 218 and on 64 bit architectures up to 232 concurrent threads are supported.</a:t>
            </a:r>
          </a:p>
          <a:p>
            <a:pPr eaLnBrk="1" hangingPunct="1">
              <a:spcBef>
                <a:spcPct val="0"/>
              </a:spcBef>
            </a:pPr>
            <a:endParaRPr lang="en-US" altLang="zh-CN" dirty="0">
              <a:latin typeface="Times New Roman" pitchFamily="-123" charset="0"/>
            </a:endParaRPr>
          </a:p>
          <a:p>
            <a:pPr eaLnBrk="1" hangingPunct="1">
              <a:spcBef>
                <a:spcPct val="0"/>
              </a:spcBef>
            </a:pPr>
            <a:r>
              <a:rPr lang="zh-CN" dirty="0">
                <a:latin typeface="Times New Roman" pitchFamily="-123" charset="0"/>
              </a:rPr>
              <a:t>Rapidly increasing processor clock speeds require architectural extensions and modifications from one processor generation to the next. A recent example is the introduction of the SYSENTER/SYSEXIT instructions for IA32, which allow up to 10 faster kernel entry and exit compared to the original software interrupt method. However, to utilize this new feature all legacy code has to be recompiled. This methodology also allows for system calls which do not necessarily enter the kernel, e.g., the system clock or super-fast local IPC.</a:t>
            </a:r>
          </a:p>
        </p:txBody>
      </p:sp>
      <p:sp>
        <p:nvSpPr>
          <p:cNvPr id="63492" name="Slide Number Placeholder 3"/>
          <p:cNvSpPr>
            <a:spLocks noGrp="1"/>
          </p:cNvSpPr>
          <p:nvPr>
            <p:ph type="sldNum" sz="quarter" idx="5"/>
          </p:nvPr>
        </p:nvSpPr>
        <p:spPr/>
        <p:txBody>
          <a:bodyPr/>
          <a:lstStyle/>
          <a:p>
            <a:pPr>
              <a:defRPr/>
            </a:pPr>
            <a:fld id="{1DCB20E9-A245-4922-9F66-1789ED851D3F}" type="slidenum">
              <a:rPr lang="en-IN"/>
              <a:pPr>
                <a:defRPr/>
              </a:pPr>
              <a:t>52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a:ln/>
        </p:spPr>
      </p:sp>
      <p:sp>
        <p:nvSpPr>
          <p:cNvPr id="24578" name="备注占位符 2"/>
          <p:cNvSpPr>
            <a:spLocks noGrp="1"/>
          </p:cNvSpPr>
          <p:nvPr>
            <p:ph type="body" idx="1"/>
          </p:nvPr>
        </p:nvSpPr>
        <p:spPr>
          <a:noFill/>
          <a:ln/>
        </p:spPr>
        <p:txBody>
          <a:bodyPr/>
          <a:lstStyle/>
          <a:p>
            <a:endParaRPr lang="zh-CN" altLang="en-US">
              <a:latin typeface="Times New Roman" pitchFamily="-123" charset="0"/>
            </a:endParaRPr>
          </a:p>
        </p:txBody>
      </p:sp>
      <p:sp>
        <p:nvSpPr>
          <p:cNvPr id="4" name="灯片编号占位符 3"/>
          <p:cNvSpPr>
            <a:spLocks noGrp="1"/>
          </p:cNvSpPr>
          <p:nvPr>
            <p:ph type="sldNum" sz="quarter" idx="5"/>
          </p:nvPr>
        </p:nvSpPr>
        <p:spPr/>
        <p:txBody>
          <a:bodyPr/>
          <a:lstStyle/>
          <a:p>
            <a:pPr>
              <a:defRPr/>
            </a:pPr>
            <a:fld id="{2435178B-3457-400A-9DBB-DC96CB233A6B}" type="slidenum">
              <a:rPr lang="en-US" altLang="zh-CN"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idx="1"/>
          </p:nvPr>
        </p:nvSpPr>
        <p:spPr>
          <a:noFill/>
          <a:ln/>
        </p:spPr>
        <p:txBody>
          <a:bodyPr/>
          <a:lstStyle/>
          <a:p>
            <a:pPr eaLnBrk="1" hangingPunct="1">
              <a:spcBef>
                <a:spcPct val="0"/>
              </a:spcBef>
            </a:pPr>
            <a:r>
              <a:rPr lang="zh-CN" dirty="0">
                <a:latin typeface="Times New Roman" pitchFamily="-123" charset="0"/>
              </a:rPr>
              <a:t>All other primitives are built upon these four basic abstractions, including synchronization primitives.</a:t>
            </a:r>
          </a:p>
          <a:p>
            <a:pPr eaLnBrk="1" hangingPunct="1">
              <a:spcBef>
                <a:spcPct val="0"/>
              </a:spcBef>
            </a:pPr>
            <a:r>
              <a:rPr lang="zh-CN" dirty="0">
                <a:latin typeface="Times New Roman" pitchFamily="-123" charset="0"/>
              </a:rPr>
              <a:t>The invocation of an IPC requires a change of the privilege mode, a costly operation on most hardware architectures.</a:t>
            </a:r>
          </a:p>
          <a:p>
            <a:pPr eaLnBrk="1" hangingPunct="1">
              <a:spcBef>
                <a:spcPct val="0"/>
              </a:spcBef>
            </a:pPr>
            <a:r>
              <a:rPr lang="zh-CN" dirty="0">
                <a:latin typeface="Times New Roman" pitchFamily="-123" charset="0"/>
              </a:rPr>
              <a:t>First experiments have shown that it is possible to achieve an order of magnitude higher IPC performance.</a:t>
            </a:r>
            <a:endParaRPr lang="en-US" altLang="zh-CN" dirty="0">
              <a:latin typeface="Times New Roman" pitchFamily="-123" charset="0"/>
            </a:endParaRPr>
          </a:p>
        </p:txBody>
      </p:sp>
      <p:sp>
        <p:nvSpPr>
          <p:cNvPr id="64516" name="Slide Number Placeholder 3"/>
          <p:cNvSpPr>
            <a:spLocks noGrp="1"/>
          </p:cNvSpPr>
          <p:nvPr>
            <p:ph type="sldNum" sz="quarter" idx="5"/>
          </p:nvPr>
        </p:nvSpPr>
        <p:spPr/>
        <p:txBody>
          <a:bodyPr/>
          <a:lstStyle/>
          <a:p>
            <a:pPr>
              <a:defRPr/>
            </a:pPr>
            <a:fld id="{7E6A18BA-D309-43E4-B158-1DB90D12FF03}" type="slidenum">
              <a:rPr lang="en-IN"/>
              <a:pPr>
                <a:defRPr/>
              </a:pPr>
              <a:t>53</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zh-CN" dirty="0">
                <a:latin typeface="Times New Roman" pitchFamily="-123" charset="0"/>
              </a:rPr>
              <a:t>Symmetric Multiprocessing (SMP)</a:t>
            </a:r>
          </a:p>
          <a:p>
            <a:pPr eaLnBrk="1" hangingPunct="1">
              <a:spcBef>
                <a:spcPct val="0"/>
              </a:spcBef>
            </a:pPr>
            <a:r>
              <a:rPr lang="en-US" altLang="zh-CN" dirty="0">
                <a:latin typeface="Times New Roman" pitchFamily="-123" charset="0"/>
              </a:rPr>
              <a:t>Orthogonal  - Statistically unrelated</a:t>
            </a:r>
          </a:p>
          <a:p>
            <a:pPr eaLnBrk="1" hangingPunct="1">
              <a:spcBef>
                <a:spcPct val="0"/>
              </a:spcBef>
            </a:pPr>
            <a:r>
              <a:rPr lang="en-US" altLang="zh-CN" dirty="0">
                <a:latin typeface="Times New Roman" pitchFamily="-123" charset="0"/>
              </a:rPr>
              <a:t>The Version 4 API has integral support for multi-processor systems, with its main focus on scalability.</a:t>
            </a:r>
          </a:p>
          <a:p>
            <a:pPr eaLnBrk="1" hangingPunct="1">
              <a:spcBef>
                <a:spcPct val="0"/>
              </a:spcBef>
            </a:pPr>
            <a:r>
              <a:rPr lang="en-US" altLang="zh-CN" dirty="0">
                <a:latin typeface="Times New Roman" pitchFamily="-123" charset="0"/>
              </a:rPr>
              <a:t>NUMA systems are supported with the aforementioned </a:t>
            </a:r>
            <a:r>
              <a:rPr lang="en-US" altLang="zh-CN" dirty="0" err="1">
                <a:latin typeface="Times New Roman" pitchFamily="-123" charset="0"/>
              </a:rPr>
              <a:t>exible</a:t>
            </a:r>
            <a:r>
              <a:rPr lang="en-US" altLang="zh-CN" dirty="0">
                <a:latin typeface="Times New Roman" pitchFamily="-123" charset="0"/>
              </a:rPr>
              <a:t> thread allocation primitives. Thread migration allows use of node local memory and thus increases overall system performance. Similar optimizations are possible for simultaneous multi-threaded architectures, such as Intel's Hyper-Threading technology.</a:t>
            </a:r>
          </a:p>
          <a:p>
            <a:endParaRPr lang="en-US" dirty="0"/>
          </a:p>
          <a:p>
            <a:r>
              <a:rPr lang="en-US" dirty="0"/>
              <a:t>prerequisite</a:t>
            </a:r>
          </a:p>
          <a:p>
            <a:r>
              <a:rPr lang="en-US" dirty="0" err="1"/>
              <a:t>A.noun</a:t>
            </a:r>
            <a:endParaRPr lang="en-US" dirty="0"/>
          </a:p>
          <a:p>
            <a:r>
              <a:rPr lang="en-US" dirty="0"/>
              <a:t>先决条件</a:t>
            </a:r>
          </a:p>
          <a:p>
            <a:r>
              <a:rPr lang="en-US" dirty="0"/>
              <a:t>to be a prerequisite for [something]</a:t>
            </a:r>
          </a:p>
          <a:p>
            <a:r>
              <a:rPr lang="en-US" dirty="0"/>
              <a:t>是某事的前提</a:t>
            </a:r>
          </a:p>
          <a:p>
            <a:r>
              <a:rPr lang="en-US" dirty="0" err="1"/>
              <a:t>B.adjective</a:t>
            </a:r>
            <a:endParaRPr lang="en-US" dirty="0"/>
          </a:p>
          <a:p>
            <a:r>
              <a:rPr lang="en-US" dirty="0"/>
              <a:t>必备的</a:t>
            </a:r>
          </a:p>
        </p:txBody>
      </p:sp>
      <p:sp>
        <p:nvSpPr>
          <p:cNvPr id="4" name="Slide Number Placeholder 3"/>
          <p:cNvSpPr>
            <a:spLocks noGrp="1"/>
          </p:cNvSpPr>
          <p:nvPr>
            <p:ph type="sldNum" sz="quarter" idx="10"/>
          </p:nvPr>
        </p:nvSpPr>
        <p:spPr/>
        <p:txBody>
          <a:bodyPr/>
          <a:lstStyle/>
          <a:p>
            <a:pPr>
              <a:defRPr/>
            </a:pPr>
            <a:fld id="{2696C010-F8AB-470B-877C-6EFEB391556D}" type="slidenum">
              <a:rPr lang="en-US" altLang="zh-CN" smtClean="0"/>
              <a:pPr>
                <a:defRPr/>
              </a:pPr>
              <a:t>55</a:t>
            </a:fld>
            <a:endParaRPr lang="en-US" altLang="zh-CN"/>
          </a:p>
        </p:txBody>
      </p:sp>
    </p:spTree>
    <p:extLst>
      <p:ext uri="{BB962C8B-B14F-4D97-AF65-F5344CB8AC3E}">
        <p14:creationId xmlns:p14="http://schemas.microsoft.com/office/powerpoint/2010/main" val="26619063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10693449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code.metager.de</a:t>
            </a:r>
            <a:r>
              <a:rPr lang="en-US" dirty="0"/>
              <a:t>/source/</a:t>
            </a:r>
            <a:r>
              <a:rPr lang="en-US" dirty="0" err="1"/>
              <a:t>xref</a:t>
            </a:r>
            <a:r>
              <a:rPr lang="en-US" dirty="0"/>
              <a:t>/</a:t>
            </a:r>
            <a:r>
              <a:rPr lang="en-US" dirty="0" err="1"/>
              <a:t>hurd</a:t>
            </a:r>
            <a:r>
              <a:rPr lang="en-US" dirty="0"/>
              <a:t>/</a:t>
            </a:r>
            <a:r>
              <a:rPr lang="en-US" dirty="0" err="1"/>
              <a:t>viengoos</a:t>
            </a:r>
            <a:r>
              <a:rPr lang="en-US" dirty="0"/>
              <a:t>/libl4/ia32/l4/bits/</a:t>
            </a:r>
            <a:r>
              <a:rPr lang="en-US" dirty="0" err="1"/>
              <a:t>syscall.h</a:t>
            </a:r>
            <a:endParaRPr lang="en-US" dirty="0"/>
          </a:p>
        </p:txBody>
      </p:sp>
      <p:sp>
        <p:nvSpPr>
          <p:cNvPr id="4" name="Slide Number Placeholder 3"/>
          <p:cNvSpPr>
            <a:spLocks noGrp="1"/>
          </p:cNvSpPr>
          <p:nvPr>
            <p:ph type="sldNum" sz="quarter" idx="10"/>
          </p:nvPr>
        </p:nvSpPr>
        <p:spPr/>
        <p:txBody>
          <a:bodyPr/>
          <a:lstStyle/>
          <a:p>
            <a:pPr>
              <a:defRPr/>
            </a:pPr>
            <a:fld id="{2696C010-F8AB-470B-877C-6EFEB391556D}" type="slidenum">
              <a:rPr lang="en-US" altLang="zh-CN" smtClean="0"/>
              <a:pPr>
                <a:defRPr/>
              </a:pPr>
              <a:t>58</a:t>
            </a:fld>
            <a:endParaRPr lang="en-US" altLang="zh-CN"/>
          </a:p>
        </p:txBody>
      </p:sp>
    </p:spTree>
    <p:extLst>
      <p:ext uri="{BB962C8B-B14F-4D97-AF65-F5344CB8AC3E}">
        <p14:creationId xmlns:p14="http://schemas.microsoft.com/office/powerpoint/2010/main" val="29569175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33288999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1714583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29686829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18407200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Grant </a:t>
            </a:r>
            <a:r>
              <a:rPr kumimoji="1" lang="zh-CN" altLang="en-US" dirty="0"/>
              <a:t>许可</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2696C010-F8AB-470B-877C-6EFEB391556D}" type="slidenum">
              <a:rPr lang="en-US" altLang="zh-CN" smtClean="0"/>
              <a:pPr>
                <a:defRPr/>
              </a:pPr>
              <a:t>80</a:t>
            </a:fld>
            <a:endParaRPr lang="en-US" altLang="zh-CN"/>
          </a:p>
        </p:txBody>
      </p:sp>
    </p:spTree>
    <p:extLst>
      <p:ext uri="{BB962C8B-B14F-4D97-AF65-F5344CB8AC3E}">
        <p14:creationId xmlns:p14="http://schemas.microsoft.com/office/powerpoint/2010/main" val="27171383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237515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a:ln/>
        </p:spPr>
      </p:sp>
      <p:sp>
        <p:nvSpPr>
          <p:cNvPr id="27650" name="备注占位符 2"/>
          <p:cNvSpPr>
            <a:spLocks noGrp="1"/>
          </p:cNvSpPr>
          <p:nvPr>
            <p:ph type="body" idx="1"/>
          </p:nvPr>
        </p:nvSpPr>
        <p:spPr>
          <a:noFill/>
          <a:ln/>
        </p:spPr>
        <p:txBody>
          <a:bodyPr/>
          <a:lstStyle/>
          <a:p>
            <a:r>
              <a:rPr lang="en-US" dirty="0">
                <a:latin typeface="Times New Roman" pitchFamily="-123" charset="0"/>
              </a:rPr>
              <a:t>http://www.cs.rochester.edu/~kshen/csc256-spring2004/lectures/lecture22-microkernel.pdf</a:t>
            </a:r>
          </a:p>
        </p:txBody>
      </p:sp>
      <p:sp>
        <p:nvSpPr>
          <p:cNvPr id="4" name="灯片编号占位符 3"/>
          <p:cNvSpPr>
            <a:spLocks noGrp="1"/>
          </p:cNvSpPr>
          <p:nvPr>
            <p:ph type="sldNum" sz="quarter" idx="5"/>
          </p:nvPr>
        </p:nvSpPr>
        <p:spPr/>
        <p:txBody>
          <a:bodyPr/>
          <a:lstStyle/>
          <a:p>
            <a:pPr>
              <a:defRPr/>
            </a:pPr>
            <a:fld id="{49A91754-4CA6-48DB-9DF0-97D5375D8C24}" type="slidenum">
              <a:rPr lang="en-US" altLang="zh-CN" smtClean="0"/>
              <a:pPr>
                <a:defRPr/>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trampoline</a:t>
            </a:r>
          </a:p>
          <a:p>
            <a:pPr marL="228600" indent="-228600">
              <a:buAutoNum type="arabicPeriod"/>
            </a:pPr>
            <a:r>
              <a:rPr lang="zh-CN" altLang="en-US" dirty="0"/>
              <a:t>蹦床</a:t>
            </a:r>
            <a:r>
              <a:rPr lang="en-US" altLang="zh-CN" dirty="0"/>
              <a:t>;(</a:t>
            </a:r>
            <a:r>
              <a:rPr lang="zh-CN" altLang="en-US" dirty="0"/>
              <a:t>杂技表演中翻筋斗用的</a:t>
            </a:r>
            <a:r>
              <a:rPr lang="en-US" altLang="zh-CN" dirty="0"/>
              <a:t>)</a:t>
            </a:r>
            <a:r>
              <a:rPr lang="zh-CN" altLang="en-US" dirty="0"/>
              <a:t>蹦床</a:t>
            </a:r>
            <a:r>
              <a:rPr lang="en-US" altLang="zh-CN" dirty="0"/>
              <a:t>,</a:t>
            </a:r>
            <a:r>
              <a:rPr lang="zh-CN" altLang="en-US" dirty="0"/>
              <a:t>弹床</a:t>
            </a:r>
            <a:endParaRPr lang="en-US" altLang="zh-CN" dirty="0"/>
          </a:p>
          <a:p>
            <a:pPr marL="228600" indent="-228600">
              <a:buAutoNum type="arabicPeriod"/>
            </a:pPr>
            <a:endParaRPr lang="en-US" altLang="zh-CN" dirty="0"/>
          </a:p>
          <a:p>
            <a:pPr marL="0" indent="0">
              <a:buNone/>
            </a:pPr>
            <a:r>
              <a:rPr lang="en-US" altLang="zh-CN" dirty="0"/>
              <a:t>https://</a:t>
            </a:r>
            <a:r>
              <a:rPr lang="en-US" altLang="zh-CN" dirty="0" err="1"/>
              <a:t>github.com</a:t>
            </a:r>
            <a:r>
              <a:rPr lang="en-US" altLang="zh-CN" dirty="0"/>
              <a:t>/</a:t>
            </a:r>
            <a:r>
              <a:rPr lang="en-US" altLang="zh-CN" dirty="0" err="1"/>
              <a:t>ssumpf</a:t>
            </a:r>
            <a:r>
              <a:rPr lang="en-US" altLang="zh-CN" dirty="0"/>
              <a:t>/l4linux</a:t>
            </a:r>
          </a:p>
          <a:p>
            <a:pPr marL="0" indent="0">
              <a:buNone/>
            </a:pPr>
            <a:r>
              <a:rPr lang="en-US" altLang="zh-CN" dirty="0"/>
              <a:t>L4Linux: Upstream Linux l4box 3.9.0-l4-svn37</a:t>
            </a:r>
          </a:p>
          <a:p>
            <a:pPr marL="0" indent="0">
              <a:buNone/>
            </a:pPr>
            <a:endParaRPr lang="en-US" altLang="zh-CN" dirty="0"/>
          </a:p>
          <a:p>
            <a:pPr marL="0" indent="0">
              <a:buNone/>
            </a:pPr>
            <a:r>
              <a:rPr lang="en-US" altLang="zh-CN" dirty="0"/>
              <a:t>http://</a:t>
            </a:r>
            <a:r>
              <a:rPr lang="en-US" altLang="zh-CN" dirty="0" err="1"/>
              <a:t>www.inf.tu-dresden.de</a:t>
            </a:r>
            <a:r>
              <a:rPr lang="en-US" altLang="zh-CN" dirty="0"/>
              <a:t>/</a:t>
            </a:r>
            <a:r>
              <a:rPr lang="en-US" altLang="zh-CN" dirty="0" err="1"/>
              <a:t>index.php?node_id</a:t>
            </a:r>
            <a:r>
              <a:rPr lang="en-US" altLang="zh-CN" dirty="0"/>
              <a:t>=2654&amp;ln=en</a:t>
            </a:r>
          </a:p>
          <a:p>
            <a:pPr marL="0" indent="0">
              <a:buNone/>
            </a:pPr>
            <a:endParaRPr lang="en-US" altLang="zh-CN" dirty="0"/>
          </a:p>
          <a:p>
            <a:pPr marL="0" indent="0">
              <a:buNone/>
            </a:pPr>
            <a:r>
              <a:rPr lang="en-US" altLang="zh-CN" dirty="0"/>
              <a:t>https://l4linux.org/</a:t>
            </a:r>
          </a:p>
          <a:p>
            <a:pPr marL="0" indent="0">
              <a:buNone/>
            </a:pPr>
            <a:r>
              <a:rPr lang="fr-FR" altLang="zh-CN" dirty="0"/>
              <a:t>L4Linux </a:t>
            </a:r>
            <a:r>
              <a:rPr lang="en-US" altLang="zh-CN" dirty="0"/>
              <a:t>5.13</a:t>
            </a:r>
            <a:endParaRPr lang="fr-FR" altLang="zh-CN" dirty="0"/>
          </a:p>
          <a:p>
            <a:pPr marL="0" indent="0">
              <a:buNone/>
            </a:pPr>
            <a:r>
              <a:rPr lang="fr-FR" altLang="zh-CN" dirty="0"/>
              <a:t>July 20</a:t>
            </a:r>
            <a:r>
              <a:rPr lang="en-US" altLang="zh-CN" dirty="0"/>
              <a:t>21</a:t>
            </a:r>
          </a:p>
          <a:p>
            <a:pPr marL="0" indent="0">
              <a:buNone/>
            </a:pPr>
            <a:endParaRPr lang="en-US" altLang="zh-CN" dirty="0"/>
          </a:p>
          <a:p>
            <a:pPr marL="0" indent="0">
              <a:buNone/>
            </a:pPr>
            <a:r>
              <a:rPr lang="en-US" altLang="zh-CN" dirty="0"/>
              <a:t>https://</a:t>
            </a:r>
            <a:r>
              <a:rPr lang="en-US" altLang="zh-CN" dirty="0" err="1"/>
              <a:t>www.kernel.org</a:t>
            </a:r>
            <a:r>
              <a:rPr lang="en-US" altLang="zh-CN" dirty="0"/>
              <a:t>/</a:t>
            </a:r>
          </a:p>
          <a:p>
            <a:pPr marL="0" indent="0">
              <a:buNone/>
            </a:pPr>
            <a:r>
              <a:rPr lang="en" altLang="zh-CN" dirty="0"/>
              <a:t>stable: </a:t>
            </a:r>
            <a:r>
              <a:rPr lang="en" altLang="zh-CN" b="1" dirty="0"/>
              <a:t>5.14.8</a:t>
            </a:r>
            <a:endParaRPr lang="zh-CN" altLang="en-US" dirty="0"/>
          </a:p>
        </p:txBody>
      </p:sp>
      <p:sp>
        <p:nvSpPr>
          <p:cNvPr id="4" name="灯片编号占位符 3"/>
          <p:cNvSpPr>
            <a:spLocks noGrp="1"/>
          </p:cNvSpPr>
          <p:nvPr>
            <p:ph type="sldNum" sz="quarter" idx="10"/>
          </p:nvPr>
        </p:nvSpPr>
        <p:spPr/>
        <p:txBody>
          <a:bodyPr/>
          <a:lstStyle/>
          <a:p>
            <a:pPr>
              <a:defRPr/>
            </a:pPr>
            <a:fld id="{2696C010-F8AB-470B-877C-6EFEB391556D}" type="slidenum">
              <a:rPr lang="en-US" altLang="zh-CN" smtClean="0"/>
              <a:pPr>
                <a:defRPr/>
              </a:pPr>
              <a:t>85</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幻灯片图像占位符 1"/>
          <p:cNvSpPr>
            <a:spLocks noGrp="1" noRot="1" noChangeAspect="1"/>
          </p:cNvSpPr>
          <p:nvPr>
            <p:ph type="sldImg"/>
          </p:nvPr>
        </p:nvSpPr>
        <p:spPr>
          <a:ln/>
        </p:spPr>
      </p:sp>
      <p:sp>
        <p:nvSpPr>
          <p:cNvPr id="180226" name="备注占位符 2"/>
          <p:cNvSpPr>
            <a:spLocks noGrp="1"/>
          </p:cNvSpPr>
          <p:nvPr>
            <p:ph type="body" idx="1"/>
          </p:nvPr>
        </p:nvSpPr>
        <p:spPr>
          <a:noFill/>
          <a:ln/>
        </p:spPr>
        <p:txBody>
          <a:bodyPr/>
          <a:lstStyle/>
          <a:p>
            <a:r>
              <a:rPr lang="en-US" altLang="zh-CN" dirty="0">
                <a:latin typeface="Times New Roman" pitchFamily="-123" charset="0"/>
              </a:rPr>
              <a:t>Trampoline </a:t>
            </a:r>
            <a:r>
              <a:rPr lang="zh-CN" altLang="en-US" dirty="0">
                <a:latin typeface="Times New Roman" pitchFamily="-123" charset="0"/>
                <a:ea typeface="华文细黑" pitchFamily="-123" charset="-122"/>
                <a:cs typeface="华文细黑" pitchFamily="-123" charset="-122"/>
              </a:rPr>
              <a:t>蹦</a:t>
            </a:r>
            <a:r>
              <a:rPr lang="zh-CN" altLang="en-US" dirty="0">
                <a:latin typeface="Times New Roman" pitchFamily="-123" charset="0"/>
              </a:rPr>
              <a:t>床</a:t>
            </a:r>
            <a:r>
              <a:rPr lang="en-US" altLang="zh-CN" dirty="0">
                <a:latin typeface="Times New Roman" pitchFamily="-123" charset="0"/>
              </a:rPr>
              <a:t>;(</a:t>
            </a:r>
            <a:r>
              <a:rPr lang="zh-CN" altLang="en-US" dirty="0">
                <a:latin typeface="Times New Roman" pitchFamily="-123" charset="0"/>
                <a:ea typeface="华文细黑" pitchFamily="-123" charset="-122"/>
                <a:cs typeface="华文细黑" pitchFamily="-123" charset="-122"/>
              </a:rPr>
              <a:t>杂</a:t>
            </a:r>
            <a:r>
              <a:rPr lang="zh-CN" altLang="en-US" dirty="0">
                <a:latin typeface="Times New Roman" pitchFamily="-123" charset="0"/>
              </a:rPr>
              <a:t>技表演中翻筋斗用的</a:t>
            </a:r>
            <a:r>
              <a:rPr lang="en-US" altLang="zh-CN" dirty="0">
                <a:latin typeface="Times New Roman" pitchFamily="-123" charset="0"/>
              </a:rPr>
              <a:t>)</a:t>
            </a:r>
            <a:r>
              <a:rPr lang="zh-CN" altLang="en-US" dirty="0">
                <a:latin typeface="Times New Roman" pitchFamily="-123" charset="0"/>
                <a:ea typeface="华文细黑" pitchFamily="-123" charset="-122"/>
                <a:cs typeface="华文细黑" pitchFamily="-123" charset="-122"/>
              </a:rPr>
              <a:t>蹦</a:t>
            </a:r>
            <a:r>
              <a:rPr lang="zh-CN" altLang="en-US" dirty="0">
                <a:latin typeface="Times New Roman" pitchFamily="-123" charset="0"/>
              </a:rPr>
              <a:t>床</a:t>
            </a:r>
            <a:r>
              <a:rPr lang="en-US" altLang="zh-CN" dirty="0">
                <a:latin typeface="Times New Roman" pitchFamily="-123" charset="0"/>
              </a:rPr>
              <a:t>,</a:t>
            </a:r>
            <a:r>
              <a:rPr lang="zh-CN" altLang="en-US" dirty="0">
                <a:latin typeface="Times New Roman" pitchFamily="-123" charset="0"/>
                <a:ea typeface="华文细黑" pitchFamily="-123" charset="-122"/>
                <a:cs typeface="华文细黑" pitchFamily="-123" charset="-122"/>
              </a:rPr>
              <a:t>弹</a:t>
            </a:r>
            <a:r>
              <a:rPr lang="zh-CN" altLang="en-US" dirty="0">
                <a:latin typeface="Times New Roman" pitchFamily="-123" charset="0"/>
              </a:rPr>
              <a:t>床</a:t>
            </a:r>
          </a:p>
        </p:txBody>
      </p:sp>
      <p:sp>
        <p:nvSpPr>
          <p:cNvPr id="4" name="灯片编号占位符 3"/>
          <p:cNvSpPr>
            <a:spLocks noGrp="1"/>
          </p:cNvSpPr>
          <p:nvPr>
            <p:ph type="sldNum" sz="quarter" idx="5"/>
          </p:nvPr>
        </p:nvSpPr>
        <p:spPr/>
        <p:txBody>
          <a:bodyPr/>
          <a:lstStyle/>
          <a:p>
            <a:pPr>
              <a:defRPr/>
            </a:pPr>
            <a:fld id="{91BD8ADC-ADB0-443E-808F-8FB158854021}" type="slidenum">
              <a:rPr lang="en-US" altLang="zh-CN" smtClean="0"/>
              <a:pPr>
                <a:defRPr/>
              </a:pPr>
              <a:t>86</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18740057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96C010-F8AB-470B-877C-6EFEB391556D}" type="slidenum">
              <a:rPr lang="en-US" altLang="zh-CN" smtClean="0"/>
              <a:pPr>
                <a:defRPr/>
              </a:pPr>
              <a:t>94</a:t>
            </a:fld>
            <a:endParaRPr lang="en-US" altLang="zh-CN"/>
          </a:p>
        </p:txBody>
      </p:sp>
    </p:spTree>
    <p:extLst>
      <p:ext uri="{BB962C8B-B14F-4D97-AF65-F5344CB8AC3E}">
        <p14:creationId xmlns:p14="http://schemas.microsoft.com/office/powerpoint/2010/main" val="36908135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Placeholder 2"/>
          <p:cNvSpPr>
            <a:spLocks noGrp="1" noRot="1" noChangeAspect="1" noChangeArrowheads="1" noTextEdit="1"/>
          </p:cNvSpPr>
          <p:nvPr>
            <p:ph type="sldImg"/>
          </p:nvPr>
        </p:nvSpPr>
        <p:spPr>
          <a:ln/>
        </p:spPr>
      </p:sp>
      <p:sp>
        <p:nvSpPr>
          <p:cNvPr id="229378" name="Placeholder 3"/>
          <p:cNvSpPr>
            <a:spLocks noGrp="1" noChangeArrowheads="1"/>
          </p:cNvSpPr>
          <p:nvPr>
            <p:ph type="body" idx="1"/>
          </p:nvPr>
        </p:nvSpPr>
        <p:spPr>
          <a:noFill/>
          <a:ln/>
        </p:spPr>
        <p:txBody>
          <a:bodyPr/>
          <a:lstStyle/>
          <a:p>
            <a:endParaRPr lang="en-US">
              <a:latin typeface="Times New Roman" pitchFamily="-123"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Placeholder 2"/>
          <p:cNvSpPr>
            <a:spLocks noGrp="1" noRot="1" noChangeAspect="1" noChangeArrowheads="1" noTextEdit="1"/>
          </p:cNvSpPr>
          <p:nvPr>
            <p:ph type="sldImg"/>
          </p:nvPr>
        </p:nvSpPr>
        <p:spPr>
          <a:ln/>
        </p:spPr>
      </p:sp>
      <p:sp>
        <p:nvSpPr>
          <p:cNvPr id="278531" name="Placeholder 3"/>
          <p:cNvSpPr>
            <a:spLocks noGrp="1" noChangeArrowheads="1"/>
          </p:cNvSpPr>
          <p:nvPr>
            <p:ph type="body" idx="1"/>
          </p:nvPr>
        </p:nvSpPr>
        <p:spPr>
          <a:noFill/>
          <a:ln/>
        </p:spPr>
        <p:txBody>
          <a:bodyPr/>
          <a:lstStyle/>
          <a:p>
            <a:endParaRPr lang="en-US">
              <a:latin typeface="Times New Roman" pitchFamily="-123"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pPr eaLnBrk="1" hangingPunct="1"/>
            <a:r>
              <a:rPr lang="zh-CN">
                <a:latin typeface="Times New Roman" pitchFamily="-123" charset="0"/>
              </a:rPr>
              <a:t>a </a:t>
            </a:r>
            <a:r>
              <a:rPr lang="zh-CN" b="1">
                <a:latin typeface="Times New Roman" pitchFamily="-123" charset="0"/>
              </a:rPr>
              <a:t>microkernel</a:t>
            </a:r>
            <a:r>
              <a:rPr lang="zh-CN">
                <a:latin typeface="Times New Roman" pitchFamily="-123" charset="0"/>
              </a:rPr>
              <a:t> is a computer kernel which provides the mechanisms needed to implement an operating system, such as low-level address space management, thread management, and inter-process communication. </a:t>
            </a:r>
          </a:p>
          <a:p>
            <a:pPr eaLnBrk="1" hangingPunct="1"/>
            <a:endParaRPr lang="zh-CN">
              <a:latin typeface="Times New Roman" pitchFamily="-123" charset="0"/>
            </a:endParaRPr>
          </a:p>
          <a:p>
            <a:pPr eaLnBrk="1" hangingPunct="1"/>
            <a:r>
              <a:rPr lang="en-US">
                <a:latin typeface="Times New Roman" pitchFamily="-123" charset="0"/>
              </a:rPr>
              <a:t>http://www.cse.iitd.ac.in/~mcs082803/Working%20of%20L4%20Microkernel.ppt</a:t>
            </a:r>
          </a:p>
          <a:p>
            <a:pPr eaLnBrk="1" hangingPunct="1"/>
            <a:r>
              <a:rPr lang="zh-CN">
                <a:latin typeface="Times New Roman" pitchFamily="-123" charset="0"/>
              </a:rPr>
              <a:t>Page 60;</a:t>
            </a:r>
          </a:p>
        </p:txBody>
      </p:sp>
      <p:sp>
        <p:nvSpPr>
          <p:cNvPr id="4" name="Slide Number Placeholder 3"/>
          <p:cNvSpPr>
            <a:spLocks noGrp="1"/>
          </p:cNvSpPr>
          <p:nvPr>
            <p:ph type="sldNum" sz="quarter" idx="5"/>
          </p:nvPr>
        </p:nvSpPr>
        <p:spPr/>
        <p:txBody>
          <a:bodyPr/>
          <a:lstStyle/>
          <a:p>
            <a:pPr>
              <a:defRPr/>
            </a:pPr>
            <a:fld id="{A54047DB-6D58-4003-81BF-DCDE850D210A}" type="slidenum">
              <a:rPr lang="en-IN"/>
              <a:pPr>
                <a:defRPr/>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119122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a:ln/>
        </p:spPr>
      </p:sp>
      <p:sp>
        <p:nvSpPr>
          <p:cNvPr id="32770" name="备注占位符 2"/>
          <p:cNvSpPr>
            <a:spLocks noGrp="1"/>
          </p:cNvSpPr>
          <p:nvPr>
            <p:ph type="body" idx="1"/>
          </p:nvPr>
        </p:nvSpPr>
        <p:spPr>
          <a:noFill/>
          <a:ln/>
        </p:spPr>
        <p:txBody>
          <a:bodyPr/>
          <a:lstStyle/>
          <a:p>
            <a:r>
              <a:rPr lang="en-US" dirty="0">
                <a:latin typeface="Times New Roman" pitchFamily="-123" charset="0"/>
              </a:rPr>
              <a:t>http://www.cs.ucf.edu/courses/cop5611/spring05/item/micro-kernels.pdf</a:t>
            </a:r>
          </a:p>
          <a:p>
            <a:r>
              <a:rPr lang="en-US" altLang="zh-CN" dirty="0">
                <a:latin typeface="Times New Roman" pitchFamily="-123" charset="0"/>
              </a:rPr>
              <a:t>Page 5 to 12</a:t>
            </a:r>
          </a:p>
          <a:p>
            <a:endParaRPr lang="en-US" altLang="zh-CN" dirty="0">
              <a:latin typeface="Times New Roman" pitchFamily="-123" charset="0"/>
            </a:endParaRPr>
          </a:p>
          <a:p>
            <a:r>
              <a:rPr lang="en-US" altLang="zh-CN" dirty="0">
                <a:latin typeface="Times New Roman" pitchFamily="-123" charset="0"/>
              </a:rPr>
              <a:t>Map</a:t>
            </a:r>
            <a:r>
              <a:rPr lang="zh-CN" altLang="en-US" dirty="0">
                <a:latin typeface="Times New Roman" pitchFamily="-123" charset="0"/>
              </a:rPr>
              <a:t>：映射</a:t>
            </a:r>
            <a:endParaRPr lang="en-US" altLang="zh-CN" dirty="0">
              <a:latin typeface="Times New Roman" pitchFamily="-123" charset="0"/>
            </a:endParaRPr>
          </a:p>
          <a:p>
            <a:r>
              <a:rPr lang="en-US" altLang="zh-CN" dirty="0">
                <a:latin typeface="Times New Roman" pitchFamily="-123" charset="0"/>
              </a:rPr>
              <a:t>Grant</a:t>
            </a:r>
            <a:r>
              <a:rPr lang="zh-CN" altLang="en-US" dirty="0">
                <a:latin typeface="Times New Roman" pitchFamily="-123" charset="0"/>
              </a:rPr>
              <a:t>：转让</a:t>
            </a:r>
            <a:endParaRPr lang="en-US" altLang="zh-CN" dirty="0">
              <a:latin typeface="Times New Roman" pitchFamily="-123" charset="0"/>
            </a:endParaRPr>
          </a:p>
          <a:p>
            <a:r>
              <a:rPr lang="en-US" altLang="zh-CN" dirty="0">
                <a:latin typeface="Times New Roman" pitchFamily="-123" charset="0"/>
              </a:rPr>
              <a:t>Flush</a:t>
            </a:r>
            <a:r>
              <a:rPr lang="zh-CN" altLang="en-US" dirty="0">
                <a:latin typeface="Times New Roman" pitchFamily="-123" charset="0"/>
              </a:rPr>
              <a:t>：删除</a:t>
            </a:r>
          </a:p>
        </p:txBody>
      </p:sp>
      <p:sp>
        <p:nvSpPr>
          <p:cNvPr id="4" name="灯片编号占位符 3"/>
          <p:cNvSpPr>
            <a:spLocks noGrp="1"/>
          </p:cNvSpPr>
          <p:nvPr>
            <p:ph type="sldNum" sz="quarter" idx="5"/>
          </p:nvPr>
        </p:nvSpPr>
        <p:spPr/>
        <p:txBody>
          <a:bodyPr/>
          <a:lstStyle/>
          <a:p>
            <a:pPr>
              <a:defRPr/>
            </a:pPr>
            <a:fld id="{00D38A7F-41F9-4390-975A-AA9FF97318DB}" type="slidenum">
              <a:rPr lang="en-US" altLang="zh-CN" smtClean="0"/>
              <a:pPr>
                <a:defRPr/>
              </a:pPr>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endParaRPr lang="en-US">
              <a:latin typeface="Times New Roman" pitchFamily="-123" charset="0"/>
            </a:endParaRPr>
          </a:p>
        </p:txBody>
      </p:sp>
    </p:spTree>
    <p:extLst>
      <p:ext uri="{BB962C8B-B14F-4D97-AF65-F5344CB8AC3E}">
        <p14:creationId xmlns:p14="http://schemas.microsoft.com/office/powerpoint/2010/main" val="3353073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14300"/>
            <a:ext cx="1989137" cy="5346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14300"/>
            <a:ext cx="5818188" cy="5346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25475" y="114300"/>
            <a:ext cx="7956550" cy="600075"/>
          </a:xfrm>
        </p:spPr>
        <p:txBody>
          <a:bodyPr/>
          <a:lstStyle/>
          <a:p>
            <a:r>
              <a:rPr lang="en-US"/>
              <a:t>Click to edit Master title style</a:t>
            </a:r>
          </a:p>
        </p:txBody>
      </p:sp>
      <p:sp>
        <p:nvSpPr>
          <p:cNvPr id="3" name="Text Placeholder 2"/>
          <p:cNvSpPr>
            <a:spLocks noGrp="1"/>
          </p:cNvSpPr>
          <p:nvPr>
            <p:ph type="body" sz="half" idx="1"/>
          </p:nvPr>
        </p:nvSpPr>
        <p:spPr>
          <a:xfrm>
            <a:off x="812800" y="1346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775200" y="1346200"/>
            <a:ext cx="3810000" cy="4114800"/>
          </a:xfrm>
        </p:spPr>
        <p:txBody>
          <a:bodyPr/>
          <a:lstStyle/>
          <a:p>
            <a:pPr lvl="0"/>
            <a:endParaRPr 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5475" y="114300"/>
            <a:ext cx="7959725" cy="53467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25475" y="114300"/>
            <a:ext cx="7956550" cy="600075"/>
          </a:xfrm>
        </p:spPr>
        <p:txBody>
          <a:bodyPr/>
          <a:lstStyle/>
          <a:p>
            <a:r>
              <a:rPr lang="en-US" altLang="zh-CN"/>
              <a:t>Click to edit Master title style</a:t>
            </a:r>
            <a:endParaRPr lang="en-US"/>
          </a:p>
        </p:txBody>
      </p:sp>
      <p:sp>
        <p:nvSpPr>
          <p:cNvPr id="3" name="Text Placeholder 2"/>
          <p:cNvSpPr>
            <a:spLocks noGrp="1"/>
          </p:cNvSpPr>
          <p:nvPr>
            <p:ph type="body" sz="half" idx="1"/>
          </p:nvPr>
        </p:nvSpPr>
        <p:spPr>
          <a:xfrm>
            <a:off x="812800" y="1346200"/>
            <a:ext cx="7772400" cy="1981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812800" y="3479800"/>
            <a:ext cx="7772400" cy="1981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5475" y="114300"/>
            <a:ext cx="7956550" cy="600075"/>
          </a:xfrm>
        </p:spPr>
        <p:txBody>
          <a:bodyPr/>
          <a:lstStyle/>
          <a:p>
            <a:r>
              <a:rPr lang="en-US" altLang="zh-CN"/>
              <a:t>Click to edit Master title style</a:t>
            </a:r>
            <a:endParaRPr lang="en-US"/>
          </a:p>
        </p:txBody>
      </p:sp>
      <p:sp>
        <p:nvSpPr>
          <p:cNvPr id="3" name="Text Placeholder 2"/>
          <p:cNvSpPr>
            <a:spLocks noGrp="1"/>
          </p:cNvSpPr>
          <p:nvPr>
            <p:ph type="body" sz="half" idx="1"/>
          </p:nvPr>
        </p:nvSpPr>
        <p:spPr>
          <a:xfrm>
            <a:off x="812800" y="1346200"/>
            <a:ext cx="3810000" cy="41148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775200" y="1346200"/>
            <a:ext cx="3810000" cy="41148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752600"/>
            <a:ext cx="40132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22800" y="1752600"/>
            <a:ext cx="40132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31800" y="6229350"/>
            <a:ext cx="1905000" cy="457200"/>
          </a:xfrm>
          <a:prstGeom prst="rect">
            <a:avLst/>
          </a:prstGeom>
        </p:spPr>
        <p:txBody>
          <a:bodyPr/>
          <a:lstStyle>
            <a:lvl1pPr>
              <a:defRPr/>
            </a:lvl1pPr>
          </a:lstStyle>
          <a:p>
            <a:endParaRPr lang="en-GB"/>
          </a:p>
        </p:txBody>
      </p:sp>
      <p:sp>
        <p:nvSpPr>
          <p:cNvPr id="6" name="页脚占位符 5"/>
          <p:cNvSpPr>
            <a:spLocks noGrp="1"/>
          </p:cNvSpPr>
          <p:nvPr>
            <p:ph type="ftr" sz="quarter" idx="11"/>
          </p:nvPr>
        </p:nvSpPr>
        <p:spPr>
          <a:xfrm>
            <a:off x="3124200" y="6229350"/>
            <a:ext cx="2895600" cy="457200"/>
          </a:xfrm>
          <a:prstGeom prst="rect">
            <a:avLst/>
          </a:prstGeom>
        </p:spPr>
        <p:txBody>
          <a:bodyPr/>
          <a:lstStyle>
            <a:lvl1pPr>
              <a:defRPr/>
            </a:lvl1pPr>
          </a:lstStyle>
          <a:p>
            <a:endParaRPr lang="en-GB"/>
          </a:p>
        </p:txBody>
      </p:sp>
      <p:sp>
        <p:nvSpPr>
          <p:cNvPr id="7" name="灯片编号占位符 6"/>
          <p:cNvSpPr>
            <a:spLocks noGrp="1"/>
          </p:cNvSpPr>
          <p:nvPr>
            <p:ph type="sldNum" sz="quarter" idx="12"/>
          </p:nvPr>
        </p:nvSpPr>
        <p:spPr>
          <a:xfrm>
            <a:off x="8229600" y="6400800"/>
            <a:ext cx="914400" cy="457200"/>
          </a:xfrm>
          <a:prstGeom prst="rect">
            <a:avLst/>
          </a:prstGeom>
        </p:spPr>
        <p:txBody>
          <a:bodyPr/>
          <a:lstStyle>
            <a:lvl1pPr>
              <a:defRPr/>
            </a:lvl1pPr>
          </a:lstStyle>
          <a:p>
            <a:fld id="{198E6E4D-D81F-481F-8744-E3B619442ACD}"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346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5200" y="1346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25475" y="114300"/>
            <a:ext cx="7956550" cy="600075"/>
          </a:xfrm>
          <a:prstGeom prst="rect">
            <a:avLst/>
          </a:prstGeom>
          <a:noFill/>
          <a:ln w="12700">
            <a:noFill/>
            <a:miter lim="800000"/>
            <a:headEnd/>
            <a:tailEnd/>
          </a:ln>
        </p:spPr>
        <p:txBody>
          <a:bodyPr vert="horz" wrap="square" lIns="90487" tIns="44450" rIns="90487" bIns="44450" numCol="1" anchor="b" anchorCtr="0" compatLnSpc="1">
            <a:prstTxWarp prst="textNoShape">
              <a:avLst/>
            </a:prstTxWarp>
          </a:bodyPr>
          <a:lstStyle/>
          <a:p>
            <a:pPr lvl="0"/>
            <a:r>
              <a:rPr lang="en-US" altLang="zh-CN"/>
              <a:t>Click to edit Master title style</a:t>
            </a:r>
          </a:p>
        </p:txBody>
      </p:sp>
      <p:sp>
        <p:nvSpPr>
          <p:cNvPr id="1027" name="Rectangle 4"/>
          <p:cNvSpPr>
            <a:spLocks noGrp="1" noChangeArrowheads="1"/>
          </p:cNvSpPr>
          <p:nvPr>
            <p:ph type="body" idx="1"/>
          </p:nvPr>
        </p:nvSpPr>
        <p:spPr bwMode="auto">
          <a:xfrm>
            <a:off x="812800" y="1346200"/>
            <a:ext cx="7772400" cy="41148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5061" name="Rectangle 5"/>
          <p:cNvSpPr>
            <a:spLocks noChangeArrowheads="1"/>
          </p:cNvSpPr>
          <p:nvPr/>
        </p:nvSpPr>
        <p:spPr bwMode="auto">
          <a:xfrm>
            <a:off x="8828088" y="6611938"/>
            <a:ext cx="314325" cy="225425"/>
          </a:xfrm>
          <a:prstGeom prst="rect">
            <a:avLst/>
          </a:prstGeom>
          <a:noFill/>
          <a:ln w="12700">
            <a:noFill/>
            <a:miter lim="800000"/>
            <a:headEnd/>
            <a:tailEnd/>
          </a:ln>
          <a:effectLst/>
        </p:spPr>
        <p:txBody>
          <a:bodyPr wrap="none" lIns="90487" tIns="44450" rIns="90487" bIns="44450">
            <a:spAutoFit/>
          </a:bodyPr>
          <a:lstStyle/>
          <a:p>
            <a:pPr eaLnBrk="0" hangingPunct="0">
              <a:defRPr/>
            </a:pPr>
            <a:fld id="{8E2982B4-1E36-49D6-A238-931ED926079C}" type="slidenum">
              <a:rPr lang="en-US" altLang="zh-CN" sz="900">
                <a:latin typeface="Times" pitchFamily="1" charset="0"/>
                <a:ea typeface="宋体" pitchFamily="1" charset="-122"/>
                <a:cs typeface="+mn-cs"/>
              </a:rPr>
              <a:pPr eaLnBrk="0" hangingPunct="0">
                <a:defRPr/>
              </a:pPr>
              <a:t>‹#›</a:t>
            </a:fld>
            <a:endParaRPr lang="en-US" altLang="zh-CN" sz="900">
              <a:latin typeface="Times" pitchFamily="1" charset="0"/>
              <a:ea typeface="宋体" pitchFamily="1" charset="-122"/>
              <a:cs typeface="+mn-cs"/>
            </a:endParaRPr>
          </a:p>
        </p:txBody>
      </p:sp>
      <p:sp>
        <p:nvSpPr>
          <p:cNvPr id="45062" name="Line 6"/>
          <p:cNvSpPr>
            <a:spLocks noChangeShapeType="1"/>
          </p:cNvSpPr>
          <p:nvPr/>
        </p:nvSpPr>
        <p:spPr bwMode="auto">
          <a:xfrm>
            <a:off x="0" y="790575"/>
            <a:ext cx="9144000" cy="0"/>
          </a:xfrm>
          <a:prstGeom prst="line">
            <a:avLst/>
          </a:prstGeom>
          <a:noFill/>
          <a:ln w="28575">
            <a:solidFill>
              <a:schemeClr val="tx1"/>
            </a:solidFill>
            <a:round/>
            <a:headEnd/>
            <a:tailEnd/>
          </a:ln>
          <a:effectLst/>
        </p:spPr>
        <p:txBody>
          <a:bodyPr/>
          <a:lstStyle/>
          <a:p>
            <a:pPr eaLnBrk="0" hangingPunct="0">
              <a:defRPr/>
            </a:pPr>
            <a:endParaRPr lang="en-US" sz="2400">
              <a:latin typeface="Times" pitchFamily="18" charset="0"/>
              <a:ea typeface="+mn-ea"/>
              <a:cs typeface="+mn-cs"/>
            </a:endParaRPr>
          </a:p>
        </p:txBody>
      </p:sp>
      <p:sp>
        <p:nvSpPr>
          <p:cNvPr id="1030" name="WordArt 8"/>
          <p:cNvSpPr>
            <a:spLocks noChangeArrowheads="1" noChangeShapeType="1" noTextEdit="1"/>
          </p:cNvSpPr>
          <p:nvPr userDrawn="1"/>
        </p:nvSpPr>
        <p:spPr bwMode="auto">
          <a:xfrm>
            <a:off x="76200" y="228600"/>
            <a:ext cx="358775" cy="242888"/>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cs typeface="宋体"/>
              </a:rPr>
              <a:t>OS</a:t>
            </a:r>
          </a:p>
        </p:txBody>
      </p:sp>
      <p:pic>
        <p:nvPicPr>
          <p:cNvPr id="1031" name="Picture 9"/>
          <p:cNvPicPr>
            <a:picLocks noChangeAspect="1" noChangeArrowheads="1"/>
          </p:cNvPicPr>
          <p:nvPr userDrawn="1"/>
        </p:nvPicPr>
        <p:blipFill>
          <a:blip r:embed="rId18" cstate="print"/>
          <a:srcRect/>
          <a:stretch>
            <a:fillRect/>
          </a:stretch>
        </p:blipFill>
        <p:spPr bwMode="auto">
          <a:xfrm>
            <a:off x="0" y="0"/>
            <a:ext cx="515938" cy="114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53" r:id="rId12"/>
    <p:sldLayoutId id="2147483652" r:id="rId13"/>
    <p:sldLayoutId id="2147483651" r:id="rId14"/>
    <p:sldLayoutId id="2147483650" r:id="rId15"/>
    <p:sldLayoutId id="2147483665" r:id="rId16"/>
  </p:sldLayoutIdLst>
  <p:transition spd="med"/>
  <p:txStyles>
    <p:titleStyle>
      <a:lvl1pPr algn="l" rtl="0" eaLnBrk="0" fontAlgn="base" hangingPunct="0">
        <a:spcBef>
          <a:spcPct val="0"/>
        </a:spcBef>
        <a:spcAft>
          <a:spcPct val="0"/>
        </a:spcAft>
        <a:defRPr sz="2400" b="1">
          <a:solidFill>
            <a:srgbClr val="990000"/>
          </a:solidFill>
          <a:latin typeface="+mj-lt"/>
          <a:ea typeface="ＭＳ Ｐゴシック" pitchFamily="-123" charset="-128"/>
          <a:cs typeface="ＭＳ Ｐゴシック" pitchFamily="-123" charset="-128"/>
        </a:defRPr>
      </a:lvl1pPr>
      <a:lvl2pPr algn="l" rtl="0" eaLnBrk="0" fontAlgn="base" hangingPunct="0">
        <a:spcBef>
          <a:spcPct val="0"/>
        </a:spcBef>
        <a:spcAft>
          <a:spcPct val="0"/>
        </a:spcAft>
        <a:defRPr sz="2400" b="1">
          <a:solidFill>
            <a:srgbClr val="990000"/>
          </a:solidFill>
          <a:latin typeface="Lucida Calligraphy" pitchFamily="66" charset="0"/>
          <a:ea typeface="ＭＳ Ｐゴシック" pitchFamily="-123" charset="-128"/>
          <a:cs typeface="ＭＳ Ｐゴシック" pitchFamily="-123" charset="-128"/>
        </a:defRPr>
      </a:lvl2pPr>
      <a:lvl3pPr algn="l" rtl="0" eaLnBrk="0" fontAlgn="base" hangingPunct="0">
        <a:spcBef>
          <a:spcPct val="0"/>
        </a:spcBef>
        <a:spcAft>
          <a:spcPct val="0"/>
        </a:spcAft>
        <a:defRPr sz="2400" b="1">
          <a:solidFill>
            <a:srgbClr val="990000"/>
          </a:solidFill>
          <a:latin typeface="Lucida Calligraphy" pitchFamily="66" charset="0"/>
          <a:ea typeface="ＭＳ Ｐゴシック" pitchFamily="-123" charset="-128"/>
          <a:cs typeface="ＭＳ Ｐゴシック" pitchFamily="-123" charset="-128"/>
        </a:defRPr>
      </a:lvl3pPr>
      <a:lvl4pPr algn="l" rtl="0" eaLnBrk="0" fontAlgn="base" hangingPunct="0">
        <a:spcBef>
          <a:spcPct val="0"/>
        </a:spcBef>
        <a:spcAft>
          <a:spcPct val="0"/>
        </a:spcAft>
        <a:defRPr sz="2400" b="1">
          <a:solidFill>
            <a:srgbClr val="990000"/>
          </a:solidFill>
          <a:latin typeface="Lucida Calligraphy" pitchFamily="66" charset="0"/>
          <a:ea typeface="ＭＳ Ｐゴシック" pitchFamily="-123" charset="-128"/>
          <a:cs typeface="ＭＳ Ｐゴシック" pitchFamily="-123" charset="-128"/>
        </a:defRPr>
      </a:lvl4pPr>
      <a:lvl5pPr algn="l" rtl="0" eaLnBrk="0" fontAlgn="base" hangingPunct="0">
        <a:spcBef>
          <a:spcPct val="0"/>
        </a:spcBef>
        <a:spcAft>
          <a:spcPct val="0"/>
        </a:spcAft>
        <a:defRPr sz="2400" b="1">
          <a:solidFill>
            <a:srgbClr val="990000"/>
          </a:solidFill>
          <a:latin typeface="Lucida Calligraphy" pitchFamily="66" charset="0"/>
          <a:ea typeface="ＭＳ Ｐゴシック" pitchFamily="-123" charset="-128"/>
          <a:cs typeface="ＭＳ Ｐゴシック" pitchFamily="-123" charset="-128"/>
        </a:defRPr>
      </a:lvl5pPr>
      <a:lvl6pPr marL="457200" algn="l" rtl="0" eaLnBrk="0" fontAlgn="base" hangingPunct="0">
        <a:spcBef>
          <a:spcPct val="0"/>
        </a:spcBef>
        <a:spcAft>
          <a:spcPct val="0"/>
        </a:spcAft>
        <a:defRPr sz="2400" b="1">
          <a:solidFill>
            <a:srgbClr val="990000"/>
          </a:solidFill>
          <a:latin typeface="Lucida Calligraphy" pitchFamily="66" charset="0"/>
        </a:defRPr>
      </a:lvl6pPr>
      <a:lvl7pPr marL="914400" algn="l" rtl="0" eaLnBrk="0" fontAlgn="base" hangingPunct="0">
        <a:spcBef>
          <a:spcPct val="0"/>
        </a:spcBef>
        <a:spcAft>
          <a:spcPct val="0"/>
        </a:spcAft>
        <a:defRPr sz="2400" b="1">
          <a:solidFill>
            <a:srgbClr val="990000"/>
          </a:solidFill>
          <a:latin typeface="Lucida Calligraphy" pitchFamily="66" charset="0"/>
        </a:defRPr>
      </a:lvl7pPr>
      <a:lvl8pPr marL="1371600" algn="l" rtl="0" eaLnBrk="0" fontAlgn="base" hangingPunct="0">
        <a:spcBef>
          <a:spcPct val="0"/>
        </a:spcBef>
        <a:spcAft>
          <a:spcPct val="0"/>
        </a:spcAft>
        <a:defRPr sz="2400" b="1">
          <a:solidFill>
            <a:srgbClr val="990000"/>
          </a:solidFill>
          <a:latin typeface="Lucida Calligraphy" pitchFamily="66" charset="0"/>
        </a:defRPr>
      </a:lvl8pPr>
      <a:lvl9pPr marL="1828800" algn="l" rtl="0" eaLnBrk="0" fontAlgn="base" hangingPunct="0">
        <a:spcBef>
          <a:spcPct val="0"/>
        </a:spcBef>
        <a:spcAft>
          <a:spcPct val="0"/>
        </a:spcAft>
        <a:defRPr sz="2400" b="1">
          <a:solidFill>
            <a:srgbClr val="990000"/>
          </a:solidFill>
          <a:latin typeface="Lucida Calligraphy" pitchFamily="66"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123" charset="2"/>
        <a:buBlip>
          <a:blip r:embed="rId19"/>
        </a:buBlip>
        <a:defRPr sz="2400">
          <a:solidFill>
            <a:schemeClr val="tx1"/>
          </a:solidFill>
          <a:latin typeface="+mn-lt"/>
          <a:ea typeface="ＭＳ Ｐゴシック" pitchFamily="-123" charset="-128"/>
          <a:cs typeface="ＭＳ Ｐゴシック" pitchFamily="-123" charset="-128"/>
        </a:defRPr>
      </a:lvl1pPr>
      <a:lvl2pPr marL="742950" indent="-285750" algn="l" rtl="0" eaLnBrk="0" fontAlgn="base" hangingPunct="0">
        <a:spcBef>
          <a:spcPct val="20000"/>
        </a:spcBef>
        <a:spcAft>
          <a:spcPct val="0"/>
        </a:spcAft>
        <a:buClr>
          <a:schemeClr val="tx1"/>
        </a:buClr>
        <a:buSzPct val="100000"/>
        <a:buFont typeface="Wingdings" pitchFamily="-123" charset="2"/>
        <a:buChar char="Ø"/>
        <a:defRPr sz="2000">
          <a:solidFill>
            <a:schemeClr val="folHlink"/>
          </a:solidFill>
          <a:latin typeface="+mn-lt"/>
          <a:ea typeface="ＭＳ Ｐゴシック" pitchFamily="-123" charset="-128"/>
        </a:defRPr>
      </a:lvl2pPr>
      <a:lvl3pPr marL="1143000" indent="-228600" algn="l" rtl="0" eaLnBrk="0" fontAlgn="base" hangingPunct="0">
        <a:spcBef>
          <a:spcPct val="20000"/>
        </a:spcBef>
        <a:spcAft>
          <a:spcPct val="0"/>
        </a:spcAft>
        <a:buClr>
          <a:schemeClr val="tx1"/>
        </a:buClr>
        <a:buSzPct val="75000"/>
        <a:buFont typeface="Monotype Sorts" pitchFamily="-123" charset="2"/>
        <a:buChar char=""/>
        <a:defRPr sz="2400">
          <a:solidFill>
            <a:schemeClr val="tx1"/>
          </a:solidFill>
          <a:latin typeface="+mn-lt"/>
          <a:ea typeface="ＭＳ Ｐゴシック" pitchFamily="-123" charset="-128"/>
        </a:defRPr>
      </a:lvl3pPr>
      <a:lvl4pPr marL="1600200" indent="-228600" algn="l" rtl="0" eaLnBrk="0" fontAlgn="base" hangingPunct="0">
        <a:spcBef>
          <a:spcPct val="20000"/>
        </a:spcBef>
        <a:spcAft>
          <a:spcPct val="0"/>
        </a:spcAft>
        <a:buClr>
          <a:schemeClr val="accent2"/>
        </a:buClr>
        <a:buSzPct val="65000"/>
        <a:buFont typeface="Monotype Sorts" pitchFamily="-123" charset="2"/>
        <a:buChar char=""/>
        <a:defRPr sz="1600">
          <a:solidFill>
            <a:schemeClr val="tx1"/>
          </a:solidFill>
          <a:latin typeface="+mn-lt"/>
          <a:ea typeface="ＭＳ Ｐゴシック" pitchFamily="-123" charset="-128"/>
        </a:defRPr>
      </a:lvl4pPr>
      <a:lvl5pPr marL="2057400" indent="-228600" algn="l" rtl="0" eaLnBrk="0" fontAlgn="base" hangingPunct="0">
        <a:spcBef>
          <a:spcPct val="20000"/>
        </a:spcBef>
        <a:spcAft>
          <a:spcPct val="0"/>
        </a:spcAft>
        <a:buClr>
          <a:schemeClr val="tx1"/>
        </a:buClr>
        <a:buSzPct val="100000"/>
        <a:buChar char="–"/>
        <a:defRPr sz="1400">
          <a:solidFill>
            <a:schemeClr val="tx1"/>
          </a:solidFill>
          <a:latin typeface="+mn-lt"/>
          <a:ea typeface="ＭＳ Ｐゴシック" pitchFamily="-123" charset="-128"/>
        </a:defRPr>
      </a:lvl5pPr>
      <a:lvl6pPr marL="2514600" indent="-228600" algn="l" rtl="0" eaLnBrk="0" fontAlgn="base" hangingPunct="0">
        <a:spcBef>
          <a:spcPct val="20000"/>
        </a:spcBef>
        <a:spcAft>
          <a:spcPct val="0"/>
        </a:spcAft>
        <a:buClr>
          <a:schemeClr val="tx1"/>
        </a:buClr>
        <a:buSzPct val="100000"/>
        <a:buChar char="–"/>
        <a:defRPr sz="14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14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14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github.com/apple/darwin-xnu" TargetMode="External"/><Relationship Id="rId4" Type="http://schemas.openxmlformats.org/officeDocument/2006/relationships/hyperlink" Target="https://opensource.apple.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hyperlink" Target="http://web.cecs.pdx.edu/~walpole/class/cs533/winter2005/slides/122.ppt" TargetMode="External"/><Relationship Id="rId13" Type="http://schemas.openxmlformats.org/officeDocument/2006/relationships/hyperlink" Target="http://www.cse.unsw.edu.au/~cs9242/current/" TargetMode="External"/><Relationship Id="rId3" Type="http://schemas.openxmlformats.org/officeDocument/2006/relationships/hyperlink" Target="http://www.cs.ucf.edu/courses/cop5611/spring05/item/micro-kernels.pdf" TargetMode="External"/><Relationship Id="rId7" Type="http://schemas.openxmlformats.org/officeDocument/2006/relationships/hyperlink" Target="http://www.adeli.ir/courses/os_fall2008/Chapter%204%20-%20Threads,%20Multiprocessors%20and%20Microkernel.pdf" TargetMode="External"/><Relationship Id="rId12" Type="http://schemas.openxmlformats.org/officeDocument/2006/relationships/hyperlink" Target="http://www.ok-labs.com/blog/entry/microkernels-101/"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www.cs.rochester.edu/~kshen/csc256-spring2004/lectures/lecture22-microkernel.pdf" TargetMode="External"/><Relationship Id="rId11" Type="http://schemas.openxmlformats.org/officeDocument/2006/relationships/hyperlink" Target="http://www.duluth.umn.edu/~cprince/courses/cs5631spring06/lectures/Mach.ppt" TargetMode="External"/><Relationship Id="rId5" Type="http://schemas.openxmlformats.org/officeDocument/2006/relationships/hyperlink" Target="http://www.cse.iitd.ac.in/~mcs082803/Working%20of%20L4%20Microkernel.ppt" TargetMode="External"/><Relationship Id="rId15" Type="http://schemas.openxmlformats.org/officeDocument/2006/relationships/hyperlink" Target="http://sigops.org/sosp/sosp13/talks/elphinstone_l3sel4_se03_03.pdf" TargetMode="External"/><Relationship Id="rId10" Type="http://schemas.openxmlformats.org/officeDocument/2006/relationships/hyperlink" Target="http://web.cecs.pdx.edu/~walpole/class/cs533/spring2005/slides/121.ppt" TargetMode="External"/><Relationship Id="rId4" Type="http://schemas.openxmlformats.org/officeDocument/2006/relationships/hyperlink" Target="http://www.cs.uiuc.edu/class/sp06/cs523/lectures/09-10/l4.pdf" TargetMode="External"/><Relationship Id="rId9" Type="http://schemas.openxmlformats.org/officeDocument/2006/relationships/hyperlink" Target="http://community.qnx.com/sf/wiki/do/viewAttachment/projects.core_os/wiki/Oct27_Microkernel_Innovation/Webinar_kernel_oct07_final.ppt" TargetMode="External"/><Relationship Id="rId14" Type="http://schemas.openxmlformats.org/officeDocument/2006/relationships/hyperlink" Target="http://www.cse.unsw.edu.au/~kleing/papers/sosp09.html"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ctrTitle"/>
          </p:nvPr>
        </p:nvSpPr>
        <p:spPr>
          <a:xfrm>
            <a:off x="722313" y="2106613"/>
            <a:ext cx="8135937" cy="1377950"/>
          </a:xfrm>
        </p:spPr>
        <p:txBody>
          <a:bodyPr lIns="0" tIns="0" rIns="0" bIns="0" anchor="t"/>
          <a:lstStyle/>
          <a:p>
            <a:pPr eaLnBrk="1" hangingPunct="1">
              <a:lnSpc>
                <a:spcPct val="95000"/>
              </a:lnSpc>
            </a:pPr>
            <a:r>
              <a:rPr lang="en-US" altLang="zh-CN" sz="4400" dirty="0">
                <a:solidFill>
                  <a:srgbClr val="0066FF"/>
                </a:solidFill>
                <a:latin typeface="Arial" pitchFamily="-123" charset="0"/>
                <a:ea typeface="宋体" pitchFamily="-123" charset="-122"/>
                <a:cs typeface="宋体" pitchFamily="-123" charset="-122"/>
              </a:rPr>
              <a:t>Practice in Operating System</a:t>
            </a:r>
            <a:br>
              <a:rPr lang="en-US" altLang="zh-CN" sz="4400" dirty="0">
                <a:solidFill>
                  <a:srgbClr val="0066FF"/>
                </a:solidFill>
                <a:latin typeface="Arial" pitchFamily="-123" charset="0"/>
                <a:ea typeface="宋体" pitchFamily="-123" charset="-122"/>
                <a:cs typeface="宋体" pitchFamily="-123" charset="-122"/>
              </a:rPr>
            </a:br>
            <a:endParaRPr lang="en-US" altLang="zh-CN" sz="4400" dirty="0">
              <a:solidFill>
                <a:srgbClr val="0066FF"/>
              </a:solidFill>
              <a:latin typeface="Arial" pitchFamily="-123" charset="0"/>
              <a:ea typeface="宋体" pitchFamily="-123" charset="-122"/>
              <a:cs typeface="宋体" pitchFamily="-123" charset="-122"/>
            </a:endParaRPr>
          </a:p>
        </p:txBody>
      </p:sp>
      <p:sp>
        <p:nvSpPr>
          <p:cNvPr id="19458" name="Text Box 6"/>
          <p:cNvSpPr txBox="1">
            <a:spLocks noChangeArrowheads="1"/>
          </p:cNvSpPr>
          <p:nvPr/>
        </p:nvSpPr>
        <p:spPr bwMode="auto">
          <a:xfrm>
            <a:off x="1682750" y="4921250"/>
            <a:ext cx="6419850" cy="587340"/>
          </a:xfrm>
          <a:prstGeom prst="rect">
            <a:avLst/>
          </a:prstGeom>
          <a:noFill/>
          <a:ln w="9525">
            <a:noFill/>
            <a:miter lim="800000"/>
            <a:headEnd/>
            <a:tailEnd/>
          </a:ln>
        </p:spPr>
        <p:txBody>
          <a:bodyPr lIns="0" tIns="0" rIns="0" bIns="0">
            <a:prstTxWarp prst="textNoShape">
              <a:avLst/>
            </a:prstTxWarp>
            <a:spAutoFit/>
          </a:bodyPr>
          <a:lstStyle/>
          <a:p>
            <a:pPr lvl="1" indent="-307975" algn="ctr" eaLnBrk="0" hangingPunct="0">
              <a:lnSpc>
                <a:spcPct val="95000"/>
              </a:lnSpc>
              <a:buClr>
                <a:srgbClr val="000000"/>
              </a:buClr>
              <a:buSzPct val="100000"/>
              <a:buFontTx/>
              <a:buChar char=" "/>
            </a:pPr>
            <a:r>
              <a:rPr lang="en-US" altLang="zh-CN" dirty="0">
                <a:latin typeface="Comic Sans MS" pitchFamily="-123" charset="0"/>
                <a:ea typeface="宋体" pitchFamily="-123" charset="-122"/>
                <a:cs typeface="宋体" pitchFamily="-123" charset="-122"/>
              </a:rPr>
              <a:t>Yong XIANG</a:t>
            </a:r>
          </a:p>
          <a:p>
            <a:pPr lvl="1" indent="-307975" algn="ctr" eaLnBrk="0" hangingPunct="0">
              <a:lnSpc>
                <a:spcPct val="95000"/>
              </a:lnSpc>
              <a:buClr>
                <a:srgbClr val="000000"/>
              </a:buClr>
              <a:buSzPct val="100000"/>
              <a:buFontTx/>
              <a:buChar char=" "/>
            </a:pPr>
            <a:r>
              <a:rPr lang="en-US" altLang="zh-CN" dirty="0">
                <a:latin typeface="Comic Sans MS" pitchFamily="-123" charset="0"/>
                <a:ea typeface="宋体" pitchFamily="-123" charset="-122"/>
                <a:cs typeface="宋体" pitchFamily="-123" charset="-122"/>
              </a:rPr>
              <a:t>Dept. of Computer </a:t>
            </a:r>
            <a:r>
              <a:rPr lang="en-US" altLang="zh-CN" dirty="0" err="1">
                <a:latin typeface="Comic Sans MS" pitchFamily="-123" charset="0"/>
                <a:ea typeface="宋体" pitchFamily="-123" charset="-122"/>
                <a:cs typeface="宋体" pitchFamily="-123" charset="-122"/>
              </a:rPr>
              <a:t>Sci</a:t>
            </a:r>
            <a:r>
              <a:rPr lang="en-US" altLang="zh-CN" dirty="0">
                <a:latin typeface="Comic Sans MS" pitchFamily="-123" charset="0"/>
                <a:ea typeface="宋体" pitchFamily="-123" charset="-122"/>
                <a:cs typeface="宋体" pitchFamily="-123" charset="-122"/>
              </a:rPr>
              <a:t>.&amp;Tech.</a:t>
            </a:r>
          </a:p>
        </p:txBody>
      </p:sp>
      <p:sp>
        <p:nvSpPr>
          <p:cNvPr id="19459" name="Rectangle 2"/>
          <p:cNvSpPr>
            <a:spLocks noGrp="1" noChangeArrowheads="1"/>
          </p:cNvSpPr>
          <p:nvPr>
            <p:ph type="subTitle" idx="1"/>
          </p:nvPr>
        </p:nvSpPr>
        <p:spPr>
          <a:xfrm>
            <a:off x="428625" y="3686175"/>
            <a:ext cx="8358188" cy="1071563"/>
          </a:xfrm>
        </p:spPr>
        <p:txBody>
          <a:bodyPr lIns="0" tIns="0" rIns="0" bIns="0"/>
          <a:lstStyle/>
          <a:p>
            <a:pPr lvl="1" indent="-307975" eaLnBrk="1" hangingPunct="1">
              <a:lnSpc>
                <a:spcPct val="95000"/>
              </a:lnSpc>
              <a:spcBef>
                <a:spcPct val="0"/>
              </a:spcBef>
              <a:buClr>
                <a:srgbClr val="0066FF"/>
              </a:buClr>
              <a:buFontTx/>
              <a:buChar char=" "/>
            </a:pPr>
            <a:r>
              <a:rPr lang="en-US" altLang="zh-CN" sz="2800" dirty="0">
                <a:solidFill>
                  <a:srgbClr val="0066FF"/>
                </a:solidFill>
                <a:ea typeface="宋体" pitchFamily="-123" charset="-122"/>
                <a:cs typeface="宋体" pitchFamily="-123" charset="-122"/>
              </a:rPr>
              <a:t>Lecture 6: Microkernel</a:t>
            </a:r>
            <a:endParaRPr lang="en-US" altLang="zh-CN" sz="28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a:t>Address Spaces</a:t>
            </a:r>
            <a:endParaRPr lang="zh-CN" altLang="en-US"/>
          </a:p>
        </p:txBody>
      </p:sp>
      <p:sp>
        <p:nvSpPr>
          <p:cNvPr id="31746" name="内容占位符 2"/>
          <p:cNvSpPr>
            <a:spLocks noGrp="1"/>
          </p:cNvSpPr>
          <p:nvPr>
            <p:ph idx="1"/>
          </p:nvPr>
        </p:nvSpPr>
        <p:spPr>
          <a:xfrm>
            <a:off x="812800" y="1346200"/>
            <a:ext cx="7772400" cy="4940300"/>
          </a:xfrm>
        </p:spPr>
        <p:txBody>
          <a:bodyPr/>
          <a:lstStyle/>
          <a:p>
            <a:r>
              <a:rPr lang="en-US" altLang="zh-CN" dirty="0"/>
              <a:t>Definition: A mapping which associates each virtual page to a physical page. (</a:t>
            </a:r>
            <a:r>
              <a:rPr lang="en-US" altLang="zh-CN" dirty="0" err="1"/>
              <a:t>Liedtke</a:t>
            </a:r>
            <a:r>
              <a:rPr lang="en-US" altLang="zh-CN" dirty="0"/>
              <a:t>)</a:t>
            </a:r>
          </a:p>
          <a:p>
            <a:r>
              <a:rPr lang="en-US" altLang="zh-CN" dirty="0"/>
              <a:t>The microkernel provides 3 operations:</a:t>
            </a:r>
          </a:p>
          <a:p>
            <a:pPr lvl="1"/>
            <a:r>
              <a:rPr lang="en-US" altLang="zh-CN" dirty="0"/>
              <a:t>Map</a:t>
            </a:r>
          </a:p>
          <a:p>
            <a:pPr lvl="2"/>
            <a:r>
              <a:rPr lang="en-US" altLang="zh-CN" dirty="0"/>
              <a:t>Adds a page from one address space to another.</a:t>
            </a:r>
          </a:p>
          <a:p>
            <a:pPr lvl="1"/>
            <a:r>
              <a:rPr lang="en-US" altLang="zh-CN" dirty="0"/>
              <a:t>Grant</a:t>
            </a:r>
          </a:p>
          <a:p>
            <a:pPr lvl="2"/>
            <a:r>
              <a:rPr lang="en-US" altLang="zh-CN" dirty="0"/>
              <a:t>Transfers a page from the granter’s address space to the grantee’s.</a:t>
            </a:r>
          </a:p>
          <a:p>
            <a:pPr lvl="1"/>
            <a:r>
              <a:rPr lang="en-US" altLang="zh-CN" dirty="0"/>
              <a:t>Flush</a:t>
            </a:r>
          </a:p>
          <a:p>
            <a:pPr lvl="2"/>
            <a:r>
              <a:rPr lang="en-US" altLang="zh-CN" dirty="0"/>
              <a:t>Deletes the flushed page from all addresses except the flusher’s.</a:t>
            </a:r>
            <a:endParaRPr lang="zh-CN" altLang="en-US" dirty="0">
              <a:ea typeface="宋体" pitchFamily="-123" charset="-122"/>
              <a:cs typeface="宋体" pitchFamily="-123"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blinds(horizontal)">
                                      <p:cBhvr>
                                        <p:cTn id="7" dur="500"/>
                                        <p:tgtEl>
                                          <p:spTgt spid="31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6">
                                            <p:txEl>
                                              <p:pRg st="1" end="1"/>
                                            </p:txEl>
                                          </p:spTgt>
                                        </p:tgtEl>
                                        <p:attrNameLst>
                                          <p:attrName>style.visibility</p:attrName>
                                        </p:attrNameLst>
                                      </p:cBhvr>
                                      <p:to>
                                        <p:strVal val="visible"/>
                                      </p:to>
                                    </p:set>
                                    <p:animEffect transition="in" filter="blinds(horizontal)">
                                      <p:cBhvr>
                                        <p:cTn id="12" dur="500"/>
                                        <p:tgtEl>
                                          <p:spTgt spid="3174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animEffect transition="in" filter="blinds(horizontal)">
                                      <p:cBhvr>
                                        <p:cTn id="15" dur="500"/>
                                        <p:tgtEl>
                                          <p:spTgt spid="31746">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746">
                                            <p:txEl>
                                              <p:pRg st="3" end="3"/>
                                            </p:txEl>
                                          </p:spTgt>
                                        </p:tgtEl>
                                        <p:attrNameLst>
                                          <p:attrName>style.visibility</p:attrName>
                                        </p:attrNameLst>
                                      </p:cBhvr>
                                      <p:to>
                                        <p:strVal val="visible"/>
                                      </p:to>
                                    </p:set>
                                    <p:animEffect transition="in" filter="blinds(horizontal)">
                                      <p:cBhvr>
                                        <p:cTn id="18" dur="500"/>
                                        <p:tgtEl>
                                          <p:spTgt spid="3174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animEffect transition="in" filter="blinds(horizontal)">
                                      <p:cBhvr>
                                        <p:cTn id="23" dur="500"/>
                                        <p:tgtEl>
                                          <p:spTgt spid="31746">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1746">
                                            <p:txEl>
                                              <p:pRg st="5" end="5"/>
                                            </p:txEl>
                                          </p:spTgt>
                                        </p:tgtEl>
                                        <p:attrNameLst>
                                          <p:attrName>style.visibility</p:attrName>
                                        </p:attrNameLst>
                                      </p:cBhvr>
                                      <p:to>
                                        <p:strVal val="visible"/>
                                      </p:to>
                                    </p:set>
                                    <p:animEffect transition="in" filter="blinds(horizontal)">
                                      <p:cBhvr>
                                        <p:cTn id="26" dur="500"/>
                                        <p:tgtEl>
                                          <p:spTgt spid="3174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1746">
                                            <p:txEl>
                                              <p:pRg st="6" end="6"/>
                                            </p:txEl>
                                          </p:spTgt>
                                        </p:tgtEl>
                                        <p:attrNameLst>
                                          <p:attrName>style.visibility</p:attrName>
                                        </p:attrNameLst>
                                      </p:cBhvr>
                                      <p:to>
                                        <p:strVal val="visible"/>
                                      </p:to>
                                    </p:set>
                                    <p:animEffect transition="in" filter="blinds(horizontal)">
                                      <p:cBhvr>
                                        <p:cTn id="31" dur="500"/>
                                        <p:tgtEl>
                                          <p:spTgt spid="31746">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1746">
                                            <p:txEl>
                                              <p:pRg st="7" end="7"/>
                                            </p:txEl>
                                          </p:spTgt>
                                        </p:tgtEl>
                                        <p:attrNameLst>
                                          <p:attrName>style.visibility</p:attrName>
                                        </p:attrNameLst>
                                      </p:cBhvr>
                                      <p:to>
                                        <p:strVal val="visible"/>
                                      </p:to>
                                    </p:set>
                                    <p:animEffect transition="in" filter="blinds(horizontal)">
                                      <p:cBhvr>
                                        <p:cTn id="34" dur="500"/>
                                        <p:tgtEl>
                                          <p:spTgt spid="317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en-US" altLang="zh-CN"/>
              <a:t>Virtual Message Passing</a:t>
            </a:r>
            <a:endParaRPr lang="zh-CN" altLang="en-US"/>
          </a:p>
        </p:txBody>
      </p:sp>
      <p:sp>
        <p:nvSpPr>
          <p:cNvPr id="33794" name="内容占位符 2"/>
          <p:cNvSpPr>
            <a:spLocks noGrp="1"/>
          </p:cNvSpPr>
          <p:nvPr>
            <p:ph idx="1"/>
          </p:nvPr>
        </p:nvSpPr>
        <p:spPr>
          <a:xfrm>
            <a:off x="812800" y="1346200"/>
            <a:ext cx="8116888" cy="1797050"/>
          </a:xfrm>
        </p:spPr>
        <p:txBody>
          <a:bodyPr/>
          <a:lstStyle/>
          <a:p>
            <a:r>
              <a:rPr lang="en-US" altLang="zh-CN" dirty="0"/>
              <a:t>Due to frequent message passing in micro-kernel systems, it is important to optimize its performance</a:t>
            </a:r>
          </a:p>
          <a:p>
            <a:r>
              <a:rPr lang="en-US" altLang="zh-CN" dirty="0"/>
              <a:t>Virtual message passing</a:t>
            </a:r>
          </a:p>
          <a:p>
            <a:pPr lvl="1"/>
            <a:r>
              <a:rPr lang="en-US" altLang="zh-CN" dirty="0"/>
              <a:t>mess around with memory map tables (page tables)</a:t>
            </a:r>
            <a:endParaRPr lang="zh-CN" altLang="en-US" dirty="0">
              <a:ea typeface="宋体" pitchFamily="-123" charset="-122"/>
              <a:cs typeface="宋体" pitchFamily="-123" charset="-122"/>
            </a:endParaRPr>
          </a:p>
        </p:txBody>
      </p:sp>
      <p:pic>
        <p:nvPicPr>
          <p:cNvPr id="33795" name="Picture 2"/>
          <p:cNvPicPr>
            <a:picLocks noChangeAspect="1" noChangeArrowheads="1"/>
          </p:cNvPicPr>
          <p:nvPr/>
        </p:nvPicPr>
        <p:blipFill>
          <a:blip r:embed="rId2" cstate="print"/>
          <a:srcRect/>
          <a:stretch>
            <a:fillRect/>
          </a:stretch>
        </p:blipFill>
        <p:spPr bwMode="auto">
          <a:xfrm>
            <a:off x="1219200" y="3352800"/>
            <a:ext cx="6929438" cy="287178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12" dur="500"/>
                                        <p:tgtEl>
                                          <p:spTgt spid="3379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15" dur="500"/>
                                        <p:tgtEl>
                                          <p:spTgt spid="3379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795"/>
                                        </p:tgtEl>
                                        <p:attrNameLst>
                                          <p:attrName>style.visibility</p:attrName>
                                        </p:attrNameLst>
                                      </p:cBhvr>
                                      <p:to>
                                        <p:strVal val="visible"/>
                                      </p:to>
                                    </p:set>
                                    <p:animEffect transition="in" filter="blinds(horizontal)">
                                      <p:cBhvr>
                                        <p:cTn id="18"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en-US" altLang="zh-CN"/>
              <a:t>Inter-process Communication (IPC)</a:t>
            </a:r>
            <a:endParaRPr lang="zh-CN" altLang="en-US"/>
          </a:p>
        </p:txBody>
      </p:sp>
      <p:sp>
        <p:nvSpPr>
          <p:cNvPr id="34818" name="内容占位符 2"/>
          <p:cNvSpPr>
            <a:spLocks noGrp="1"/>
          </p:cNvSpPr>
          <p:nvPr>
            <p:ph idx="1"/>
          </p:nvPr>
        </p:nvSpPr>
        <p:spPr/>
        <p:txBody>
          <a:bodyPr/>
          <a:lstStyle/>
          <a:p>
            <a:r>
              <a:rPr lang="en-US" altLang="zh-CN" dirty="0"/>
              <a:t>Definition: Exchange of data between 2 process.</a:t>
            </a:r>
          </a:p>
          <a:p>
            <a:pPr lvl="1"/>
            <a:r>
              <a:rPr lang="en-US" altLang="zh-CN" dirty="0"/>
              <a:t>IPC is one way communication</a:t>
            </a:r>
          </a:p>
          <a:p>
            <a:pPr lvl="1"/>
            <a:r>
              <a:rPr lang="en-US" altLang="zh-CN" dirty="0"/>
              <a:t>RPC (remote procedure call) is round trip communication</a:t>
            </a:r>
          </a:p>
          <a:p>
            <a:r>
              <a:rPr lang="en-US" altLang="zh-CN" dirty="0"/>
              <a:t>The microkernel handles message transfers between threads.</a:t>
            </a:r>
          </a:p>
          <a:p>
            <a:r>
              <a:rPr lang="en-US" altLang="zh-CN" dirty="0"/>
              <a:t>Grant and Map operations rely on IPC.</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blinds(horizontal)">
                                      <p:cBhvr>
                                        <p:cTn id="7" dur="500"/>
                                        <p:tgtEl>
                                          <p:spTgt spid="3481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818">
                                            <p:txEl>
                                              <p:pRg st="1" end="1"/>
                                            </p:txEl>
                                          </p:spTgt>
                                        </p:tgtEl>
                                        <p:attrNameLst>
                                          <p:attrName>style.visibility</p:attrName>
                                        </p:attrNameLst>
                                      </p:cBhvr>
                                      <p:to>
                                        <p:strVal val="visible"/>
                                      </p:to>
                                    </p:set>
                                    <p:animEffect transition="in" filter="blinds(horizontal)">
                                      <p:cBhvr>
                                        <p:cTn id="10" dur="500"/>
                                        <p:tgtEl>
                                          <p:spTgt spid="3481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animEffect transition="in" filter="blinds(horizontal)">
                                      <p:cBhvr>
                                        <p:cTn id="13" dur="500"/>
                                        <p:tgtEl>
                                          <p:spTgt spid="3481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4818">
                                            <p:txEl>
                                              <p:pRg st="3" end="3"/>
                                            </p:txEl>
                                          </p:spTgt>
                                        </p:tgtEl>
                                        <p:attrNameLst>
                                          <p:attrName>style.visibility</p:attrName>
                                        </p:attrNameLst>
                                      </p:cBhvr>
                                      <p:to>
                                        <p:strVal val="visible"/>
                                      </p:to>
                                    </p:set>
                                    <p:animEffect transition="in" filter="blinds(horizontal)">
                                      <p:cBhvr>
                                        <p:cTn id="18" dur="500"/>
                                        <p:tgtEl>
                                          <p:spTgt spid="34818">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animEffect transition="in" filter="blinds(horizontal)">
                                      <p:cBhvr>
                                        <p:cTn id="21" dur="500"/>
                                        <p:tgtEl>
                                          <p:spTgt spid="348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en-US" altLang="zh-CN"/>
              <a:t>Interrupt Handling</a:t>
            </a:r>
            <a:endParaRPr lang="zh-CN" altLang="en-US"/>
          </a:p>
        </p:txBody>
      </p:sp>
      <p:sp>
        <p:nvSpPr>
          <p:cNvPr id="36866" name="内容占位符 2"/>
          <p:cNvSpPr>
            <a:spLocks noGrp="1"/>
          </p:cNvSpPr>
          <p:nvPr>
            <p:ph idx="1"/>
          </p:nvPr>
        </p:nvSpPr>
        <p:spPr/>
        <p:txBody>
          <a:bodyPr/>
          <a:lstStyle/>
          <a:p>
            <a:r>
              <a:rPr lang="en-US" altLang="zh-CN" dirty="0"/>
              <a:t>Hardware interrupts are done by IPC Messaging.</a:t>
            </a:r>
          </a:p>
          <a:p>
            <a:r>
              <a:rPr lang="en-US" altLang="zh-CN" dirty="0"/>
              <a:t>The microkernel transfers the interrupts into messages, but does not handle them.</a:t>
            </a:r>
          </a:p>
          <a:p>
            <a:r>
              <a:rPr lang="en-US" altLang="zh-CN" dirty="0"/>
              <a:t>Instead, the driver software handles them.</a:t>
            </a:r>
            <a:endParaRPr lang="zh-CN" altLang="en-US" dirty="0"/>
          </a:p>
        </p:txBody>
      </p:sp>
      <p:pic>
        <p:nvPicPr>
          <p:cNvPr id="36867" name="Picture 2"/>
          <p:cNvPicPr>
            <a:picLocks noChangeAspect="1" noChangeArrowheads="1"/>
          </p:cNvPicPr>
          <p:nvPr/>
        </p:nvPicPr>
        <p:blipFill>
          <a:blip r:embed="rId2" cstate="print"/>
          <a:srcRect/>
          <a:stretch>
            <a:fillRect/>
          </a:stretch>
        </p:blipFill>
        <p:spPr bwMode="auto">
          <a:xfrm>
            <a:off x="1714500" y="3214688"/>
            <a:ext cx="6019800" cy="31432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7" dur="500"/>
                                        <p:tgtEl>
                                          <p:spTgt spid="36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12" dur="500"/>
                                        <p:tgtEl>
                                          <p:spTgt spid="36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17" dur="500"/>
                                        <p:tgtEl>
                                          <p:spTgt spid="36866">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6867"/>
                                        </p:tgtEl>
                                        <p:attrNameLst>
                                          <p:attrName>style.visibility</p:attrName>
                                        </p:attrNameLst>
                                      </p:cBhvr>
                                      <p:to>
                                        <p:strVal val="visible"/>
                                      </p:to>
                                    </p:set>
                                    <p:animEffect transition="in" filter="blinds(horizontal)">
                                      <p:cBhvr>
                                        <p:cTn id="20"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en-US" altLang="zh-CN" dirty="0"/>
              <a:t>Unique Identifiers (UID)</a:t>
            </a:r>
            <a:endParaRPr lang="zh-CN" altLang="en-US" dirty="0"/>
          </a:p>
        </p:txBody>
      </p:sp>
      <p:sp>
        <p:nvSpPr>
          <p:cNvPr id="37890" name="内容占位符 2"/>
          <p:cNvSpPr>
            <a:spLocks noGrp="1"/>
          </p:cNvSpPr>
          <p:nvPr>
            <p:ph idx="1"/>
          </p:nvPr>
        </p:nvSpPr>
        <p:spPr/>
        <p:txBody>
          <a:bodyPr/>
          <a:lstStyle/>
          <a:p>
            <a:r>
              <a:rPr lang="en-US" altLang="zh-CN"/>
              <a:t>The microkernel must supply UIDs for secure and reliable communication.</a:t>
            </a:r>
          </a:p>
          <a:p>
            <a:pPr lvl="1"/>
            <a:r>
              <a:rPr lang="en-US" altLang="zh-CN"/>
              <a:t>Sender wants to know whether the correct recipient received the message.</a:t>
            </a:r>
          </a:p>
          <a:p>
            <a:pPr lvl="1"/>
            <a:r>
              <a:rPr lang="en-US" altLang="zh-CN"/>
              <a:t>Receiver wants to know whether the message came from the correct sender.</a:t>
            </a:r>
          </a:p>
          <a:p>
            <a:r>
              <a:rPr lang="en-US" altLang="zh-CN"/>
              <a:t>Less expensive than cryptography!</a:t>
            </a:r>
            <a:endParaRPr lang="zh-CN" alt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solidFill>
                  <a:srgbClr val="FF0000"/>
                </a:solidFill>
              </a:rPr>
              <a:t>Mach</a:t>
            </a:r>
          </a:p>
          <a:p>
            <a:pPr lvl="2"/>
            <a:r>
              <a:rPr lang="en-US" sz="2000" dirty="0">
                <a:solidFill>
                  <a:srgbClr val="FF0000"/>
                </a:solidFill>
              </a:rPr>
              <a:t>Overview</a:t>
            </a:r>
          </a:p>
          <a:p>
            <a:pPr lvl="2"/>
            <a:r>
              <a:rPr lang="en-US" sz="2000" dirty="0"/>
              <a:t>Mach Structure</a:t>
            </a:r>
          </a:p>
          <a:p>
            <a:pPr lvl="2"/>
            <a:r>
              <a:rPr lang="en-US" sz="2000" dirty="0"/>
              <a:t>Process Management</a:t>
            </a:r>
          </a:p>
          <a:p>
            <a:pPr lvl="2"/>
            <a:r>
              <a:rPr lang="en-US" sz="2000" dirty="0" err="1"/>
              <a:t>Interprocess</a:t>
            </a:r>
            <a:r>
              <a:rPr lang="en-US" sz="2000" dirty="0"/>
              <a:t> Communication</a:t>
            </a:r>
          </a:p>
          <a:p>
            <a:pPr lvl="2"/>
            <a:r>
              <a:rPr lang="en-US" sz="2000" dirty="0"/>
              <a:t>Memory Management</a:t>
            </a:r>
          </a:p>
          <a:p>
            <a:pPr lvl="2"/>
            <a:r>
              <a:rPr lang="en-US" sz="2000" dirty="0"/>
              <a:t>Interrupt</a:t>
            </a:r>
          </a:p>
          <a:p>
            <a:pPr lvl="2"/>
            <a:r>
              <a:rPr lang="en-US" sz="2000" dirty="0"/>
              <a:t>Mach I/O System</a:t>
            </a:r>
          </a:p>
          <a:p>
            <a:pPr lvl="2"/>
            <a:r>
              <a:rPr lang="en-US" sz="2000" dirty="0"/>
              <a:t>First Generation Microkernel Problems</a:t>
            </a:r>
          </a:p>
          <a:p>
            <a:pPr lvl="1"/>
            <a:r>
              <a:rPr lang="en-US" sz="2400" dirty="0"/>
              <a:t>L4</a:t>
            </a:r>
          </a:p>
          <a:p>
            <a:pPr lvl="1"/>
            <a:r>
              <a:rPr lang="en-US" sz="2400" dirty="0"/>
              <a:t>L4Linux</a:t>
            </a:r>
          </a:p>
        </p:txBody>
      </p:sp>
    </p:spTree>
    <p:extLst>
      <p:ext uri="{BB962C8B-B14F-4D97-AF65-F5344CB8AC3E}">
        <p14:creationId xmlns:p14="http://schemas.microsoft.com/office/powerpoint/2010/main" val="64540364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t>Overall Mach</a:t>
            </a:r>
          </a:p>
        </p:txBody>
      </p:sp>
      <p:sp>
        <p:nvSpPr>
          <p:cNvPr id="41986" name="Rectangle 3"/>
          <p:cNvSpPr>
            <a:spLocks noGrp="1" noChangeArrowheads="1"/>
          </p:cNvSpPr>
          <p:nvPr>
            <p:ph type="body" idx="1"/>
          </p:nvPr>
        </p:nvSpPr>
        <p:spPr/>
        <p:txBody>
          <a:bodyPr/>
          <a:lstStyle/>
          <a:p>
            <a:r>
              <a:rPr lang="en-US" dirty="0"/>
              <a:t>Mach</a:t>
            </a:r>
          </a:p>
          <a:p>
            <a:pPr lvl="1"/>
            <a:r>
              <a:rPr lang="en-US" dirty="0"/>
              <a:t>developed at CMU in 1985</a:t>
            </a:r>
          </a:p>
          <a:p>
            <a:pPr lvl="1"/>
            <a:r>
              <a:rPr lang="en-US" dirty="0"/>
              <a:t>predecessor to NeXT, the foundation of Mac OS X</a:t>
            </a:r>
          </a:p>
          <a:p>
            <a:r>
              <a:rPr lang="en-US" dirty="0"/>
              <a:t>Micro-kernel design</a:t>
            </a:r>
          </a:p>
          <a:p>
            <a:pPr lvl="1"/>
            <a:r>
              <a:rPr lang="en-US" dirty="0"/>
              <a:t>Transparent multiprocessing</a:t>
            </a:r>
          </a:p>
          <a:p>
            <a:pPr lvl="1"/>
            <a:r>
              <a:rPr lang="en-US" dirty="0"/>
              <a:t>Protected message passing</a:t>
            </a:r>
          </a:p>
          <a:p>
            <a:pPr lvl="2"/>
            <a:r>
              <a:rPr lang="en-US" sz="2000" dirty="0"/>
              <a:t>Better than Unix message messaging.</a:t>
            </a:r>
          </a:p>
          <a:p>
            <a:pPr lvl="1"/>
            <a:r>
              <a:rPr lang="en-US" dirty="0"/>
              <a:t>“extensible” Microkernel</a:t>
            </a:r>
          </a:p>
          <a:p>
            <a:pPr lvl="1"/>
            <a:r>
              <a:rPr lang="en-US" dirty="0"/>
              <a:t> Multiple levels of operating system</a:t>
            </a:r>
          </a:p>
          <a:p>
            <a:pPr lvl="2"/>
            <a:r>
              <a:rPr lang="en-US" sz="2000" dirty="0"/>
              <a:t>Other O/S’s implemented as “applications”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blinds(horizontal)">
                                      <p:cBhvr>
                                        <p:cTn id="7" dur="500"/>
                                        <p:tgtEl>
                                          <p:spTgt spid="4198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986">
                                            <p:txEl>
                                              <p:pRg st="1" end="1"/>
                                            </p:txEl>
                                          </p:spTgt>
                                        </p:tgtEl>
                                        <p:attrNameLst>
                                          <p:attrName>style.visibility</p:attrName>
                                        </p:attrNameLst>
                                      </p:cBhvr>
                                      <p:to>
                                        <p:strVal val="visible"/>
                                      </p:to>
                                    </p:set>
                                    <p:animEffect transition="in" filter="blinds(horizontal)">
                                      <p:cBhvr>
                                        <p:cTn id="10" dur="500"/>
                                        <p:tgtEl>
                                          <p:spTgt spid="4198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986">
                                            <p:txEl>
                                              <p:pRg st="2" end="2"/>
                                            </p:txEl>
                                          </p:spTgt>
                                        </p:tgtEl>
                                        <p:attrNameLst>
                                          <p:attrName>style.visibility</p:attrName>
                                        </p:attrNameLst>
                                      </p:cBhvr>
                                      <p:to>
                                        <p:strVal val="visible"/>
                                      </p:to>
                                    </p:set>
                                    <p:animEffect transition="in" filter="blinds(horizontal)">
                                      <p:cBhvr>
                                        <p:cTn id="13" dur="500"/>
                                        <p:tgtEl>
                                          <p:spTgt spid="4198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986">
                                            <p:txEl>
                                              <p:pRg st="3" end="3"/>
                                            </p:txEl>
                                          </p:spTgt>
                                        </p:tgtEl>
                                        <p:attrNameLst>
                                          <p:attrName>style.visibility</p:attrName>
                                        </p:attrNameLst>
                                      </p:cBhvr>
                                      <p:to>
                                        <p:strVal val="visible"/>
                                      </p:to>
                                    </p:set>
                                    <p:animEffect transition="in" filter="blinds(horizontal)">
                                      <p:cBhvr>
                                        <p:cTn id="18" dur="500"/>
                                        <p:tgtEl>
                                          <p:spTgt spid="4198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21" dur="500"/>
                                        <p:tgtEl>
                                          <p:spTgt spid="41986">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1986">
                                            <p:txEl>
                                              <p:pRg st="5" end="5"/>
                                            </p:txEl>
                                          </p:spTgt>
                                        </p:tgtEl>
                                        <p:attrNameLst>
                                          <p:attrName>style.visibility</p:attrName>
                                        </p:attrNameLst>
                                      </p:cBhvr>
                                      <p:to>
                                        <p:strVal val="visible"/>
                                      </p:to>
                                    </p:set>
                                    <p:animEffect transition="in" filter="blinds(horizontal)">
                                      <p:cBhvr>
                                        <p:cTn id="24" dur="500"/>
                                        <p:tgtEl>
                                          <p:spTgt spid="41986">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1986">
                                            <p:txEl>
                                              <p:pRg st="6" end="6"/>
                                            </p:txEl>
                                          </p:spTgt>
                                        </p:tgtEl>
                                        <p:attrNameLst>
                                          <p:attrName>style.visibility</p:attrName>
                                        </p:attrNameLst>
                                      </p:cBhvr>
                                      <p:to>
                                        <p:strVal val="visible"/>
                                      </p:to>
                                    </p:set>
                                    <p:animEffect transition="in" filter="blinds(horizontal)">
                                      <p:cBhvr>
                                        <p:cTn id="27" dur="500"/>
                                        <p:tgtEl>
                                          <p:spTgt spid="41986">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1986">
                                            <p:txEl>
                                              <p:pRg st="7" end="7"/>
                                            </p:txEl>
                                          </p:spTgt>
                                        </p:tgtEl>
                                        <p:attrNameLst>
                                          <p:attrName>style.visibility</p:attrName>
                                        </p:attrNameLst>
                                      </p:cBhvr>
                                      <p:to>
                                        <p:strVal val="visible"/>
                                      </p:to>
                                    </p:set>
                                    <p:animEffect transition="in" filter="blinds(horizontal)">
                                      <p:cBhvr>
                                        <p:cTn id="30" dur="500"/>
                                        <p:tgtEl>
                                          <p:spTgt spid="41986">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1986">
                                            <p:txEl>
                                              <p:pRg st="8" end="8"/>
                                            </p:txEl>
                                          </p:spTgt>
                                        </p:tgtEl>
                                        <p:attrNameLst>
                                          <p:attrName>style.visibility</p:attrName>
                                        </p:attrNameLst>
                                      </p:cBhvr>
                                      <p:to>
                                        <p:strVal val="visible"/>
                                      </p:to>
                                    </p:set>
                                    <p:animEffect transition="in" filter="blinds(horizontal)">
                                      <p:cBhvr>
                                        <p:cTn id="33" dur="500"/>
                                        <p:tgtEl>
                                          <p:spTgt spid="41986">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1986">
                                            <p:txEl>
                                              <p:pRg st="9" end="9"/>
                                            </p:txEl>
                                          </p:spTgt>
                                        </p:tgtEl>
                                        <p:attrNameLst>
                                          <p:attrName>style.visibility</p:attrName>
                                        </p:attrNameLst>
                                      </p:cBhvr>
                                      <p:to>
                                        <p:strVal val="visible"/>
                                      </p:to>
                                    </p:set>
                                    <p:animEffect transition="in" filter="blinds(horizontal)">
                                      <p:cBhvr>
                                        <p:cTn id="36" dur="500"/>
                                        <p:tgtEl>
                                          <p:spTgt spid="4198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p:txBody>
          <a:bodyPr/>
          <a:lstStyle/>
          <a:p>
            <a:r>
              <a:rPr lang="en-US" altLang="zh-CN"/>
              <a:t>Goals of Mach</a:t>
            </a:r>
          </a:p>
        </p:txBody>
      </p:sp>
      <p:sp>
        <p:nvSpPr>
          <p:cNvPr id="15363" name="Rectangle 3"/>
          <p:cNvSpPr>
            <a:spLocks noGrp="1" noChangeArrowheads="1"/>
          </p:cNvSpPr>
          <p:nvPr>
            <p:ph type="body" idx="4294967295"/>
          </p:nvPr>
        </p:nvSpPr>
        <p:spPr>
          <a:xfrm>
            <a:off x="760040" y="1052736"/>
            <a:ext cx="7772400" cy="5400600"/>
          </a:xfrm>
        </p:spPr>
        <p:txBody>
          <a:bodyPr/>
          <a:lstStyle/>
          <a:p>
            <a:r>
              <a:rPr lang="en-US" altLang="zh-CN" dirty="0"/>
              <a:t>“Simple” kernel</a:t>
            </a:r>
          </a:p>
          <a:p>
            <a:pPr lvl="1"/>
            <a:r>
              <a:rPr lang="en-US" altLang="zh-CN" dirty="0"/>
              <a:t>Only one way to accomplish kernel programming tasks</a:t>
            </a:r>
          </a:p>
          <a:p>
            <a:r>
              <a:rPr lang="en-US" altLang="zh-CN" dirty="0"/>
              <a:t>Diverse hardware support</a:t>
            </a:r>
          </a:p>
          <a:p>
            <a:pPr lvl="1"/>
            <a:r>
              <a:rPr lang="en-US" altLang="zh-CN" dirty="0"/>
              <a:t>“Multiprocessing”: Tightly coupled or loosely coupled</a:t>
            </a:r>
          </a:p>
          <a:p>
            <a:pPr lvl="2"/>
            <a:r>
              <a:rPr lang="en-US" altLang="zh-CN" dirty="0"/>
              <a:t>Varying degrees of shared memory access</a:t>
            </a:r>
          </a:p>
          <a:p>
            <a:pPr lvl="1"/>
            <a:r>
              <a:rPr lang="en-US" altLang="zh-CN" dirty="0"/>
              <a:t>One to thousands of processors</a:t>
            </a:r>
          </a:p>
          <a:p>
            <a:pPr lvl="1"/>
            <a:r>
              <a:rPr lang="en-US" altLang="zh-CN" dirty="0"/>
              <a:t>Heterogeneous system support</a:t>
            </a:r>
          </a:p>
          <a:p>
            <a:r>
              <a:rPr lang="en-US" altLang="zh-CN" dirty="0"/>
              <a:t>Distributed &amp; object-oriented</a:t>
            </a:r>
          </a:p>
          <a:p>
            <a:pPr lvl="1"/>
            <a:r>
              <a:rPr lang="en-US" altLang="zh-CN" dirty="0"/>
              <a:t>All objects within the system are location independent</a:t>
            </a:r>
          </a:p>
          <a:p>
            <a:r>
              <a:rPr lang="en-US" altLang="zh-CN" dirty="0"/>
              <a:t>Integrated memory management &amp; </a:t>
            </a:r>
            <a:r>
              <a:rPr lang="en-US" altLang="zh-CN" dirty="0" err="1"/>
              <a:t>interprocess</a:t>
            </a:r>
            <a:r>
              <a:rPr lang="en-US" altLang="zh-CN" dirty="0"/>
              <a:t> communication (IPC)</a:t>
            </a:r>
          </a:p>
          <a:p>
            <a:r>
              <a:rPr lang="en-US" altLang="zh-CN" dirty="0"/>
              <a:t>Varying network speeds</a:t>
            </a:r>
          </a:p>
          <a:p>
            <a:r>
              <a:rPr lang="en-US" altLang="zh-CN" dirty="0"/>
              <a:t>Extensible microkernel</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2"/>
            <a:r>
              <a:rPr lang="en-US" sz="2000" dirty="0"/>
              <a:t>Overview</a:t>
            </a:r>
          </a:p>
          <a:p>
            <a:pPr lvl="2"/>
            <a:r>
              <a:rPr lang="en-US" sz="2000" dirty="0">
                <a:solidFill>
                  <a:srgbClr val="FF0000"/>
                </a:solidFill>
              </a:rPr>
              <a:t>Mach Structure</a:t>
            </a:r>
          </a:p>
          <a:p>
            <a:pPr lvl="2"/>
            <a:r>
              <a:rPr lang="en-US" sz="2000" dirty="0"/>
              <a:t>Process Management</a:t>
            </a:r>
          </a:p>
          <a:p>
            <a:pPr lvl="2"/>
            <a:r>
              <a:rPr lang="en-US" sz="2000" dirty="0" err="1"/>
              <a:t>Interprocess</a:t>
            </a:r>
            <a:r>
              <a:rPr lang="en-US" sz="2000" dirty="0"/>
              <a:t> Communication</a:t>
            </a:r>
          </a:p>
          <a:p>
            <a:pPr lvl="2"/>
            <a:r>
              <a:rPr lang="en-US" sz="2000" dirty="0"/>
              <a:t>Memory Management</a:t>
            </a:r>
          </a:p>
          <a:p>
            <a:pPr lvl="2"/>
            <a:r>
              <a:rPr lang="en-US" sz="2000" dirty="0"/>
              <a:t>Interrupt</a:t>
            </a:r>
          </a:p>
          <a:p>
            <a:pPr lvl="2"/>
            <a:r>
              <a:rPr lang="en-US" sz="2000" dirty="0"/>
              <a:t>Mach I/O System</a:t>
            </a:r>
          </a:p>
          <a:p>
            <a:pPr lvl="2"/>
            <a:r>
              <a:rPr lang="en-US" sz="2000" dirty="0"/>
              <a:t>First Generation Microkernel Problems</a:t>
            </a:r>
          </a:p>
          <a:p>
            <a:pPr lvl="1"/>
            <a:r>
              <a:rPr lang="en-US" sz="2400" dirty="0"/>
              <a:t>L4</a:t>
            </a:r>
          </a:p>
          <a:p>
            <a:pPr lvl="1"/>
            <a:r>
              <a:rPr lang="en-US" sz="2400" dirty="0"/>
              <a:t>L4Linux</a:t>
            </a:r>
          </a:p>
        </p:txBody>
      </p:sp>
    </p:spTree>
    <p:extLst>
      <p:ext uri="{BB962C8B-B14F-4D97-AF65-F5344CB8AC3E}">
        <p14:creationId xmlns:p14="http://schemas.microsoft.com/office/powerpoint/2010/main" val="411237307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
          <p:cNvSpPr>
            <a:spLocks noGrp="1" noChangeArrowheads="1"/>
          </p:cNvSpPr>
          <p:nvPr>
            <p:ph type="title"/>
          </p:nvPr>
        </p:nvSpPr>
        <p:spPr/>
        <p:txBody>
          <a:bodyPr/>
          <a:lstStyle/>
          <a:p>
            <a:r>
              <a:rPr lang="en-US" altLang="zh-CN" dirty="0"/>
              <a:t>Mach Structure</a:t>
            </a:r>
          </a:p>
        </p:txBody>
      </p:sp>
      <p:sp>
        <p:nvSpPr>
          <p:cNvPr id="43010" name="Rectangle 7"/>
          <p:cNvSpPr>
            <a:spLocks noGrp="1" noChangeArrowheads="1"/>
          </p:cNvSpPr>
          <p:nvPr>
            <p:ph type="body" sz="half" idx="1"/>
          </p:nvPr>
        </p:nvSpPr>
        <p:spPr>
          <a:xfrm>
            <a:off x="428625" y="1346200"/>
            <a:ext cx="3571875" cy="5011738"/>
          </a:xfrm>
        </p:spPr>
        <p:txBody>
          <a:bodyPr/>
          <a:lstStyle/>
          <a:p>
            <a:r>
              <a:rPr lang="en-US" altLang="zh-CN" sz="2000" dirty="0"/>
              <a:t>IPC – RPC messages.</a:t>
            </a:r>
          </a:p>
          <a:p>
            <a:pPr lvl="1"/>
            <a:r>
              <a:rPr lang="en-US" altLang="zh-CN" sz="1600" dirty="0"/>
              <a:t>Send and receive.</a:t>
            </a:r>
          </a:p>
          <a:p>
            <a:r>
              <a:rPr lang="en-US" altLang="zh-CN" sz="2000" dirty="0"/>
              <a:t>When the message queue is full, the senders block; when it is empty, the receivers block. </a:t>
            </a:r>
          </a:p>
          <a:p>
            <a:r>
              <a:rPr lang="en-US" altLang="zh-CN" sz="2000" dirty="0"/>
              <a:t>Indirect communication.</a:t>
            </a:r>
          </a:p>
          <a:p>
            <a:r>
              <a:rPr lang="en-US" altLang="zh-CN" sz="2000" dirty="0"/>
              <a:t>Heavy weight context switching.</a:t>
            </a:r>
          </a:p>
          <a:p>
            <a:r>
              <a:rPr lang="en-US" altLang="zh-CN" sz="2000" dirty="0"/>
              <a:t>Speed is compromised ; but protection is ensured.</a:t>
            </a:r>
          </a:p>
          <a:p>
            <a:endParaRPr lang="en-US" altLang="zh-CN" sz="2000" dirty="0"/>
          </a:p>
          <a:p>
            <a:endParaRPr lang="en-US" altLang="zh-CN" sz="2000" dirty="0"/>
          </a:p>
          <a:p>
            <a:endParaRPr lang="en-US" altLang="zh-CN" sz="2000" dirty="0"/>
          </a:p>
        </p:txBody>
      </p:sp>
      <p:sp>
        <p:nvSpPr>
          <p:cNvPr id="43011" name="AutoShape 9"/>
          <p:cNvSpPr>
            <a:spLocks noChangeAspect="1" noChangeArrowheads="1"/>
          </p:cNvSpPr>
          <p:nvPr/>
        </p:nvSpPr>
        <p:spPr bwMode="auto">
          <a:xfrm>
            <a:off x="4427538" y="1295400"/>
            <a:ext cx="4330700" cy="5181600"/>
          </a:xfrm>
          <a:prstGeom prst="rect">
            <a:avLst/>
          </a:prstGeom>
          <a:noFill/>
          <a:ln w="9525">
            <a:noFill/>
            <a:miter lim="800000"/>
            <a:headEnd/>
            <a:tailEnd/>
          </a:ln>
        </p:spPr>
        <p:txBody>
          <a:bodyPr>
            <a:prstTxWarp prst="textNoShape">
              <a:avLst/>
            </a:prstTxWarp>
          </a:bodyPr>
          <a:lstStyle/>
          <a:p>
            <a:endParaRPr lang="zh-CN" altLang="en-US"/>
          </a:p>
        </p:txBody>
      </p:sp>
      <p:grpSp>
        <p:nvGrpSpPr>
          <p:cNvPr id="43012" name="组合 33"/>
          <p:cNvGrpSpPr>
            <a:grpSpLocks/>
          </p:cNvGrpSpPr>
          <p:nvPr/>
        </p:nvGrpSpPr>
        <p:grpSpPr bwMode="auto">
          <a:xfrm>
            <a:off x="4267200" y="1371600"/>
            <a:ext cx="4572000" cy="4565650"/>
            <a:chOff x="4267200" y="1371600"/>
            <a:chExt cx="4572000" cy="4565650"/>
          </a:xfrm>
        </p:grpSpPr>
        <p:sp>
          <p:nvSpPr>
            <p:cNvPr id="43013" name="Rectangle 10"/>
            <p:cNvSpPr>
              <a:spLocks noChangeArrowheads="1"/>
            </p:cNvSpPr>
            <p:nvPr/>
          </p:nvSpPr>
          <p:spPr bwMode="auto">
            <a:xfrm>
              <a:off x="5068888" y="5203825"/>
              <a:ext cx="2978150" cy="371475"/>
            </a:xfrm>
            <a:prstGeom prst="rect">
              <a:avLst/>
            </a:prstGeom>
            <a:solidFill>
              <a:srgbClr val="FFFFFF"/>
            </a:solidFill>
            <a:ln w="9525">
              <a:solidFill>
                <a:srgbClr val="000000"/>
              </a:solidFill>
              <a:miter lim="800000"/>
              <a:headEnd/>
              <a:tailEnd/>
            </a:ln>
          </p:spPr>
          <p:txBody>
            <a:bodyPr>
              <a:prstTxWarp prst="textNoShape">
                <a:avLst/>
              </a:prstTxWarp>
            </a:bodyPr>
            <a:lstStyle/>
            <a:p>
              <a:r>
                <a:rPr lang="en-US" altLang="zh-CN">
                  <a:latin typeface="Times New Roman" pitchFamily="-123" charset="0"/>
                  <a:ea typeface="宋体" pitchFamily="-123" charset="-122"/>
                  <a:cs typeface="宋体" pitchFamily="-123" charset="-122"/>
                </a:rPr>
                <a:t>Portable </a:t>
              </a:r>
            </a:p>
          </p:txBody>
        </p:sp>
        <p:sp>
          <p:nvSpPr>
            <p:cNvPr id="43014" name="Rectangle 11"/>
            <p:cNvSpPr>
              <a:spLocks noChangeArrowheads="1"/>
            </p:cNvSpPr>
            <p:nvPr/>
          </p:nvSpPr>
          <p:spPr bwMode="auto">
            <a:xfrm>
              <a:off x="5068888" y="5567363"/>
              <a:ext cx="2978150" cy="369887"/>
            </a:xfrm>
            <a:prstGeom prst="rect">
              <a:avLst/>
            </a:prstGeom>
            <a:solidFill>
              <a:srgbClr val="FFFFFF"/>
            </a:solidFill>
            <a:ln w="9525">
              <a:solidFill>
                <a:srgbClr val="000000"/>
              </a:solidFill>
              <a:miter lim="800000"/>
              <a:headEnd/>
              <a:tailEnd/>
            </a:ln>
          </p:spPr>
          <p:txBody>
            <a:bodyPr>
              <a:prstTxWarp prst="textNoShape">
                <a:avLst/>
              </a:prstTxWarp>
            </a:bodyPr>
            <a:lstStyle/>
            <a:p>
              <a:r>
                <a:rPr lang="en-US" altLang="zh-CN" sz="1400">
                  <a:ea typeface="宋体" pitchFamily="-123" charset="-122"/>
                  <a:cs typeface="宋体" pitchFamily="-123" charset="-122"/>
                </a:rPr>
                <a:t>              Machine Dependent</a:t>
              </a:r>
              <a:endParaRPr lang="en-US" altLang="zh-CN">
                <a:ea typeface="宋体" pitchFamily="-123" charset="-122"/>
                <a:cs typeface="宋体" pitchFamily="-123" charset="-122"/>
              </a:endParaRPr>
            </a:p>
          </p:txBody>
        </p:sp>
        <p:sp>
          <p:nvSpPr>
            <p:cNvPr id="43020" name="Text Box 12"/>
            <p:cNvSpPr txBox="1">
              <a:spLocks noChangeArrowheads="1"/>
            </p:cNvSpPr>
            <p:nvPr/>
          </p:nvSpPr>
          <p:spPr bwMode="auto">
            <a:xfrm>
              <a:off x="4267200" y="5567363"/>
              <a:ext cx="722313" cy="363537"/>
            </a:xfrm>
            <a:prstGeom prst="rect">
              <a:avLst/>
            </a:prstGeom>
            <a:solidFill>
              <a:srgbClr val="FFFFFF"/>
            </a:solidFill>
            <a:ln w="9525">
              <a:solidFill>
                <a:srgbClr val="FFFFFF"/>
              </a:solidFill>
              <a:miter lim="800000"/>
              <a:headEnd/>
              <a:tailEnd/>
            </a:ln>
          </p:spPr>
          <p:txBody>
            <a:bodyPr/>
            <a:lstStyle/>
            <a:p>
              <a:pPr>
                <a:defRPr/>
              </a:pPr>
              <a:r>
                <a:rPr lang="en-US" altLang="zh-CN" sz="1050">
                  <a:latin typeface="Times New Roman" pitchFamily="18" charset="0"/>
                  <a:ea typeface="宋体" pitchFamily="2" charset="-122"/>
                </a:rPr>
                <a:t>Layer 0</a:t>
              </a:r>
            </a:p>
          </p:txBody>
        </p:sp>
        <p:sp>
          <p:nvSpPr>
            <p:cNvPr id="43021" name="Text Box 13"/>
            <p:cNvSpPr txBox="1">
              <a:spLocks noChangeArrowheads="1"/>
            </p:cNvSpPr>
            <p:nvPr/>
          </p:nvSpPr>
          <p:spPr bwMode="auto">
            <a:xfrm>
              <a:off x="4267200" y="5181600"/>
              <a:ext cx="711200" cy="369888"/>
            </a:xfrm>
            <a:prstGeom prst="rect">
              <a:avLst/>
            </a:prstGeom>
            <a:solidFill>
              <a:srgbClr val="FFFFFF"/>
            </a:solidFill>
            <a:ln w="9525">
              <a:solidFill>
                <a:srgbClr val="FFFFFF"/>
              </a:solidFill>
              <a:miter lim="800000"/>
              <a:headEnd/>
              <a:tailEnd/>
            </a:ln>
          </p:spPr>
          <p:txBody>
            <a:bodyPr/>
            <a:lstStyle/>
            <a:p>
              <a:pPr>
                <a:defRPr/>
              </a:pPr>
              <a:r>
                <a:rPr lang="en-US" altLang="zh-CN" sz="1050" dirty="0">
                  <a:latin typeface="Times New Roman" pitchFamily="18" charset="0"/>
                  <a:ea typeface="宋体" pitchFamily="2" charset="-122"/>
                </a:rPr>
                <a:t>Layer 1</a:t>
              </a:r>
            </a:p>
          </p:txBody>
        </p:sp>
        <p:sp>
          <p:nvSpPr>
            <p:cNvPr id="43017" name="Oval 14"/>
            <p:cNvSpPr>
              <a:spLocks noChangeArrowheads="1"/>
            </p:cNvSpPr>
            <p:nvPr/>
          </p:nvSpPr>
          <p:spPr bwMode="auto">
            <a:xfrm>
              <a:off x="5610225" y="2776538"/>
              <a:ext cx="541338" cy="738187"/>
            </a:xfrm>
            <a:prstGeom prst="ellipse">
              <a:avLst/>
            </a:prstGeom>
            <a:solidFill>
              <a:srgbClr val="FFFFFF"/>
            </a:solidFill>
            <a:ln w="9525">
              <a:solidFill>
                <a:srgbClr val="000000"/>
              </a:solidFill>
              <a:round/>
              <a:headEnd/>
              <a:tailEnd/>
            </a:ln>
          </p:spPr>
          <p:txBody>
            <a:bodyPr>
              <a:prstTxWarp prst="textNoShape">
                <a:avLst/>
              </a:prstTxWarp>
            </a:bodyPr>
            <a:lstStyle/>
            <a:p>
              <a:endParaRPr lang="zh-CN" altLang="en-US"/>
            </a:p>
          </p:txBody>
        </p:sp>
        <p:sp>
          <p:nvSpPr>
            <p:cNvPr id="43018" name="Oval 15"/>
            <p:cNvSpPr>
              <a:spLocks noChangeArrowheads="1"/>
            </p:cNvSpPr>
            <p:nvPr/>
          </p:nvSpPr>
          <p:spPr bwMode="auto">
            <a:xfrm>
              <a:off x="5951538" y="4022725"/>
              <a:ext cx="601662" cy="738188"/>
            </a:xfrm>
            <a:prstGeom prst="ellipse">
              <a:avLst/>
            </a:prstGeom>
            <a:solidFill>
              <a:srgbClr val="FFFFFF"/>
            </a:solidFill>
            <a:ln w="9525">
              <a:solidFill>
                <a:srgbClr val="000000"/>
              </a:solidFill>
              <a:round/>
              <a:headEnd/>
              <a:tailEnd/>
            </a:ln>
          </p:spPr>
          <p:txBody>
            <a:bodyPr>
              <a:prstTxWarp prst="textNoShape">
                <a:avLst/>
              </a:prstTxWarp>
            </a:bodyPr>
            <a:lstStyle/>
            <a:p>
              <a:r>
                <a:rPr lang="en-US" altLang="zh-CN" sz="1400">
                  <a:latin typeface="Times New Roman" pitchFamily="-123" charset="0"/>
                  <a:ea typeface="宋体" pitchFamily="-123" charset="-122"/>
                  <a:cs typeface="宋体" pitchFamily="-123" charset="-122"/>
                </a:rPr>
                <a:t>rec</a:t>
              </a:r>
            </a:p>
          </p:txBody>
        </p:sp>
        <p:sp>
          <p:nvSpPr>
            <p:cNvPr id="43019" name="Oval 16"/>
            <p:cNvSpPr>
              <a:spLocks noChangeArrowheads="1"/>
            </p:cNvSpPr>
            <p:nvPr/>
          </p:nvSpPr>
          <p:spPr bwMode="auto">
            <a:xfrm>
              <a:off x="6673850" y="3659188"/>
              <a:ext cx="565150" cy="739775"/>
            </a:xfrm>
            <a:prstGeom prst="ellipse">
              <a:avLst/>
            </a:prstGeom>
            <a:solidFill>
              <a:srgbClr val="FFFFFF"/>
            </a:solidFill>
            <a:ln w="9525">
              <a:solidFill>
                <a:srgbClr val="000000"/>
              </a:solidFill>
              <a:round/>
              <a:headEnd/>
              <a:tailEnd/>
            </a:ln>
          </p:spPr>
          <p:txBody>
            <a:bodyPr>
              <a:prstTxWarp prst="textNoShape">
                <a:avLst/>
              </a:prstTxWarp>
            </a:bodyPr>
            <a:lstStyle/>
            <a:p>
              <a:endParaRPr lang="zh-CN" altLang="en-US"/>
            </a:p>
          </p:txBody>
        </p:sp>
        <p:sp>
          <p:nvSpPr>
            <p:cNvPr id="2" name="Oval 17"/>
            <p:cNvSpPr>
              <a:spLocks noChangeArrowheads="1"/>
            </p:cNvSpPr>
            <p:nvPr/>
          </p:nvSpPr>
          <p:spPr bwMode="auto">
            <a:xfrm>
              <a:off x="7054850" y="2962275"/>
              <a:ext cx="565150" cy="738188"/>
            </a:xfrm>
            <a:prstGeom prst="ellipse">
              <a:avLst/>
            </a:prstGeom>
            <a:solidFill>
              <a:srgbClr val="FFFFFF"/>
            </a:solidFill>
            <a:ln w="9525">
              <a:solidFill>
                <a:srgbClr val="000000"/>
              </a:solidFill>
              <a:round/>
              <a:headEnd/>
              <a:tailEnd/>
            </a:ln>
          </p:spPr>
          <p:txBody>
            <a:bodyPr>
              <a:prstTxWarp prst="textNoShape">
                <a:avLst/>
              </a:prstTxWarp>
            </a:bodyPr>
            <a:lstStyle/>
            <a:p>
              <a:endParaRPr lang="zh-CN" altLang="en-US"/>
            </a:p>
          </p:txBody>
        </p:sp>
        <p:sp>
          <p:nvSpPr>
            <p:cNvPr id="3" name="Oval 18"/>
            <p:cNvSpPr>
              <a:spLocks noChangeArrowheads="1"/>
            </p:cNvSpPr>
            <p:nvPr/>
          </p:nvSpPr>
          <p:spPr bwMode="auto">
            <a:xfrm>
              <a:off x="6248400" y="2667000"/>
              <a:ext cx="533400" cy="738188"/>
            </a:xfrm>
            <a:prstGeom prst="ellipse">
              <a:avLst/>
            </a:prstGeom>
            <a:solidFill>
              <a:srgbClr val="FFFFFF"/>
            </a:solidFill>
            <a:ln w="9525">
              <a:solidFill>
                <a:srgbClr val="000000"/>
              </a:solidFill>
              <a:round/>
              <a:headEnd/>
              <a:tailEnd/>
            </a:ln>
          </p:spPr>
          <p:txBody>
            <a:bodyPr>
              <a:prstTxWarp prst="textNoShape">
                <a:avLst/>
              </a:prstTxWarp>
            </a:bodyPr>
            <a:lstStyle/>
            <a:p>
              <a:endParaRPr lang="zh-CN" altLang="en-US"/>
            </a:p>
          </p:txBody>
        </p:sp>
        <p:sp>
          <p:nvSpPr>
            <p:cNvPr id="43022" name="Oval 19"/>
            <p:cNvSpPr>
              <a:spLocks noChangeArrowheads="1"/>
            </p:cNvSpPr>
            <p:nvPr/>
          </p:nvSpPr>
          <p:spPr bwMode="auto">
            <a:xfrm>
              <a:off x="4989513" y="3659188"/>
              <a:ext cx="762000" cy="738187"/>
            </a:xfrm>
            <a:prstGeom prst="ellipse">
              <a:avLst/>
            </a:prstGeom>
            <a:solidFill>
              <a:srgbClr val="FFFFFF"/>
            </a:solidFill>
            <a:ln w="9525">
              <a:solidFill>
                <a:srgbClr val="000000"/>
              </a:solidFill>
              <a:round/>
              <a:headEnd/>
              <a:tailEnd/>
            </a:ln>
          </p:spPr>
          <p:txBody>
            <a:bodyPr>
              <a:prstTxWarp prst="textNoShape">
                <a:avLst/>
              </a:prstTxWarp>
            </a:bodyPr>
            <a:lstStyle/>
            <a:p>
              <a:r>
                <a:rPr lang="en-US" altLang="zh-CN" sz="1400">
                  <a:latin typeface="Times New Roman" pitchFamily="-123" charset="0"/>
                  <a:ea typeface="宋体" pitchFamily="-123" charset="-122"/>
                  <a:cs typeface="宋体" pitchFamily="-123" charset="-122"/>
                </a:rPr>
                <a:t>send</a:t>
              </a:r>
            </a:p>
          </p:txBody>
        </p:sp>
        <p:sp>
          <p:nvSpPr>
            <p:cNvPr id="43023" name="Oval 20"/>
            <p:cNvSpPr>
              <a:spLocks noChangeArrowheads="1"/>
            </p:cNvSpPr>
            <p:nvPr/>
          </p:nvSpPr>
          <p:spPr bwMode="auto">
            <a:xfrm>
              <a:off x="6934200" y="4343400"/>
              <a:ext cx="693738" cy="739775"/>
            </a:xfrm>
            <a:prstGeom prst="ellipse">
              <a:avLst/>
            </a:prstGeom>
            <a:solidFill>
              <a:srgbClr val="FFFFFF"/>
            </a:solidFill>
            <a:ln w="9525">
              <a:solidFill>
                <a:srgbClr val="000000"/>
              </a:solidFill>
              <a:round/>
              <a:headEnd/>
              <a:tailEnd/>
            </a:ln>
          </p:spPr>
          <p:txBody>
            <a:bodyPr>
              <a:prstTxWarp prst="textNoShape">
                <a:avLst/>
              </a:prstTxWarp>
            </a:bodyPr>
            <a:lstStyle/>
            <a:p>
              <a:endParaRPr lang="zh-CN" altLang="en-US"/>
            </a:p>
          </p:txBody>
        </p:sp>
        <p:sp>
          <p:nvSpPr>
            <p:cNvPr id="43024" name="Line 21"/>
            <p:cNvSpPr>
              <a:spLocks noChangeShapeType="1"/>
            </p:cNvSpPr>
            <p:nvPr/>
          </p:nvSpPr>
          <p:spPr bwMode="auto">
            <a:xfrm>
              <a:off x="5068888" y="2405063"/>
              <a:ext cx="2887662" cy="1587"/>
            </a:xfrm>
            <a:prstGeom prst="line">
              <a:avLst/>
            </a:prstGeom>
            <a:noFill/>
            <a:ln w="9525">
              <a:solidFill>
                <a:srgbClr val="000000"/>
              </a:solidFill>
              <a:round/>
              <a:headEnd/>
              <a:tailEnd/>
            </a:ln>
          </p:spPr>
          <p:txBody>
            <a:bodyPr>
              <a:prstTxWarp prst="textNoShape">
                <a:avLst/>
              </a:prstTxWarp>
            </a:bodyPr>
            <a:lstStyle/>
            <a:p>
              <a:endParaRPr lang="en-US"/>
            </a:p>
          </p:txBody>
        </p:sp>
        <p:sp>
          <p:nvSpPr>
            <p:cNvPr id="43025" name="Line 22"/>
            <p:cNvSpPr>
              <a:spLocks noChangeShapeType="1"/>
            </p:cNvSpPr>
            <p:nvPr/>
          </p:nvSpPr>
          <p:spPr bwMode="auto">
            <a:xfrm flipV="1">
              <a:off x="7505700" y="4441825"/>
              <a:ext cx="631825" cy="739775"/>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43026" name="Text Box 23"/>
            <p:cNvSpPr txBox="1">
              <a:spLocks noChangeArrowheads="1"/>
            </p:cNvSpPr>
            <p:nvPr/>
          </p:nvSpPr>
          <p:spPr bwMode="auto">
            <a:xfrm>
              <a:off x="7635875" y="4203700"/>
              <a:ext cx="1203325" cy="273050"/>
            </a:xfrm>
            <a:prstGeom prst="rect">
              <a:avLst/>
            </a:prstGeom>
            <a:solidFill>
              <a:srgbClr val="FFFFFF"/>
            </a:solidFill>
            <a:ln w="9525">
              <a:solidFill>
                <a:srgbClr val="FFFFFF"/>
              </a:solidFill>
              <a:miter lim="800000"/>
              <a:headEnd/>
              <a:tailEnd/>
            </a:ln>
          </p:spPr>
          <p:txBody>
            <a:bodyPr>
              <a:prstTxWarp prst="textNoShape">
                <a:avLst/>
              </a:prstTxWarp>
            </a:bodyPr>
            <a:lstStyle/>
            <a:p>
              <a:r>
                <a:rPr lang="en-US" altLang="zh-CN" sz="1400">
                  <a:latin typeface="Times New Roman" pitchFamily="-123" charset="0"/>
                  <a:ea typeface="宋体" pitchFamily="-123" charset="-122"/>
                  <a:cs typeface="宋体" pitchFamily="-123" charset="-122"/>
                </a:rPr>
                <a:t>Abstractions</a:t>
              </a:r>
            </a:p>
          </p:txBody>
        </p:sp>
        <p:sp>
          <p:nvSpPr>
            <p:cNvPr id="43027" name="Freeform 24"/>
            <p:cNvSpPr>
              <a:spLocks/>
            </p:cNvSpPr>
            <p:nvPr/>
          </p:nvSpPr>
          <p:spPr bwMode="auto">
            <a:xfrm>
              <a:off x="5700713" y="2962275"/>
              <a:ext cx="90487" cy="396875"/>
            </a:xfrm>
            <a:custGeom>
              <a:avLst/>
              <a:gdLst>
                <a:gd name="T0" fmla="*/ 38989987 w 210"/>
                <a:gd name="T1" fmla="*/ 31067171 h 390"/>
                <a:gd name="T2" fmla="*/ 5570121 w 210"/>
                <a:gd name="T3" fmla="*/ 31067171 h 390"/>
                <a:gd name="T4" fmla="*/ 38989987 w 210"/>
                <a:gd name="T5" fmla="*/ 217469183 h 390"/>
                <a:gd name="T6" fmla="*/ 5570121 w 210"/>
                <a:gd name="T7" fmla="*/ 403871194 h 390"/>
                <a:gd name="T8" fmla="*/ 5570121 w 210"/>
                <a:gd name="T9" fmla="*/ 217469183 h 390"/>
                <a:gd name="T10" fmla="*/ 5570121 w 210"/>
                <a:gd name="T11" fmla="*/ 403871194 h 390"/>
                <a:gd name="T12" fmla="*/ 0 60000 65536"/>
                <a:gd name="T13" fmla="*/ 0 60000 65536"/>
                <a:gd name="T14" fmla="*/ 0 60000 65536"/>
                <a:gd name="T15" fmla="*/ 0 60000 65536"/>
                <a:gd name="T16" fmla="*/ 0 60000 65536"/>
                <a:gd name="T17" fmla="*/ 0 60000 65536"/>
                <a:gd name="T18" fmla="*/ 0 w 210"/>
                <a:gd name="T19" fmla="*/ 0 h 390"/>
                <a:gd name="T20" fmla="*/ 210 w 210"/>
                <a:gd name="T21" fmla="*/ 390 h 390"/>
              </a:gdLst>
              <a:ahLst/>
              <a:cxnLst>
                <a:cxn ang="T12">
                  <a:pos x="T0" y="T1"/>
                </a:cxn>
                <a:cxn ang="T13">
                  <a:pos x="T2" y="T3"/>
                </a:cxn>
                <a:cxn ang="T14">
                  <a:pos x="T4" y="T5"/>
                </a:cxn>
                <a:cxn ang="T15">
                  <a:pos x="T6" y="T7"/>
                </a:cxn>
                <a:cxn ang="T16">
                  <a:pos x="T8" y="T9"/>
                </a:cxn>
                <a:cxn ang="T17">
                  <a:pos x="T10" y="T11"/>
                </a:cxn>
              </a:cxnLst>
              <a:rect l="T18" t="T19" r="T20" b="T21"/>
              <a:pathLst>
                <a:path w="210" h="390">
                  <a:moveTo>
                    <a:pt x="210" y="30"/>
                  </a:moveTo>
                  <a:cubicBezTo>
                    <a:pt x="120" y="15"/>
                    <a:pt x="30" y="0"/>
                    <a:pt x="30" y="30"/>
                  </a:cubicBezTo>
                  <a:cubicBezTo>
                    <a:pt x="30" y="60"/>
                    <a:pt x="210" y="150"/>
                    <a:pt x="210" y="210"/>
                  </a:cubicBezTo>
                  <a:cubicBezTo>
                    <a:pt x="210" y="270"/>
                    <a:pt x="60" y="390"/>
                    <a:pt x="30" y="390"/>
                  </a:cubicBezTo>
                  <a:cubicBezTo>
                    <a:pt x="0" y="390"/>
                    <a:pt x="30" y="210"/>
                    <a:pt x="30" y="210"/>
                  </a:cubicBezTo>
                  <a:cubicBezTo>
                    <a:pt x="30" y="210"/>
                    <a:pt x="30" y="300"/>
                    <a:pt x="30" y="390"/>
                  </a:cubicBezTo>
                </a:path>
              </a:pathLst>
            </a:custGeom>
            <a:noFill/>
            <a:ln w="9525">
              <a:solidFill>
                <a:srgbClr val="000000"/>
              </a:solidFill>
              <a:round/>
              <a:headEnd/>
              <a:tailEnd/>
            </a:ln>
          </p:spPr>
          <p:txBody>
            <a:bodyPr>
              <a:prstTxWarp prst="textNoShape">
                <a:avLst/>
              </a:prstTxWarp>
            </a:bodyPr>
            <a:lstStyle/>
            <a:p>
              <a:endParaRPr lang="zh-CN" altLang="en-US"/>
            </a:p>
          </p:txBody>
        </p:sp>
        <p:sp>
          <p:nvSpPr>
            <p:cNvPr id="43028" name="Text Box 25"/>
            <p:cNvSpPr txBox="1">
              <a:spLocks noChangeArrowheads="1"/>
            </p:cNvSpPr>
            <p:nvPr/>
          </p:nvSpPr>
          <p:spPr bwMode="auto">
            <a:xfrm>
              <a:off x="4267200" y="2205038"/>
              <a:ext cx="801688" cy="377825"/>
            </a:xfrm>
            <a:prstGeom prst="rect">
              <a:avLst/>
            </a:prstGeom>
            <a:solidFill>
              <a:srgbClr val="FFFFFF"/>
            </a:solidFill>
            <a:ln w="9525">
              <a:solidFill>
                <a:srgbClr val="FFFFFF"/>
              </a:solidFill>
              <a:miter lim="800000"/>
              <a:headEnd/>
              <a:tailEnd/>
            </a:ln>
          </p:spPr>
          <p:txBody>
            <a:bodyPr>
              <a:prstTxWarp prst="textNoShape">
                <a:avLst/>
              </a:prstTxWarp>
            </a:bodyPr>
            <a:lstStyle/>
            <a:p>
              <a:r>
                <a:rPr lang="en-US" altLang="zh-CN" sz="1800">
                  <a:latin typeface="Times New Roman" pitchFamily="-123" charset="0"/>
                  <a:ea typeface="宋体" pitchFamily="-123" charset="-122"/>
                  <a:cs typeface="宋体" pitchFamily="-123" charset="-122"/>
                </a:rPr>
                <a:t>UNIX</a:t>
              </a:r>
            </a:p>
          </p:txBody>
        </p:sp>
        <p:sp>
          <p:nvSpPr>
            <p:cNvPr id="43029" name="Line 26"/>
            <p:cNvSpPr>
              <a:spLocks noChangeShapeType="1"/>
            </p:cNvSpPr>
            <p:nvPr/>
          </p:nvSpPr>
          <p:spPr bwMode="auto">
            <a:xfrm>
              <a:off x="7415213" y="3146425"/>
              <a:ext cx="450850" cy="0"/>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43030" name="Text Box 27"/>
            <p:cNvSpPr txBox="1">
              <a:spLocks noChangeArrowheads="1"/>
            </p:cNvSpPr>
            <p:nvPr/>
          </p:nvSpPr>
          <p:spPr bwMode="auto">
            <a:xfrm>
              <a:off x="7866063" y="2776538"/>
              <a:ext cx="892175" cy="738187"/>
            </a:xfrm>
            <a:prstGeom prst="rect">
              <a:avLst/>
            </a:prstGeom>
            <a:solidFill>
              <a:srgbClr val="FFFFFF"/>
            </a:solidFill>
            <a:ln w="9525">
              <a:solidFill>
                <a:srgbClr val="FFFFFF"/>
              </a:solidFill>
              <a:miter lim="800000"/>
              <a:headEnd/>
              <a:tailEnd/>
            </a:ln>
          </p:spPr>
          <p:txBody>
            <a:bodyPr>
              <a:prstTxWarp prst="textNoShape">
                <a:avLst/>
              </a:prstTxWarp>
            </a:bodyPr>
            <a:lstStyle/>
            <a:p>
              <a:r>
                <a:rPr lang="en-US" altLang="zh-CN" sz="1400">
                  <a:latin typeface="Times New Roman" pitchFamily="-123" charset="0"/>
                  <a:ea typeface="宋体" pitchFamily="-123" charset="-122"/>
                  <a:cs typeface="宋体" pitchFamily="-123" charset="-122"/>
                </a:rPr>
                <a:t>Task’s address space</a:t>
              </a:r>
            </a:p>
          </p:txBody>
        </p:sp>
        <p:sp>
          <p:nvSpPr>
            <p:cNvPr id="43031" name="Oval 28"/>
            <p:cNvSpPr>
              <a:spLocks noChangeArrowheads="1"/>
            </p:cNvSpPr>
            <p:nvPr/>
          </p:nvSpPr>
          <p:spPr bwMode="auto">
            <a:xfrm>
              <a:off x="5181600" y="1524000"/>
              <a:ext cx="631825" cy="738188"/>
            </a:xfrm>
            <a:prstGeom prst="ellipse">
              <a:avLst/>
            </a:prstGeom>
            <a:solidFill>
              <a:srgbClr val="FFFFFF"/>
            </a:solidFill>
            <a:ln w="9525">
              <a:solidFill>
                <a:srgbClr val="000000"/>
              </a:solidFill>
              <a:round/>
              <a:headEnd/>
              <a:tailEnd/>
            </a:ln>
          </p:spPr>
          <p:txBody>
            <a:bodyPr>
              <a:prstTxWarp prst="textNoShape">
                <a:avLst/>
              </a:prstTxWarp>
            </a:bodyPr>
            <a:lstStyle/>
            <a:p>
              <a:endParaRPr lang="zh-CN" altLang="en-US"/>
            </a:p>
          </p:txBody>
        </p:sp>
        <p:sp>
          <p:nvSpPr>
            <p:cNvPr id="43032" name="Line 29"/>
            <p:cNvSpPr>
              <a:spLocks noChangeShapeType="1"/>
            </p:cNvSpPr>
            <p:nvPr/>
          </p:nvSpPr>
          <p:spPr bwMode="auto">
            <a:xfrm>
              <a:off x="5791200" y="1600200"/>
              <a:ext cx="541338" cy="1588"/>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43033" name="Text Box 30"/>
            <p:cNvSpPr txBox="1">
              <a:spLocks noChangeArrowheads="1"/>
            </p:cNvSpPr>
            <p:nvPr/>
          </p:nvSpPr>
          <p:spPr bwMode="auto">
            <a:xfrm>
              <a:off x="6324600" y="1371600"/>
              <a:ext cx="1173163" cy="304800"/>
            </a:xfrm>
            <a:prstGeom prst="rect">
              <a:avLst/>
            </a:prstGeom>
            <a:solidFill>
              <a:srgbClr val="FFFFFF"/>
            </a:solidFill>
            <a:ln w="9525">
              <a:solidFill>
                <a:srgbClr val="FFFFFF"/>
              </a:solidFill>
              <a:miter lim="800000"/>
              <a:headEnd/>
              <a:tailEnd/>
            </a:ln>
          </p:spPr>
          <p:txBody>
            <a:bodyPr>
              <a:prstTxWarp prst="textNoShape">
                <a:avLst/>
              </a:prstTxWarp>
            </a:bodyPr>
            <a:lstStyle/>
            <a:p>
              <a:r>
                <a:rPr lang="en-US" altLang="zh-CN">
                  <a:latin typeface="Times New Roman" pitchFamily="-123" charset="0"/>
                  <a:ea typeface="宋体" pitchFamily="-123" charset="-122"/>
                  <a:cs typeface="宋体" pitchFamily="-123" charset="-122"/>
                </a:rPr>
                <a:t>User process</a:t>
              </a:r>
            </a:p>
          </p:txBody>
        </p:sp>
        <p:sp>
          <p:nvSpPr>
            <p:cNvPr id="43034" name="Line 31"/>
            <p:cNvSpPr>
              <a:spLocks noChangeShapeType="1"/>
            </p:cNvSpPr>
            <p:nvPr/>
          </p:nvSpPr>
          <p:spPr bwMode="auto">
            <a:xfrm>
              <a:off x="6692900" y="3146425"/>
              <a:ext cx="361950" cy="184150"/>
            </a:xfrm>
            <a:prstGeom prst="line">
              <a:avLst/>
            </a:prstGeom>
            <a:noFill/>
            <a:ln w="9525">
              <a:solidFill>
                <a:srgbClr val="000000"/>
              </a:solidFill>
              <a:round/>
              <a:headEnd/>
              <a:tailEnd type="triangle" w="med" len="med"/>
            </a:ln>
          </p:spPr>
          <p:txBody>
            <a:bodyPr>
              <a:prstTxWarp prst="textNoShape">
                <a:avLst/>
              </a:prstTxWarp>
            </a:bodyPr>
            <a:lstStyle/>
            <a:p>
              <a:endParaRPr lang="en-US"/>
            </a:p>
          </p:txBody>
        </p:sp>
        <p:sp>
          <p:nvSpPr>
            <p:cNvPr id="43035" name="Freeform 32"/>
            <p:cNvSpPr>
              <a:spLocks/>
            </p:cNvSpPr>
            <p:nvPr/>
          </p:nvSpPr>
          <p:spPr bwMode="auto">
            <a:xfrm>
              <a:off x="5867400" y="2971800"/>
              <a:ext cx="90488" cy="395288"/>
            </a:xfrm>
            <a:custGeom>
              <a:avLst/>
              <a:gdLst>
                <a:gd name="T0" fmla="*/ 38990848 w 210"/>
                <a:gd name="T1" fmla="*/ 30819288 h 390"/>
                <a:gd name="T2" fmla="*/ 5570183 w 210"/>
                <a:gd name="T3" fmla="*/ 30819288 h 390"/>
                <a:gd name="T4" fmla="*/ 38990848 w 210"/>
                <a:gd name="T5" fmla="*/ 215732987 h 390"/>
                <a:gd name="T6" fmla="*/ 5570183 w 210"/>
                <a:gd name="T7" fmla="*/ 400647700 h 390"/>
                <a:gd name="T8" fmla="*/ 5570183 w 210"/>
                <a:gd name="T9" fmla="*/ 215732987 h 390"/>
                <a:gd name="T10" fmla="*/ 5570183 w 210"/>
                <a:gd name="T11" fmla="*/ 400647700 h 390"/>
                <a:gd name="T12" fmla="*/ 0 60000 65536"/>
                <a:gd name="T13" fmla="*/ 0 60000 65536"/>
                <a:gd name="T14" fmla="*/ 0 60000 65536"/>
                <a:gd name="T15" fmla="*/ 0 60000 65536"/>
                <a:gd name="T16" fmla="*/ 0 60000 65536"/>
                <a:gd name="T17" fmla="*/ 0 60000 65536"/>
                <a:gd name="T18" fmla="*/ 0 w 210"/>
                <a:gd name="T19" fmla="*/ 0 h 390"/>
                <a:gd name="T20" fmla="*/ 210 w 210"/>
                <a:gd name="T21" fmla="*/ 390 h 390"/>
              </a:gdLst>
              <a:ahLst/>
              <a:cxnLst>
                <a:cxn ang="T12">
                  <a:pos x="T0" y="T1"/>
                </a:cxn>
                <a:cxn ang="T13">
                  <a:pos x="T2" y="T3"/>
                </a:cxn>
                <a:cxn ang="T14">
                  <a:pos x="T4" y="T5"/>
                </a:cxn>
                <a:cxn ang="T15">
                  <a:pos x="T6" y="T7"/>
                </a:cxn>
                <a:cxn ang="T16">
                  <a:pos x="T8" y="T9"/>
                </a:cxn>
                <a:cxn ang="T17">
                  <a:pos x="T10" y="T11"/>
                </a:cxn>
              </a:cxnLst>
              <a:rect l="T18" t="T19" r="T20" b="T21"/>
              <a:pathLst>
                <a:path w="210" h="390">
                  <a:moveTo>
                    <a:pt x="210" y="30"/>
                  </a:moveTo>
                  <a:cubicBezTo>
                    <a:pt x="120" y="15"/>
                    <a:pt x="30" y="0"/>
                    <a:pt x="30" y="30"/>
                  </a:cubicBezTo>
                  <a:cubicBezTo>
                    <a:pt x="30" y="60"/>
                    <a:pt x="210" y="150"/>
                    <a:pt x="210" y="210"/>
                  </a:cubicBezTo>
                  <a:cubicBezTo>
                    <a:pt x="210" y="270"/>
                    <a:pt x="60" y="390"/>
                    <a:pt x="30" y="390"/>
                  </a:cubicBezTo>
                  <a:cubicBezTo>
                    <a:pt x="0" y="390"/>
                    <a:pt x="30" y="210"/>
                    <a:pt x="30" y="210"/>
                  </a:cubicBezTo>
                  <a:cubicBezTo>
                    <a:pt x="30" y="210"/>
                    <a:pt x="30" y="300"/>
                    <a:pt x="30" y="390"/>
                  </a:cubicBezTo>
                </a:path>
              </a:pathLst>
            </a:custGeom>
            <a:noFill/>
            <a:ln w="9525">
              <a:solidFill>
                <a:srgbClr val="000000"/>
              </a:solidFill>
              <a:round/>
              <a:headEnd/>
              <a:tailEnd/>
            </a:ln>
          </p:spPr>
          <p:txBody>
            <a:bodyPr>
              <a:prstTxWarp prst="textNoShape">
                <a:avLst/>
              </a:prstTxWarp>
            </a:bodyPr>
            <a:lstStyle/>
            <a:p>
              <a:endParaRPr lang="zh-CN" altLang="en-US"/>
            </a:p>
          </p:txBody>
        </p:sp>
        <p:sp>
          <p:nvSpPr>
            <p:cNvPr id="43036" name="Line 33"/>
            <p:cNvSpPr>
              <a:spLocks noChangeShapeType="1"/>
            </p:cNvSpPr>
            <p:nvPr/>
          </p:nvSpPr>
          <p:spPr bwMode="auto">
            <a:xfrm>
              <a:off x="5638800" y="4267200"/>
              <a:ext cx="457200" cy="9144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3037" name="Line 34"/>
            <p:cNvSpPr>
              <a:spLocks noChangeShapeType="1"/>
            </p:cNvSpPr>
            <p:nvPr/>
          </p:nvSpPr>
          <p:spPr bwMode="auto">
            <a:xfrm flipV="1">
              <a:off x="6096000" y="4724400"/>
              <a:ext cx="304800" cy="457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3038" name="Line 35"/>
            <p:cNvSpPr>
              <a:spLocks noChangeShapeType="1"/>
            </p:cNvSpPr>
            <p:nvPr/>
          </p:nvSpPr>
          <p:spPr bwMode="auto">
            <a:xfrm flipH="1" flipV="1">
              <a:off x="5257800" y="4724400"/>
              <a:ext cx="838200" cy="457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3039" name="Text Box 36"/>
            <p:cNvSpPr txBox="1">
              <a:spLocks noChangeArrowheads="1"/>
            </p:cNvSpPr>
            <p:nvPr/>
          </p:nvSpPr>
          <p:spPr bwMode="auto">
            <a:xfrm>
              <a:off x="4800600" y="4343400"/>
              <a:ext cx="6858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altLang="zh-CN" sz="1400">
                  <a:latin typeface="Times New Roman" pitchFamily="-123" charset="0"/>
                  <a:ea typeface="宋体" pitchFamily="-123" charset="-122"/>
                  <a:cs typeface="宋体" pitchFamily="-123" charset="-122"/>
                </a:rPr>
                <a:t>port</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blinds(horizontal)">
                                      <p:cBhvr>
                                        <p:cTn id="7" dur="500"/>
                                        <p:tgtEl>
                                          <p:spTgt spid="430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10">
                                            <p:txEl>
                                              <p:pRg st="1" end="1"/>
                                            </p:txEl>
                                          </p:spTgt>
                                        </p:tgtEl>
                                        <p:attrNameLst>
                                          <p:attrName>style.visibility</p:attrName>
                                        </p:attrNameLst>
                                      </p:cBhvr>
                                      <p:to>
                                        <p:strVal val="visible"/>
                                      </p:to>
                                    </p:set>
                                    <p:animEffect transition="in" filter="blinds(horizontal)">
                                      <p:cBhvr>
                                        <p:cTn id="10" dur="500"/>
                                        <p:tgtEl>
                                          <p:spTgt spid="430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animEffect transition="in" filter="blinds(horizontal)">
                                      <p:cBhvr>
                                        <p:cTn id="15" dur="500"/>
                                        <p:tgtEl>
                                          <p:spTgt spid="430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010">
                                            <p:txEl>
                                              <p:pRg st="3" end="3"/>
                                            </p:txEl>
                                          </p:spTgt>
                                        </p:tgtEl>
                                        <p:attrNameLst>
                                          <p:attrName>style.visibility</p:attrName>
                                        </p:attrNameLst>
                                      </p:cBhvr>
                                      <p:to>
                                        <p:strVal val="visible"/>
                                      </p:to>
                                    </p:set>
                                    <p:animEffect transition="in" filter="blinds(horizontal)">
                                      <p:cBhvr>
                                        <p:cTn id="20" dur="500"/>
                                        <p:tgtEl>
                                          <p:spTgt spid="430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010">
                                            <p:txEl>
                                              <p:pRg st="4" end="4"/>
                                            </p:txEl>
                                          </p:spTgt>
                                        </p:tgtEl>
                                        <p:attrNameLst>
                                          <p:attrName>style.visibility</p:attrName>
                                        </p:attrNameLst>
                                      </p:cBhvr>
                                      <p:to>
                                        <p:strVal val="visible"/>
                                      </p:to>
                                    </p:set>
                                    <p:animEffect transition="in" filter="blinds(horizontal)">
                                      <p:cBhvr>
                                        <p:cTn id="25" dur="500"/>
                                        <p:tgtEl>
                                          <p:spTgt spid="430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0">
                                            <p:txEl>
                                              <p:pRg st="5" end="5"/>
                                            </p:txEl>
                                          </p:spTgt>
                                        </p:tgtEl>
                                        <p:attrNameLst>
                                          <p:attrName>style.visibility</p:attrName>
                                        </p:attrNameLst>
                                      </p:cBhvr>
                                      <p:to>
                                        <p:strVal val="visible"/>
                                      </p:to>
                                    </p:set>
                                    <p:animEffect transition="in" filter="blinds(horizontal)">
                                      <p:cBhvr>
                                        <p:cTn id="30" dur="500"/>
                                        <p:tgtEl>
                                          <p:spTgt spid="430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Questions</a:t>
            </a:r>
            <a:endParaRPr lang="en-US" dirty="0"/>
          </a:p>
        </p:txBody>
      </p:sp>
      <p:sp>
        <p:nvSpPr>
          <p:cNvPr id="3" name="Content Placeholder 2"/>
          <p:cNvSpPr>
            <a:spLocks noGrp="1"/>
          </p:cNvSpPr>
          <p:nvPr>
            <p:ph idx="1"/>
          </p:nvPr>
        </p:nvSpPr>
        <p:spPr/>
        <p:txBody>
          <a:bodyPr/>
          <a:lstStyle/>
          <a:p>
            <a:r>
              <a:rPr lang="en-US" dirty="0"/>
              <a:t>What’s OS?</a:t>
            </a:r>
          </a:p>
          <a:p>
            <a:r>
              <a:rPr lang="en-US" dirty="0"/>
              <a:t>What’s OS kernel?</a:t>
            </a:r>
          </a:p>
          <a:p>
            <a:r>
              <a:rPr lang="en-US" dirty="0"/>
              <a:t>Which function must be involved in OS kernel?</a:t>
            </a:r>
          </a:p>
        </p:txBody>
      </p:sp>
    </p:spTree>
    <p:extLst>
      <p:ext uri="{BB962C8B-B14F-4D97-AF65-F5344CB8AC3E}">
        <p14:creationId xmlns:p14="http://schemas.microsoft.com/office/powerpoint/2010/main" val="12937767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altLang="zh-CN"/>
              <a:t>Mach Structure (cont’d)</a:t>
            </a:r>
          </a:p>
        </p:txBody>
      </p:sp>
      <p:sp>
        <p:nvSpPr>
          <p:cNvPr id="44034" name="Rectangle 3"/>
          <p:cNvSpPr>
            <a:spLocks noGrp="1" noChangeArrowheads="1"/>
          </p:cNvSpPr>
          <p:nvPr>
            <p:ph type="body" idx="1"/>
          </p:nvPr>
        </p:nvSpPr>
        <p:spPr>
          <a:xfrm>
            <a:off x="812800" y="1346200"/>
            <a:ext cx="2967112" cy="4114800"/>
          </a:xfrm>
        </p:spPr>
        <p:txBody>
          <a:bodyPr/>
          <a:lstStyle/>
          <a:p>
            <a:r>
              <a:rPr lang="en-US" altLang="zh-CN" dirty="0"/>
              <a:t>Additional, middle, layer of operating system</a:t>
            </a:r>
          </a:p>
          <a:p>
            <a:r>
              <a:rPr lang="en-US" altLang="zh-CN" dirty="0"/>
              <a:t>Other OS’s typically implemented as user level OS’s</a:t>
            </a:r>
          </a:p>
          <a:p>
            <a:endParaRPr lang="en-US" altLang="zh-CN" dirty="0"/>
          </a:p>
        </p:txBody>
      </p:sp>
      <p:grpSp>
        <p:nvGrpSpPr>
          <p:cNvPr id="44035" name="Group 4"/>
          <p:cNvGrpSpPr>
            <a:grpSpLocks/>
          </p:cNvGrpSpPr>
          <p:nvPr/>
        </p:nvGrpSpPr>
        <p:grpSpPr bwMode="auto">
          <a:xfrm>
            <a:off x="4343400" y="1066800"/>
            <a:ext cx="3429000" cy="5486400"/>
            <a:chOff x="1824" y="672"/>
            <a:chExt cx="2160" cy="3456"/>
          </a:xfrm>
        </p:grpSpPr>
        <p:sp>
          <p:nvSpPr>
            <p:cNvPr id="44036" name="Rectangle 5"/>
            <p:cNvSpPr>
              <a:spLocks noChangeArrowheads="1"/>
            </p:cNvSpPr>
            <p:nvPr/>
          </p:nvSpPr>
          <p:spPr bwMode="auto">
            <a:xfrm>
              <a:off x="1824" y="3216"/>
              <a:ext cx="2160" cy="91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zh-CN"/>
            </a:p>
          </p:txBody>
        </p:sp>
        <p:sp>
          <p:nvSpPr>
            <p:cNvPr id="44037" name="Text Box 6"/>
            <p:cNvSpPr txBox="1">
              <a:spLocks noChangeArrowheads="1"/>
            </p:cNvSpPr>
            <p:nvPr/>
          </p:nvSpPr>
          <p:spPr bwMode="auto">
            <a:xfrm>
              <a:off x="2352" y="3456"/>
              <a:ext cx="1056" cy="442"/>
            </a:xfrm>
            <a:prstGeom prst="rect">
              <a:avLst/>
            </a:prstGeom>
            <a:noFill/>
            <a:ln w="9525">
              <a:noFill/>
              <a:miter lim="800000"/>
              <a:headEnd/>
              <a:tailEnd/>
            </a:ln>
          </p:spPr>
          <p:txBody>
            <a:bodyPr>
              <a:prstTxWarp prst="textNoShape">
                <a:avLst/>
              </a:prstTxWarp>
              <a:spAutoFit/>
            </a:bodyPr>
            <a:lstStyle/>
            <a:p>
              <a:pPr>
                <a:spcBef>
                  <a:spcPct val="50000"/>
                </a:spcBef>
              </a:pPr>
              <a:r>
                <a:rPr lang="en-US" altLang="zh-CN"/>
                <a:t>Mach microkernel</a:t>
              </a:r>
            </a:p>
          </p:txBody>
        </p:sp>
        <p:sp>
          <p:nvSpPr>
            <p:cNvPr id="44038" name="Rectangle 7"/>
            <p:cNvSpPr>
              <a:spLocks noChangeArrowheads="1"/>
            </p:cNvSpPr>
            <p:nvPr/>
          </p:nvSpPr>
          <p:spPr bwMode="auto">
            <a:xfrm>
              <a:off x="2304" y="1776"/>
              <a:ext cx="1296" cy="1104"/>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zh-CN"/>
            </a:p>
          </p:txBody>
        </p:sp>
        <p:sp>
          <p:nvSpPr>
            <p:cNvPr id="44039" name="Text Box 8"/>
            <p:cNvSpPr txBox="1">
              <a:spLocks noChangeArrowheads="1"/>
            </p:cNvSpPr>
            <p:nvPr/>
          </p:nvSpPr>
          <p:spPr bwMode="auto">
            <a:xfrm>
              <a:off x="2400" y="1968"/>
              <a:ext cx="1104" cy="634"/>
            </a:xfrm>
            <a:prstGeom prst="rect">
              <a:avLst/>
            </a:prstGeom>
            <a:noFill/>
            <a:ln w="9525">
              <a:noFill/>
              <a:miter lim="800000"/>
              <a:headEnd/>
              <a:tailEnd/>
            </a:ln>
          </p:spPr>
          <p:txBody>
            <a:bodyPr>
              <a:prstTxWarp prst="textNoShape">
                <a:avLst/>
              </a:prstTxWarp>
              <a:spAutoFit/>
            </a:bodyPr>
            <a:lstStyle/>
            <a:p>
              <a:pPr>
                <a:spcBef>
                  <a:spcPct val="50000"/>
                </a:spcBef>
              </a:pPr>
              <a:r>
                <a:rPr lang="en-US" altLang="zh-CN"/>
                <a:t>application level OS (e.g., UNIX)</a:t>
              </a:r>
            </a:p>
          </p:txBody>
        </p:sp>
        <p:sp>
          <p:nvSpPr>
            <p:cNvPr id="44040" name="Rectangle 9"/>
            <p:cNvSpPr>
              <a:spLocks noChangeArrowheads="1"/>
            </p:cNvSpPr>
            <p:nvPr/>
          </p:nvSpPr>
          <p:spPr bwMode="auto">
            <a:xfrm>
              <a:off x="2016" y="672"/>
              <a:ext cx="1824" cy="768"/>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zh-CN"/>
            </a:p>
          </p:txBody>
        </p:sp>
        <p:sp>
          <p:nvSpPr>
            <p:cNvPr id="44041" name="Text Box 10"/>
            <p:cNvSpPr txBox="1">
              <a:spLocks noChangeArrowheads="1"/>
            </p:cNvSpPr>
            <p:nvPr/>
          </p:nvSpPr>
          <p:spPr bwMode="auto">
            <a:xfrm>
              <a:off x="2256" y="768"/>
              <a:ext cx="1200" cy="250"/>
            </a:xfrm>
            <a:prstGeom prst="rect">
              <a:avLst/>
            </a:prstGeom>
            <a:noFill/>
            <a:ln w="9525">
              <a:noFill/>
              <a:miter lim="800000"/>
              <a:headEnd/>
              <a:tailEnd/>
            </a:ln>
          </p:spPr>
          <p:txBody>
            <a:bodyPr>
              <a:prstTxWarp prst="textNoShape">
                <a:avLst/>
              </a:prstTxWarp>
              <a:spAutoFit/>
            </a:bodyPr>
            <a:lstStyle/>
            <a:p>
              <a:pPr>
                <a:spcBef>
                  <a:spcPct val="50000"/>
                </a:spcBef>
              </a:pPr>
              <a:r>
                <a:rPr lang="en-US" altLang="zh-CN"/>
                <a:t>User application</a:t>
              </a:r>
            </a:p>
          </p:txBody>
        </p:sp>
        <p:sp>
          <p:nvSpPr>
            <p:cNvPr id="44042" name="AutoShape 11"/>
            <p:cNvSpPr>
              <a:spLocks noChangeArrowheads="1"/>
            </p:cNvSpPr>
            <p:nvPr/>
          </p:nvSpPr>
          <p:spPr bwMode="auto">
            <a:xfrm>
              <a:off x="2592" y="2880"/>
              <a:ext cx="192" cy="336"/>
            </a:xfrm>
            <a:prstGeom prst="upArrow">
              <a:avLst>
                <a:gd name="adj1" fmla="val 50000"/>
                <a:gd name="adj2" fmla="val 43750"/>
              </a:avLst>
            </a:prstGeom>
            <a:solidFill>
              <a:schemeClr val="accent1"/>
            </a:solidFill>
            <a:ln w="9525">
              <a:solidFill>
                <a:schemeClr val="tx1"/>
              </a:solidFill>
              <a:miter lim="800000"/>
              <a:headEnd/>
              <a:tailEnd/>
            </a:ln>
          </p:spPr>
          <p:txBody>
            <a:bodyPr wrap="none" anchor="ctr">
              <a:prstTxWarp prst="textNoShape">
                <a:avLst/>
              </a:prstTxWarp>
            </a:bodyPr>
            <a:lstStyle/>
            <a:p>
              <a:endParaRPr lang="zh-CN"/>
            </a:p>
          </p:txBody>
        </p:sp>
        <p:sp>
          <p:nvSpPr>
            <p:cNvPr id="44043" name="AutoShape 12"/>
            <p:cNvSpPr>
              <a:spLocks noChangeArrowheads="1"/>
            </p:cNvSpPr>
            <p:nvPr/>
          </p:nvSpPr>
          <p:spPr bwMode="auto">
            <a:xfrm rot="10800000">
              <a:off x="2976" y="2880"/>
              <a:ext cx="192" cy="336"/>
            </a:xfrm>
            <a:prstGeom prst="upArrow">
              <a:avLst>
                <a:gd name="adj1" fmla="val 50000"/>
                <a:gd name="adj2" fmla="val 43750"/>
              </a:avLst>
            </a:prstGeom>
            <a:solidFill>
              <a:schemeClr val="accent1"/>
            </a:solidFill>
            <a:ln w="9525">
              <a:solidFill>
                <a:schemeClr val="tx1"/>
              </a:solidFill>
              <a:miter lim="800000"/>
              <a:headEnd/>
              <a:tailEnd/>
            </a:ln>
          </p:spPr>
          <p:txBody>
            <a:bodyPr wrap="none" anchor="ctr">
              <a:prstTxWarp prst="textNoShape">
                <a:avLst/>
              </a:prstTxWarp>
            </a:bodyPr>
            <a:lstStyle/>
            <a:p>
              <a:endParaRPr lang="zh-CN"/>
            </a:p>
          </p:txBody>
        </p:sp>
        <p:sp>
          <p:nvSpPr>
            <p:cNvPr id="44044" name="AutoShape 13"/>
            <p:cNvSpPr>
              <a:spLocks noChangeArrowheads="1"/>
            </p:cNvSpPr>
            <p:nvPr/>
          </p:nvSpPr>
          <p:spPr bwMode="auto">
            <a:xfrm>
              <a:off x="2592" y="1440"/>
              <a:ext cx="192" cy="336"/>
            </a:xfrm>
            <a:prstGeom prst="upArrow">
              <a:avLst>
                <a:gd name="adj1" fmla="val 50000"/>
                <a:gd name="adj2" fmla="val 43750"/>
              </a:avLst>
            </a:prstGeom>
            <a:solidFill>
              <a:schemeClr val="accent1"/>
            </a:solidFill>
            <a:ln w="9525">
              <a:solidFill>
                <a:schemeClr val="tx1"/>
              </a:solidFill>
              <a:miter lim="800000"/>
              <a:headEnd/>
              <a:tailEnd/>
            </a:ln>
          </p:spPr>
          <p:txBody>
            <a:bodyPr wrap="none" anchor="ctr">
              <a:prstTxWarp prst="textNoShape">
                <a:avLst/>
              </a:prstTxWarp>
            </a:bodyPr>
            <a:lstStyle/>
            <a:p>
              <a:endParaRPr lang="zh-CN"/>
            </a:p>
          </p:txBody>
        </p:sp>
        <p:sp>
          <p:nvSpPr>
            <p:cNvPr id="44045" name="AutoShape 14"/>
            <p:cNvSpPr>
              <a:spLocks noChangeArrowheads="1"/>
            </p:cNvSpPr>
            <p:nvPr/>
          </p:nvSpPr>
          <p:spPr bwMode="auto">
            <a:xfrm rot="10800000">
              <a:off x="2976" y="1440"/>
              <a:ext cx="192" cy="336"/>
            </a:xfrm>
            <a:prstGeom prst="upArrow">
              <a:avLst>
                <a:gd name="adj1" fmla="val 50000"/>
                <a:gd name="adj2" fmla="val 43750"/>
              </a:avLst>
            </a:prstGeom>
            <a:solidFill>
              <a:schemeClr val="accent1"/>
            </a:solidFill>
            <a:ln w="9525">
              <a:solidFill>
                <a:schemeClr val="tx1"/>
              </a:solidFill>
              <a:miter lim="800000"/>
              <a:headEnd/>
              <a:tailEnd/>
            </a:ln>
          </p:spPr>
          <p:txBody>
            <a:bodyPr wrap="none" anchor="ctr">
              <a:prstTxWarp prst="textNoShape">
                <a:avLst/>
              </a:prstTxWarp>
            </a:bodyPr>
            <a:lstStyle/>
            <a:p>
              <a:endParaRPr lang="zh-C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blinds(horizontal)">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blinds(horizontal)">
                                      <p:cBhvr>
                                        <p:cTn id="12" dur="500"/>
                                        <p:tgtEl>
                                          <p:spTgt spid="440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Diagram of Mac OS X architecture</a:t>
            </a:r>
            <a:endParaRPr lang="zh-CN" altLang="en-US" dirty="0"/>
          </a:p>
        </p:txBody>
      </p:sp>
      <p:pic>
        <p:nvPicPr>
          <p:cNvPr id="1026" name="Picture 2" descr="C:\Users\xyong\work\2000px-Diagram_of_Mac_OS_X_architecture.svg.png"/>
          <p:cNvPicPr>
            <a:picLocks noChangeAspect="1" noChangeArrowheads="1"/>
          </p:cNvPicPr>
          <p:nvPr/>
        </p:nvPicPr>
        <p:blipFill>
          <a:blip r:embed="rId3" cstate="print"/>
          <a:srcRect/>
          <a:stretch>
            <a:fillRect/>
          </a:stretch>
        </p:blipFill>
        <p:spPr bwMode="auto">
          <a:xfrm>
            <a:off x="1500166" y="857258"/>
            <a:ext cx="5376090" cy="5075028"/>
          </a:xfrm>
          <a:prstGeom prst="rect">
            <a:avLst/>
          </a:prstGeom>
          <a:noFill/>
        </p:spPr>
      </p:pic>
      <p:sp>
        <p:nvSpPr>
          <p:cNvPr id="3" name="文本框 2">
            <a:extLst>
              <a:ext uri="{FF2B5EF4-FFF2-40B4-BE49-F238E27FC236}">
                <a16:creationId xmlns:a16="http://schemas.microsoft.com/office/drawing/2014/main" id="{3203A6A9-EEBC-014D-A850-7E5644B2BC49}"/>
              </a:ext>
            </a:extLst>
          </p:cNvPr>
          <p:cNvSpPr txBox="1"/>
          <p:nvPr/>
        </p:nvSpPr>
        <p:spPr>
          <a:xfrm>
            <a:off x="1835696" y="6065304"/>
            <a:ext cx="4439986" cy="707886"/>
          </a:xfrm>
          <a:prstGeom prst="rect">
            <a:avLst/>
          </a:prstGeom>
          <a:noFill/>
        </p:spPr>
        <p:txBody>
          <a:bodyPr wrap="square" rtlCol="0">
            <a:spAutoFit/>
          </a:bodyPr>
          <a:lstStyle/>
          <a:p>
            <a:r>
              <a:rPr kumimoji="1" lang="en" altLang="zh-CN" dirty="0">
                <a:hlinkClick r:id="rId4"/>
              </a:rPr>
              <a:t>https://opensource.apple.com</a:t>
            </a:r>
            <a:endParaRPr kumimoji="1" lang="en" altLang="zh-CN" dirty="0"/>
          </a:p>
          <a:p>
            <a:r>
              <a:rPr lang="en" altLang="zh-CN" dirty="0">
                <a:hlinkClick r:id="rId5"/>
              </a:rPr>
              <a:t>https://github.com/apple/darwin-xnu</a:t>
            </a:r>
            <a:endParaRPr lang="en" altLang="zh-CN"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2"/>
            <a:r>
              <a:rPr lang="en-US" sz="2000" dirty="0"/>
              <a:t>Overview</a:t>
            </a:r>
          </a:p>
          <a:p>
            <a:pPr lvl="2"/>
            <a:r>
              <a:rPr lang="en-US" sz="2000" dirty="0"/>
              <a:t>Mach Structure</a:t>
            </a:r>
          </a:p>
          <a:p>
            <a:pPr lvl="2"/>
            <a:r>
              <a:rPr lang="en-US" sz="2000" dirty="0">
                <a:solidFill>
                  <a:srgbClr val="FF0000"/>
                </a:solidFill>
              </a:rPr>
              <a:t>Process Management</a:t>
            </a:r>
          </a:p>
          <a:p>
            <a:pPr lvl="2"/>
            <a:r>
              <a:rPr lang="en-US" sz="2000" dirty="0" err="1"/>
              <a:t>Interprocess</a:t>
            </a:r>
            <a:r>
              <a:rPr lang="en-US" sz="2000" dirty="0"/>
              <a:t> Communication</a:t>
            </a:r>
          </a:p>
          <a:p>
            <a:pPr lvl="2"/>
            <a:r>
              <a:rPr lang="en-US" sz="2000" dirty="0"/>
              <a:t>Memory Management</a:t>
            </a:r>
          </a:p>
          <a:p>
            <a:pPr lvl="2"/>
            <a:r>
              <a:rPr lang="en-US" sz="2000" dirty="0"/>
              <a:t>Interrupt</a:t>
            </a:r>
          </a:p>
          <a:p>
            <a:pPr lvl="2"/>
            <a:r>
              <a:rPr lang="en-US" sz="2000" dirty="0"/>
              <a:t>Mach I/O System</a:t>
            </a:r>
          </a:p>
          <a:p>
            <a:pPr lvl="2"/>
            <a:r>
              <a:rPr lang="en-US" sz="2000" dirty="0"/>
              <a:t>First Generation Microkernel Problems</a:t>
            </a:r>
          </a:p>
          <a:p>
            <a:pPr lvl="1"/>
            <a:r>
              <a:rPr lang="en-US" sz="2400" dirty="0"/>
              <a:t>L4</a:t>
            </a:r>
          </a:p>
          <a:p>
            <a:pPr lvl="1"/>
            <a:r>
              <a:rPr lang="en-US" sz="2400" dirty="0"/>
              <a:t>L4Linux</a:t>
            </a:r>
          </a:p>
        </p:txBody>
      </p:sp>
    </p:spTree>
    <p:extLst>
      <p:ext uri="{BB962C8B-B14F-4D97-AF65-F5344CB8AC3E}">
        <p14:creationId xmlns:p14="http://schemas.microsoft.com/office/powerpoint/2010/main" val="275040498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zh-CN"/>
              <a:t>Process Management</a:t>
            </a:r>
          </a:p>
        </p:txBody>
      </p:sp>
      <p:sp>
        <p:nvSpPr>
          <p:cNvPr id="56323" name="Rectangle 3"/>
          <p:cNvSpPr>
            <a:spLocks noGrp="1" noChangeArrowheads="1"/>
          </p:cNvSpPr>
          <p:nvPr>
            <p:ph type="body" idx="1"/>
          </p:nvPr>
        </p:nvSpPr>
        <p:spPr>
          <a:xfrm>
            <a:off x="812800" y="1346200"/>
            <a:ext cx="7772400" cy="5154613"/>
          </a:xfrm>
        </p:spPr>
        <p:txBody>
          <a:bodyPr/>
          <a:lstStyle/>
          <a:p>
            <a:r>
              <a:rPr lang="en-US" altLang="zh-CN" dirty="0"/>
              <a:t>Task</a:t>
            </a:r>
          </a:p>
          <a:p>
            <a:pPr lvl="1"/>
            <a:r>
              <a:rPr lang="en-US" altLang="zh-CN" dirty="0"/>
              <a:t>Contains threads</a:t>
            </a:r>
          </a:p>
          <a:p>
            <a:pPr lvl="1"/>
            <a:r>
              <a:rPr lang="en-US" altLang="zh-CN" dirty="0"/>
              <a:t>Virtual address space + Port rights (capability)</a:t>
            </a:r>
          </a:p>
          <a:p>
            <a:r>
              <a:rPr lang="en-US" altLang="zh-CN" dirty="0"/>
              <a:t>Threads</a:t>
            </a:r>
          </a:p>
          <a:p>
            <a:pPr lvl="1"/>
            <a:r>
              <a:rPr lang="en-US" altLang="zh-CN" dirty="0"/>
              <a:t>Running: executing or waiting to be allocated to a processor</a:t>
            </a:r>
          </a:p>
          <a:p>
            <a:pPr lvl="2"/>
            <a:r>
              <a:rPr lang="en-US" altLang="zh-CN" dirty="0"/>
              <a:t>Considered to be running even when blocked within kernel (e.g., on a page fault)</a:t>
            </a:r>
          </a:p>
          <a:p>
            <a:pPr lvl="1"/>
            <a:r>
              <a:rPr lang="en-US" altLang="zh-CN" dirty="0"/>
              <a:t>Suspended: Neither executing on a processor nor waiting to be allocated to a processor.</a:t>
            </a:r>
          </a:p>
          <a:p>
            <a:pPr lvl="2"/>
            <a:r>
              <a:rPr lang="en-US" altLang="zh-CN" dirty="0"/>
              <a:t>Used to achieve a type of thread-level synchronization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3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3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3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4"/>
          <p:cNvPicPr>
            <a:picLocks noChangeAspect="1" noChangeArrowheads="1"/>
          </p:cNvPicPr>
          <p:nvPr/>
        </p:nvPicPr>
        <p:blipFill>
          <a:blip r:embed="rId3" cstate="print"/>
          <a:srcRect/>
          <a:stretch>
            <a:fillRect/>
          </a:stretch>
        </p:blipFill>
        <p:spPr bwMode="auto">
          <a:xfrm>
            <a:off x="1285875" y="857250"/>
            <a:ext cx="6700838" cy="5676900"/>
          </a:xfrm>
          <a:prstGeom prst="rect">
            <a:avLst/>
          </a:prstGeom>
          <a:noFill/>
          <a:ln w="9525">
            <a:noFill/>
            <a:miter lim="800000"/>
            <a:headEnd/>
            <a:tailEnd/>
          </a:ln>
        </p:spPr>
      </p:pic>
      <p:sp>
        <p:nvSpPr>
          <p:cNvPr id="54274" name="Rectangle 2"/>
          <p:cNvSpPr>
            <a:spLocks noGrp="1" noChangeArrowheads="1"/>
          </p:cNvSpPr>
          <p:nvPr>
            <p:ph type="title" idx="4294967295"/>
          </p:nvPr>
        </p:nvSpPr>
        <p:spPr/>
        <p:txBody>
          <a:bodyPr/>
          <a:lstStyle/>
          <a:p>
            <a:r>
              <a:rPr lang="en-US" altLang="zh-CN"/>
              <a:t>Process Management (cont’d)</a:t>
            </a:r>
            <a:endParaRPr lang="zh-CN" altLang="zh-CN"/>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zh-CN"/>
              <a:t>Mach CPU Scheduling</a:t>
            </a:r>
          </a:p>
        </p:txBody>
      </p:sp>
      <p:sp>
        <p:nvSpPr>
          <p:cNvPr id="94211" name="Rectangle 3"/>
          <p:cNvSpPr>
            <a:spLocks noGrp="1" noChangeArrowheads="1"/>
          </p:cNvSpPr>
          <p:nvPr>
            <p:ph type="body" idx="1"/>
          </p:nvPr>
        </p:nvSpPr>
        <p:spPr>
          <a:xfrm>
            <a:off x="812800" y="1071546"/>
            <a:ext cx="7772400" cy="4114800"/>
          </a:xfrm>
        </p:spPr>
        <p:txBody>
          <a:bodyPr/>
          <a:lstStyle/>
          <a:p>
            <a:r>
              <a:rPr lang="en-US" altLang="zh-CN" dirty="0"/>
              <a:t>Global &amp; local (single CPU) run queues</a:t>
            </a:r>
          </a:p>
          <a:p>
            <a:pPr lvl="1"/>
            <a:r>
              <a:rPr lang="en-US" altLang="zh-CN" dirty="0"/>
              <a:t>Thread assigned to processor from a run queue</a:t>
            </a:r>
          </a:p>
          <a:p>
            <a:pPr lvl="1"/>
            <a:r>
              <a:rPr lang="en-US" altLang="zh-CN" dirty="0"/>
              <a:t>Only threads are scheduled; compete equally for CPU</a:t>
            </a:r>
          </a:p>
          <a:p>
            <a:r>
              <a:rPr lang="en-US" altLang="zh-CN" dirty="0"/>
              <a:t>Threads have dynamic priorities 0-127</a:t>
            </a:r>
          </a:p>
          <a:p>
            <a:pPr lvl="1"/>
            <a:r>
              <a:rPr lang="en-US" altLang="zh-CN" dirty="0"/>
              <a:t>Generally equal competition for resources</a:t>
            </a:r>
          </a:p>
          <a:p>
            <a:pPr lvl="1"/>
            <a:r>
              <a:rPr lang="en-US" altLang="zh-CN" dirty="0"/>
              <a:t>Priority based on exponential average of CPU usage</a:t>
            </a:r>
          </a:p>
          <a:p>
            <a:pPr lvl="2"/>
            <a:r>
              <a:rPr lang="en-US" altLang="zh-CN" dirty="0"/>
              <a:t>Reduces priority with increasing CPU usage</a:t>
            </a:r>
          </a:p>
          <a:p>
            <a:r>
              <a:rPr lang="en-US" altLang="zh-CN" dirty="0"/>
              <a:t>Threads can be “bound” to a CPU</a:t>
            </a:r>
          </a:p>
          <a:p>
            <a:pPr lvl="1"/>
            <a:r>
              <a:rPr lang="en-US" altLang="zh-CN" dirty="0"/>
              <a:t>Thread will only run on that CPU</a:t>
            </a:r>
          </a:p>
          <a:p>
            <a:pPr lvl="1"/>
            <a:r>
              <a:rPr lang="en-US" altLang="zh-CN" dirty="0"/>
              <a:t>E.g., for a thread that handles a device associated with that CPU</a:t>
            </a:r>
          </a:p>
          <a:p>
            <a:r>
              <a:rPr lang="en-US" altLang="zh-CN" dirty="0"/>
              <a:t>Variable time quantum (processor time per process)</a:t>
            </a:r>
          </a:p>
          <a:p>
            <a:pPr lvl="1"/>
            <a:r>
              <a:rPr lang="en-US" altLang="zh-CN" dirty="0"/>
              <a:t>Dependent on # processors &amp; # processes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2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2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2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2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2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211">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21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2"/>
            <a:r>
              <a:rPr lang="en-US" sz="2000" dirty="0"/>
              <a:t>Overview</a:t>
            </a:r>
          </a:p>
          <a:p>
            <a:pPr lvl="2"/>
            <a:r>
              <a:rPr lang="en-US" sz="2000" dirty="0"/>
              <a:t>Mach Structure</a:t>
            </a:r>
          </a:p>
          <a:p>
            <a:pPr lvl="2"/>
            <a:r>
              <a:rPr lang="en-US" sz="2000" dirty="0"/>
              <a:t>Process Management</a:t>
            </a:r>
          </a:p>
          <a:p>
            <a:pPr lvl="2"/>
            <a:r>
              <a:rPr lang="en-US" sz="2000" dirty="0" err="1">
                <a:solidFill>
                  <a:srgbClr val="FF0000"/>
                </a:solidFill>
              </a:rPr>
              <a:t>Interprocess</a:t>
            </a:r>
            <a:r>
              <a:rPr lang="en-US" sz="2000" dirty="0">
                <a:solidFill>
                  <a:srgbClr val="FF0000"/>
                </a:solidFill>
              </a:rPr>
              <a:t> Communication</a:t>
            </a:r>
          </a:p>
          <a:p>
            <a:pPr lvl="2"/>
            <a:r>
              <a:rPr lang="en-US" sz="2000" dirty="0"/>
              <a:t>Memory Management</a:t>
            </a:r>
          </a:p>
          <a:p>
            <a:pPr lvl="2"/>
            <a:r>
              <a:rPr lang="en-US" sz="2000" dirty="0"/>
              <a:t>Interrupt</a:t>
            </a:r>
          </a:p>
          <a:p>
            <a:pPr lvl="2"/>
            <a:r>
              <a:rPr lang="en-US" sz="2000" dirty="0"/>
              <a:t>Mach I/O System</a:t>
            </a:r>
          </a:p>
          <a:p>
            <a:pPr lvl="2"/>
            <a:r>
              <a:rPr lang="en-US" sz="2000" dirty="0"/>
              <a:t>First Generation Microkernel Problems</a:t>
            </a:r>
          </a:p>
          <a:p>
            <a:pPr lvl="1"/>
            <a:r>
              <a:rPr lang="en-US" sz="2400" dirty="0"/>
              <a:t>L4</a:t>
            </a:r>
          </a:p>
          <a:p>
            <a:pPr lvl="1"/>
            <a:r>
              <a:rPr lang="en-US" sz="2400" dirty="0"/>
              <a:t>L4Linux</a:t>
            </a:r>
          </a:p>
        </p:txBody>
      </p:sp>
    </p:spTree>
    <p:extLst>
      <p:ext uri="{BB962C8B-B14F-4D97-AF65-F5344CB8AC3E}">
        <p14:creationId xmlns:p14="http://schemas.microsoft.com/office/powerpoint/2010/main" val="389036287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altLang="zh-CN"/>
              <a:t>Interprocess Communication</a:t>
            </a:r>
          </a:p>
        </p:txBody>
      </p:sp>
      <p:sp>
        <p:nvSpPr>
          <p:cNvPr id="55299" name="Rectangle 3"/>
          <p:cNvSpPr>
            <a:spLocks noGrp="1" noChangeArrowheads="1"/>
          </p:cNvSpPr>
          <p:nvPr>
            <p:ph type="body" idx="1"/>
          </p:nvPr>
        </p:nvSpPr>
        <p:spPr>
          <a:xfrm>
            <a:off x="943004" y="1000108"/>
            <a:ext cx="7772400" cy="4114800"/>
          </a:xfrm>
        </p:spPr>
        <p:txBody>
          <a:bodyPr/>
          <a:lstStyle/>
          <a:p>
            <a:r>
              <a:rPr lang="en-US" altLang="zh-CN" dirty="0"/>
              <a:t>Ports</a:t>
            </a:r>
          </a:p>
          <a:p>
            <a:pPr lvl="1"/>
            <a:r>
              <a:rPr lang="en-US" altLang="zh-CN" dirty="0"/>
              <a:t>Microkernel protected communication channel</a:t>
            </a:r>
          </a:p>
          <a:p>
            <a:pPr lvl="1"/>
            <a:r>
              <a:rPr lang="en-US" altLang="zh-CN" dirty="0"/>
              <a:t>Communication occurs by sending messages to ports</a:t>
            </a:r>
          </a:p>
          <a:p>
            <a:pPr lvl="1"/>
            <a:r>
              <a:rPr lang="en-US" altLang="zh-CN" dirty="0"/>
              <a:t>Microkernel object reference mechanism</a:t>
            </a:r>
          </a:p>
          <a:p>
            <a:pPr lvl="1"/>
            <a:r>
              <a:rPr lang="en-US" altLang="zh-CN" dirty="0"/>
              <a:t>Allow objects to transparently reside anywhere in network</a:t>
            </a:r>
          </a:p>
          <a:p>
            <a:pPr lvl="1"/>
            <a:r>
              <a:rPr lang="en-US" altLang="zh-CN" dirty="0"/>
              <a:t>Threads have port rights (send &amp; receive)</a:t>
            </a:r>
          </a:p>
          <a:p>
            <a:r>
              <a:rPr lang="en-US" altLang="zh-CN" dirty="0"/>
              <a:t>Port sets</a:t>
            </a:r>
          </a:p>
          <a:p>
            <a:pPr lvl="1"/>
            <a:r>
              <a:rPr lang="en-US" altLang="zh-CN" dirty="0"/>
              <a:t>Group of ports sharing a common message queue</a:t>
            </a:r>
          </a:p>
          <a:p>
            <a:pPr lvl="1"/>
            <a:r>
              <a:rPr lang="en-US" altLang="zh-CN" dirty="0"/>
              <a:t>By receiving messages for a port set, a thread can service multiple ports</a:t>
            </a:r>
          </a:p>
          <a:p>
            <a:pPr lvl="1"/>
            <a:r>
              <a:rPr lang="en-US" altLang="zh-CN" dirty="0"/>
              <a:t>Similar to select call in BSD Unix</a:t>
            </a:r>
          </a:p>
          <a:p>
            <a:r>
              <a:rPr lang="en-US" altLang="zh-CN" dirty="0"/>
              <a:t>Messages</a:t>
            </a:r>
          </a:p>
          <a:p>
            <a:pPr lvl="1"/>
            <a:r>
              <a:rPr lang="en-US" altLang="zh-CN" dirty="0"/>
              <a:t>Typed collection of data objects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2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9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29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29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29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2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tLang="zh-CN"/>
              <a:t>“User-Level” Message Server: NetMsgServer</a:t>
            </a:r>
          </a:p>
        </p:txBody>
      </p:sp>
      <p:sp>
        <p:nvSpPr>
          <p:cNvPr id="101379" name="Rectangle 3"/>
          <p:cNvSpPr>
            <a:spLocks noGrp="1" noChangeArrowheads="1"/>
          </p:cNvSpPr>
          <p:nvPr>
            <p:ph type="body" idx="1"/>
          </p:nvPr>
        </p:nvSpPr>
        <p:spPr>
          <a:xfrm>
            <a:off x="812800" y="1071546"/>
            <a:ext cx="7772400" cy="4826000"/>
          </a:xfrm>
        </p:spPr>
        <p:txBody>
          <a:bodyPr/>
          <a:lstStyle/>
          <a:p>
            <a:r>
              <a:rPr lang="en-US" altLang="zh-CN" sz="2000" dirty="0"/>
              <a:t>Networking daemon</a:t>
            </a:r>
          </a:p>
          <a:p>
            <a:r>
              <a:rPr lang="en-US" altLang="zh-CN" sz="2000" dirty="0"/>
              <a:t>Enables location-independent naming of ports</a:t>
            </a:r>
          </a:p>
          <a:p>
            <a:pPr lvl="1"/>
            <a:r>
              <a:rPr lang="en-US" altLang="zh-CN" sz="1800" dirty="0"/>
              <a:t>Does not matter which computer a port is on</a:t>
            </a:r>
          </a:p>
          <a:p>
            <a:pPr lvl="1"/>
            <a:r>
              <a:rPr lang="en-US" altLang="zh-CN" sz="1800" dirty="0" err="1"/>
              <a:t>NetMsgServer</a:t>
            </a:r>
            <a:r>
              <a:rPr lang="en-US" altLang="zh-CN" sz="1800" dirty="0"/>
              <a:t> dynamically resolves the addresses</a:t>
            </a:r>
          </a:p>
          <a:p>
            <a:r>
              <a:rPr lang="en-US" altLang="zh-CN" sz="2000" dirty="0"/>
              <a:t>Services</a:t>
            </a:r>
          </a:p>
          <a:p>
            <a:pPr lvl="1"/>
            <a:r>
              <a:rPr lang="en-US" altLang="zh-CN" sz="1800" dirty="0"/>
              <a:t>Forwards message between computers</a:t>
            </a:r>
          </a:p>
          <a:p>
            <a:pPr lvl="1"/>
            <a:r>
              <a:rPr lang="en-US" altLang="zh-CN" sz="1800" dirty="0"/>
              <a:t>Network wide name service</a:t>
            </a:r>
          </a:p>
          <a:p>
            <a:pPr lvl="2"/>
            <a:r>
              <a:rPr lang="en-US" altLang="zh-CN" sz="2000" dirty="0"/>
              <a:t>Tasks can register ports for lookup by tasks on any other computer on network</a:t>
            </a:r>
          </a:p>
          <a:p>
            <a:pPr lvl="1"/>
            <a:r>
              <a:rPr lang="en-US" altLang="zh-CN" sz="1800" dirty="0"/>
              <a:t>Distributed database of port rights</a:t>
            </a:r>
          </a:p>
          <a:p>
            <a:pPr lvl="1"/>
            <a:r>
              <a:rPr lang="en-US" altLang="zh-CN" sz="1800" dirty="0"/>
              <a:t>Tracks all rights &amp; out-of-line memory passed in </a:t>
            </a:r>
            <a:r>
              <a:rPr lang="en-US" altLang="zh-CN" sz="1800" dirty="0" err="1"/>
              <a:t>intercomputer</a:t>
            </a:r>
            <a:r>
              <a:rPr lang="en-US" altLang="zh-CN" sz="1800" dirty="0"/>
              <a:t> messages &amp; arranges for transfers</a:t>
            </a:r>
          </a:p>
          <a:p>
            <a:pPr lvl="1"/>
            <a:r>
              <a:rPr lang="en-US" altLang="zh-CN" sz="1800" dirty="0"/>
              <a:t>Data conversions (different computer architectures)</a:t>
            </a:r>
          </a:p>
          <a:p>
            <a:pPr lvl="1"/>
            <a:r>
              <a:rPr lang="en-US" altLang="zh-CN" sz="1800" dirty="0"/>
              <a:t>Proxy ports for passing port rights between computers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3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3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37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37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zh-CN"/>
              <a:t>Typed Messages</a:t>
            </a:r>
          </a:p>
        </p:txBody>
      </p:sp>
      <p:sp>
        <p:nvSpPr>
          <p:cNvPr id="68610" name="Rectangle 3"/>
          <p:cNvSpPr>
            <a:spLocks noGrp="1" noChangeArrowheads="1"/>
          </p:cNvSpPr>
          <p:nvPr>
            <p:ph type="body" idx="1"/>
          </p:nvPr>
        </p:nvSpPr>
        <p:spPr>
          <a:xfrm>
            <a:off x="785813" y="1071563"/>
            <a:ext cx="7772400" cy="5429250"/>
          </a:xfrm>
        </p:spPr>
        <p:txBody>
          <a:bodyPr/>
          <a:lstStyle/>
          <a:p>
            <a:r>
              <a:rPr lang="en-US" altLang="zh-CN" sz="2000" dirty="0"/>
              <a:t>Data in messages: typed</a:t>
            </a:r>
          </a:p>
          <a:p>
            <a:r>
              <a:rPr lang="en-US" altLang="zh-CN" sz="2000" dirty="0"/>
              <a:t>Simple types (integer, float </a:t>
            </a:r>
            <a:r>
              <a:rPr lang="en-US" altLang="zh-CN" sz="2000" dirty="0" err="1"/>
              <a:t>etc</a:t>
            </a:r>
            <a:r>
              <a:rPr lang="en-US" altLang="zh-CN" sz="2000" dirty="0"/>
              <a:t>)</a:t>
            </a:r>
          </a:p>
          <a:p>
            <a:r>
              <a:rPr lang="en-US" altLang="zh-CN" sz="2000" dirty="0"/>
              <a:t>In-line and out-of-line data</a:t>
            </a:r>
          </a:p>
          <a:p>
            <a:r>
              <a:rPr lang="en-US" altLang="zh-CN" sz="2000" dirty="0"/>
              <a:t>Out-of-line data: Pointers</a:t>
            </a:r>
          </a:p>
          <a:p>
            <a:pPr lvl="1"/>
            <a:r>
              <a:rPr lang="en-US" altLang="zh-CN" sz="1800" dirty="0"/>
              <a:t>Kernel interprets these pointers as part of message passing</a:t>
            </a:r>
          </a:p>
          <a:p>
            <a:pPr lvl="1"/>
            <a:r>
              <a:rPr lang="en-US" altLang="zh-CN" sz="1800" dirty="0"/>
              <a:t>Receiver on same computer</a:t>
            </a:r>
          </a:p>
          <a:p>
            <a:pPr lvl="2"/>
            <a:r>
              <a:rPr lang="en-US" altLang="zh-CN" sz="2000" dirty="0"/>
              <a:t>Don’t want to necessarily copy message from sender to receiver</a:t>
            </a:r>
          </a:p>
          <a:p>
            <a:pPr lvl="3"/>
            <a:r>
              <a:rPr lang="en-US" altLang="zh-CN" sz="1400" dirty="0"/>
              <a:t>Takes time to copy messages</a:t>
            </a:r>
          </a:p>
          <a:p>
            <a:pPr lvl="2"/>
            <a:r>
              <a:rPr lang="en-US" altLang="zh-CN" sz="2000" dirty="0"/>
              <a:t>Instead, when message contents unchanged, use virtual memory-based technique for improving efficiency</a:t>
            </a:r>
          </a:p>
          <a:p>
            <a:pPr lvl="3"/>
            <a:r>
              <a:rPr lang="en-US" altLang="zh-CN" sz="1400" dirty="0"/>
              <a:t>A kind of shared memory solution</a:t>
            </a:r>
          </a:p>
          <a:p>
            <a:pPr lvl="3"/>
            <a:r>
              <a:rPr lang="en-US" altLang="zh-CN" sz="1400" dirty="0"/>
              <a:t>“copy-on-write”</a:t>
            </a:r>
          </a:p>
          <a:p>
            <a:pPr lvl="1"/>
            <a:r>
              <a:rPr lang="en-US" altLang="zh-CN" sz="1800" dirty="0"/>
              <a:t>Receiver on different computer</a:t>
            </a:r>
          </a:p>
          <a:p>
            <a:pPr lvl="2"/>
            <a:r>
              <a:rPr lang="en-US" altLang="zh-CN" sz="2000" dirty="0"/>
              <a:t>Need to copy data referred to by pointer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solidFill>
                  <a:srgbClr val="FF0000"/>
                </a:solidFill>
              </a:rPr>
              <a:t>Definition of Microkernel</a:t>
            </a:r>
          </a:p>
          <a:p>
            <a:pPr lvl="2"/>
            <a:r>
              <a:rPr lang="en-US" altLang="zh-CN" dirty="0">
                <a:solidFill>
                  <a:srgbClr val="FF0000"/>
                </a:solidFill>
              </a:rPr>
              <a:t>Background</a:t>
            </a:r>
          </a:p>
          <a:p>
            <a:pPr lvl="2"/>
            <a:r>
              <a:rPr lang="en-US" altLang="zh-CN" dirty="0"/>
              <a:t>Microkernel Concept</a:t>
            </a:r>
          </a:p>
          <a:p>
            <a:pPr lvl="1"/>
            <a:r>
              <a:rPr lang="en-US" sz="2400" dirty="0"/>
              <a:t>Mach</a:t>
            </a:r>
          </a:p>
          <a:p>
            <a:pPr lvl="1"/>
            <a:r>
              <a:rPr lang="en-US" sz="2400" dirty="0"/>
              <a:t>L4</a:t>
            </a:r>
          </a:p>
          <a:p>
            <a:pPr lvl="1"/>
            <a:r>
              <a:rPr lang="en-US" sz="2400" dirty="0"/>
              <a:t>L4Linux</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2"/>
            <a:r>
              <a:rPr lang="en-US" sz="2000" dirty="0"/>
              <a:t>Overview</a:t>
            </a:r>
          </a:p>
          <a:p>
            <a:pPr lvl="2"/>
            <a:r>
              <a:rPr lang="en-US" sz="2000" dirty="0"/>
              <a:t>Mach Structure</a:t>
            </a:r>
          </a:p>
          <a:p>
            <a:pPr lvl="2"/>
            <a:r>
              <a:rPr lang="en-US" sz="2000" dirty="0"/>
              <a:t>Process Management</a:t>
            </a:r>
          </a:p>
          <a:p>
            <a:pPr lvl="2"/>
            <a:r>
              <a:rPr lang="en-US" sz="2000" dirty="0" err="1"/>
              <a:t>Interprocess</a:t>
            </a:r>
            <a:r>
              <a:rPr lang="en-US" sz="2000" dirty="0"/>
              <a:t> Communication</a:t>
            </a:r>
          </a:p>
          <a:p>
            <a:pPr lvl="2"/>
            <a:r>
              <a:rPr lang="en-US" sz="2000" dirty="0">
                <a:solidFill>
                  <a:srgbClr val="FF0000"/>
                </a:solidFill>
              </a:rPr>
              <a:t>Memory Management</a:t>
            </a:r>
          </a:p>
          <a:p>
            <a:pPr lvl="2"/>
            <a:r>
              <a:rPr lang="en-US" sz="2000" dirty="0"/>
              <a:t>Interrupt</a:t>
            </a:r>
          </a:p>
          <a:p>
            <a:pPr lvl="2"/>
            <a:r>
              <a:rPr lang="en-US" sz="2000" dirty="0"/>
              <a:t>Mach I/O System</a:t>
            </a:r>
          </a:p>
          <a:p>
            <a:pPr lvl="2"/>
            <a:r>
              <a:rPr lang="en-US" sz="2000" dirty="0"/>
              <a:t>First Generation Microkernel Problems</a:t>
            </a:r>
          </a:p>
          <a:p>
            <a:pPr lvl="1"/>
            <a:r>
              <a:rPr lang="en-US" sz="2400" dirty="0"/>
              <a:t>L4</a:t>
            </a:r>
          </a:p>
          <a:p>
            <a:pPr lvl="1"/>
            <a:r>
              <a:rPr lang="en-US" sz="2400" dirty="0"/>
              <a:t>L4Linux</a:t>
            </a:r>
          </a:p>
        </p:txBody>
      </p:sp>
    </p:spTree>
    <p:extLst>
      <p:ext uri="{BB962C8B-B14F-4D97-AF65-F5344CB8AC3E}">
        <p14:creationId xmlns:p14="http://schemas.microsoft.com/office/powerpoint/2010/main" val="222371833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US" altLang="zh-CN"/>
              <a:t>Memory Management: Memory Objects</a:t>
            </a:r>
          </a:p>
        </p:txBody>
      </p:sp>
      <p:sp>
        <p:nvSpPr>
          <p:cNvPr id="70658" name="Rectangle 3"/>
          <p:cNvSpPr>
            <a:spLocks noGrp="1" noChangeArrowheads="1"/>
          </p:cNvSpPr>
          <p:nvPr>
            <p:ph type="body" idx="1"/>
          </p:nvPr>
        </p:nvSpPr>
        <p:spPr/>
        <p:txBody>
          <a:bodyPr/>
          <a:lstStyle/>
          <a:p>
            <a:r>
              <a:rPr lang="en-US" altLang="zh-CN" dirty="0"/>
              <a:t>“a source of memory”</a:t>
            </a:r>
          </a:p>
          <a:p>
            <a:r>
              <a:rPr lang="en-US" altLang="zh-CN" dirty="0"/>
              <a:t>Used to </a:t>
            </a:r>
          </a:p>
          <a:p>
            <a:pPr lvl="1"/>
            <a:r>
              <a:rPr lang="en-US" altLang="zh-CN" dirty="0"/>
              <a:t>manage </a:t>
            </a:r>
            <a:r>
              <a:rPr lang="en-US" altLang="zh-CN" dirty="0">
                <a:solidFill>
                  <a:srgbClr val="FF0000"/>
                </a:solidFill>
              </a:rPr>
              <a:t>secondary storage</a:t>
            </a:r>
            <a:r>
              <a:rPr lang="en-US" altLang="zh-CN" dirty="0"/>
              <a:t> (disk)</a:t>
            </a:r>
          </a:p>
          <a:p>
            <a:pPr lvl="1"/>
            <a:r>
              <a:rPr lang="en-US" altLang="zh-CN" dirty="0"/>
              <a:t>represent data mapped to virtual memory: files, pipes, address space components</a:t>
            </a:r>
          </a:p>
          <a:p>
            <a:pPr lvl="2"/>
            <a:r>
              <a:rPr lang="en-US" altLang="zh-CN" dirty="0"/>
              <a:t>E.g., disk space mapped to memory</a:t>
            </a:r>
          </a:p>
          <a:p>
            <a:r>
              <a:rPr lang="en-US" altLang="zh-CN" dirty="0"/>
              <a:t>Also used to map other </a:t>
            </a:r>
            <a:r>
              <a:rPr lang="en-US" altLang="zh-CN" dirty="0">
                <a:solidFill>
                  <a:srgbClr val="FF0000"/>
                </a:solidFill>
              </a:rPr>
              <a:t>devices</a:t>
            </a:r>
            <a:r>
              <a:rPr lang="en-US" altLang="zh-CN" dirty="0"/>
              <a:t> to memory</a:t>
            </a:r>
          </a:p>
          <a:p>
            <a:r>
              <a:rPr lang="en-US" altLang="zh-CN" dirty="0"/>
              <a:t>Accessed via ports</a:t>
            </a:r>
          </a:p>
          <a:p>
            <a:endParaRPr lang="en-US" altLang="zh-CN" dirty="0"/>
          </a:p>
          <a:p>
            <a:endParaRPr lang="en-US" altLang="zh-CN"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altLang="zh-CN"/>
              <a:t>Mach Memory Objects</a:t>
            </a:r>
          </a:p>
        </p:txBody>
      </p:sp>
      <p:sp>
        <p:nvSpPr>
          <p:cNvPr id="86019" name="Rectangle 3"/>
          <p:cNvSpPr>
            <a:spLocks noGrp="1" noChangeArrowheads="1"/>
          </p:cNvSpPr>
          <p:nvPr>
            <p:ph type="body" idx="1"/>
          </p:nvPr>
        </p:nvSpPr>
        <p:spPr>
          <a:xfrm>
            <a:off x="642938" y="1000125"/>
            <a:ext cx="7772400" cy="5500688"/>
          </a:xfrm>
        </p:spPr>
        <p:txBody>
          <a:bodyPr/>
          <a:lstStyle/>
          <a:p>
            <a:r>
              <a:rPr lang="en-US" altLang="zh-CN" dirty="0"/>
              <a:t>Memory objects: objects in memory mapped from devices</a:t>
            </a:r>
          </a:p>
          <a:p>
            <a:pPr lvl="1"/>
            <a:r>
              <a:rPr lang="en-US" altLang="zh-CN" dirty="0"/>
              <a:t>Ports provide operations</a:t>
            </a:r>
          </a:p>
          <a:p>
            <a:pPr lvl="1"/>
            <a:r>
              <a:rPr lang="en-US" altLang="zh-CN" dirty="0"/>
              <a:t>Transparent remote &amp; shared access</a:t>
            </a:r>
          </a:p>
          <a:p>
            <a:r>
              <a:rPr lang="en-US" altLang="zh-CN" dirty="0"/>
              <a:t>For user processes (i.e., not OS user-level processes), usually mapped from a disk device</a:t>
            </a:r>
          </a:p>
          <a:p>
            <a:pPr lvl="1"/>
            <a:r>
              <a:rPr lang="en-US" altLang="zh-CN" dirty="0"/>
              <a:t>Can implement access to files in this way</a:t>
            </a:r>
          </a:p>
          <a:p>
            <a:pPr lvl="1"/>
            <a:r>
              <a:rPr lang="en-US" altLang="zh-CN" dirty="0"/>
              <a:t>Map a series of disk blocks onto memory</a:t>
            </a:r>
          </a:p>
          <a:p>
            <a:r>
              <a:rPr lang="en-US" altLang="zh-CN" dirty="0"/>
              <a:t>Can also map other devices to memory</a:t>
            </a:r>
          </a:p>
          <a:p>
            <a:pPr lvl="1"/>
            <a:r>
              <a:rPr lang="en-US" altLang="zh-CN" dirty="0"/>
              <a:t>Gives “memory mapped I/O”, E.g.,</a:t>
            </a:r>
          </a:p>
          <a:p>
            <a:pPr lvl="2"/>
            <a:r>
              <a:rPr lang="en-US" altLang="zh-CN" sz="2000" dirty="0"/>
              <a:t>Writing to a memory address writes to the control register of a device; </a:t>
            </a:r>
          </a:p>
          <a:p>
            <a:pPr lvl="2"/>
            <a:r>
              <a:rPr lang="en-US" altLang="zh-CN" sz="2000" dirty="0"/>
              <a:t>reading from a memory address reads from the control register of a device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0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0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2"/>
            <a:r>
              <a:rPr lang="en-US" sz="2000" dirty="0"/>
              <a:t>Overview</a:t>
            </a:r>
          </a:p>
          <a:p>
            <a:pPr lvl="2"/>
            <a:r>
              <a:rPr lang="en-US" sz="2000" dirty="0"/>
              <a:t>Mach Structure</a:t>
            </a:r>
          </a:p>
          <a:p>
            <a:pPr lvl="2"/>
            <a:r>
              <a:rPr lang="en-US" sz="2000" dirty="0"/>
              <a:t>Process Management</a:t>
            </a:r>
          </a:p>
          <a:p>
            <a:pPr lvl="2"/>
            <a:r>
              <a:rPr lang="en-US" sz="2000" dirty="0" err="1"/>
              <a:t>Interprocess</a:t>
            </a:r>
            <a:r>
              <a:rPr lang="en-US" sz="2000" dirty="0"/>
              <a:t> Communication</a:t>
            </a:r>
          </a:p>
          <a:p>
            <a:pPr lvl="2"/>
            <a:r>
              <a:rPr lang="en-US" sz="2000" dirty="0"/>
              <a:t>Memory Management</a:t>
            </a:r>
          </a:p>
          <a:p>
            <a:pPr lvl="2"/>
            <a:r>
              <a:rPr lang="en-US" sz="2000" dirty="0">
                <a:solidFill>
                  <a:srgbClr val="FF0000"/>
                </a:solidFill>
              </a:rPr>
              <a:t>Interrupt</a:t>
            </a:r>
          </a:p>
          <a:p>
            <a:pPr lvl="2"/>
            <a:r>
              <a:rPr lang="en-US" sz="2000" dirty="0"/>
              <a:t>Mach I/O System</a:t>
            </a:r>
          </a:p>
          <a:p>
            <a:pPr lvl="2"/>
            <a:r>
              <a:rPr lang="en-US" sz="2000" dirty="0"/>
              <a:t>First Generation Microkernel Problems</a:t>
            </a:r>
          </a:p>
          <a:p>
            <a:pPr lvl="1"/>
            <a:r>
              <a:rPr lang="en-US" sz="2400" dirty="0"/>
              <a:t>L4</a:t>
            </a:r>
          </a:p>
          <a:p>
            <a:pPr lvl="1"/>
            <a:r>
              <a:rPr lang="en-US" sz="2400" dirty="0"/>
              <a:t>L4Linux</a:t>
            </a:r>
          </a:p>
        </p:txBody>
      </p:sp>
    </p:spTree>
    <p:extLst>
      <p:ext uri="{BB962C8B-B14F-4D97-AF65-F5344CB8AC3E}">
        <p14:creationId xmlns:p14="http://schemas.microsoft.com/office/powerpoint/2010/main" val="137493158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altLang="zh-CN"/>
              <a:t>Interrupt support for devices</a:t>
            </a:r>
          </a:p>
        </p:txBody>
      </p:sp>
      <p:sp>
        <p:nvSpPr>
          <p:cNvPr id="74754" name="Rectangle 3"/>
          <p:cNvSpPr>
            <a:spLocks noGrp="1" noChangeArrowheads="1"/>
          </p:cNvSpPr>
          <p:nvPr>
            <p:ph type="body" idx="1"/>
          </p:nvPr>
        </p:nvSpPr>
        <p:spPr/>
        <p:txBody>
          <a:bodyPr/>
          <a:lstStyle/>
          <a:p>
            <a:r>
              <a:rPr lang="en-US" altLang="zh-CN"/>
              <a:t>Memory mapping</a:t>
            </a:r>
          </a:p>
          <a:p>
            <a:r>
              <a:rPr lang="en-US" altLang="zh-CN"/>
              <a:t>Direct microkernel support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tLang="zh-CN"/>
              <a:t>Exceptions</a:t>
            </a:r>
          </a:p>
        </p:txBody>
      </p:sp>
      <p:sp>
        <p:nvSpPr>
          <p:cNvPr id="80898" name="Rectangle 3"/>
          <p:cNvSpPr>
            <a:spLocks noGrp="1" noChangeArrowheads="1"/>
          </p:cNvSpPr>
          <p:nvPr>
            <p:ph type="body" idx="1"/>
          </p:nvPr>
        </p:nvSpPr>
        <p:spPr/>
        <p:txBody>
          <a:bodyPr/>
          <a:lstStyle/>
          <a:p>
            <a:r>
              <a:rPr lang="en-US" altLang="zh-CN"/>
              <a:t>Handlers for exceptions are implemented as additional threads in the task in which the exception occurs</a:t>
            </a:r>
          </a:p>
          <a:p>
            <a:r>
              <a:rPr lang="en-US" altLang="zh-CN"/>
              <a:t>RPC messages are used to communicate between thread causing exception and handler</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2"/>
            <a:r>
              <a:rPr lang="en-US" sz="2000" dirty="0"/>
              <a:t>Overview</a:t>
            </a:r>
          </a:p>
          <a:p>
            <a:pPr lvl="2"/>
            <a:r>
              <a:rPr lang="en-US" sz="2000" dirty="0"/>
              <a:t>Mach Structure</a:t>
            </a:r>
          </a:p>
          <a:p>
            <a:pPr lvl="2"/>
            <a:r>
              <a:rPr lang="en-US" sz="2000" dirty="0"/>
              <a:t>Process Management</a:t>
            </a:r>
          </a:p>
          <a:p>
            <a:pPr lvl="2"/>
            <a:r>
              <a:rPr lang="en-US" sz="2000" dirty="0" err="1"/>
              <a:t>Interprocess</a:t>
            </a:r>
            <a:r>
              <a:rPr lang="en-US" sz="2000" dirty="0"/>
              <a:t> Communication</a:t>
            </a:r>
          </a:p>
          <a:p>
            <a:pPr lvl="2"/>
            <a:r>
              <a:rPr lang="en-US" sz="2000" dirty="0"/>
              <a:t>Memory Management</a:t>
            </a:r>
          </a:p>
          <a:p>
            <a:pPr lvl="2"/>
            <a:r>
              <a:rPr lang="en-US" sz="2000" dirty="0"/>
              <a:t>Interrupt</a:t>
            </a:r>
          </a:p>
          <a:p>
            <a:pPr lvl="2"/>
            <a:r>
              <a:rPr lang="en-US" sz="2000" dirty="0">
                <a:solidFill>
                  <a:srgbClr val="FF0000"/>
                </a:solidFill>
              </a:rPr>
              <a:t>Mach I/O System</a:t>
            </a:r>
          </a:p>
          <a:p>
            <a:pPr lvl="2"/>
            <a:r>
              <a:rPr lang="en-US" sz="2000" dirty="0"/>
              <a:t>First Generation Microkernel Problems</a:t>
            </a:r>
          </a:p>
          <a:p>
            <a:pPr lvl="1"/>
            <a:r>
              <a:rPr lang="en-US" sz="2400" dirty="0"/>
              <a:t>L4</a:t>
            </a:r>
          </a:p>
          <a:p>
            <a:pPr lvl="1"/>
            <a:r>
              <a:rPr lang="en-US" sz="2400" dirty="0"/>
              <a:t>L4Linux</a:t>
            </a:r>
          </a:p>
        </p:txBody>
      </p:sp>
    </p:spTree>
    <p:extLst>
      <p:ext uri="{BB962C8B-B14F-4D97-AF65-F5344CB8AC3E}">
        <p14:creationId xmlns:p14="http://schemas.microsoft.com/office/powerpoint/2010/main" val="59678009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zh-CN"/>
              <a:t>Mach I/O System</a:t>
            </a:r>
          </a:p>
        </p:txBody>
      </p:sp>
      <p:sp>
        <p:nvSpPr>
          <p:cNvPr id="14339" name="Rectangle 3"/>
          <p:cNvSpPr>
            <a:spLocks noGrp="1" noChangeArrowheads="1"/>
          </p:cNvSpPr>
          <p:nvPr>
            <p:ph type="body" idx="1"/>
          </p:nvPr>
        </p:nvSpPr>
        <p:spPr>
          <a:xfrm>
            <a:off x="428625" y="1071563"/>
            <a:ext cx="8501063" cy="5368925"/>
          </a:xfrm>
        </p:spPr>
        <p:txBody>
          <a:bodyPr/>
          <a:lstStyle/>
          <a:p>
            <a:r>
              <a:rPr lang="en-US" altLang="zh-CN" sz="2000"/>
              <a:t>Device management</a:t>
            </a:r>
          </a:p>
          <a:p>
            <a:pPr lvl="1"/>
            <a:r>
              <a:rPr lang="en-US" altLang="zh-CN" sz="1800"/>
              <a:t>Memory Objects used for memory mapped devices</a:t>
            </a:r>
          </a:p>
          <a:p>
            <a:pPr lvl="2"/>
            <a:r>
              <a:rPr lang="en-US" altLang="zh-CN" sz="2000"/>
              <a:t>handled in ‘user level’ processes</a:t>
            </a:r>
          </a:p>
          <a:p>
            <a:pPr lvl="1"/>
            <a:r>
              <a:rPr lang="en-US" altLang="zh-CN" sz="1800"/>
              <a:t>Non-memory mapped devices handled in microkernel</a:t>
            </a:r>
          </a:p>
          <a:p>
            <a:r>
              <a:rPr lang="en-US" altLang="zh-CN" sz="2000"/>
              <a:t>Microkernel</a:t>
            </a:r>
          </a:p>
          <a:p>
            <a:pPr lvl="1"/>
            <a:r>
              <a:rPr lang="en-US" altLang="zh-CN" sz="1800"/>
              <a:t>Basic handling of interrupt before passing data to user level OS</a:t>
            </a:r>
          </a:p>
          <a:p>
            <a:r>
              <a:rPr lang="en-US" altLang="zh-CN" sz="2000"/>
              <a:t>Location-transparent device management</a:t>
            </a:r>
          </a:p>
          <a:p>
            <a:pPr lvl="1"/>
            <a:r>
              <a:rPr lang="en-US" altLang="zh-CN" sz="1800"/>
              <a:t>Devices are Memory Objects</a:t>
            </a:r>
          </a:p>
          <a:p>
            <a:pPr lvl="1"/>
            <a:r>
              <a:rPr lang="en-US" altLang="zh-CN" sz="1800"/>
              <a:t>Ports on these devices can be accessed by any task with appropriate rights</a:t>
            </a:r>
          </a:p>
          <a:p>
            <a:r>
              <a:rPr lang="en-US" altLang="zh-CN" sz="2000"/>
              <a:t>“User level” I/O can increase performance</a:t>
            </a:r>
          </a:p>
          <a:p>
            <a:pPr lvl="1"/>
            <a:r>
              <a:rPr lang="en-US" altLang="zh-CN" sz="1800"/>
              <a:t>Avoid data copy between kernel memory space and user level memory space</a:t>
            </a:r>
          </a:p>
          <a:p>
            <a:pPr lvl="1"/>
            <a:r>
              <a:rPr lang="en-US" altLang="zh-CN" sz="1800"/>
              <a:t>In experiments, performance with “user level” device management at least as good as kernel-level</a:t>
            </a:r>
          </a:p>
          <a:p>
            <a:pPr lvl="2"/>
            <a:r>
              <a:rPr lang="en-US" altLang="zh-CN" sz="2000"/>
              <a:t>In some cases performance increased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tLang="zh-CN" dirty="0"/>
              <a:t>Mach I/O System (cont’d)</a:t>
            </a:r>
          </a:p>
        </p:txBody>
      </p:sp>
      <p:sp>
        <p:nvSpPr>
          <p:cNvPr id="31747" name="Rectangle 3"/>
          <p:cNvSpPr>
            <a:spLocks noGrp="1" noChangeArrowheads="1"/>
          </p:cNvSpPr>
          <p:nvPr>
            <p:ph type="body" idx="1"/>
          </p:nvPr>
        </p:nvSpPr>
        <p:spPr>
          <a:xfrm>
            <a:off x="609600" y="990600"/>
            <a:ext cx="7772400" cy="5562600"/>
          </a:xfrm>
        </p:spPr>
        <p:txBody>
          <a:bodyPr/>
          <a:lstStyle/>
          <a:p>
            <a:pPr>
              <a:defRPr/>
            </a:pPr>
            <a:r>
              <a:rPr lang="en-US" altLang="zh-CN" sz="1400"/>
              <a:t>Functionally grouped device drivers</a:t>
            </a:r>
          </a:p>
          <a:p>
            <a:pPr lvl="1">
              <a:defRPr/>
            </a:pPr>
            <a:r>
              <a:rPr lang="en-US" altLang="zh-CN" sz="1200"/>
              <a:t>Screen, console, disk, tape, serial line, Ethernet</a:t>
            </a:r>
          </a:p>
          <a:p>
            <a:pPr lvl="2">
              <a:defRPr/>
            </a:pPr>
            <a:r>
              <a:rPr lang="en-US" altLang="zh-CN" sz="1400"/>
              <a:t>e.g., Instead of character &amp; block devices</a:t>
            </a:r>
          </a:p>
          <a:p>
            <a:pPr lvl="1">
              <a:defRPr/>
            </a:pPr>
            <a:r>
              <a:rPr lang="en-US" altLang="zh-CN" sz="1200"/>
              <a:t>Each driver</a:t>
            </a:r>
          </a:p>
          <a:p>
            <a:pPr lvl="2">
              <a:defRPr/>
            </a:pPr>
            <a:r>
              <a:rPr lang="en-US" altLang="zh-CN" sz="1400"/>
              <a:t>layer(s) of chip independent code</a:t>
            </a:r>
          </a:p>
          <a:p>
            <a:pPr lvl="2">
              <a:defRPr/>
            </a:pPr>
            <a:r>
              <a:rPr lang="en-US" altLang="zh-CN" sz="1400"/>
              <a:t>minimal device dependent code: in microkernel</a:t>
            </a:r>
          </a:p>
          <a:p>
            <a:pPr lvl="2">
              <a:defRPr/>
            </a:pPr>
            <a:r>
              <a:rPr lang="en-US" altLang="zh-CN" sz="1400"/>
              <a:t>Example: serial line driver</a:t>
            </a:r>
          </a:p>
          <a:p>
            <a:pPr lvl="3">
              <a:defRPr/>
            </a:pPr>
            <a:r>
              <a:rPr lang="en-US" altLang="zh-CN" sz="1050"/>
              <a:t>Device independent components</a:t>
            </a:r>
          </a:p>
          <a:p>
            <a:pPr lvl="4">
              <a:defRPr/>
            </a:pPr>
            <a:r>
              <a:rPr lang="en-US" altLang="zh-CN" sz="1000"/>
              <a:t>open, close, read, write</a:t>
            </a:r>
          </a:p>
          <a:p>
            <a:pPr lvl="4">
              <a:defRPr/>
            </a:pPr>
            <a:r>
              <a:rPr lang="en-US" altLang="zh-CN" sz="1000"/>
              <a:t>start, stop</a:t>
            </a:r>
          </a:p>
          <a:p>
            <a:pPr lvl="4">
              <a:defRPr/>
            </a:pPr>
            <a:r>
              <a:rPr lang="en-US" altLang="zh-CN" sz="1000"/>
              <a:t>modem controls</a:t>
            </a:r>
          </a:p>
          <a:p>
            <a:pPr lvl="4">
              <a:defRPr/>
            </a:pPr>
            <a:r>
              <a:rPr lang="en-US" altLang="zh-CN" sz="1000"/>
              <a:t>interrupt handlers for devices that operate on one-interrupt per character basis</a:t>
            </a:r>
          </a:p>
          <a:p>
            <a:pPr lvl="4">
              <a:defRPr/>
            </a:pPr>
            <a:r>
              <a:rPr lang="en-US" altLang="zh-CN" sz="1000"/>
              <a:t>send/receive char– polling mode</a:t>
            </a:r>
          </a:p>
          <a:p>
            <a:pPr lvl="3">
              <a:defRPr/>
            </a:pPr>
            <a:r>
              <a:rPr lang="en-US" altLang="zh-CN" sz="1050"/>
              <a:t>Device dependent components</a:t>
            </a:r>
          </a:p>
          <a:p>
            <a:pPr lvl="4">
              <a:defRPr/>
            </a:pPr>
            <a:r>
              <a:rPr lang="en-US" altLang="zh-CN" sz="1000"/>
              <a:t>Only operations that manipulate device registers directly</a:t>
            </a:r>
          </a:p>
          <a:p>
            <a:pPr>
              <a:defRPr/>
            </a:pPr>
            <a:r>
              <a:rPr lang="en-US" altLang="zh-CN" sz="1400"/>
              <a:t>User-level device management</a:t>
            </a:r>
          </a:p>
          <a:p>
            <a:pPr lvl="1">
              <a:defRPr/>
            </a:pPr>
            <a:r>
              <a:rPr lang="en-US" altLang="zh-CN" sz="1200"/>
              <a:t>Microkernel</a:t>
            </a:r>
          </a:p>
          <a:p>
            <a:pPr lvl="2">
              <a:defRPr/>
            </a:pPr>
            <a:r>
              <a:rPr lang="en-US" altLang="zh-CN" sz="1400"/>
              <a:t>saves some register state in shared page</a:t>
            </a:r>
          </a:p>
          <a:p>
            <a:pPr lvl="2">
              <a:defRPr/>
            </a:pPr>
            <a:r>
              <a:rPr lang="en-US" altLang="zh-CN" sz="1400"/>
              <a:t>disables interrupt for device</a:t>
            </a:r>
          </a:p>
          <a:p>
            <a:pPr lvl="2">
              <a:defRPr/>
            </a:pPr>
            <a:r>
              <a:rPr lang="en-US" altLang="zh-CN" sz="1400"/>
              <a:t>vectors device interrupts to an applications thread</a:t>
            </a:r>
          </a:p>
          <a:p>
            <a:pPr lvl="1">
              <a:defRPr/>
            </a:pPr>
            <a:r>
              <a:rPr lang="en-US" altLang="zh-CN" sz="1200"/>
              <a:t>User-level thread</a:t>
            </a:r>
          </a:p>
          <a:p>
            <a:pPr lvl="2">
              <a:defRPr/>
            </a:pPr>
            <a:r>
              <a:rPr lang="en-US" altLang="zh-CN" sz="1400"/>
              <a:t>when it runs, it invokes driver’s interrupt routine</a:t>
            </a:r>
          </a:p>
          <a:p>
            <a:pPr lvl="2">
              <a:defRPr/>
            </a:pPr>
            <a:r>
              <a:rPr lang="en-US" altLang="zh-CN" sz="1400"/>
              <a:t>after processing, thread re-enables interrupt in device</a:t>
            </a:r>
          </a:p>
          <a:p>
            <a:pPr lvl="3">
              <a:defRPr/>
            </a:pPr>
            <a:endParaRPr lang="en-US" altLang="zh-CN" sz="105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4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47">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747">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747">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747">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747">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47">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47">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47">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47">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47">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747">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2"/>
            <a:r>
              <a:rPr lang="en-US" sz="2000" dirty="0"/>
              <a:t>Overview</a:t>
            </a:r>
          </a:p>
          <a:p>
            <a:pPr lvl="2"/>
            <a:r>
              <a:rPr lang="en-US" sz="2000" dirty="0"/>
              <a:t>Mach Structure</a:t>
            </a:r>
          </a:p>
          <a:p>
            <a:pPr lvl="2"/>
            <a:r>
              <a:rPr lang="en-US" sz="2000" dirty="0"/>
              <a:t>Process Management</a:t>
            </a:r>
          </a:p>
          <a:p>
            <a:pPr lvl="2"/>
            <a:r>
              <a:rPr lang="en-US" sz="2000" dirty="0" err="1"/>
              <a:t>Interprocess</a:t>
            </a:r>
            <a:r>
              <a:rPr lang="en-US" sz="2000" dirty="0"/>
              <a:t> Communication</a:t>
            </a:r>
          </a:p>
          <a:p>
            <a:pPr lvl="2"/>
            <a:r>
              <a:rPr lang="en-US" sz="2000" dirty="0"/>
              <a:t>Memory Management</a:t>
            </a:r>
          </a:p>
          <a:p>
            <a:pPr lvl="2"/>
            <a:r>
              <a:rPr lang="en-US" sz="2000" dirty="0"/>
              <a:t>Interrupt</a:t>
            </a:r>
          </a:p>
          <a:p>
            <a:pPr lvl="2"/>
            <a:r>
              <a:rPr lang="en-US" sz="2000" dirty="0"/>
              <a:t>Mach I/O System</a:t>
            </a:r>
          </a:p>
          <a:p>
            <a:pPr lvl="2"/>
            <a:r>
              <a:rPr lang="en-US" sz="2000" dirty="0">
                <a:solidFill>
                  <a:srgbClr val="FF0000"/>
                </a:solidFill>
              </a:rPr>
              <a:t>First Generation Microkernel Problems</a:t>
            </a:r>
          </a:p>
          <a:p>
            <a:pPr lvl="1"/>
            <a:r>
              <a:rPr lang="en-US" sz="2400" dirty="0"/>
              <a:t>L4</a:t>
            </a:r>
          </a:p>
          <a:p>
            <a:pPr lvl="1"/>
            <a:r>
              <a:rPr lang="en-US" sz="2400" dirty="0"/>
              <a:t>L4Linux</a:t>
            </a:r>
          </a:p>
        </p:txBody>
      </p:sp>
    </p:spTree>
    <p:extLst>
      <p:ext uri="{BB962C8B-B14F-4D97-AF65-F5344CB8AC3E}">
        <p14:creationId xmlns:p14="http://schemas.microsoft.com/office/powerpoint/2010/main" val="24792695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en-US" altLang="zh-CN"/>
              <a:t>Definition of Kernel</a:t>
            </a:r>
            <a:endParaRPr lang="zh-CN" altLang="en-US"/>
          </a:p>
        </p:txBody>
      </p:sp>
      <p:sp>
        <p:nvSpPr>
          <p:cNvPr id="23554" name="内容占位符 2"/>
          <p:cNvSpPr>
            <a:spLocks noGrp="1"/>
          </p:cNvSpPr>
          <p:nvPr>
            <p:ph idx="1"/>
          </p:nvPr>
        </p:nvSpPr>
        <p:spPr/>
        <p:txBody>
          <a:bodyPr/>
          <a:lstStyle/>
          <a:p>
            <a:r>
              <a:rPr lang="en-US" altLang="zh-CN" dirty="0"/>
              <a:t>The fundamental part of an Operating System.</a:t>
            </a:r>
          </a:p>
          <a:p>
            <a:r>
              <a:rPr lang="en-US" altLang="zh-CN" dirty="0"/>
              <a:t>Responsible for providing </a:t>
            </a:r>
            <a:r>
              <a:rPr lang="en-US" altLang="zh-CN" dirty="0">
                <a:solidFill>
                  <a:srgbClr val="FF0000"/>
                </a:solidFill>
              </a:rPr>
              <a:t>secure access</a:t>
            </a:r>
            <a:r>
              <a:rPr lang="en-US" altLang="zh-CN" dirty="0"/>
              <a:t> to the machine’s hardware for various programs.</a:t>
            </a:r>
          </a:p>
          <a:p>
            <a:r>
              <a:rPr lang="en-US" altLang="zh-CN" dirty="0"/>
              <a:t>Responsible for deciding when and how long a program can use a certain hardware (</a:t>
            </a:r>
            <a:r>
              <a:rPr lang="en-US" altLang="zh-CN" dirty="0">
                <a:solidFill>
                  <a:srgbClr val="FF0000"/>
                </a:solidFill>
              </a:rPr>
              <a:t>multiplexing</a:t>
            </a:r>
            <a:r>
              <a:rPr lang="en-US" altLang="zh-CN" dirty="0"/>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blinds(horizontal)">
                                      <p:cBhvr>
                                        <p:cTn id="7" dur="5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blinds(horizontal)">
                                      <p:cBhvr>
                                        <p:cTn id="12" dur="500"/>
                                        <p:tgtEl>
                                          <p:spTgt spid="23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4">
                                            <p:txEl>
                                              <p:pRg st="2" end="2"/>
                                            </p:txEl>
                                          </p:spTgt>
                                        </p:tgtEl>
                                        <p:attrNameLst>
                                          <p:attrName>style.visibility</p:attrName>
                                        </p:attrNameLst>
                                      </p:cBhvr>
                                      <p:to>
                                        <p:strVal val="visible"/>
                                      </p:to>
                                    </p:set>
                                    <p:animEffect transition="in" filter="blinds(horizontal)">
                                      <p:cBhvr>
                                        <p:cTn id="17" dur="500"/>
                                        <p:tgtEl>
                                          <p:spTgt spid="23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p:txBody>
          <a:bodyPr/>
          <a:lstStyle/>
          <a:p>
            <a:r>
              <a:rPr lang="en-US" altLang="zh-CN" dirty="0"/>
              <a:t>Microkernel Advantages</a:t>
            </a:r>
            <a:endParaRPr lang="zh-CN" altLang="en-US" dirty="0"/>
          </a:p>
        </p:txBody>
      </p:sp>
      <p:sp>
        <p:nvSpPr>
          <p:cNvPr id="89090" name="内容占位符 2"/>
          <p:cNvSpPr>
            <a:spLocks noGrp="1"/>
          </p:cNvSpPr>
          <p:nvPr>
            <p:ph idx="1"/>
          </p:nvPr>
        </p:nvSpPr>
        <p:spPr/>
        <p:txBody>
          <a:bodyPr/>
          <a:lstStyle/>
          <a:p>
            <a:r>
              <a:rPr lang="en-US" altLang="zh-CN"/>
              <a:t>Good Flexibility</a:t>
            </a:r>
          </a:p>
          <a:p>
            <a:pPr lvl="1"/>
            <a:r>
              <a:rPr lang="en-US" altLang="zh-CN"/>
              <a:t>Many applications can be implemented on top of the microkernel.</a:t>
            </a:r>
          </a:p>
          <a:p>
            <a:r>
              <a:rPr lang="en-US" altLang="zh-CN"/>
              <a:t>Good Security</a:t>
            </a:r>
          </a:p>
          <a:p>
            <a:pPr lvl="1"/>
            <a:r>
              <a:rPr lang="en-US" altLang="zh-CN"/>
              <a:t>Low level user processes = restricted access to system resources.</a:t>
            </a:r>
          </a:p>
          <a:p>
            <a:r>
              <a:rPr lang="en-US" altLang="zh-CN"/>
              <a:t>Robustness/Configurability</a:t>
            </a:r>
          </a:p>
          <a:p>
            <a:pPr lvl="1"/>
            <a:r>
              <a:rPr lang="en-US" altLang="zh-CN"/>
              <a:t>A problematic application can be reconfigured without rebooting OS.</a:t>
            </a:r>
            <a:endParaRPr lang="zh-CN" altLang="en-US">
              <a:ea typeface="宋体" pitchFamily="-123" charset="-122"/>
              <a:cs typeface="宋体" pitchFamily="-123" charset="-122"/>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p:txBody>
          <a:bodyPr/>
          <a:lstStyle/>
          <a:p>
            <a:r>
              <a:rPr lang="en-US" altLang="zh-CN" dirty="0"/>
              <a:t>First Generation Microkernel Problems</a:t>
            </a:r>
            <a:endParaRPr lang="zh-CN" altLang="en-US" dirty="0"/>
          </a:p>
        </p:txBody>
      </p:sp>
      <p:sp>
        <p:nvSpPr>
          <p:cNvPr id="93186" name="内容占位符 2"/>
          <p:cNvSpPr>
            <a:spLocks noGrp="1"/>
          </p:cNvSpPr>
          <p:nvPr>
            <p:ph idx="1"/>
          </p:nvPr>
        </p:nvSpPr>
        <p:spPr/>
        <p:txBody>
          <a:bodyPr/>
          <a:lstStyle/>
          <a:p>
            <a:r>
              <a:rPr lang="en-US" altLang="zh-CN"/>
              <a:t>Expensive Switching Overhead</a:t>
            </a:r>
          </a:p>
          <a:p>
            <a:r>
              <a:rPr lang="en-US" altLang="zh-CN"/>
              <a:t>Expensive Memory Overhead</a:t>
            </a:r>
          </a:p>
          <a:p>
            <a:r>
              <a:rPr lang="en-US" altLang="zh-CN"/>
              <a:t>Lack of Portability</a:t>
            </a:r>
          </a:p>
          <a:p>
            <a:pPr lvl="1"/>
            <a:r>
              <a:rPr lang="en-US" altLang="zh-CN"/>
              <a:t>Having portability meant losing performance and flexibility.</a:t>
            </a:r>
          </a:p>
          <a:p>
            <a:pPr lvl="1"/>
            <a:r>
              <a:rPr lang="en-US" altLang="zh-CN"/>
              <a:t>This also applies to second generation micro-kernels.</a:t>
            </a:r>
            <a:endParaRPr lang="zh-CN" altLang="en-US">
              <a:ea typeface="宋体" pitchFamily="-123" charset="-122"/>
              <a:cs typeface="宋体" pitchFamily="-123" charset="-122"/>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p:txBody>
          <a:bodyPr/>
          <a:lstStyle/>
          <a:p>
            <a:r>
              <a:rPr lang="en-US" altLang="zh-CN"/>
              <a:t>Expensive Switching Overhead</a:t>
            </a:r>
            <a:endParaRPr lang="zh-CN" altLang="en-US"/>
          </a:p>
        </p:txBody>
      </p:sp>
      <p:sp>
        <p:nvSpPr>
          <p:cNvPr id="95234" name="内容占位符 2"/>
          <p:cNvSpPr>
            <a:spLocks noGrp="1"/>
          </p:cNvSpPr>
          <p:nvPr>
            <p:ph idx="1"/>
          </p:nvPr>
        </p:nvSpPr>
        <p:spPr/>
        <p:txBody>
          <a:bodyPr/>
          <a:lstStyle/>
          <a:p>
            <a:r>
              <a:rPr lang="en-US" altLang="zh-CN"/>
              <a:t>Kernel-User Switches</a:t>
            </a:r>
          </a:p>
          <a:p>
            <a:pPr lvl="1"/>
            <a:r>
              <a:rPr lang="en-US" altLang="zh-CN"/>
              <a:t>Cost of Kernel Overhead can be up to 800 cycles.</a:t>
            </a:r>
          </a:p>
          <a:p>
            <a:r>
              <a:rPr lang="en-US" altLang="zh-CN"/>
              <a:t>Address Space Switches</a:t>
            </a:r>
          </a:p>
          <a:p>
            <a:pPr lvl="1"/>
            <a:r>
              <a:rPr lang="en-US" altLang="zh-CN"/>
              <a:t>Expensive Page Table and Segment Switch Overhead</a:t>
            </a:r>
          </a:p>
          <a:p>
            <a:pPr lvl="1"/>
            <a:r>
              <a:rPr lang="en-US" altLang="zh-CN"/>
              <a:t>Untagged TLBS = BAD performance</a:t>
            </a:r>
          </a:p>
          <a:p>
            <a:r>
              <a:rPr lang="en-US" altLang="zh-CN"/>
              <a:t>IPC Cost</a:t>
            </a:r>
          </a:p>
          <a:p>
            <a:pPr lvl="1"/>
            <a:r>
              <a:rPr lang="en-US" altLang="zh-CN"/>
              <a:t>First Generation Microkernels IPC required about 115 microseconds.</a:t>
            </a:r>
          </a:p>
          <a:p>
            <a:pPr lvl="1"/>
            <a:r>
              <a:rPr lang="en-US" altLang="zh-CN"/>
              <a:t>Unix System Call only required 18 microseconds!</a:t>
            </a:r>
            <a:endParaRPr lang="zh-CN" altLang="en-US">
              <a:ea typeface="宋体" pitchFamily="-123" charset="-122"/>
              <a:cs typeface="宋体" pitchFamily="-123" charset="-122"/>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a:lstStyle/>
          <a:p>
            <a:r>
              <a:rPr lang="en-US" altLang="zh-CN"/>
              <a:t>Expensive IPC</a:t>
            </a:r>
            <a:endParaRPr lang="zh-CN" altLang="en-US"/>
          </a:p>
        </p:txBody>
      </p:sp>
      <p:pic>
        <p:nvPicPr>
          <p:cNvPr id="97282" name="Picture 2"/>
          <p:cNvPicPr>
            <a:picLocks noChangeAspect="1" noChangeArrowheads="1"/>
          </p:cNvPicPr>
          <p:nvPr/>
        </p:nvPicPr>
        <p:blipFill>
          <a:blip r:embed="rId2" cstate="print"/>
          <a:srcRect/>
          <a:stretch>
            <a:fillRect/>
          </a:stretch>
        </p:blipFill>
        <p:spPr bwMode="auto">
          <a:xfrm>
            <a:off x="168275" y="1500188"/>
            <a:ext cx="8645525" cy="3786187"/>
          </a:xfrm>
          <a:prstGeom prst="rect">
            <a:avLst/>
          </a:prstGeom>
          <a:noFill/>
          <a:ln w="9525">
            <a:noFill/>
            <a:miter lim="800000"/>
            <a:headEnd/>
            <a:tailEnd/>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p:txBody>
          <a:bodyPr/>
          <a:lstStyle/>
          <a:p>
            <a:r>
              <a:rPr lang="en-US" altLang="zh-CN"/>
              <a:t>Expensive Memory Overhead</a:t>
            </a:r>
            <a:endParaRPr lang="zh-CN" altLang="en-US"/>
          </a:p>
        </p:txBody>
      </p:sp>
      <p:sp>
        <p:nvSpPr>
          <p:cNvPr id="98306" name="内容占位符 2"/>
          <p:cNvSpPr>
            <a:spLocks noGrp="1"/>
          </p:cNvSpPr>
          <p:nvPr>
            <p:ph idx="1"/>
          </p:nvPr>
        </p:nvSpPr>
        <p:spPr>
          <a:xfrm>
            <a:off x="812800" y="1346200"/>
            <a:ext cx="7772400" cy="1154113"/>
          </a:xfrm>
        </p:spPr>
        <p:txBody>
          <a:bodyPr/>
          <a:lstStyle/>
          <a:p>
            <a:r>
              <a:rPr lang="en-US" altLang="zh-CN"/>
              <a:t>Claim (In a 486 – 50MHZ Computer):</a:t>
            </a:r>
          </a:p>
          <a:p>
            <a:pPr lvl="1"/>
            <a:r>
              <a:rPr lang="en-US" altLang="zh-CN"/>
              <a:t>MACH had noticeably higher Memory Cycle overhead Per Instruction (MIPS) than Untrix (a monolithic kernel).</a:t>
            </a:r>
            <a:endParaRPr lang="zh-CN" altLang="en-US">
              <a:ea typeface="宋体" pitchFamily="-123" charset="-122"/>
              <a:cs typeface="宋体" pitchFamily="-123" charset="-122"/>
            </a:endParaRPr>
          </a:p>
        </p:txBody>
      </p:sp>
      <p:pic>
        <p:nvPicPr>
          <p:cNvPr id="98307" name="Picture 2"/>
          <p:cNvPicPr>
            <a:picLocks noChangeAspect="1" noChangeArrowheads="1"/>
          </p:cNvPicPr>
          <p:nvPr/>
        </p:nvPicPr>
        <p:blipFill>
          <a:blip r:embed="rId3" cstate="print"/>
          <a:srcRect/>
          <a:stretch>
            <a:fillRect/>
          </a:stretch>
        </p:blipFill>
        <p:spPr bwMode="auto">
          <a:xfrm>
            <a:off x="1571625" y="2571750"/>
            <a:ext cx="6315075" cy="4286250"/>
          </a:xfrm>
          <a:prstGeom prst="rect">
            <a:avLst/>
          </a:prstGeom>
          <a:noFill/>
          <a:ln w="9525">
            <a:noFill/>
            <a:miter lim="800000"/>
            <a:headEnd/>
            <a:tailEnd/>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1"/>
            <a:r>
              <a:rPr lang="en-US" sz="2400" dirty="0">
                <a:solidFill>
                  <a:srgbClr val="FF0000"/>
                </a:solidFill>
              </a:rPr>
              <a:t>L4</a:t>
            </a:r>
          </a:p>
          <a:p>
            <a:pPr lvl="2"/>
            <a:r>
              <a:rPr lang="en-US" sz="2000" dirty="0">
                <a:solidFill>
                  <a:srgbClr val="FF0000"/>
                </a:solidFill>
              </a:rPr>
              <a:t>Concept</a:t>
            </a:r>
          </a:p>
          <a:p>
            <a:pPr lvl="2"/>
            <a:r>
              <a:rPr lang="en-US" sz="2000" dirty="0"/>
              <a:t>Features</a:t>
            </a:r>
          </a:p>
          <a:p>
            <a:pPr lvl="2"/>
            <a:r>
              <a:rPr lang="en-US" sz="2000" dirty="0"/>
              <a:t>System call</a:t>
            </a:r>
          </a:p>
          <a:p>
            <a:pPr lvl="2"/>
            <a:r>
              <a:rPr lang="en-US" sz="2000" dirty="0"/>
              <a:t>Interrupt</a:t>
            </a:r>
          </a:p>
          <a:p>
            <a:pPr lvl="2"/>
            <a:r>
              <a:rPr lang="en-US" sz="2000" dirty="0"/>
              <a:t>Thread</a:t>
            </a:r>
          </a:p>
          <a:p>
            <a:pPr lvl="2"/>
            <a:r>
              <a:rPr lang="en-US" sz="2000" dirty="0"/>
              <a:t>IPC</a:t>
            </a:r>
          </a:p>
          <a:p>
            <a:pPr lvl="2"/>
            <a:r>
              <a:rPr lang="en-US" sz="2000" dirty="0"/>
              <a:t>Memory Management</a:t>
            </a:r>
          </a:p>
          <a:p>
            <a:pPr lvl="1"/>
            <a:r>
              <a:rPr lang="en-US" sz="2400" dirty="0"/>
              <a:t>L4Linux</a:t>
            </a:r>
          </a:p>
        </p:txBody>
      </p:sp>
    </p:spTree>
    <p:extLst>
      <p:ext uri="{BB962C8B-B14F-4D97-AF65-F5344CB8AC3E}">
        <p14:creationId xmlns:p14="http://schemas.microsoft.com/office/powerpoint/2010/main" val="313030272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Challenges</a:t>
            </a:r>
          </a:p>
          <a:p>
            <a:pPr lvl="1"/>
            <a:r>
              <a:rPr lang="en-US" dirty="0"/>
              <a:t>Mach’s poor performance</a:t>
            </a:r>
          </a:p>
          <a:p>
            <a:r>
              <a:rPr lang="en-US" dirty="0"/>
              <a:t>What can we do next?</a:t>
            </a:r>
          </a:p>
          <a:p>
            <a:pPr lvl="1"/>
            <a:r>
              <a:rPr lang="en-US" dirty="0"/>
              <a:t>Improvement?</a:t>
            </a:r>
          </a:p>
          <a:p>
            <a:pPr lvl="1"/>
            <a:r>
              <a:rPr lang="en-US" dirty="0"/>
              <a:t>Design new system?</a:t>
            </a:r>
          </a:p>
        </p:txBody>
      </p:sp>
    </p:spTree>
    <p:extLst>
      <p:ext uri="{BB962C8B-B14F-4D97-AF65-F5344CB8AC3E}">
        <p14:creationId xmlns:p14="http://schemas.microsoft.com/office/powerpoint/2010/main" val="204669114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L4 Kernel Family Tree</a:t>
            </a:r>
            <a:endParaRPr kumimoji="1" lang="zh-CN" altLang="en-US" dirty="0"/>
          </a:p>
        </p:txBody>
      </p:sp>
      <p:pic>
        <p:nvPicPr>
          <p:cNvPr id="4" name="图片 3"/>
          <p:cNvPicPr>
            <a:picLocks noChangeAspect="1"/>
          </p:cNvPicPr>
          <p:nvPr/>
        </p:nvPicPr>
        <p:blipFill>
          <a:blip r:embed="rId2"/>
          <a:stretch>
            <a:fillRect/>
          </a:stretch>
        </p:blipFill>
        <p:spPr>
          <a:xfrm>
            <a:off x="0" y="1155700"/>
            <a:ext cx="9144000" cy="4522484"/>
          </a:xfrm>
          <a:prstGeom prst="rect">
            <a:avLst/>
          </a:prstGeom>
        </p:spPr>
      </p:pic>
      <p:sp>
        <p:nvSpPr>
          <p:cNvPr id="5" name="文本框 4"/>
          <p:cNvSpPr txBox="1"/>
          <p:nvPr/>
        </p:nvSpPr>
        <p:spPr>
          <a:xfrm>
            <a:off x="1115616" y="6165304"/>
            <a:ext cx="4680520" cy="523220"/>
          </a:xfrm>
          <a:prstGeom prst="rect">
            <a:avLst/>
          </a:prstGeom>
          <a:noFill/>
        </p:spPr>
        <p:txBody>
          <a:bodyPr wrap="square" rtlCol="0">
            <a:spAutoFit/>
          </a:bodyPr>
          <a:lstStyle/>
          <a:p>
            <a:r>
              <a:rPr kumimoji="1" lang="en-US" altLang="zh-CN" sz="1400" dirty="0"/>
              <a:t>Ref: </a:t>
            </a:r>
            <a:r>
              <a:rPr kumimoji="1" lang="en-US" altLang="zh-CN" sz="1400" dirty="0" err="1"/>
              <a:t>Elphinstone</a:t>
            </a:r>
            <a:r>
              <a:rPr kumimoji="1" lang="en-US" altLang="zh-CN" sz="1400" dirty="0"/>
              <a:t> &amp; </a:t>
            </a:r>
            <a:r>
              <a:rPr kumimoji="1" lang="en-US" altLang="zh-CN" sz="1400" dirty="0" err="1"/>
              <a:t>Heiser</a:t>
            </a:r>
            <a:r>
              <a:rPr kumimoji="1" lang="en-US" altLang="zh-CN" sz="1400" dirty="0"/>
              <a:t>, SOSP 2013</a:t>
            </a:r>
          </a:p>
          <a:p>
            <a:r>
              <a:rPr kumimoji="1" lang="zh-CN" altLang="en-US" sz="1400" dirty="0"/>
              <a:t>       </a:t>
            </a:r>
            <a:r>
              <a:rPr kumimoji="1" lang="en-US" altLang="zh-CN" sz="1400" dirty="0"/>
              <a:t>https://</a:t>
            </a:r>
            <a:r>
              <a:rPr kumimoji="1" lang="en-US" altLang="zh-CN" sz="1400" dirty="0" err="1"/>
              <a:t>en.wikipedia.org</a:t>
            </a:r>
            <a:r>
              <a:rPr kumimoji="1" lang="en-US" altLang="zh-CN" sz="1400" dirty="0"/>
              <a:t>/wiki/L4_microkernel_family</a:t>
            </a:r>
            <a:endParaRPr kumimoji="1" lang="zh-CN" altLang="en-US" sz="1400" dirty="0"/>
          </a:p>
        </p:txBody>
      </p:sp>
    </p:spTree>
    <p:extLst>
      <p:ext uri="{BB962C8B-B14F-4D97-AF65-F5344CB8AC3E}">
        <p14:creationId xmlns:p14="http://schemas.microsoft.com/office/powerpoint/2010/main" val="63195961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p:txBody>
          <a:bodyPr/>
          <a:lstStyle/>
          <a:p>
            <a:r>
              <a:rPr lang="en-US" altLang="zh-CN"/>
              <a:t>L4 Advantages</a:t>
            </a:r>
            <a:endParaRPr lang="zh-CN" altLang="en-US"/>
          </a:p>
        </p:txBody>
      </p:sp>
      <p:sp>
        <p:nvSpPr>
          <p:cNvPr id="104450" name="内容占位符 2"/>
          <p:cNvSpPr>
            <a:spLocks noGrp="1"/>
          </p:cNvSpPr>
          <p:nvPr>
            <p:ph idx="1"/>
          </p:nvPr>
        </p:nvSpPr>
        <p:spPr/>
        <p:txBody>
          <a:bodyPr/>
          <a:lstStyle/>
          <a:p>
            <a:r>
              <a:rPr lang="en-US" altLang="zh-CN" dirty="0"/>
              <a:t>Recursive construction of memory spaces</a:t>
            </a:r>
          </a:p>
          <a:p>
            <a:pPr lvl="1"/>
            <a:r>
              <a:rPr lang="en-US" altLang="zh-CN" dirty="0"/>
              <a:t>Allows construction of memory managers in </a:t>
            </a:r>
            <a:r>
              <a:rPr lang="en-US" altLang="zh-CN" dirty="0" err="1"/>
              <a:t>userspace</a:t>
            </a:r>
            <a:r>
              <a:rPr lang="en-US" altLang="zh-CN" dirty="0"/>
              <a:t> that just use memory mapping</a:t>
            </a:r>
          </a:p>
          <a:p>
            <a:pPr lvl="1"/>
            <a:r>
              <a:rPr lang="en-US" altLang="zh-CN" dirty="0"/>
              <a:t>Kernel provides map, grant, and flush</a:t>
            </a:r>
          </a:p>
          <a:p>
            <a:r>
              <a:rPr lang="en-US" altLang="zh-CN" dirty="0"/>
              <a:t>Blazing fast IPC</a:t>
            </a:r>
          </a:p>
          <a:p>
            <a:pPr lvl="1"/>
            <a:r>
              <a:rPr lang="en-US" altLang="zh-CN" dirty="0"/>
              <a:t>Passes </a:t>
            </a:r>
            <a:r>
              <a:rPr lang="en-US" altLang="zh-CN" dirty="0">
                <a:solidFill>
                  <a:srgbClr val="FF0000"/>
                </a:solidFill>
              </a:rPr>
              <a:t>short messages </a:t>
            </a:r>
            <a:r>
              <a:rPr lang="en-US" altLang="zh-CN" dirty="0"/>
              <a:t>in registers</a:t>
            </a:r>
          </a:p>
          <a:p>
            <a:pPr lvl="1"/>
            <a:r>
              <a:rPr lang="en-US" altLang="zh-CN" dirty="0"/>
              <a:t>Avoids copying </a:t>
            </a:r>
            <a:r>
              <a:rPr lang="en-US" altLang="zh-CN" dirty="0">
                <a:solidFill>
                  <a:srgbClr val="FF0000"/>
                </a:solidFill>
              </a:rPr>
              <a:t>large messages </a:t>
            </a:r>
            <a:r>
              <a:rPr lang="en-US" altLang="zh-CN" dirty="0"/>
              <a:t>and thus avoids TLB flushes and cache misses</a:t>
            </a:r>
          </a:p>
          <a:p>
            <a:pPr lvl="1"/>
            <a:r>
              <a:rPr lang="en-US" altLang="zh-CN" dirty="0">
                <a:solidFill>
                  <a:srgbClr val="FF0000"/>
                </a:solidFill>
              </a:rPr>
              <a:t>Lazy scheduling </a:t>
            </a:r>
            <a:r>
              <a:rPr lang="en-US" altLang="zh-CN" dirty="0"/>
              <a:t>of thread queues improves small message IPC around 25%</a:t>
            </a:r>
            <a:endParaRPr lang="zh-CN" altLang="en-US" dirty="0">
              <a:ea typeface="宋体" pitchFamily="-123" charset="-122"/>
              <a:cs typeface="宋体" pitchFamily="-123" charset="-122"/>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zh-CN" dirty="0"/>
              <a:t>L4Ka::Pistachio</a:t>
            </a:r>
            <a:endParaRPr lang="zh-CN" dirty="0"/>
          </a:p>
        </p:txBody>
      </p:sp>
      <p:sp>
        <p:nvSpPr>
          <p:cNvPr id="105474" name="Content Placeholder 2"/>
          <p:cNvSpPr>
            <a:spLocks noGrp="1"/>
          </p:cNvSpPr>
          <p:nvPr>
            <p:ph idx="1"/>
          </p:nvPr>
        </p:nvSpPr>
        <p:spPr/>
        <p:txBody>
          <a:bodyPr/>
          <a:lstStyle/>
          <a:p>
            <a:r>
              <a:rPr lang="en-US" altLang="zh-CN" dirty="0"/>
              <a:t>Written in C++</a:t>
            </a:r>
          </a:p>
          <a:p>
            <a:r>
              <a:rPr lang="en-US" altLang="zh-CN" dirty="0"/>
              <a:t>Focus on Performance, Portability and Reusability</a:t>
            </a:r>
          </a:p>
          <a:p>
            <a:r>
              <a:rPr lang="en-US" altLang="zh-CN" dirty="0"/>
              <a:t>Supports Alpha, AMD64, ARM, IA-32, IA-64, Mips64, PowerPC-32, PowerPC-64 and SPARCv9</a:t>
            </a:r>
            <a:endParaRPr lang="zh-CN"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t>Microkernel System Structure</a:t>
            </a:r>
          </a:p>
        </p:txBody>
      </p:sp>
      <p:sp>
        <p:nvSpPr>
          <p:cNvPr id="26626" name="Rectangle 3"/>
          <p:cNvSpPr>
            <a:spLocks noGrp="1" noChangeArrowheads="1"/>
          </p:cNvSpPr>
          <p:nvPr>
            <p:ph type="body" idx="1"/>
          </p:nvPr>
        </p:nvSpPr>
        <p:spPr/>
        <p:txBody>
          <a:bodyPr/>
          <a:lstStyle/>
          <a:p>
            <a:pPr>
              <a:lnSpc>
                <a:spcPct val="90000"/>
              </a:lnSpc>
            </a:pPr>
            <a:r>
              <a:rPr lang="en-US" dirty="0"/>
              <a:t>Microkernel structure:</a:t>
            </a:r>
          </a:p>
          <a:p>
            <a:pPr lvl="1">
              <a:lnSpc>
                <a:spcPct val="90000"/>
              </a:lnSpc>
            </a:pPr>
            <a:r>
              <a:rPr lang="en-US" dirty="0"/>
              <a:t>Moves bunch of functionalities from the kernel into "user" space.</a:t>
            </a:r>
          </a:p>
          <a:p>
            <a:pPr lvl="1">
              <a:lnSpc>
                <a:spcPct val="90000"/>
              </a:lnSpc>
            </a:pPr>
            <a:r>
              <a:rPr lang="en-US" dirty="0"/>
              <a:t>Tend to have more frequent kernel/user crossings.</a:t>
            </a:r>
          </a:p>
          <a:p>
            <a:pPr>
              <a:lnSpc>
                <a:spcPct val="90000"/>
              </a:lnSpc>
            </a:pPr>
            <a:r>
              <a:rPr lang="en-US" dirty="0"/>
              <a:t>What should be in the kernel and what should be in user space?</a:t>
            </a:r>
          </a:p>
          <a:p>
            <a:pPr lvl="1">
              <a:lnSpc>
                <a:spcPct val="90000"/>
              </a:lnSpc>
            </a:pPr>
            <a:r>
              <a:rPr lang="en-US" dirty="0">
                <a:solidFill>
                  <a:srgbClr val="FF0000"/>
                </a:solidFill>
              </a:rPr>
              <a:t>Protection</a:t>
            </a:r>
            <a:r>
              <a:rPr lang="en-US" dirty="0"/>
              <a:t> mechanisms</a:t>
            </a:r>
          </a:p>
          <a:p>
            <a:pPr lvl="2">
              <a:lnSpc>
                <a:spcPct val="90000"/>
              </a:lnSpc>
            </a:pPr>
            <a:r>
              <a:rPr lang="en-US" sz="2000" dirty="0"/>
              <a:t>protecting hardware;</a:t>
            </a:r>
          </a:p>
          <a:p>
            <a:pPr lvl="2">
              <a:lnSpc>
                <a:spcPct val="90000"/>
              </a:lnSpc>
            </a:pPr>
            <a:r>
              <a:rPr lang="en-US" sz="2000" dirty="0"/>
              <a:t>protecting user processes from each other</a:t>
            </a:r>
          </a:p>
          <a:p>
            <a:pPr lvl="1">
              <a:lnSpc>
                <a:spcPct val="90000"/>
              </a:lnSpc>
            </a:pPr>
            <a:r>
              <a:rPr lang="en-US" dirty="0">
                <a:solidFill>
                  <a:srgbClr val="FF0000"/>
                </a:solidFill>
              </a:rPr>
              <a:t>Resource management</a:t>
            </a:r>
            <a:r>
              <a:rPr lang="en-US" dirty="0"/>
              <a:t> policies.</a:t>
            </a:r>
          </a:p>
          <a:p>
            <a:pPr>
              <a:lnSpc>
                <a:spcPct val="90000"/>
              </a:lnSpc>
            </a:pPr>
            <a:r>
              <a:rPr lang="en-US" dirty="0"/>
              <a:t>Benefits:</a:t>
            </a:r>
          </a:p>
          <a:p>
            <a:pPr lvl="1">
              <a:lnSpc>
                <a:spcPct val="90000"/>
              </a:lnSpc>
            </a:pPr>
            <a:r>
              <a:rPr lang="en-US" dirty="0"/>
              <a:t>Modular design</a:t>
            </a:r>
          </a:p>
          <a:p>
            <a:pPr lvl="1">
              <a:lnSpc>
                <a:spcPct val="90000"/>
              </a:lnSpc>
            </a:pPr>
            <a:r>
              <a:rPr lang="en-US" dirty="0"/>
              <a:t>More reliable/secure (less code is running in kernel mode)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blinds(horizontal)">
                                      <p:cBhvr>
                                        <p:cTn id="7" dur="500"/>
                                        <p:tgtEl>
                                          <p:spTgt spid="2662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6">
                                            <p:txEl>
                                              <p:pRg st="1" end="1"/>
                                            </p:txEl>
                                          </p:spTgt>
                                        </p:tgtEl>
                                        <p:attrNameLst>
                                          <p:attrName>style.visibility</p:attrName>
                                        </p:attrNameLst>
                                      </p:cBhvr>
                                      <p:to>
                                        <p:strVal val="visible"/>
                                      </p:to>
                                    </p:set>
                                    <p:animEffect transition="in" filter="blinds(horizontal)">
                                      <p:cBhvr>
                                        <p:cTn id="10" dur="500"/>
                                        <p:tgtEl>
                                          <p:spTgt spid="2662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626">
                                            <p:txEl>
                                              <p:pRg st="2" end="2"/>
                                            </p:txEl>
                                          </p:spTgt>
                                        </p:tgtEl>
                                        <p:attrNameLst>
                                          <p:attrName>style.visibility</p:attrName>
                                        </p:attrNameLst>
                                      </p:cBhvr>
                                      <p:to>
                                        <p:strVal val="visible"/>
                                      </p:to>
                                    </p:set>
                                    <p:animEffect transition="in" filter="blinds(horizontal)">
                                      <p:cBhvr>
                                        <p:cTn id="13" dur="500"/>
                                        <p:tgtEl>
                                          <p:spTgt spid="2662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626">
                                            <p:txEl>
                                              <p:pRg st="3" end="3"/>
                                            </p:txEl>
                                          </p:spTgt>
                                        </p:tgtEl>
                                        <p:attrNameLst>
                                          <p:attrName>style.visibility</p:attrName>
                                        </p:attrNameLst>
                                      </p:cBhvr>
                                      <p:to>
                                        <p:strVal val="visible"/>
                                      </p:to>
                                    </p:set>
                                    <p:animEffect transition="in" filter="blinds(horizontal)">
                                      <p:cBhvr>
                                        <p:cTn id="18" dur="500"/>
                                        <p:tgtEl>
                                          <p:spTgt spid="2662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626">
                                            <p:txEl>
                                              <p:pRg st="4" end="4"/>
                                            </p:txEl>
                                          </p:spTgt>
                                        </p:tgtEl>
                                        <p:attrNameLst>
                                          <p:attrName>style.visibility</p:attrName>
                                        </p:attrNameLst>
                                      </p:cBhvr>
                                      <p:to>
                                        <p:strVal val="visible"/>
                                      </p:to>
                                    </p:set>
                                    <p:animEffect transition="in" filter="blinds(horizontal)">
                                      <p:cBhvr>
                                        <p:cTn id="21" dur="500"/>
                                        <p:tgtEl>
                                          <p:spTgt spid="26626">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626">
                                            <p:txEl>
                                              <p:pRg st="5" end="5"/>
                                            </p:txEl>
                                          </p:spTgt>
                                        </p:tgtEl>
                                        <p:attrNameLst>
                                          <p:attrName>style.visibility</p:attrName>
                                        </p:attrNameLst>
                                      </p:cBhvr>
                                      <p:to>
                                        <p:strVal val="visible"/>
                                      </p:to>
                                    </p:set>
                                    <p:animEffect transition="in" filter="blinds(horizontal)">
                                      <p:cBhvr>
                                        <p:cTn id="24" dur="500"/>
                                        <p:tgtEl>
                                          <p:spTgt spid="26626">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626">
                                            <p:txEl>
                                              <p:pRg st="6" end="6"/>
                                            </p:txEl>
                                          </p:spTgt>
                                        </p:tgtEl>
                                        <p:attrNameLst>
                                          <p:attrName>style.visibility</p:attrName>
                                        </p:attrNameLst>
                                      </p:cBhvr>
                                      <p:to>
                                        <p:strVal val="visible"/>
                                      </p:to>
                                    </p:set>
                                    <p:animEffect transition="in" filter="blinds(horizontal)">
                                      <p:cBhvr>
                                        <p:cTn id="27" dur="500"/>
                                        <p:tgtEl>
                                          <p:spTgt spid="26626">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626">
                                            <p:txEl>
                                              <p:pRg st="7" end="7"/>
                                            </p:txEl>
                                          </p:spTgt>
                                        </p:tgtEl>
                                        <p:attrNameLst>
                                          <p:attrName>style.visibility</p:attrName>
                                        </p:attrNameLst>
                                      </p:cBhvr>
                                      <p:to>
                                        <p:strVal val="visible"/>
                                      </p:to>
                                    </p:set>
                                    <p:animEffect transition="in" filter="blinds(horizontal)">
                                      <p:cBhvr>
                                        <p:cTn id="30" dur="500"/>
                                        <p:tgtEl>
                                          <p:spTgt spid="2662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6626">
                                            <p:txEl>
                                              <p:pRg st="8" end="8"/>
                                            </p:txEl>
                                          </p:spTgt>
                                        </p:tgtEl>
                                        <p:attrNameLst>
                                          <p:attrName>style.visibility</p:attrName>
                                        </p:attrNameLst>
                                      </p:cBhvr>
                                      <p:to>
                                        <p:strVal val="visible"/>
                                      </p:to>
                                    </p:set>
                                    <p:animEffect transition="in" filter="blinds(horizontal)">
                                      <p:cBhvr>
                                        <p:cTn id="35" dur="500"/>
                                        <p:tgtEl>
                                          <p:spTgt spid="26626">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6626">
                                            <p:txEl>
                                              <p:pRg st="9" end="9"/>
                                            </p:txEl>
                                          </p:spTgt>
                                        </p:tgtEl>
                                        <p:attrNameLst>
                                          <p:attrName>style.visibility</p:attrName>
                                        </p:attrNameLst>
                                      </p:cBhvr>
                                      <p:to>
                                        <p:strVal val="visible"/>
                                      </p:to>
                                    </p:set>
                                    <p:animEffect transition="in" filter="blinds(horizontal)">
                                      <p:cBhvr>
                                        <p:cTn id="38" dur="500"/>
                                        <p:tgtEl>
                                          <p:spTgt spid="26626">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6626">
                                            <p:txEl>
                                              <p:pRg st="10" end="10"/>
                                            </p:txEl>
                                          </p:spTgt>
                                        </p:tgtEl>
                                        <p:attrNameLst>
                                          <p:attrName>style.visibility</p:attrName>
                                        </p:attrNameLst>
                                      </p:cBhvr>
                                      <p:to>
                                        <p:strVal val="visible"/>
                                      </p:to>
                                    </p:set>
                                    <p:animEffect transition="in" filter="blinds(horizontal)">
                                      <p:cBhvr>
                                        <p:cTn id="41" dur="500"/>
                                        <p:tgtEl>
                                          <p:spTgt spid="2662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1"/>
            <a:r>
              <a:rPr lang="en-US" sz="2400" dirty="0"/>
              <a:t>L4</a:t>
            </a:r>
          </a:p>
          <a:p>
            <a:pPr lvl="2"/>
            <a:r>
              <a:rPr lang="en-US" sz="2000" dirty="0"/>
              <a:t>Concept</a:t>
            </a:r>
          </a:p>
          <a:p>
            <a:pPr lvl="2"/>
            <a:r>
              <a:rPr lang="en-US" sz="2000" dirty="0">
                <a:solidFill>
                  <a:srgbClr val="FF0000"/>
                </a:solidFill>
              </a:rPr>
              <a:t>Features</a:t>
            </a:r>
          </a:p>
          <a:p>
            <a:pPr lvl="2"/>
            <a:r>
              <a:rPr lang="en-US" sz="2000" dirty="0"/>
              <a:t>System call</a:t>
            </a:r>
          </a:p>
          <a:p>
            <a:pPr lvl="2"/>
            <a:r>
              <a:rPr lang="en-US" sz="2000" dirty="0"/>
              <a:t>Interrupt</a:t>
            </a:r>
          </a:p>
          <a:p>
            <a:pPr lvl="2"/>
            <a:r>
              <a:rPr lang="en-US" sz="2000" dirty="0"/>
              <a:t>Thread</a:t>
            </a:r>
          </a:p>
          <a:p>
            <a:pPr lvl="2"/>
            <a:r>
              <a:rPr lang="en-US" sz="2000" dirty="0"/>
              <a:t>IPC</a:t>
            </a:r>
          </a:p>
          <a:p>
            <a:pPr lvl="2"/>
            <a:r>
              <a:rPr lang="en-US" sz="2000" dirty="0"/>
              <a:t>Memory Management</a:t>
            </a:r>
          </a:p>
          <a:p>
            <a:pPr lvl="1"/>
            <a:r>
              <a:rPr lang="en-US" sz="2400" dirty="0"/>
              <a:t>L4Linux</a:t>
            </a:r>
          </a:p>
        </p:txBody>
      </p:sp>
    </p:spTree>
    <p:extLst>
      <p:ext uri="{BB962C8B-B14F-4D97-AF65-F5344CB8AC3E}">
        <p14:creationId xmlns:p14="http://schemas.microsoft.com/office/powerpoint/2010/main" val="177006876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r>
              <a:rPr lang="en-US" altLang="zh-CN"/>
              <a:t>Features</a:t>
            </a:r>
            <a:endParaRPr lang="zh-CN"/>
          </a:p>
        </p:txBody>
      </p:sp>
      <p:sp>
        <p:nvSpPr>
          <p:cNvPr id="110594" name="Content Placeholder 2"/>
          <p:cNvSpPr>
            <a:spLocks noGrp="1"/>
          </p:cNvSpPr>
          <p:nvPr>
            <p:ph idx="1"/>
          </p:nvPr>
        </p:nvSpPr>
        <p:spPr/>
        <p:txBody>
          <a:bodyPr/>
          <a:lstStyle/>
          <a:p>
            <a:r>
              <a:rPr lang="en-US" altLang="zh-CN" dirty="0"/>
              <a:t>Separation of </a:t>
            </a:r>
            <a:r>
              <a:rPr lang="en-US" altLang="zh-CN" dirty="0">
                <a:solidFill>
                  <a:srgbClr val="FF0000"/>
                </a:solidFill>
              </a:rPr>
              <a:t>API and ABI</a:t>
            </a:r>
          </a:p>
          <a:p>
            <a:pPr lvl="1"/>
            <a:r>
              <a:rPr lang="en-US" altLang="zh-CN" dirty="0"/>
              <a:t>Earlier L4 Kernels’ ABIs were defined by specific implementation, inherently non-portable</a:t>
            </a:r>
          </a:p>
          <a:p>
            <a:pPr lvl="1"/>
            <a:r>
              <a:rPr lang="en-US" altLang="zh-CN" dirty="0"/>
              <a:t>Version 4 strictly separates API &amp; ABI, specifies a set of HLL bindings which are generic across all architectures. </a:t>
            </a:r>
            <a:endParaRPr lang="zh-CN" dirty="0">
              <a:ea typeface="宋体" pitchFamily="-123" charset="-122"/>
              <a:cs typeface="宋体" pitchFamily="-123" charset="-122"/>
            </a:endParaRPr>
          </a:p>
          <a:p>
            <a:r>
              <a:rPr lang="en-US" altLang="zh-CN" dirty="0"/>
              <a:t>Virtual Registers</a:t>
            </a:r>
          </a:p>
          <a:p>
            <a:pPr lvl="1"/>
            <a:r>
              <a:rPr lang="en-US" altLang="zh-CN" dirty="0"/>
              <a:t>Notion of a </a:t>
            </a:r>
            <a:r>
              <a:rPr lang="en-US" altLang="zh-CN" dirty="0">
                <a:solidFill>
                  <a:srgbClr val="FF0000"/>
                </a:solidFill>
              </a:rPr>
              <a:t>Virtual Register File </a:t>
            </a:r>
            <a:r>
              <a:rPr lang="en-US" altLang="zh-CN" dirty="0"/>
              <a:t>per thread </a:t>
            </a:r>
          </a:p>
          <a:p>
            <a:pPr lvl="1"/>
            <a:r>
              <a:rPr lang="en-US" altLang="zh-CN" dirty="0"/>
              <a:t>These map to memory or to actual processor registers, allowing optimal use of hardware registers on all architectures.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0594">
                                            <p:txEl>
                                              <p:pRg st="0" end="0"/>
                                            </p:txEl>
                                          </p:spTgt>
                                        </p:tgtEl>
                                        <p:attrNameLst>
                                          <p:attrName>style.visibility</p:attrName>
                                        </p:attrNameLst>
                                      </p:cBhvr>
                                      <p:to>
                                        <p:strVal val="visible"/>
                                      </p:to>
                                    </p:set>
                                    <p:animEffect transition="in" filter="blinds(horizontal)">
                                      <p:cBhvr>
                                        <p:cTn id="7" dur="500"/>
                                        <p:tgtEl>
                                          <p:spTgt spid="11059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0594">
                                            <p:txEl>
                                              <p:pRg st="1" end="1"/>
                                            </p:txEl>
                                          </p:spTgt>
                                        </p:tgtEl>
                                        <p:attrNameLst>
                                          <p:attrName>style.visibility</p:attrName>
                                        </p:attrNameLst>
                                      </p:cBhvr>
                                      <p:to>
                                        <p:strVal val="visible"/>
                                      </p:to>
                                    </p:set>
                                    <p:animEffect transition="in" filter="blinds(horizontal)">
                                      <p:cBhvr>
                                        <p:cTn id="10" dur="500"/>
                                        <p:tgtEl>
                                          <p:spTgt spid="11059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0594">
                                            <p:txEl>
                                              <p:pRg st="2" end="2"/>
                                            </p:txEl>
                                          </p:spTgt>
                                        </p:tgtEl>
                                        <p:attrNameLst>
                                          <p:attrName>style.visibility</p:attrName>
                                        </p:attrNameLst>
                                      </p:cBhvr>
                                      <p:to>
                                        <p:strVal val="visible"/>
                                      </p:to>
                                    </p:set>
                                    <p:animEffect transition="in" filter="blinds(horizontal)">
                                      <p:cBhvr>
                                        <p:cTn id="13" dur="500"/>
                                        <p:tgtEl>
                                          <p:spTgt spid="11059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0594">
                                            <p:txEl>
                                              <p:pRg st="3" end="3"/>
                                            </p:txEl>
                                          </p:spTgt>
                                        </p:tgtEl>
                                        <p:attrNameLst>
                                          <p:attrName>style.visibility</p:attrName>
                                        </p:attrNameLst>
                                      </p:cBhvr>
                                      <p:to>
                                        <p:strVal val="visible"/>
                                      </p:to>
                                    </p:set>
                                    <p:animEffect transition="in" filter="blinds(horizontal)">
                                      <p:cBhvr>
                                        <p:cTn id="18" dur="500"/>
                                        <p:tgtEl>
                                          <p:spTgt spid="110594">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0594">
                                            <p:txEl>
                                              <p:pRg st="4" end="4"/>
                                            </p:txEl>
                                          </p:spTgt>
                                        </p:tgtEl>
                                        <p:attrNameLst>
                                          <p:attrName>style.visibility</p:attrName>
                                        </p:attrNameLst>
                                      </p:cBhvr>
                                      <p:to>
                                        <p:strVal val="visible"/>
                                      </p:to>
                                    </p:set>
                                    <p:animEffect transition="in" filter="blinds(horizontal)">
                                      <p:cBhvr>
                                        <p:cTn id="21" dur="500"/>
                                        <p:tgtEl>
                                          <p:spTgt spid="110594">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0594">
                                            <p:txEl>
                                              <p:pRg st="5" end="5"/>
                                            </p:txEl>
                                          </p:spTgt>
                                        </p:tgtEl>
                                        <p:attrNameLst>
                                          <p:attrName>style.visibility</p:attrName>
                                        </p:attrNameLst>
                                      </p:cBhvr>
                                      <p:to>
                                        <p:strVal val="visible"/>
                                      </p:to>
                                    </p:set>
                                    <p:animEffect transition="in" filter="blinds(horizontal)">
                                      <p:cBhvr>
                                        <p:cTn id="24" dur="500"/>
                                        <p:tgtEl>
                                          <p:spTgt spid="1105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r>
              <a:rPr lang="en-US" altLang="zh-CN"/>
              <a:t>Features Contd.</a:t>
            </a:r>
            <a:endParaRPr lang="zh-CN"/>
          </a:p>
        </p:txBody>
      </p:sp>
      <p:sp>
        <p:nvSpPr>
          <p:cNvPr id="112642" name="Content Placeholder 2"/>
          <p:cNvSpPr>
            <a:spLocks noGrp="1"/>
          </p:cNvSpPr>
          <p:nvPr>
            <p:ph idx="1"/>
          </p:nvPr>
        </p:nvSpPr>
        <p:spPr/>
        <p:txBody>
          <a:bodyPr/>
          <a:lstStyle/>
          <a:p>
            <a:r>
              <a:rPr lang="en-US" dirty="0"/>
              <a:t>Address Spaces &amp; Threads</a:t>
            </a:r>
          </a:p>
          <a:p>
            <a:pPr lvl="1"/>
            <a:r>
              <a:rPr lang="en-US" altLang="zh-CN" dirty="0">
                <a:ea typeface="宋体" pitchFamily="-123" charset="-122"/>
                <a:cs typeface="宋体" pitchFamily="-123" charset="-122"/>
              </a:rPr>
              <a:t>In Version 4 the fixed relation between address spaces and threads is removed.</a:t>
            </a:r>
            <a:endParaRPr lang="zh-CN" dirty="0">
              <a:ea typeface="宋体" pitchFamily="-123" charset="-122"/>
              <a:cs typeface="宋体" pitchFamily="-123" charset="-122"/>
            </a:endParaRPr>
          </a:p>
          <a:p>
            <a:r>
              <a:rPr lang="en-US" dirty="0"/>
              <a:t>Kernel Interface Page</a:t>
            </a:r>
          </a:p>
          <a:p>
            <a:pPr lvl="1"/>
            <a:r>
              <a:rPr lang="en-US" altLang="zh-CN" dirty="0">
                <a:ea typeface="宋体" pitchFamily="-123" charset="-122"/>
                <a:cs typeface="宋体" pitchFamily="-123" charset="-122"/>
              </a:rPr>
              <a:t>Contains function entry points for all </a:t>
            </a:r>
            <a:r>
              <a:rPr lang="en-US" altLang="zh-CN" dirty="0">
                <a:solidFill>
                  <a:srgbClr val="FF0000"/>
                </a:solidFill>
                <a:ea typeface="宋体" pitchFamily="-123" charset="-122"/>
                <a:cs typeface="宋体" pitchFamily="-123" charset="-122"/>
              </a:rPr>
              <a:t>system calls </a:t>
            </a:r>
            <a:r>
              <a:rPr lang="en-US" altLang="zh-CN" dirty="0">
                <a:ea typeface="宋体" pitchFamily="-123" charset="-122"/>
                <a:cs typeface="宋体" pitchFamily="-123" charset="-122"/>
              </a:rPr>
              <a:t>as well as frequently accessed </a:t>
            </a:r>
            <a:r>
              <a:rPr lang="en-US" altLang="zh-CN" dirty="0">
                <a:solidFill>
                  <a:srgbClr val="FF0000"/>
                </a:solidFill>
                <a:ea typeface="宋体" pitchFamily="-123" charset="-122"/>
                <a:cs typeface="宋体" pitchFamily="-123" charset="-122"/>
              </a:rPr>
              <a:t>system information</a:t>
            </a:r>
            <a:r>
              <a:rPr lang="en-US" altLang="zh-CN" dirty="0">
                <a:ea typeface="宋体" pitchFamily="-123" charset="-122"/>
                <a:cs typeface="宋体" pitchFamily="-123" charset="-122"/>
              </a:rPr>
              <a:t>.</a:t>
            </a:r>
          </a:p>
          <a:p>
            <a:pPr lvl="1"/>
            <a:r>
              <a:rPr lang="en-US" altLang="zh-CN" dirty="0">
                <a:ea typeface="宋体" pitchFamily="-123" charset="-122"/>
                <a:cs typeface="宋体" pitchFamily="-123" charset="-122"/>
              </a:rPr>
              <a:t>New architectural features added to next generation processors can be directly utilized by replacing the page.</a:t>
            </a:r>
          </a:p>
          <a:p>
            <a:pPr lvl="1"/>
            <a:r>
              <a:rPr lang="en-US" altLang="zh-CN" dirty="0">
                <a:ea typeface="宋体" pitchFamily="-123" charset="-122"/>
                <a:cs typeface="宋体" pitchFamily="-123" charset="-122"/>
              </a:rPr>
              <a:t>Overhead is negligible when using an optimized dynamic linker.</a:t>
            </a:r>
            <a:endParaRPr lang="zh-CN" dirty="0">
              <a:ea typeface="宋体" pitchFamily="-123" charset="-122"/>
              <a:cs typeface="宋体" pitchFamily="-123"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2642">
                                            <p:txEl>
                                              <p:pRg st="0" end="0"/>
                                            </p:txEl>
                                          </p:spTgt>
                                        </p:tgtEl>
                                        <p:attrNameLst>
                                          <p:attrName>style.visibility</p:attrName>
                                        </p:attrNameLst>
                                      </p:cBhvr>
                                      <p:to>
                                        <p:strVal val="visible"/>
                                      </p:to>
                                    </p:set>
                                    <p:animEffect transition="in" filter="blinds(horizontal)">
                                      <p:cBhvr>
                                        <p:cTn id="7" dur="500"/>
                                        <p:tgtEl>
                                          <p:spTgt spid="11264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42">
                                            <p:txEl>
                                              <p:pRg st="1" end="1"/>
                                            </p:txEl>
                                          </p:spTgt>
                                        </p:tgtEl>
                                        <p:attrNameLst>
                                          <p:attrName>style.visibility</p:attrName>
                                        </p:attrNameLst>
                                      </p:cBhvr>
                                      <p:to>
                                        <p:strVal val="visible"/>
                                      </p:to>
                                    </p:set>
                                    <p:animEffect transition="in" filter="blinds(horizontal)">
                                      <p:cBhvr>
                                        <p:cTn id="10" dur="500"/>
                                        <p:tgtEl>
                                          <p:spTgt spid="11264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2642">
                                            <p:txEl>
                                              <p:pRg st="2" end="2"/>
                                            </p:txEl>
                                          </p:spTgt>
                                        </p:tgtEl>
                                        <p:attrNameLst>
                                          <p:attrName>style.visibility</p:attrName>
                                        </p:attrNameLst>
                                      </p:cBhvr>
                                      <p:to>
                                        <p:strVal val="visible"/>
                                      </p:to>
                                    </p:set>
                                    <p:animEffect transition="in" filter="blinds(horizontal)">
                                      <p:cBhvr>
                                        <p:cTn id="15" dur="500"/>
                                        <p:tgtEl>
                                          <p:spTgt spid="11264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42">
                                            <p:txEl>
                                              <p:pRg st="3" end="3"/>
                                            </p:txEl>
                                          </p:spTgt>
                                        </p:tgtEl>
                                        <p:attrNameLst>
                                          <p:attrName>style.visibility</p:attrName>
                                        </p:attrNameLst>
                                      </p:cBhvr>
                                      <p:to>
                                        <p:strVal val="visible"/>
                                      </p:to>
                                    </p:set>
                                    <p:animEffect transition="in" filter="blinds(horizontal)">
                                      <p:cBhvr>
                                        <p:cTn id="18" dur="500"/>
                                        <p:tgtEl>
                                          <p:spTgt spid="112642">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2642">
                                            <p:txEl>
                                              <p:pRg st="4" end="4"/>
                                            </p:txEl>
                                          </p:spTgt>
                                        </p:tgtEl>
                                        <p:attrNameLst>
                                          <p:attrName>style.visibility</p:attrName>
                                        </p:attrNameLst>
                                      </p:cBhvr>
                                      <p:to>
                                        <p:strVal val="visible"/>
                                      </p:to>
                                    </p:set>
                                    <p:animEffect transition="in" filter="blinds(horizontal)">
                                      <p:cBhvr>
                                        <p:cTn id="21" dur="500"/>
                                        <p:tgtEl>
                                          <p:spTgt spid="112642">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2642">
                                            <p:txEl>
                                              <p:pRg st="5" end="5"/>
                                            </p:txEl>
                                          </p:spTgt>
                                        </p:tgtEl>
                                        <p:attrNameLst>
                                          <p:attrName>style.visibility</p:attrName>
                                        </p:attrNameLst>
                                      </p:cBhvr>
                                      <p:to>
                                        <p:strVal val="visible"/>
                                      </p:to>
                                    </p:set>
                                    <p:animEffect transition="in" filter="blinds(horizontal)">
                                      <p:cBhvr>
                                        <p:cTn id="24" dur="500"/>
                                        <p:tgtEl>
                                          <p:spTgt spid="1126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tLang="zh-CN"/>
              <a:t>Features Contd.</a:t>
            </a:r>
            <a:endParaRPr lang="zh-CN"/>
          </a:p>
        </p:txBody>
      </p:sp>
      <p:sp>
        <p:nvSpPr>
          <p:cNvPr id="114690" name="Content Placeholder 2"/>
          <p:cNvSpPr>
            <a:spLocks noGrp="1"/>
          </p:cNvSpPr>
          <p:nvPr>
            <p:ph idx="1"/>
          </p:nvPr>
        </p:nvSpPr>
        <p:spPr/>
        <p:txBody>
          <a:bodyPr/>
          <a:lstStyle/>
          <a:p>
            <a:r>
              <a:rPr lang="en-US" altLang="zh-CN" sz="2000" dirty="0" err="1"/>
              <a:t>SuperFast</a:t>
            </a:r>
            <a:r>
              <a:rPr lang="en-US" altLang="zh-CN" sz="2000" dirty="0"/>
              <a:t> IPC</a:t>
            </a:r>
          </a:p>
          <a:p>
            <a:pPr lvl="1"/>
            <a:r>
              <a:rPr lang="en-US" altLang="zh-CN" sz="1800" dirty="0"/>
              <a:t>L4 provides Very Limited, Extremely Flexible and Powerful set of mechanisms</a:t>
            </a:r>
          </a:p>
          <a:p>
            <a:pPr lvl="2"/>
            <a:r>
              <a:rPr lang="en-US" altLang="zh-CN" sz="2000" dirty="0"/>
              <a:t>Threads, Address Spaces, IPC, Mapping</a:t>
            </a:r>
          </a:p>
          <a:p>
            <a:pPr lvl="1"/>
            <a:r>
              <a:rPr lang="en-US" altLang="zh-CN" sz="1800" dirty="0"/>
              <a:t>Other primitives built upon these four</a:t>
            </a:r>
          </a:p>
          <a:p>
            <a:pPr lvl="1"/>
            <a:r>
              <a:rPr lang="en-US" altLang="zh-CN" dirty="0"/>
              <a:t>Still limited by the hardware architecture</a:t>
            </a:r>
          </a:p>
          <a:p>
            <a:pPr lvl="2"/>
            <a:r>
              <a:rPr lang="en-US" altLang="zh-CN" sz="2000" dirty="0"/>
              <a:t>Invocation of  IPC requires change of privilege mode</a:t>
            </a:r>
          </a:p>
          <a:p>
            <a:pPr lvl="2"/>
            <a:r>
              <a:rPr lang="en-US" altLang="zh-CN" sz="2000" dirty="0"/>
              <a:t>However, IPC is mainly used for </a:t>
            </a:r>
            <a:r>
              <a:rPr lang="en-US" altLang="zh-CN" sz="2000" dirty="0">
                <a:solidFill>
                  <a:srgbClr val="FF0000"/>
                </a:solidFill>
              </a:rPr>
              <a:t>synchronization</a:t>
            </a:r>
            <a:r>
              <a:rPr lang="en-US" altLang="zh-CN" sz="2000" dirty="0"/>
              <a:t> and </a:t>
            </a:r>
            <a:r>
              <a:rPr lang="en-US" altLang="zh-CN" sz="2000" dirty="0" err="1">
                <a:solidFill>
                  <a:srgbClr val="FF0000"/>
                </a:solidFill>
              </a:rPr>
              <a:t>signalling</a:t>
            </a:r>
            <a:r>
              <a:rPr lang="en-US" altLang="zh-CN" sz="2000" dirty="0">
                <a:solidFill>
                  <a:srgbClr val="FF0000"/>
                </a:solidFill>
              </a:rPr>
              <a:t> of threads executing</a:t>
            </a:r>
            <a:r>
              <a:rPr lang="en-US" altLang="zh-CN" sz="2000" dirty="0"/>
              <a:t> within the same address space. IPC can then be performed completely in user mode avoiding the overhead induced by the two unnecessary privilege level changes.</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Features-Interrupts</a:t>
            </a:r>
          </a:p>
        </p:txBody>
      </p:sp>
      <p:sp>
        <p:nvSpPr>
          <p:cNvPr id="3" name="Content Placeholder 2"/>
          <p:cNvSpPr>
            <a:spLocks noGrp="1"/>
          </p:cNvSpPr>
          <p:nvPr>
            <p:ph idx="1"/>
          </p:nvPr>
        </p:nvSpPr>
        <p:spPr/>
        <p:txBody>
          <a:bodyPr/>
          <a:lstStyle/>
          <a:p>
            <a:r>
              <a:rPr lang="en-US" dirty="0"/>
              <a:t>Abstracts system interrupts as </a:t>
            </a:r>
            <a:r>
              <a:rPr lang="en-US" dirty="0">
                <a:solidFill>
                  <a:srgbClr val="FF0000"/>
                </a:solidFill>
              </a:rPr>
              <a:t>kernel threads </a:t>
            </a:r>
            <a:r>
              <a:rPr lang="en-US" dirty="0"/>
              <a:t>and interrupt delivery as IPC. </a:t>
            </a:r>
          </a:p>
          <a:p>
            <a:r>
              <a:rPr lang="en-US" dirty="0"/>
              <a:t>V4 completely abstracts the first-level interrupt controller and only provides </a:t>
            </a:r>
            <a:r>
              <a:rPr lang="en-US" dirty="0">
                <a:solidFill>
                  <a:srgbClr val="FF0000"/>
                </a:solidFill>
              </a:rPr>
              <a:t>basic primitives for interrupt association</a:t>
            </a:r>
          </a:p>
          <a:p>
            <a:pPr lvl="1"/>
            <a:r>
              <a:rPr lang="en-US" dirty="0"/>
              <a:t>Allows for a higher level of parallelism, more efficient synchronization, and caching of interrupt controller state thereby increasing overall performance </a:t>
            </a:r>
          </a:p>
          <a:p>
            <a:pPr lvl="1"/>
            <a:r>
              <a:rPr lang="en-US" dirty="0"/>
              <a:t>Abstracting interrupt hardware was also a portability requirement, since some architectures allow access to interrupt controllers only in privileged mode</a:t>
            </a:r>
          </a:p>
        </p:txBody>
      </p:sp>
    </p:spTree>
    <p:extLst>
      <p:ext uri="{BB962C8B-B14F-4D97-AF65-F5344CB8AC3E}">
        <p14:creationId xmlns:p14="http://schemas.microsoft.com/office/powerpoint/2010/main" val="4215500599"/>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Features-Multiprocessor Support</a:t>
            </a:r>
          </a:p>
        </p:txBody>
      </p:sp>
      <p:sp>
        <p:nvSpPr>
          <p:cNvPr id="3" name="Content Placeholder 2"/>
          <p:cNvSpPr>
            <a:spLocks noGrp="1"/>
          </p:cNvSpPr>
          <p:nvPr>
            <p:ph idx="1"/>
          </p:nvPr>
        </p:nvSpPr>
        <p:spPr>
          <a:xfrm>
            <a:off x="323528" y="1346200"/>
            <a:ext cx="8640960" cy="4114800"/>
          </a:xfrm>
        </p:spPr>
        <p:txBody>
          <a:bodyPr/>
          <a:lstStyle/>
          <a:p>
            <a:r>
              <a:rPr lang="en-US" dirty="0"/>
              <a:t>Load balancing, Scheduling decisions are </a:t>
            </a:r>
            <a:r>
              <a:rPr lang="en-US" dirty="0">
                <a:solidFill>
                  <a:srgbClr val="FF0000"/>
                </a:solidFill>
              </a:rPr>
              <a:t>purely user-level</a:t>
            </a:r>
            <a:r>
              <a:rPr lang="en-US" dirty="0"/>
              <a:t> based, thus supports implementation of arbitrary processor allocation policies.</a:t>
            </a:r>
          </a:p>
          <a:p>
            <a:r>
              <a:rPr lang="en-US" dirty="0"/>
              <a:t>Prerequisite for </a:t>
            </a:r>
            <a:r>
              <a:rPr lang="en-US" dirty="0">
                <a:solidFill>
                  <a:srgbClr val="FF0000"/>
                </a:solidFill>
              </a:rPr>
              <a:t>SMP scalability </a:t>
            </a:r>
            <a:r>
              <a:rPr lang="en-US" dirty="0"/>
              <a:t>is the preservation of parallelism of user applications within the kernel. This design rule is strictly followed by providing powerful orthogonal interfaces.  </a:t>
            </a:r>
          </a:p>
          <a:p>
            <a:pPr lvl="1"/>
            <a:r>
              <a:rPr lang="en-US" dirty="0"/>
              <a:t>L4Ka::Pistachio's SMP support is experimental and not fully scalable yet due to a few coarse-grained locks, in particular in the memory subsystem. </a:t>
            </a:r>
          </a:p>
          <a:p>
            <a:pPr lvl="1"/>
            <a:r>
              <a:rPr lang="en-US" dirty="0"/>
              <a:t>However, the critical IPC path is fully lock-free giving a good first performance indication.</a:t>
            </a:r>
          </a:p>
          <a:p>
            <a:r>
              <a:rPr lang="en-US" dirty="0"/>
              <a:t>Multiprocessor support exists for IA32, IA64 systems.</a:t>
            </a:r>
          </a:p>
        </p:txBody>
      </p:sp>
    </p:spTree>
    <p:extLst>
      <p:ext uri="{BB962C8B-B14F-4D97-AF65-F5344CB8AC3E}">
        <p14:creationId xmlns:p14="http://schemas.microsoft.com/office/powerpoint/2010/main" val="424290190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1"/>
            <a:r>
              <a:rPr lang="en-US" sz="2400" dirty="0"/>
              <a:t>L4</a:t>
            </a:r>
          </a:p>
          <a:p>
            <a:pPr lvl="2"/>
            <a:r>
              <a:rPr lang="en-US" sz="2000" dirty="0"/>
              <a:t>Concept</a:t>
            </a:r>
          </a:p>
          <a:p>
            <a:pPr lvl="2"/>
            <a:r>
              <a:rPr lang="en-US" sz="2000" dirty="0"/>
              <a:t>Features</a:t>
            </a:r>
          </a:p>
          <a:p>
            <a:pPr lvl="2"/>
            <a:r>
              <a:rPr lang="en-US" sz="2000" dirty="0">
                <a:solidFill>
                  <a:srgbClr val="FF0000"/>
                </a:solidFill>
              </a:rPr>
              <a:t>System call</a:t>
            </a:r>
          </a:p>
          <a:p>
            <a:pPr lvl="2"/>
            <a:r>
              <a:rPr lang="en-US" sz="2000" dirty="0"/>
              <a:t>Interrupt</a:t>
            </a:r>
          </a:p>
          <a:p>
            <a:pPr lvl="2"/>
            <a:r>
              <a:rPr lang="en-US" sz="2000" dirty="0"/>
              <a:t>Thread</a:t>
            </a:r>
          </a:p>
          <a:p>
            <a:pPr lvl="2"/>
            <a:r>
              <a:rPr lang="en-US" sz="2000" dirty="0"/>
              <a:t>IPC</a:t>
            </a:r>
          </a:p>
          <a:p>
            <a:pPr lvl="2"/>
            <a:r>
              <a:rPr lang="en-US" sz="2000" dirty="0"/>
              <a:t>Memory Management</a:t>
            </a:r>
          </a:p>
          <a:p>
            <a:pPr lvl="1"/>
            <a:r>
              <a:rPr lang="en-US" sz="2400" dirty="0"/>
              <a:t>L4Linux</a:t>
            </a:r>
          </a:p>
        </p:txBody>
      </p:sp>
    </p:spTree>
    <p:extLst>
      <p:ext uri="{BB962C8B-B14F-4D97-AF65-F5344CB8AC3E}">
        <p14:creationId xmlns:p14="http://schemas.microsoft.com/office/powerpoint/2010/main" val="2913103686"/>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L4 Privileged </a:t>
            </a:r>
            <a:r>
              <a:rPr lang="en-US" dirty="0" err="1"/>
              <a:t>Systemcall</a:t>
            </a:r>
            <a:endParaRPr lang="en-US" dirty="0"/>
          </a:p>
        </p:txBody>
      </p:sp>
      <p:sp>
        <p:nvSpPr>
          <p:cNvPr id="3" name="Content Placeholder 2"/>
          <p:cNvSpPr>
            <a:spLocks noGrp="1"/>
          </p:cNvSpPr>
          <p:nvPr>
            <p:ph idx="1"/>
          </p:nvPr>
        </p:nvSpPr>
        <p:spPr>
          <a:xfrm>
            <a:off x="827584" y="1196752"/>
            <a:ext cx="7772400" cy="5107136"/>
          </a:xfrm>
        </p:spPr>
        <p:txBody>
          <a:bodyPr/>
          <a:lstStyle/>
          <a:p>
            <a:r>
              <a:rPr lang="en-US" dirty="0"/>
              <a:t>L4_space_control</a:t>
            </a:r>
          </a:p>
          <a:p>
            <a:pPr lvl="1"/>
            <a:r>
              <a:rPr lang="en-US" dirty="0"/>
              <a:t>A privileged thread, e.g., the root server, can configure address spaces through this function.</a:t>
            </a:r>
          </a:p>
          <a:p>
            <a:r>
              <a:rPr lang="en-US" dirty="0"/>
              <a:t>L4_memory_control</a:t>
            </a:r>
          </a:p>
          <a:p>
            <a:pPr lvl="1"/>
            <a:r>
              <a:rPr lang="en-US" dirty="0"/>
              <a:t>Set the page attributes of the </a:t>
            </a:r>
            <a:r>
              <a:rPr lang="en-US" dirty="0" err="1"/>
              <a:t>fpages</a:t>
            </a:r>
            <a:r>
              <a:rPr lang="en-US" dirty="0"/>
              <a:t> (MR 0...k) to the attribute specified with the </a:t>
            </a:r>
            <a:r>
              <a:rPr lang="en-US" dirty="0" err="1"/>
              <a:t>fpage</a:t>
            </a:r>
            <a:r>
              <a:rPr lang="en-US" dirty="0"/>
              <a:t>.</a:t>
            </a:r>
          </a:p>
          <a:p>
            <a:r>
              <a:rPr lang="en-US" dirty="0"/>
              <a:t>L4_thread_control</a:t>
            </a:r>
          </a:p>
          <a:p>
            <a:pPr lvl="1"/>
            <a:r>
              <a:rPr lang="en-US" dirty="0"/>
              <a:t>A privileged thread, e.g., the root server, can delete and create threads through this function. It can also modify the global thread ID (version field only) of an existing thread.</a:t>
            </a:r>
          </a:p>
          <a:p>
            <a:r>
              <a:rPr lang="en-US" dirty="0"/>
              <a:t>L4_processor_control</a:t>
            </a:r>
          </a:p>
          <a:p>
            <a:pPr lvl="1"/>
            <a:r>
              <a:rPr lang="en-US" dirty="0"/>
              <a:t>Control the internal frequency, external frequency, or voltage for a system processor.</a:t>
            </a:r>
          </a:p>
        </p:txBody>
      </p:sp>
    </p:spTree>
    <p:extLst>
      <p:ext uri="{BB962C8B-B14F-4D97-AF65-F5344CB8AC3E}">
        <p14:creationId xmlns:p14="http://schemas.microsoft.com/office/powerpoint/2010/main" val="349336845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L4 </a:t>
            </a:r>
            <a:r>
              <a:rPr lang="en-US" dirty="0" err="1"/>
              <a:t>Systemcall</a:t>
            </a:r>
            <a:endParaRPr lang="en-US" dirty="0"/>
          </a:p>
        </p:txBody>
      </p:sp>
      <p:sp>
        <p:nvSpPr>
          <p:cNvPr id="3" name="Content Placeholder 2"/>
          <p:cNvSpPr>
            <a:spLocks noGrp="1"/>
          </p:cNvSpPr>
          <p:nvPr>
            <p:ph idx="1"/>
          </p:nvPr>
        </p:nvSpPr>
        <p:spPr>
          <a:xfrm>
            <a:off x="251520" y="980728"/>
            <a:ext cx="8712968" cy="5544616"/>
          </a:xfrm>
        </p:spPr>
        <p:txBody>
          <a:bodyPr/>
          <a:lstStyle/>
          <a:p>
            <a:r>
              <a:rPr lang="en-US" sz="1600" dirty="0"/>
              <a:t>L4_kernel_interface</a:t>
            </a:r>
          </a:p>
          <a:p>
            <a:pPr lvl="1"/>
            <a:r>
              <a:rPr lang="en-US" sz="1400" dirty="0"/>
              <a:t>Return the pointer to the </a:t>
            </a:r>
            <a:r>
              <a:rPr lang="en-US" sz="1400" dirty="0">
                <a:solidFill>
                  <a:srgbClr val="FF0000"/>
                </a:solidFill>
              </a:rPr>
              <a:t>kernel interface page</a:t>
            </a:r>
            <a:r>
              <a:rPr lang="en-US" sz="1400" dirty="0"/>
              <a:t>, the API version, the API flags, and the kernel ID.</a:t>
            </a:r>
          </a:p>
          <a:p>
            <a:r>
              <a:rPr lang="en-US" sz="1600" dirty="0"/>
              <a:t>L4_exchange_registers</a:t>
            </a:r>
          </a:p>
          <a:p>
            <a:pPr lvl="1"/>
            <a:r>
              <a:rPr lang="en-US" sz="1400" dirty="0"/>
              <a:t>Exchanges or reads a thread’s FLAGS, SP, and IP hardware </a:t>
            </a:r>
            <a:r>
              <a:rPr lang="en-US" sz="1400" dirty="0">
                <a:solidFill>
                  <a:srgbClr val="FF0000"/>
                </a:solidFill>
              </a:rPr>
              <a:t>registers</a:t>
            </a:r>
            <a:r>
              <a:rPr lang="en-US" sz="1400" dirty="0"/>
              <a:t> as well as pager and </a:t>
            </a:r>
            <a:r>
              <a:rPr lang="en-US" sz="1400" dirty="0" err="1"/>
              <a:t>UserDefinedHandle</a:t>
            </a:r>
            <a:r>
              <a:rPr lang="en-US" sz="1400" dirty="0"/>
              <a:t> TCRs. Furthermore, thread execution can be suspended or resumed.</a:t>
            </a:r>
          </a:p>
          <a:p>
            <a:r>
              <a:rPr lang="en-US" sz="1600" dirty="0"/>
              <a:t>L4_system_clock</a:t>
            </a:r>
          </a:p>
          <a:p>
            <a:pPr lvl="1"/>
            <a:r>
              <a:rPr lang="en-US" sz="1400" dirty="0"/>
              <a:t>Delivers the current system clock. Typically, the operation does not enter kernel mode.</a:t>
            </a:r>
          </a:p>
          <a:p>
            <a:r>
              <a:rPr lang="en-US" sz="1600" dirty="0"/>
              <a:t>L4_thread_switch</a:t>
            </a:r>
          </a:p>
          <a:p>
            <a:pPr lvl="1"/>
            <a:r>
              <a:rPr lang="en-US" sz="1400" dirty="0"/>
              <a:t>The invoking thread releases the processor (non-preemptively) so that another ready thread can be processed.</a:t>
            </a:r>
          </a:p>
          <a:p>
            <a:r>
              <a:rPr lang="en-US" sz="1600" dirty="0"/>
              <a:t>L4_schedule</a:t>
            </a:r>
          </a:p>
          <a:p>
            <a:pPr lvl="1"/>
            <a:r>
              <a:rPr lang="en-US" sz="1400" dirty="0"/>
              <a:t>The system call can be used by schedulers to define the priority, </a:t>
            </a:r>
            <a:r>
              <a:rPr lang="en-US" sz="1400" dirty="0" err="1"/>
              <a:t>timeslice</a:t>
            </a:r>
            <a:r>
              <a:rPr lang="en-US" sz="1400" dirty="0"/>
              <a:t> length, and other scheduling parameters of threads. Furthermore, it delivers thread states.</a:t>
            </a:r>
          </a:p>
          <a:p>
            <a:r>
              <a:rPr lang="en-US" sz="1600" dirty="0"/>
              <a:t>L4_unmap</a:t>
            </a:r>
          </a:p>
          <a:p>
            <a:pPr lvl="1"/>
            <a:r>
              <a:rPr lang="en-US" sz="1400" dirty="0"/>
              <a:t>The specified </a:t>
            </a:r>
            <a:r>
              <a:rPr lang="en-US" sz="1400" dirty="0" err="1"/>
              <a:t>fpages</a:t>
            </a:r>
            <a:r>
              <a:rPr lang="en-US" sz="1400" dirty="0"/>
              <a:t> (located in MR0...) are unmapped. </a:t>
            </a:r>
            <a:r>
              <a:rPr lang="en-US" sz="1400" dirty="0" err="1"/>
              <a:t>Fpages</a:t>
            </a:r>
            <a:r>
              <a:rPr lang="en-US" sz="1400" dirty="0"/>
              <a:t> are mapped as part of the IPC operation.</a:t>
            </a:r>
          </a:p>
          <a:p>
            <a:r>
              <a:rPr lang="en-US" sz="1600" dirty="0"/>
              <a:t>L4_ipc, L4_lipc</a:t>
            </a:r>
          </a:p>
          <a:p>
            <a:pPr lvl="1"/>
            <a:r>
              <a:rPr lang="en-US" sz="1400" dirty="0"/>
              <a:t>IPC is the fundamental operation for inter-process communication and synchronization. It can be used for intra- and inter-address-space communication. All communication is synchronous and </a:t>
            </a:r>
            <a:r>
              <a:rPr lang="en-US" sz="1400" dirty="0" err="1"/>
              <a:t>unbuffered</a:t>
            </a:r>
            <a:r>
              <a:rPr lang="en-US" sz="1400" dirty="0"/>
              <a:t>.</a:t>
            </a:r>
          </a:p>
        </p:txBody>
      </p:sp>
    </p:spTree>
    <p:extLst>
      <p:ext uri="{BB962C8B-B14F-4D97-AF65-F5344CB8AC3E}">
        <p14:creationId xmlns:p14="http://schemas.microsoft.com/office/powerpoint/2010/main" val="2408047532"/>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1"/>
            <a:r>
              <a:rPr lang="en-US" sz="2400" dirty="0"/>
              <a:t>L4</a:t>
            </a:r>
          </a:p>
          <a:p>
            <a:pPr lvl="2"/>
            <a:r>
              <a:rPr lang="en-US" sz="2000" dirty="0"/>
              <a:t>Concept</a:t>
            </a:r>
          </a:p>
          <a:p>
            <a:pPr lvl="2"/>
            <a:r>
              <a:rPr lang="en-US" sz="2000" dirty="0"/>
              <a:t>Features</a:t>
            </a:r>
          </a:p>
          <a:p>
            <a:pPr lvl="2"/>
            <a:r>
              <a:rPr lang="en-US" sz="2000" dirty="0"/>
              <a:t>System call</a:t>
            </a:r>
          </a:p>
          <a:p>
            <a:pPr lvl="2"/>
            <a:r>
              <a:rPr lang="en-US" sz="2000" dirty="0">
                <a:solidFill>
                  <a:srgbClr val="FF0000"/>
                </a:solidFill>
              </a:rPr>
              <a:t>Interrupt</a:t>
            </a:r>
          </a:p>
          <a:p>
            <a:pPr lvl="2"/>
            <a:r>
              <a:rPr lang="en-US" sz="2000" dirty="0"/>
              <a:t>Thread</a:t>
            </a:r>
          </a:p>
          <a:p>
            <a:pPr lvl="2"/>
            <a:r>
              <a:rPr lang="en-US" sz="2000" dirty="0"/>
              <a:t>IPC</a:t>
            </a:r>
          </a:p>
          <a:p>
            <a:pPr lvl="2"/>
            <a:r>
              <a:rPr lang="en-US" sz="2000" dirty="0"/>
              <a:t>Memory Management</a:t>
            </a:r>
          </a:p>
          <a:p>
            <a:pPr lvl="1"/>
            <a:r>
              <a:rPr lang="en-US" sz="2400" dirty="0"/>
              <a:t>L4Linux</a:t>
            </a:r>
          </a:p>
        </p:txBody>
      </p:sp>
    </p:spTree>
    <p:extLst>
      <p:ext uri="{BB962C8B-B14F-4D97-AF65-F5344CB8AC3E}">
        <p14:creationId xmlns:p14="http://schemas.microsoft.com/office/powerpoint/2010/main" val="14793706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2"/>
          <p:cNvPicPr>
            <a:picLocks noChangeAspect="1" noChangeArrowheads="1"/>
          </p:cNvPicPr>
          <p:nvPr/>
        </p:nvPicPr>
        <p:blipFill>
          <a:blip r:embed="rId3" cstate="print"/>
          <a:srcRect/>
          <a:stretch>
            <a:fillRect/>
          </a:stretch>
        </p:blipFill>
        <p:spPr bwMode="auto">
          <a:xfrm>
            <a:off x="500063" y="857250"/>
            <a:ext cx="8299450" cy="4643438"/>
          </a:xfrm>
          <a:prstGeom prst="rect">
            <a:avLst/>
          </a:prstGeom>
          <a:noFill/>
          <a:ln w="9525">
            <a:noFill/>
            <a:miter lim="800000"/>
            <a:headEnd/>
            <a:tailEnd/>
          </a:ln>
        </p:spPr>
      </p:pic>
      <p:sp>
        <p:nvSpPr>
          <p:cNvPr id="28674" name="Rectangle 1029"/>
          <p:cNvSpPr>
            <a:spLocks noGrp="1" noChangeArrowheads="1"/>
          </p:cNvSpPr>
          <p:nvPr>
            <p:ph type="title" idx="4294967295"/>
          </p:nvPr>
        </p:nvSpPr>
        <p:spPr/>
        <p:txBody>
          <a:bodyPr/>
          <a:lstStyle/>
          <a:p>
            <a:r>
              <a:rPr lang="en-US" altLang="zh-CN"/>
              <a:t>Microkernels</a:t>
            </a:r>
            <a:endParaRPr lang="zh-CN"/>
          </a:p>
        </p:txBody>
      </p:sp>
      <p:sp>
        <p:nvSpPr>
          <p:cNvPr id="28675" name="Rectangle 1030"/>
          <p:cNvSpPr>
            <a:spLocks noGrp="1" noChangeArrowheads="1"/>
          </p:cNvSpPr>
          <p:nvPr>
            <p:ph type="body" idx="4294967295"/>
          </p:nvPr>
        </p:nvSpPr>
        <p:spPr>
          <a:xfrm>
            <a:off x="381000" y="5257800"/>
            <a:ext cx="8534400" cy="1219200"/>
          </a:xfrm>
        </p:spPr>
        <p:txBody>
          <a:bodyPr/>
          <a:lstStyle/>
          <a:p>
            <a:pPr>
              <a:lnSpc>
                <a:spcPct val="90000"/>
              </a:lnSpc>
            </a:pPr>
            <a:r>
              <a:rPr lang="en-US" sz="1800"/>
              <a:t>The microkernel is the only software executing at the most privileged level (supervisor or kernel mode).</a:t>
            </a:r>
          </a:p>
          <a:p>
            <a:pPr>
              <a:lnSpc>
                <a:spcPct val="90000"/>
              </a:lnSpc>
            </a:pPr>
            <a:r>
              <a:rPr lang="en-US" sz="1800"/>
              <a:t>Actual operating system services, such as device drivers, protocol stacks, file systems and user interface code are contained in user space.</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Drivers at User Level</a:t>
            </a:r>
            <a:endParaRPr lang="en-US" dirty="0"/>
          </a:p>
        </p:txBody>
      </p:sp>
      <p:pic>
        <p:nvPicPr>
          <p:cNvPr id="3" name="Picture 2"/>
          <p:cNvPicPr>
            <a:picLocks noChangeAspect="1" noChangeArrowheads="1"/>
          </p:cNvPicPr>
          <p:nvPr/>
        </p:nvPicPr>
        <p:blipFill>
          <a:blip r:embed="rId2" cstate="print"/>
          <a:srcRect t="4841" b="4841"/>
          <a:stretch>
            <a:fillRect/>
          </a:stretch>
        </p:blipFill>
        <p:spPr bwMode="auto">
          <a:xfrm>
            <a:off x="827584" y="1546448"/>
            <a:ext cx="7772400" cy="4114800"/>
          </a:xfrm>
          <a:prstGeom prst="rect">
            <a:avLst/>
          </a:prstGeom>
          <a:noFill/>
          <a:ln w="12700">
            <a:noFill/>
            <a:miter lim="800000"/>
            <a:headEnd/>
            <a:tailEnd/>
          </a:ln>
        </p:spPr>
      </p:pic>
    </p:spTree>
    <p:extLst>
      <p:ext uri="{BB962C8B-B14F-4D97-AF65-F5344CB8AC3E}">
        <p14:creationId xmlns:p14="http://schemas.microsoft.com/office/powerpoint/2010/main" val="1018978240"/>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3" name="Picture 2"/>
          <p:cNvPicPr>
            <a:picLocks noChangeAspect="1" noChangeArrowheads="1"/>
          </p:cNvPicPr>
          <p:nvPr/>
        </p:nvPicPr>
        <p:blipFill>
          <a:blip r:embed="rId2" cstate="print"/>
          <a:srcRect/>
          <a:stretch>
            <a:fillRect/>
          </a:stretch>
        </p:blipFill>
        <p:spPr bwMode="auto">
          <a:xfrm>
            <a:off x="0" y="571500"/>
            <a:ext cx="9144000" cy="5795963"/>
          </a:xfrm>
          <a:prstGeom prst="rect">
            <a:avLst/>
          </a:prstGeom>
          <a:noFill/>
          <a:ln w="9525">
            <a:noFill/>
            <a:miter lim="800000"/>
            <a:headEnd/>
            <a:tailEnd/>
          </a:ln>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Interrupt Association</a:t>
            </a:r>
            <a:endParaRPr lang="en-US" dirty="0"/>
          </a:p>
        </p:txBody>
      </p:sp>
      <p:sp>
        <p:nvSpPr>
          <p:cNvPr id="3" name="Content Placeholder 2"/>
          <p:cNvSpPr>
            <a:spLocks noGrp="1"/>
          </p:cNvSpPr>
          <p:nvPr>
            <p:ph idx="1"/>
          </p:nvPr>
        </p:nvSpPr>
        <p:spPr/>
        <p:txBody>
          <a:bodyPr/>
          <a:lstStyle/>
          <a:p>
            <a:r>
              <a:rPr lang="en-US" altLang="zh-CN" dirty="0"/>
              <a:t>Association is done via the privileged thread (root task) using</a:t>
            </a:r>
            <a:r>
              <a:rPr lang="zh-CN" altLang="en-US" b="1" dirty="0"/>
              <a:t> </a:t>
            </a:r>
            <a:r>
              <a:rPr lang="en-US" altLang="zh-CN" b="1" dirty="0" err="1"/>
              <a:t>ThreadControl</a:t>
            </a:r>
            <a:r>
              <a:rPr lang="en-US" altLang="zh-CN" dirty="0"/>
              <a:t>. </a:t>
            </a:r>
          </a:p>
          <a:p>
            <a:r>
              <a:rPr lang="en-US" altLang="zh-CN" dirty="0"/>
              <a:t>To associate a thread to an interrupt</a:t>
            </a:r>
          </a:p>
          <a:p>
            <a:pPr lvl="1"/>
            <a:r>
              <a:rPr lang="en-US" altLang="zh-CN" dirty="0">
                <a:ea typeface="宋体" pitchFamily="-123" charset="-122"/>
                <a:cs typeface="宋体" pitchFamily="-123" charset="-122"/>
              </a:rPr>
              <a:t>Set the pager of the hardware thread ID to the thread ID of the interrupt handler</a:t>
            </a:r>
          </a:p>
          <a:p>
            <a:r>
              <a:rPr lang="en-US" altLang="zh-CN" dirty="0"/>
              <a:t>To disassociate the thread from an interrupt</a:t>
            </a:r>
          </a:p>
          <a:p>
            <a:pPr lvl="1"/>
            <a:r>
              <a:rPr lang="en-US" altLang="zh-CN" dirty="0">
                <a:ea typeface="宋体" pitchFamily="-123" charset="-122"/>
                <a:cs typeface="宋体" pitchFamily="-123" charset="-122"/>
              </a:rPr>
              <a:t>Set the pager of the hardware thread ID to the hardware thread ID itself</a:t>
            </a:r>
          </a:p>
        </p:txBody>
      </p:sp>
    </p:spTree>
    <p:extLst>
      <p:ext uri="{BB962C8B-B14F-4D97-AF65-F5344CB8AC3E}">
        <p14:creationId xmlns:p14="http://schemas.microsoft.com/office/powerpoint/2010/main" val="4032029193"/>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1"/>
            <a:r>
              <a:rPr lang="en-US" sz="2400" dirty="0"/>
              <a:t>L4</a:t>
            </a:r>
          </a:p>
          <a:p>
            <a:pPr lvl="2"/>
            <a:r>
              <a:rPr lang="en-US" sz="2000" dirty="0"/>
              <a:t>Concept</a:t>
            </a:r>
          </a:p>
          <a:p>
            <a:pPr lvl="2"/>
            <a:r>
              <a:rPr lang="en-US" sz="2000" dirty="0"/>
              <a:t>Features</a:t>
            </a:r>
          </a:p>
          <a:p>
            <a:pPr lvl="2"/>
            <a:r>
              <a:rPr lang="en-US" sz="2000" dirty="0"/>
              <a:t>System call</a:t>
            </a:r>
          </a:p>
          <a:p>
            <a:pPr lvl="2"/>
            <a:r>
              <a:rPr lang="en-US" sz="2000" dirty="0"/>
              <a:t>Interrupt</a:t>
            </a:r>
          </a:p>
          <a:p>
            <a:pPr lvl="2"/>
            <a:r>
              <a:rPr lang="en-US" sz="2000" dirty="0">
                <a:solidFill>
                  <a:srgbClr val="FF0000"/>
                </a:solidFill>
              </a:rPr>
              <a:t>Thread</a:t>
            </a:r>
          </a:p>
          <a:p>
            <a:pPr lvl="2"/>
            <a:r>
              <a:rPr lang="en-US" sz="2000" dirty="0"/>
              <a:t>IPC</a:t>
            </a:r>
          </a:p>
          <a:p>
            <a:pPr lvl="2"/>
            <a:r>
              <a:rPr lang="en-US" sz="2000" dirty="0"/>
              <a:t>Memory Management</a:t>
            </a:r>
          </a:p>
          <a:p>
            <a:pPr lvl="1"/>
            <a:r>
              <a:rPr lang="en-US" sz="2400" dirty="0"/>
              <a:t>L4Linux</a:t>
            </a:r>
          </a:p>
        </p:txBody>
      </p:sp>
    </p:spTree>
    <p:extLst>
      <p:ext uri="{BB962C8B-B14F-4D97-AF65-F5344CB8AC3E}">
        <p14:creationId xmlns:p14="http://schemas.microsoft.com/office/powerpoint/2010/main" val="74084056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tLang="zh-CN"/>
              <a:t>Kernel Interface Page</a:t>
            </a:r>
            <a:endParaRPr lang="zh-CN"/>
          </a:p>
        </p:txBody>
      </p:sp>
      <p:sp>
        <p:nvSpPr>
          <p:cNvPr id="124930" name="Content Placeholder 2"/>
          <p:cNvSpPr>
            <a:spLocks noGrp="1"/>
          </p:cNvSpPr>
          <p:nvPr>
            <p:ph idx="1"/>
          </p:nvPr>
        </p:nvSpPr>
        <p:spPr/>
        <p:txBody>
          <a:bodyPr/>
          <a:lstStyle/>
          <a:p>
            <a:r>
              <a:rPr lang="en-US" altLang="zh-CN" dirty="0"/>
              <a:t>Contains API and Kernel Version data, system descriptors including memory descriptors, and system-call links.</a:t>
            </a:r>
          </a:p>
          <a:p>
            <a:r>
              <a:rPr lang="en-US" altLang="zh-CN" dirty="0"/>
              <a:t>A microkernel object</a:t>
            </a:r>
          </a:p>
          <a:p>
            <a:pPr lvl="1"/>
            <a:r>
              <a:rPr lang="en-US" altLang="zh-CN" dirty="0"/>
              <a:t>Directly mapped through microkernel into each address space upon address space creation</a:t>
            </a:r>
          </a:p>
          <a:p>
            <a:pPr lvl="1"/>
            <a:r>
              <a:rPr lang="en-US" altLang="zh-CN" dirty="0"/>
              <a:t>Can’t be granted to another space, or unmapped</a:t>
            </a:r>
          </a:p>
          <a:p>
            <a:pPr lvl="1"/>
            <a:r>
              <a:rPr lang="en-US" altLang="zh-CN" dirty="0"/>
              <a:t>Creator of address space can specify where KIP is to be mapped, this address will remain same throughout the lifetime of that address space</a:t>
            </a:r>
          </a:p>
          <a:p>
            <a:pPr lvl="1"/>
            <a:r>
              <a:rPr lang="en-US" altLang="zh-CN" dirty="0"/>
              <a:t>Any thread can obtain KIP’s address though the KERNELINTERFACE system call</a:t>
            </a:r>
            <a:endParaRPr lang="zh-CN" dirty="0">
              <a:ea typeface="宋体" pitchFamily="-123" charset="-122"/>
              <a:cs typeface="宋体" pitchFamily="-123"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Effect transition="in" filter="blinds(horizontal)">
                                      <p:cBhvr>
                                        <p:cTn id="7" dur="500"/>
                                        <p:tgtEl>
                                          <p:spTgt spid="124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30">
                                            <p:txEl>
                                              <p:pRg st="1" end="1"/>
                                            </p:txEl>
                                          </p:spTgt>
                                        </p:tgtEl>
                                        <p:attrNameLst>
                                          <p:attrName>style.visibility</p:attrName>
                                        </p:attrNameLst>
                                      </p:cBhvr>
                                      <p:to>
                                        <p:strVal val="visible"/>
                                      </p:to>
                                    </p:set>
                                    <p:animEffect transition="in" filter="blinds(horizontal)">
                                      <p:cBhvr>
                                        <p:cTn id="12" dur="500"/>
                                        <p:tgtEl>
                                          <p:spTgt spid="124930">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Effect transition="in" filter="blinds(horizontal)">
                                      <p:cBhvr>
                                        <p:cTn id="15" dur="500"/>
                                        <p:tgtEl>
                                          <p:spTgt spid="12493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4930">
                                            <p:txEl>
                                              <p:pRg st="3" end="3"/>
                                            </p:txEl>
                                          </p:spTgt>
                                        </p:tgtEl>
                                        <p:attrNameLst>
                                          <p:attrName>style.visibility</p:attrName>
                                        </p:attrNameLst>
                                      </p:cBhvr>
                                      <p:to>
                                        <p:strVal val="visible"/>
                                      </p:to>
                                    </p:set>
                                    <p:animEffect transition="in" filter="blinds(horizontal)">
                                      <p:cBhvr>
                                        <p:cTn id="18" dur="500"/>
                                        <p:tgtEl>
                                          <p:spTgt spid="124930">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4930">
                                            <p:txEl>
                                              <p:pRg st="4" end="4"/>
                                            </p:txEl>
                                          </p:spTgt>
                                        </p:tgtEl>
                                        <p:attrNameLst>
                                          <p:attrName>style.visibility</p:attrName>
                                        </p:attrNameLst>
                                      </p:cBhvr>
                                      <p:to>
                                        <p:strVal val="visible"/>
                                      </p:to>
                                    </p:set>
                                    <p:animEffect transition="in" filter="blinds(horizontal)">
                                      <p:cBhvr>
                                        <p:cTn id="21" dur="500"/>
                                        <p:tgtEl>
                                          <p:spTgt spid="124930">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4930">
                                            <p:txEl>
                                              <p:pRg st="5" end="5"/>
                                            </p:txEl>
                                          </p:spTgt>
                                        </p:tgtEl>
                                        <p:attrNameLst>
                                          <p:attrName>style.visibility</p:attrName>
                                        </p:attrNameLst>
                                      </p:cBhvr>
                                      <p:to>
                                        <p:strVal val="visible"/>
                                      </p:to>
                                    </p:set>
                                    <p:animEffect transition="in" filter="blinds(horizontal)">
                                      <p:cBhvr>
                                        <p:cTn id="24" dur="500"/>
                                        <p:tgtEl>
                                          <p:spTgt spid="1249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Virtual Registers</a:t>
            </a:r>
            <a:endParaRPr lang="en-US" dirty="0"/>
          </a:p>
        </p:txBody>
      </p:sp>
      <p:sp>
        <p:nvSpPr>
          <p:cNvPr id="3" name="Content Placeholder 2"/>
          <p:cNvSpPr>
            <a:spLocks noGrp="1"/>
          </p:cNvSpPr>
          <p:nvPr>
            <p:ph idx="1"/>
          </p:nvPr>
        </p:nvSpPr>
        <p:spPr>
          <a:xfrm>
            <a:off x="395536" y="1346200"/>
            <a:ext cx="8496944" cy="5179144"/>
          </a:xfrm>
        </p:spPr>
        <p:txBody>
          <a:bodyPr/>
          <a:lstStyle/>
          <a:p>
            <a:r>
              <a:rPr lang="en-US" altLang="zh-CN" sz="2000" dirty="0"/>
              <a:t>Static per-thread objects.</a:t>
            </a:r>
          </a:p>
          <a:p>
            <a:r>
              <a:rPr lang="en-US" altLang="zh-CN" sz="2000" dirty="0"/>
              <a:t>3 Classes</a:t>
            </a:r>
          </a:p>
          <a:p>
            <a:pPr lvl="1"/>
            <a:r>
              <a:rPr lang="en-US" altLang="zh-CN" sz="1800" dirty="0"/>
              <a:t>Thread Control Registers (TCRs)</a:t>
            </a:r>
          </a:p>
          <a:p>
            <a:pPr lvl="2"/>
            <a:r>
              <a:rPr lang="en-US" altLang="zh-CN" sz="2000" dirty="0">
                <a:ea typeface="宋体" pitchFamily="-123" charset="-122"/>
                <a:cs typeface="宋体" pitchFamily="-123" charset="-122"/>
              </a:rPr>
              <a:t>Used to share information about threads between the kernel and user level</a:t>
            </a:r>
            <a:endParaRPr lang="en-US" altLang="zh-CN" sz="2000" dirty="0"/>
          </a:p>
          <a:p>
            <a:pPr lvl="1"/>
            <a:r>
              <a:rPr lang="en-US" altLang="zh-CN" sz="1800" dirty="0"/>
              <a:t>Message Registers (MRs)</a:t>
            </a:r>
          </a:p>
          <a:p>
            <a:pPr lvl="2"/>
            <a:r>
              <a:rPr lang="en-US" altLang="zh-CN" sz="2000" dirty="0">
                <a:ea typeface="宋体" pitchFamily="-123" charset="-122"/>
                <a:cs typeface="宋体" pitchFamily="-123" charset="-122"/>
              </a:rPr>
              <a:t>Used to send messages between threads. Contains the message</a:t>
            </a:r>
            <a:endParaRPr lang="en-US" altLang="zh-CN" sz="2000" dirty="0"/>
          </a:p>
          <a:p>
            <a:pPr lvl="1"/>
            <a:r>
              <a:rPr lang="en-US" altLang="zh-CN" sz="1800" dirty="0"/>
              <a:t>Buffer Registers (BRs)</a:t>
            </a:r>
          </a:p>
          <a:p>
            <a:pPr lvl="2"/>
            <a:r>
              <a:rPr lang="en-US" altLang="zh-CN" sz="2000" dirty="0">
                <a:ea typeface="宋体" pitchFamily="-123" charset="-122"/>
                <a:cs typeface="宋体" pitchFamily="-123" charset="-122"/>
              </a:rPr>
              <a:t>Used to specify where messages (other than MRs themselves) are received</a:t>
            </a:r>
            <a:endParaRPr lang="en-US" altLang="zh-CN" sz="2000" dirty="0"/>
          </a:p>
          <a:p>
            <a:r>
              <a:rPr lang="en-US" altLang="zh-CN" sz="2000" dirty="0"/>
              <a:t>Safe from kernel’s point of view</a:t>
            </a:r>
          </a:p>
          <a:p>
            <a:pPr lvl="1"/>
            <a:r>
              <a:rPr lang="en-US" altLang="zh-CN" sz="1800" dirty="0"/>
              <a:t>Illegal Accesses, Programming Bugs can only compromise the originator’s address space</a:t>
            </a:r>
          </a:p>
          <a:p>
            <a:pPr lvl="1"/>
            <a:r>
              <a:rPr lang="en-US" altLang="zh-CN" sz="1800" dirty="0"/>
              <a:t>Generic API offers no operations for indirect virtual-register access</a:t>
            </a:r>
          </a:p>
        </p:txBody>
      </p:sp>
    </p:spTree>
    <p:extLst>
      <p:ext uri="{BB962C8B-B14F-4D97-AF65-F5344CB8AC3E}">
        <p14:creationId xmlns:p14="http://schemas.microsoft.com/office/powerpoint/2010/main" val="263709950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1" name="Picture 2"/>
          <p:cNvPicPr>
            <a:picLocks noChangeAspect="1" noChangeArrowheads="1"/>
          </p:cNvPicPr>
          <p:nvPr/>
        </p:nvPicPr>
        <p:blipFill>
          <a:blip r:embed="rId2" cstate="print"/>
          <a:srcRect/>
          <a:stretch>
            <a:fillRect/>
          </a:stretch>
        </p:blipFill>
        <p:spPr bwMode="auto">
          <a:xfrm>
            <a:off x="142844" y="552453"/>
            <a:ext cx="8891162" cy="6305571"/>
          </a:xfrm>
          <a:prstGeom prst="rect">
            <a:avLst/>
          </a:prstGeom>
          <a:noFill/>
          <a:ln w="9525">
            <a:noFill/>
            <a:miter lim="800000"/>
            <a:headEnd/>
            <a:tailEnd/>
          </a:ln>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 Control Blocks (TCBs)</a:t>
            </a:r>
            <a:endParaRPr lang="en-US" dirty="0"/>
          </a:p>
        </p:txBody>
      </p:sp>
      <p:sp>
        <p:nvSpPr>
          <p:cNvPr id="3" name="Content Placeholder 2"/>
          <p:cNvSpPr>
            <a:spLocks noGrp="1"/>
          </p:cNvSpPr>
          <p:nvPr>
            <p:ph idx="1"/>
          </p:nvPr>
        </p:nvSpPr>
        <p:spPr/>
        <p:txBody>
          <a:bodyPr/>
          <a:lstStyle/>
          <a:p>
            <a:pPr eaLnBrk="1" hangingPunct="1"/>
            <a:r>
              <a:rPr lang="en-US" altLang="zh-CN" dirty="0">
                <a:solidFill>
                  <a:srgbClr val="FF0000"/>
                </a:solidFill>
              </a:rPr>
              <a:t>State of a thread </a:t>
            </a:r>
            <a:r>
              <a:rPr lang="en-US" altLang="zh-CN" dirty="0"/>
              <a:t>is stored in its thread control block</a:t>
            </a:r>
          </a:p>
          <a:p>
            <a:pPr lvl="1" eaLnBrk="1" hangingPunct="1"/>
            <a:r>
              <a:rPr lang="en-US" altLang="zh-CN" dirty="0"/>
              <a:t>Some state can only be modified via a controlled interface (system calls) (e.g. address space associated with the thread)</a:t>
            </a:r>
          </a:p>
          <a:p>
            <a:pPr lvl="1" eaLnBrk="1" hangingPunct="1"/>
            <a:r>
              <a:rPr lang="en-US" altLang="zh-CN" dirty="0"/>
              <a:t>Some state can be freely visible and modifiable by user-level applications without compromising the system</a:t>
            </a:r>
          </a:p>
          <a:p>
            <a:pPr eaLnBrk="1" hangingPunct="1"/>
            <a:r>
              <a:rPr lang="en-US" altLang="zh-CN" dirty="0"/>
              <a:t>For efficiency of access this information is put in a </a:t>
            </a:r>
            <a:r>
              <a:rPr lang="en-US" altLang="zh-CN" dirty="0">
                <a:solidFill>
                  <a:srgbClr val="FF0000"/>
                </a:solidFill>
              </a:rPr>
              <a:t>user-level TCB </a:t>
            </a:r>
            <a:r>
              <a:rPr lang="en-US" altLang="zh-CN" dirty="0"/>
              <a:t>(UTCB)</a:t>
            </a:r>
          </a:p>
        </p:txBody>
      </p:sp>
    </p:spTree>
    <p:extLst>
      <p:ext uri="{BB962C8B-B14F-4D97-AF65-F5344CB8AC3E}">
        <p14:creationId xmlns:p14="http://schemas.microsoft.com/office/powerpoint/2010/main" val="683780681"/>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 Control System Call</a:t>
            </a:r>
            <a:endParaRPr lang="en-US" dirty="0"/>
          </a:p>
        </p:txBody>
      </p:sp>
      <p:sp>
        <p:nvSpPr>
          <p:cNvPr id="3" name="Content Placeholder 2"/>
          <p:cNvSpPr>
            <a:spLocks noGrp="1"/>
          </p:cNvSpPr>
          <p:nvPr>
            <p:ph idx="1"/>
          </p:nvPr>
        </p:nvSpPr>
        <p:spPr>
          <a:xfrm>
            <a:off x="812800" y="1346200"/>
            <a:ext cx="7772400" cy="4963120"/>
          </a:xfrm>
        </p:spPr>
        <p:txBody>
          <a:bodyPr/>
          <a:lstStyle/>
          <a:p>
            <a:r>
              <a:rPr lang="en-US" altLang="zh-CN" dirty="0"/>
              <a:t>Used to create, destroy, and modify threads</a:t>
            </a:r>
          </a:p>
          <a:p>
            <a:r>
              <a:rPr lang="en-US" altLang="zh-CN" dirty="0"/>
              <a:t>Determines:</a:t>
            </a:r>
          </a:p>
          <a:p>
            <a:pPr lvl="1"/>
            <a:r>
              <a:rPr lang="en-US" altLang="zh-CN" dirty="0"/>
              <a:t>The global thread </a:t>
            </a:r>
            <a:r>
              <a:rPr lang="en-US" altLang="zh-CN" dirty="0">
                <a:solidFill>
                  <a:srgbClr val="FF0000"/>
                </a:solidFill>
              </a:rPr>
              <a:t>identifier</a:t>
            </a:r>
            <a:r>
              <a:rPr lang="en-US" altLang="zh-CN" dirty="0"/>
              <a:t> associated with the thread</a:t>
            </a:r>
          </a:p>
          <a:p>
            <a:pPr lvl="1"/>
            <a:r>
              <a:rPr lang="en-US" altLang="zh-CN" dirty="0"/>
              <a:t>The </a:t>
            </a:r>
            <a:r>
              <a:rPr lang="en-US" altLang="zh-CN" dirty="0">
                <a:solidFill>
                  <a:srgbClr val="FF0000"/>
                </a:solidFill>
              </a:rPr>
              <a:t>address space </a:t>
            </a:r>
            <a:r>
              <a:rPr lang="en-US" altLang="zh-CN" dirty="0"/>
              <a:t>the thread is associated with</a:t>
            </a:r>
          </a:p>
          <a:p>
            <a:pPr lvl="1"/>
            <a:r>
              <a:rPr lang="en-US" altLang="zh-CN" dirty="0"/>
              <a:t>The thread permitted to control scheduling parameters of the new thread</a:t>
            </a:r>
          </a:p>
          <a:p>
            <a:pPr lvl="1"/>
            <a:r>
              <a:rPr lang="en-US" altLang="zh-CN" dirty="0"/>
              <a:t>The pager</a:t>
            </a:r>
          </a:p>
          <a:p>
            <a:pPr lvl="1"/>
            <a:r>
              <a:rPr lang="en-US" altLang="zh-CN" dirty="0">
                <a:solidFill>
                  <a:srgbClr val="FF0000"/>
                </a:solidFill>
              </a:rPr>
              <a:t>Location of the UTCB </a:t>
            </a:r>
            <a:r>
              <a:rPr lang="en-US" altLang="zh-CN" dirty="0"/>
              <a:t>within the address spaces allotted UTCB area (See </a:t>
            </a:r>
            <a:r>
              <a:rPr lang="en-US" altLang="zh-CN" dirty="0" err="1"/>
              <a:t>SpaceControl</a:t>
            </a:r>
            <a:r>
              <a:rPr lang="en-US" altLang="zh-CN" dirty="0"/>
              <a:t> later)</a:t>
            </a:r>
          </a:p>
          <a:p>
            <a:r>
              <a:rPr lang="en-US" altLang="zh-CN" dirty="0"/>
              <a:t>Threads can be created </a:t>
            </a:r>
            <a:r>
              <a:rPr lang="en-US" altLang="zh-CN" dirty="0">
                <a:solidFill>
                  <a:srgbClr val="FF0000"/>
                </a:solidFill>
              </a:rPr>
              <a:t>active or inactive</a:t>
            </a:r>
            <a:r>
              <a:rPr lang="en-US" altLang="zh-CN" dirty="0"/>
              <a:t>.</a:t>
            </a:r>
          </a:p>
          <a:p>
            <a:pPr lvl="1"/>
            <a:r>
              <a:rPr lang="en-US" altLang="zh-CN" dirty="0"/>
              <a:t>Inactive is used to create and manipulate a new address space, or allocate a new thread to an existing address space.</a:t>
            </a:r>
          </a:p>
        </p:txBody>
      </p:sp>
    </p:spTree>
    <p:extLst>
      <p:ext uri="{BB962C8B-B14F-4D97-AF65-F5344CB8AC3E}">
        <p14:creationId xmlns:p14="http://schemas.microsoft.com/office/powerpoint/2010/main" val="33347890"/>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Task</a:t>
            </a:r>
            <a:endParaRPr lang="en-US" dirty="0"/>
          </a:p>
        </p:txBody>
      </p:sp>
      <p:sp>
        <p:nvSpPr>
          <p:cNvPr id="3" name="Content Placeholder 2"/>
          <p:cNvSpPr>
            <a:spLocks noGrp="1"/>
          </p:cNvSpPr>
          <p:nvPr>
            <p:ph idx="1"/>
          </p:nvPr>
        </p:nvSpPr>
        <p:spPr/>
        <p:txBody>
          <a:bodyPr/>
          <a:lstStyle/>
          <a:p>
            <a:r>
              <a:rPr lang="en-US" altLang="zh-CN" dirty="0"/>
              <a:t>Task = Address Space + Thread</a:t>
            </a:r>
          </a:p>
          <a:p>
            <a:r>
              <a:rPr lang="en-US" altLang="zh-CN" dirty="0"/>
              <a:t>A Task has</a:t>
            </a:r>
            <a:endParaRPr lang="zh-CN" altLang="en-US" dirty="0"/>
          </a:p>
          <a:p>
            <a:pPr lvl="1"/>
            <a:r>
              <a:rPr lang="en-US" altLang="zh-CN" dirty="0"/>
              <a:t>Thread</a:t>
            </a:r>
          </a:p>
          <a:p>
            <a:pPr lvl="2"/>
            <a:r>
              <a:rPr lang="en-US" altLang="zh-CN" dirty="0"/>
              <a:t>Identifier, IP, SP, Pager, Scheduler, UTCB Location</a:t>
            </a:r>
          </a:p>
          <a:p>
            <a:pPr lvl="1"/>
            <a:r>
              <a:rPr lang="en-US" altLang="zh-CN" dirty="0"/>
              <a:t>Address Space</a:t>
            </a:r>
          </a:p>
          <a:p>
            <a:pPr lvl="2"/>
            <a:r>
              <a:rPr lang="en-US" altLang="zh-CN" dirty="0"/>
              <a:t>UTCB Area, Kernel Info Page Area, Redirector</a:t>
            </a:r>
          </a:p>
          <a:p>
            <a:pPr lvl="1"/>
            <a:r>
              <a:rPr lang="en-US" altLang="zh-CN" dirty="0"/>
              <a:t>Code, Data and Stack mapped to address space</a:t>
            </a:r>
          </a:p>
        </p:txBody>
      </p:sp>
    </p:spTree>
    <p:extLst>
      <p:ext uri="{BB962C8B-B14F-4D97-AF65-F5344CB8AC3E}">
        <p14:creationId xmlns:p14="http://schemas.microsoft.com/office/powerpoint/2010/main" val="6133676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Essential features &amp; </a:t>
            </a:r>
            <a:r>
              <a:rPr lang="en-US" altLang="zh-CN" dirty="0" err="1"/>
              <a:t>Minimality</a:t>
            </a:r>
            <a:endParaRPr lang="en-US" dirty="0"/>
          </a:p>
        </p:txBody>
      </p:sp>
      <p:sp>
        <p:nvSpPr>
          <p:cNvPr id="3" name="Content Placeholder 2"/>
          <p:cNvSpPr>
            <a:spLocks noGrp="1"/>
          </p:cNvSpPr>
          <p:nvPr>
            <p:ph idx="1"/>
          </p:nvPr>
        </p:nvSpPr>
        <p:spPr/>
        <p:txBody>
          <a:bodyPr/>
          <a:lstStyle/>
          <a:p>
            <a:r>
              <a:rPr lang="en-US" dirty="0"/>
              <a:t>A Microkernel must include some core features</a:t>
            </a:r>
          </a:p>
          <a:p>
            <a:pPr lvl="1"/>
            <a:r>
              <a:rPr lang="en-US" dirty="0"/>
              <a:t>some mechanisms for dealing with </a:t>
            </a:r>
            <a:r>
              <a:rPr lang="en-US" dirty="0">
                <a:solidFill>
                  <a:srgbClr val="FF0000"/>
                </a:solidFill>
              </a:rPr>
              <a:t>address spaces</a:t>
            </a:r>
          </a:p>
          <a:p>
            <a:pPr lvl="2"/>
            <a:r>
              <a:rPr lang="en-US" dirty="0"/>
              <a:t>managing memory protection</a:t>
            </a:r>
          </a:p>
          <a:p>
            <a:pPr lvl="1"/>
            <a:r>
              <a:rPr lang="en-US" dirty="0"/>
              <a:t>execution abstraction to manage </a:t>
            </a:r>
            <a:r>
              <a:rPr lang="en-US" dirty="0">
                <a:solidFill>
                  <a:srgbClr val="FF0000"/>
                </a:solidFill>
              </a:rPr>
              <a:t>CPU allocation</a:t>
            </a:r>
          </a:p>
          <a:p>
            <a:pPr lvl="2"/>
            <a:r>
              <a:rPr lang="en-US" dirty="0"/>
              <a:t>typically threads or scheduler activations</a:t>
            </a:r>
          </a:p>
          <a:p>
            <a:pPr lvl="1"/>
            <a:r>
              <a:rPr lang="en-US" dirty="0">
                <a:solidFill>
                  <a:srgbClr val="FF0000"/>
                </a:solidFill>
              </a:rPr>
              <a:t>inter-process communication</a:t>
            </a:r>
          </a:p>
          <a:p>
            <a:pPr lvl="2"/>
            <a:r>
              <a:rPr lang="en-US" dirty="0"/>
              <a:t>required to invoke servers running in their own address spaces.</a:t>
            </a:r>
          </a:p>
          <a:p>
            <a:r>
              <a:rPr lang="en-US" dirty="0" err="1"/>
              <a:t>Liedtke's</a:t>
            </a:r>
            <a:r>
              <a:rPr lang="en-US" dirty="0"/>
              <a:t> </a:t>
            </a:r>
            <a:r>
              <a:rPr lang="en-US" dirty="0" err="1"/>
              <a:t>minimality</a:t>
            </a:r>
            <a:r>
              <a:rPr lang="en-US" dirty="0"/>
              <a:t> principle</a:t>
            </a:r>
          </a:p>
          <a:p>
            <a:pPr lvl="1"/>
            <a:r>
              <a:rPr lang="en-US" dirty="0"/>
              <a:t>A concept is tolerated inside the microkernel only if moving it outside the kernel, i.e., permitting competing implementations, would </a:t>
            </a:r>
            <a:r>
              <a:rPr lang="en-US" dirty="0">
                <a:solidFill>
                  <a:srgbClr val="FF0000"/>
                </a:solidFill>
              </a:rPr>
              <a:t>prevent the implementation </a:t>
            </a:r>
            <a:r>
              <a:rPr lang="en-US" dirty="0"/>
              <a:t>of the system's required functionality.</a:t>
            </a:r>
          </a:p>
        </p:txBody>
      </p:sp>
    </p:spTree>
    <p:extLst>
      <p:ext uri="{BB962C8B-B14F-4D97-AF65-F5344CB8AC3E}">
        <p14:creationId xmlns:p14="http://schemas.microsoft.com/office/powerpoint/2010/main" val="25770804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1"/>
            <a:r>
              <a:rPr lang="en-US" sz="2400" dirty="0"/>
              <a:t>L4</a:t>
            </a:r>
          </a:p>
          <a:p>
            <a:pPr lvl="2"/>
            <a:r>
              <a:rPr lang="en-US" sz="2000" dirty="0"/>
              <a:t>Concept</a:t>
            </a:r>
          </a:p>
          <a:p>
            <a:pPr lvl="2"/>
            <a:r>
              <a:rPr lang="en-US" sz="2000" dirty="0"/>
              <a:t>Features</a:t>
            </a:r>
          </a:p>
          <a:p>
            <a:pPr lvl="2"/>
            <a:r>
              <a:rPr lang="en-US" sz="2000" dirty="0"/>
              <a:t>System call</a:t>
            </a:r>
          </a:p>
          <a:p>
            <a:pPr lvl="2"/>
            <a:r>
              <a:rPr lang="en-US" sz="2000" dirty="0"/>
              <a:t>Interrupt</a:t>
            </a:r>
          </a:p>
          <a:p>
            <a:pPr lvl="2"/>
            <a:r>
              <a:rPr lang="en-US" sz="2000" dirty="0"/>
              <a:t>Thread</a:t>
            </a:r>
          </a:p>
          <a:p>
            <a:pPr lvl="2"/>
            <a:r>
              <a:rPr lang="en-US" sz="2000" dirty="0">
                <a:solidFill>
                  <a:srgbClr val="FF0000"/>
                </a:solidFill>
              </a:rPr>
              <a:t>IPC</a:t>
            </a:r>
          </a:p>
          <a:p>
            <a:pPr lvl="2"/>
            <a:r>
              <a:rPr lang="en-US" sz="2000" dirty="0"/>
              <a:t>Memory Management</a:t>
            </a:r>
          </a:p>
          <a:p>
            <a:pPr lvl="1"/>
            <a:r>
              <a:rPr lang="en-US" sz="2400" dirty="0"/>
              <a:t>L4Linux</a:t>
            </a:r>
          </a:p>
        </p:txBody>
      </p:sp>
    </p:spTree>
    <p:extLst>
      <p:ext uri="{BB962C8B-B14F-4D97-AF65-F5344CB8AC3E}">
        <p14:creationId xmlns:p14="http://schemas.microsoft.com/office/powerpoint/2010/main" val="158537416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en-US" altLang="zh-CN"/>
              <a:t>IPC</a:t>
            </a:r>
            <a:endParaRPr lang="zh-CN"/>
          </a:p>
        </p:txBody>
      </p:sp>
      <p:sp>
        <p:nvSpPr>
          <p:cNvPr id="135170" name="Content Placeholder 2"/>
          <p:cNvSpPr>
            <a:spLocks noGrp="1"/>
          </p:cNvSpPr>
          <p:nvPr>
            <p:ph idx="1"/>
          </p:nvPr>
        </p:nvSpPr>
        <p:spPr/>
        <p:txBody>
          <a:bodyPr/>
          <a:lstStyle/>
          <a:p>
            <a:r>
              <a:rPr lang="en-US" altLang="zh-CN"/>
              <a:t>Messages</a:t>
            </a:r>
          </a:p>
          <a:p>
            <a:pPr lvl="1"/>
            <a:r>
              <a:rPr lang="en-US" altLang="zh-CN"/>
              <a:t>Sent and received using the IPC system call</a:t>
            </a:r>
          </a:p>
          <a:p>
            <a:pPr lvl="1"/>
            <a:r>
              <a:rPr lang="en-US" altLang="zh-CN"/>
              <a:t>Sender writes into its MR and receiver reads from its MR. Each Thread has 64 MRs</a:t>
            </a:r>
          </a:p>
          <a:p>
            <a:pPr lvl="1"/>
            <a:r>
              <a:rPr lang="en-US" altLang="zh-CN"/>
              <a:t>A message can use some or all MRs to transfer untyped words, can include memory strings and fpages</a:t>
            </a:r>
          </a:p>
          <a:p>
            <a:pPr lvl="1"/>
            <a:endParaRPr lang="en-US" altLang="zh-CN"/>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L4 IPC</a:t>
            </a:r>
            <a:endParaRPr lang="en-US" dirty="0"/>
          </a:p>
        </p:txBody>
      </p:sp>
      <p:sp>
        <p:nvSpPr>
          <p:cNvPr id="3" name="Content Placeholder 2"/>
          <p:cNvSpPr>
            <a:spLocks noGrp="1"/>
          </p:cNvSpPr>
          <p:nvPr>
            <p:ph idx="1"/>
          </p:nvPr>
        </p:nvSpPr>
        <p:spPr/>
        <p:txBody>
          <a:bodyPr/>
          <a:lstStyle/>
          <a:p>
            <a:r>
              <a:rPr lang="en-US" altLang="zh-CN" dirty="0"/>
              <a:t>Message passing is the basic IPC mechanism in L4.</a:t>
            </a:r>
          </a:p>
          <a:p>
            <a:r>
              <a:rPr lang="en-US" altLang="zh-CN" dirty="0"/>
              <a:t>All L4 IPC is Synchronous &amp; </a:t>
            </a:r>
            <a:r>
              <a:rPr lang="en-US" altLang="zh-CN" dirty="0" err="1"/>
              <a:t>Unbuffered</a:t>
            </a:r>
            <a:endParaRPr lang="en-US" altLang="zh-CN" dirty="0"/>
          </a:p>
          <a:p>
            <a:pPr lvl="1"/>
            <a:r>
              <a:rPr lang="en-US" altLang="zh-CN" dirty="0">
                <a:solidFill>
                  <a:srgbClr val="FF0000"/>
                </a:solidFill>
                <a:ea typeface="宋体" pitchFamily="-123" charset="-122"/>
                <a:cs typeface="宋体" pitchFamily="-123" charset="-122"/>
              </a:rPr>
              <a:t>Synchronous IPC </a:t>
            </a:r>
            <a:r>
              <a:rPr lang="en-US" altLang="zh-CN" dirty="0">
                <a:ea typeface="宋体" pitchFamily="-123" charset="-122"/>
                <a:cs typeface="宋体" pitchFamily="-123" charset="-122"/>
              </a:rPr>
              <a:t>requires an agreement between both the sender and the receiver. The main implications of this agreement is that the receiver is expecting an IPC and provides the necessary buffers. If either the sender or the receiver is not ready, then the other party must wait.</a:t>
            </a:r>
          </a:p>
          <a:p>
            <a:pPr lvl="1"/>
            <a:r>
              <a:rPr lang="en-US" altLang="zh-CN" dirty="0" err="1">
                <a:solidFill>
                  <a:srgbClr val="FF0000"/>
                </a:solidFill>
                <a:ea typeface="宋体" pitchFamily="-123" charset="-122"/>
                <a:cs typeface="宋体" pitchFamily="-123" charset="-122"/>
              </a:rPr>
              <a:t>Unbuffered</a:t>
            </a:r>
            <a:r>
              <a:rPr lang="en-US" altLang="zh-CN" dirty="0">
                <a:solidFill>
                  <a:srgbClr val="FF0000"/>
                </a:solidFill>
                <a:ea typeface="宋体" pitchFamily="-123" charset="-122"/>
                <a:cs typeface="宋体" pitchFamily="-123" charset="-122"/>
              </a:rPr>
              <a:t> IPC </a:t>
            </a:r>
            <a:r>
              <a:rPr lang="en-US" altLang="zh-CN" dirty="0">
                <a:ea typeface="宋体" pitchFamily="-123" charset="-122"/>
                <a:cs typeface="宋体" pitchFamily="-123" charset="-122"/>
              </a:rPr>
              <a:t>reduces the amount of copying involved and is thus the key to high performance IPC.</a:t>
            </a:r>
          </a:p>
        </p:txBody>
      </p:sp>
    </p:spTree>
    <p:extLst>
      <p:ext uri="{BB962C8B-B14F-4D97-AF65-F5344CB8AC3E}">
        <p14:creationId xmlns:p14="http://schemas.microsoft.com/office/powerpoint/2010/main" val="1561912827"/>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L4 IPC Messages</a:t>
            </a:r>
            <a:endParaRPr lang="en-US" dirty="0"/>
          </a:p>
        </p:txBody>
      </p:sp>
      <p:sp>
        <p:nvSpPr>
          <p:cNvPr id="3" name="Content Placeholder 2"/>
          <p:cNvSpPr>
            <a:spLocks noGrp="1"/>
          </p:cNvSpPr>
          <p:nvPr>
            <p:ph idx="1"/>
          </p:nvPr>
        </p:nvSpPr>
        <p:spPr/>
        <p:txBody>
          <a:bodyPr/>
          <a:lstStyle/>
          <a:p>
            <a:pPr eaLnBrk="1" hangingPunct="1"/>
            <a:r>
              <a:rPr lang="en-US" altLang="zh-CN" dirty="0"/>
              <a:t>Data can be transferred in three ways using L4 IPC.</a:t>
            </a:r>
          </a:p>
          <a:p>
            <a:pPr lvl="1" eaLnBrk="1" hangingPunct="1"/>
            <a:r>
              <a:rPr lang="en-US" altLang="zh-CN" u="sng" dirty="0">
                <a:solidFill>
                  <a:srgbClr val="FF0000"/>
                </a:solidFill>
                <a:ea typeface="宋体" pitchFamily="-123" charset="-122"/>
                <a:cs typeface="宋体" pitchFamily="-123" charset="-122"/>
              </a:rPr>
              <a:t>In-line by-value data</a:t>
            </a:r>
            <a:r>
              <a:rPr lang="en-US" altLang="zh-CN" dirty="0">
                <a:ea typeface="宋体" pitchFamily="-123" charset="-122"/>
                <a:cs typeface="宋体" pitchFamily="-123" charset="-122"/>
              </a:rPr>
              <a:t>. A limited amount of such data is passed directly in registers (first 8 words in MIPS R4k) with any remainder in a message buffer.</a:t>
            </a:r>
          </a:p>
          <a:p>
            <a:pPr lvl="1" eaLnBrk="1" hangingPunct="1"/>
            <a:r>
              <a:rPr lang="en-US" altLang="zh-CN" u="sng" dirty="0">
                <a:solidFill>
                  <a:srgbClr val="FF0000"/>
                </a:solidFill>
                <a:ea typeface="宋体" pitchFamily="-123" charset="-122"/>
                <a:cs typeface="宋体" pitchFamily="-123" charset="-122"/>
              </a:rPr>
              <a:t>Strings</a:t>
            </a:r>
            <a:r>
              <a:rPr lang="en-US" altLang="zh-CN" dirty="0">
                <a:ea typeface="宋体" pitchFamily="-123" charset="-122"/>
                <a:cs typeface="宋体" pitchFamily="-123" charset="-122"/>
              </a:rPr>
              <a:t>. Arbitrary out-of-line buffers which are copied to the receiver.</a:t>
            </a:r>
          </a:p>
          <a:p>
            <a:pPr lvl="1" eaLnBrk="1" hangingPunct="1"/>
            <a:r>
              <a:rPr lang="en-US" altLang="zh-CN" u="sng" dirty="0">
                <a:solidFill>
                  <a:srgbClr val="FF0000"/>
                </a:solidFill>
                <a:ea typeface="宋体" pitchFamily="-123" charset="-122"/>
                <a:cs typeface="宋体" pitchFamily="-123" charset="-122"/>
              </a:rPr>
              <a:t>Virtual memory mappings </a:t>
            </a:r>
            <a:r>
              <a:rPr lang="en-US" altLang="zh-CN" dirty="0">
                <a:ea typeface="宋体" pitchFamily="-123" charset="-122"/>
                <a:cs typeface="宋体" pitchFamily="-123" charset="-122"/>
              </a:rPr>
              <a:t>(by-reference data). </a:t>
            </a:r>
          </a:p>
          <a:p>
            <a:pPr lvl="1" eaLnBrk="1" hangingPunct="1">
              <a:buFont typeface="Arial" pitchFamily="-123" charset="0"/>
              <a:buNone/>
            </a:pPr>
            <a:r>
              <a:rPr lang="zh-CN" altLang="en-US" dirty="0">
                <a:ea typeface="宋体" pitchFamily="-123" charset="-122"/>
                <a:cs typeface="宋体" pitchFamily="-123" charset="-122"/>
              </a:rPr>
              <a:t>	</a:t>
            </a:r>
            <a:r>
              <a:rPr lang="en-US" altLang="zh-CN" dirty="0">
                <a:ea typeface="宋体" pitchFamily="-123" charset="-122"/>
                <a:cs typeface="宋体" pitchFamily="-123" charset="-122"/>
              </a:rPr>
              <a:t>Data transfer via mappings is described by </a:t>
            </a:r>
            <a:r>
              <a:rPr lang="en-US" altLang="zh-CN" i="1" dirty="0">
                <a:ea typeface="宋体" pitchFamily="-123" charset="-122"/>
                <a:cs typeface="宋体" pitchFamily="-123" charset="-122"/>
              </a:rPr>
              <a:t>flex-pages </a:t>
            </a:r>
            <a:r>
              <a:rPr lang="en-US" altLang="zh-CN" dirty="0">
                <a:ea typeface="宋体" pitchFamily="-123" charset="-122"/>
                <a:cs typeface="宋体" pitchFamily="-123" charset="-122"/>
              </a:rPr>
              <a:t>(a contiguous region of virtual address space)</a:t>
            </a:r>
            <a:r>
              <a:rPr lang="en-US" altLang="zh-CN" i="1" dirty="0">
                <a:ea typeface="宋体" pitchFamily="-123" charset="-122"/>
                <a:cs typeface="宋体" pitchFamily="-123" charset="-122"/>
              </a:rPr>
              <a:t>. </a:t>
            </a:r>
            <a:r>
              <a:rPr lang="en-US" altLang="zh-CN" dirty="0">
                <a:ea typeface="宋体" pitchFamily="-123" charset="-122"/>
                <a:cs typeface="宋体" pitchFamily="-123" charset="-122"/>
              </a:rPr>
              <a:t>Alternatively, virtual memory can be granted: mapped to the receiver and unmapped from the sender simultaneously.</a:t>
            </a:r>
          </a:p>
        </p:txBody>
      </p:sp>
    </p:spTree>
    <p:extLst>
      <p:ext uri="{BB962C8B-B14F-4D97-AF65-F5344CB8AC3E}">
        <p14:creationId xmlns:p14="http://schemas.microsoft.com/office/powerpoint/2010/main" val="181970810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IPC Registers</a:t>
            </a:r>
            <a:endParaRPr lang="en-US" dirty="0"/>
          </a:p>
        </p:txBody>
      </p:sp>
      <p:sp>
        <p:nvSpPr>
          <p:cNvPr id="3" name="Content Placeholder 2"/>
          <p:cNvSpPr>
            <a:spLocks noGrp="1"/>
          </p:cNvSpPr>
          <p:nvPr>
            <p:ph idx="1"/>
          </p:nvPr>
        </p:nvSpPr>
        <p:spPr/>
        <p:txBody>
          <a:bodyPr/>
          <a:lstStyle/>
          <a:p>
            <a:r>
              <a:rPr lang="en-US" altLang="zh-CN" sz="2000" dirty="0"/>
              <a:t>Message Registers</a:t>
            </a:r>
          </a:p>
          <a:p>
            <a:pPr lvl="1"/>
            <a:r>
              <a:rPr lang="en-US" altLang="zh-CN" sz="1800" dirty="0">
                <a:ea typeface="宋体" pitchFamily="-123" charset="-122"/>
                <a:cs typeface="宋体" pitchFamily="-123" charset="-122"/>
              </a:rPr>
              <a:t>64 “registers”</a:t>
            </a:r>
          </a:p>
          <a:p>
            <a:pPr lvl="1"/>
            <a:r>
              <a:rPr lang="en-US" altLang="zh-CN" sz="1800" dirty="0">
                <a:ea typeface="宋体" pitchFamily="-123" charset="-122"/>
                <a:cs typeface="宋体" pitchFamily="-123" charset="-122"/>
              </a:rPr>
              <a:t>Form a message</a:t>
            </a:r>
          </a:p>
          <a:p>
            <a:pPr lvl="1"/>
            <a:r>
              <a:rPr lang="en-US" altLang="zh-CN" sz="1800" dirty="0">
                <a:ea typeface="宋体" pitchFamily="-123" charset="-122"/>
                <a:cs typeface="宋体" pitchFamily="-123" charset="-122"/>
              </a:rPr>
              <a:t>Used to transfer typed items and </a:t>
            </a:r>
            <a:r>
              <a:rPr lang="en-US" altLang="zh-CN" sz="1800" dirty="0" err="1">
                <a:ea typeface="宋体" pitchFamily="-123" charset="-122"/>
                <a:cs typeface="宋体" pitchFamily="-123" charset="-122"/>
              </a:rPr>
              <a:t>untyped</a:t>
            </a:r>
            <a:r>
              <a:rPr lang="en-US" altLang="zh-CN" sz="1800" dirty="0">
                <a:ea typeface="宋体" pitchFamily="-123" charset="-122"/>
                <a:cs typeface="宋体" pitchFamily="-123" charset="-122"/>
              </a:rPr>
              <a:t> words</a:t>
            </a:r>
          </a:p>
          <a:p>
            <a:pPr lvl="1"/>
            <a:r>
              <a:rPr lang="en-US" altLang="zh-CN" sz="1800" dirty="0">
                <a:ea typeface="宋体" pitchFamily="-123" charset="-122"/>
                <a:cs typeface="宋体" pitchFamily="-123" charset="-122"/>
              </a:rPr>
              <a:t>Typed items</a:t>
            </a:r>
          </a:p>
          <a:p>
            <a:pPr lvl="2"/>
            <a:r>
              <a:rPr lang="en-US" altLang="zh-CN" sz="2000" dirty="0" err="1">
                <a:ea typeface="宋体" pitchFamily="-123" charset="-122"/>
                <a:cs typeface="宋体" pitchFamily="-123" charset="-122"/>
              </a:rPr>
              <a:t>MapItem</a:t>
            </a:r>
            <a:endParaRPr lang="en-US" altLang="zh-CN" sz="2000" dirty="0">
              <a:ea typeface="宋体" pitchFamily="-123" charset="-122"/>
              <a:cs typeface="宋体" pitchFamily="-123" charset="-122"/>
            </a:endParaRPr>
          </a:p>
          <a:p>
            <a:pPr lvl="2"/>
            <a:r>
              <a:rPr lang="en-US" altLang="zh-CN" sz="2000" dirty="0" err="1">
                <a:ea typeface="宋体" pitchFamily="-123" charset="-122"/>
                <a:cs typeface="宋体" pitchFamily="-123" charset="-122"/>
              </a:rPr>
              <a:t>GrantItem</a:t>
            </a:r>
            <a:endParaRPr lang="en-US" altLang="zh-CN" sz="2000" dirty="0">
              <a:ea typeface="宋体" pitchFamily="-123" charset="-122"/>
              <a:cs typeface="宋体" pitchFamily="-123" charset="-122"/>
            </a:endParaRPr>
          </a:p>
          <a:p>
            <a:pPr lvl="2"/>
            <a:r>
              <a:rPr lang="en-US" altLang="zh-CN" sz="2000" dirty="0" err="1">
                <a:ea typeface="宋体" pitchFamily="-123" charset="-122"/>
                <a:cs typeface="宋体" pitchFamily="-123" charset="-122"/>
              </a:rPr>
              <a:t>StringItem</a:t>
            </a:r>
            <a:endParaRPr lang="en-US" altLang="zh-CN" sz="2000" dirty="0">
              <a:ea typeface="宋体" pitchFamily="-123" charset="-122"/>
              <a:cs typeface="宋体" pitchFamily="-123" charset="-122"/>
            </a:endParaRPr>
          </a:p>
          <a:p>
            <a:r>
              <a:rPr lang="en-US" altLang="zh-CN" sz="2000" dirty="0"/>
              <a:t>Buffer Registers</a:t>
            </a:r>
          </a:p>
          <a:p>
            <a:pPr lvl="1"/>
            <a:r>
              <a:rPr lang="en-US" altLang="zh-CN" sz="1800" dirty="0"/>
              <a:t>34 “registers”</a:t>
            </a:r>
          </a:p>
          <a:p>
            <a:pPr lvl="1"/>
            <a:r>
              <a:rPr lang="en-US" altLang="zh-CN" sz="1800" dirty="0"/>
              <a:t>Specify where</a:t>
            </a:r>
          </a:p>
          <a:p>
            <a:pPr lvl="2"/>
            <a:r>
              <a:rPr lang="en-US" altLang="zh-CN" sz="2000" dirty="0" err="1">
                <a:ea typeface="宋体" pitchFamily="-123" charset="-122"/>
                <a:cs typeface="宋体" pitchFamily="-123" charset="-122"/>
              </a:rPr>
              <a:t>MapItems</a:t>
            </a:r>
            <a:r>
              <a:rPr lang="en-US" altLang="zh-CN" sz="2000" dirty="0">
                <a:ea typeface="宋体" pitchFamily="-123" charset="-122"/>
                <a:cs typeface="宋体" pitchFamily="-123" charset="-122"/>
              </a:rPr>
              <a:t> and </a:t>
            </a:r>
            <a:r>
              <a:rPr lang="en-US" altLang="zh-CN" sz="2000" dirty="0" err="1">
                <a:ea typeface="宋体" pitchFamily="-123" charset="-122"/>
                <a:cs typeface="宋体" pitchFamily="-123" charset="-122"/>
              </a:rPr>
              <a:t>GrantItems</a:t>
            </a:r>
            <a:r>
              <a:rPr lang="en-US" altLang="zh-CN" sz="2000" dirty="0">
                <a:ea typeface="宋体" pitchFamily="-123" charset="-122"/>
                <a:cs typeface="宋体" pitchFamily="-123" charset="-122"/>
              </a:rPr>
              <a:t> are received</a:t>
            </a:r>
          </a:p>
          <a:p>
            <a:pPr lvl="2"/>
            <a:r>
              <a:rPr lang="en-US" altLang="zh-CN" sz="2000" dirty="0" err="1">
                <a:ea typeface="宋体" pitchFamily="-123" charset="-122"/>
                <a:cs typeface="宋体" pitchFamily="-123" charset="-122"/>
              </a:rPr>
              <a:t>StringItems</a:t>
            </a:r>
            <a:r>
              <a:rPr lang="en-US" altLang="zh-CN" sz="2000" dirty="0">
                <a:ea typeface="宋体" pitchFamily="-123" charset="-122"/>
                <a:cs typeface="宋体" pitchFamily="-123" charset="-122"/>
              </a:rPr>
              <a:t> are received</a:t>
            </a:r>
          </a:p>
          <a:p>
            <a:pPr lvl="1"/>
            <a:r>
              <a:rPr lang="en-US" altLang="zh-CN" sz="1800" dirty="0">
                <a:ea typeface="宋体" pitchFamily="-123" charset="-122"/>
                <a:cs typeface="宋体" pitchFamily="-123" charset="-122"/>
              </a:rPr>
              <a:t>if any are permitted to be in the message</a:t>
            </a:r>
            <a:endParaRPr lang="en-US" altLang="zh-CN" sz="1800" dirty="0"/>
          </a:p>
        </p:txBody>
      </p:sp>
    </p:spTree>
    <p:extLst>
      <p:ext uri="{BB962C8B-B14F-4D97-AF65-F5344CB8AC3E}">
        <p14:creationId xmlns:p14="http://schemas.microsoft.com/office/powerpoint/2010/main" val="2672762796"/>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Picture 2"/>
          <p:cNvPicPr>
            <a:picLocks noChangeAspect="1" noChangeArrowheads="1"/>
          </p:cNvPicPr>
          <p:nvPr/>
        </p:nvPicPr>
        <p:blipFill>
          <a:blip r:embed="rId2" cstate="print"/>
          <a:srcRect/>
          <a:stretch>
            <a:fillRect/>
          </a:stretch>
        </p:blipFill>
        <p:spPr bwMode="auto">
          <a:xfrm>
            <a:off x="411163" y="500063"/>
            <a:ext cx="8118475" cy="5715000"/>
          </a:xfrm>
          <a:prstGeom prst="rect">
            <a:avLst/>
          </a:prstGeom>
          <a:noFill/>
          <a:ln w="9525">
            <a:noFill/>
            <a:miter lim="800000"/>
            <a:headEnd/>
            <a:tailEnd/>
          </a:ln>
        </p:spPr>
      </p:pic>
    </p:spTree>
    <p:extLst>
      <p:ext uri="{BB962C8B-B14F-4D97-AF65-F5344CB8AC3E}">
        <p14:creationId xmlns:p14="http://schemas.microsoft.com/office/powerpoint/2010/main" val="3572774685"/>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1"/>
            <a:r>
              <a:rPr lang="en-US" sz="2400" dirty="0"/>
              <a:t>L4</a:t>
            </a:r>
          </a:p>
          <a:p>
            <a:pPr lvl="2"/>
            <a:r>
              <a:rPr lang="en-US" sz="2000" dirty="0"/>
              <a:t>Concept</a:t>
            </a:r>
          </a:p>
          <a:p>
            <a:pPr lvl="2"/>
            <a:r>
              <a:rPr lang="en-US" sz="2000" dirty="0"/>
              <a:t>Features</a:t>
            </a:r>
          </a:p>
          <a:p>
            <a:pPr lvl="2"/>
            <a:r>
              <a:rPr lang="en-US" sz="2000" dirty="0"/>
              <a:t>System call</a:t>
            </a:r>
          </a:p>
          <a:p>
            <a:pPr lvl="2"/>
            <a:r>
              <a:rPr lang="en-US" sz="2000" dirty="0"/>
              <a:t>Interrupt</a:t>
            </a:r>
          </a:p>
          <a:p>
            <a:pPr lvl="2"/>
            <a:r>
              <a:rPr lang="en-US" sz="2000" dirty="0"/>
              <a:t>Thread</a:t>
            </a:r>
          </a:p>
          <a:p>
            <a:pPr lvl="2"/>
            <a:r>
              <a:rPr lang="en-US" sz="2000" dirty="0"/>
              <a:t>IPC</a:t>
            </a:r>
          </a:p>
          <a:p>
            <a:pPr lvl="2"/>
            <a:r>
              <a:rPr lang="en-US" sz="2000" dirty="0">
                <a:solidFill>
                  <a:srgbClr val="FF0000"/>
                </a:solidFill>
              </a:rPr>
              <a:t>Memory Management</a:t>
            </a:r>
          </a:p>
          <a:p>
            <a:pPr lvl="1"/>
            <a:r>
              <a:rPr lang="en-US" sz="2400" dirty="0"/>
              <a:t>L4Linux</a:t>
            </a:r>
          </a:p>
        </p:txBody>
      </p:sp>
    </p:spTree>
    <p:extLst>
      <p:ext uri="{BB962C8B-B14F-4D97-AF65-F5344CB8AC3E}">
        <p14:creationId xmlns:p14="http://schemas.microsoft.com/office/powerpoint/2010/main" val="1896358937"/>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29" name="Picture 2"/>
          <p:cNvPicPr>
            <a:picLocks noChangeAspect="1" noChangeArrowheads="1"/>
          </p:cNvPicPr>
          <p:nvPr/>
        </p:nvPicPr>
        <p:blipFill>
          <a:blip r:embed="rId2" cstate="print"/>
          <a:srcRect/>
          <a:stretch>
            <a:fillRect/>
          </a:stretch>
        </p:blipFill>
        <p:spPr bwMode="auto">
          <a:xfrm>
            <a:off x="757238" y="552450"/>
            <a:ext cx="7629525" cy="5753100"/>
          </a:xfrm>
          <a:prstGeom prst="rect">
            <a:avLst/>
          </a:prstGeom>
          <a:noFill/>
          <a:ln w="9525">
            <a:noFill/>
            <a:miter lim="800000"/>
            <a:headEnd/>
            <a:tailEnd/>
          </a:ln>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09" name="Picture 2"/>
          <p:cNvPicPr>
            <a:picLocks noChangeAspect="1" noChangeArrowheads="1"/>
          </p:cNvPicPr>
          <p:nvPr/>
        </p:nvPicPr>
        <p:blipFill>
          <a:blip r:embed="rId2" cstate="print"/>
          <a:srcRect/>
          <a:stretch>
            <a:fillRect/>
          </a:stretch>
        </p:blipFill>
        <p:spPr bwMode="auto">
          <a:xfrm>
            <a:off x="1500188" y="928688"/>
            <a:ext cx="6096000" cy="5343525"/>
          </a:xfrm>
          <a:prstGeom prst="rect">
            <a:avLst/>
          </a:prstGeom>
          <a:noFill/>
          <a:ln w="9525">
            <a:noFill/>
            <a:miter lim="800000"/>
            <a:headEnd/>
            <a:tailEnd/>
          </a:ln>
        </p:spPr>
      </p:pic>
      <p:sp>
        <p:nvSpPr>
          <p:cNvPr id="145410" name="标题 2"/>
          <p:cNvSpPr>
            <a:spLocks noGrp="1"/>
          </p:cNvSpPr>
          <p:nvPr>
            <p:ph type="title"/>
          </p:nvPr>
        </p:nvSpPr>
        <p:spPr/>
        <p:txBody>
          <a:bodyPr/>
          <a:lstStyle/>
          <a:p>
            <a:r>
              <a:rPr lang="en-US" altLang="zh-CN"/>
              <a:t>Map</a:t>
            </a:r>
            <a:endParaRPr lang="zh-CN" altLang="en-US"/>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3" name="Picture 2"/>
          <p:cNvPicPr>
            <a:picLocks noChangeAspect="1" noChangeArrowheads="1"/>
          </p:cNvPicPr>
          <p:nvPr/>
        </p:nvPicPr>
        <p:blipFill>
          <a:blip r:embed="rId2" cstate="print"/>
          <a:srcRect/>
          <a:stretch>
            <a:fillRect/>
          </a:stretch>
        </p:blipFill>
        <p:spPr bwMode="auto">
          <a:xfrm>
            <a:off x="1428750" y="857250"/>
            <a:ext cx="6248400" cy="5448300"/>
          </a:xfrm>
          <a:prstGeom prst="rect">
            <a:avLst/>
          </a:prstGeom>
          <a:noFill/>
          <a:ln w="9525">
            <a:noFill/>
            <a:miter lim="8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2"/>
            <a:r>
              <a:rPr lang="en-US" altLang="zh-CN" dirty="0"/>
              <a:t>Background</a:t>
            </a:r>
          </a:p>
          <a:p>
            <a:pPr lvl="2"/>
            <a:r>
              <a:rPr lang="en-US" altLang="zh-CN" dirty="0">
                <a:solidFill>
                  <a:srgbClr val="FF0000"/>
                </a:solidFill>
              </a:rPr>
              <a:t>Microkernel Concept</a:t>
            </a:r>
          </a:p>
          <a:p>
            <a:pPr lvl="1"/>
            <a:r>
              <a:rPr lang="en-US" sz="2400" dirty="0"/>
              <a:t>Mach</a:t>
            </a:r>
          </a:p>
          <a:p>
            <a:pPr lvl="1"/>
            <a:r>
              <a:rPr lang="en-US" sz="2400" dirty="0"/>
              <a:t>L4</a:t>
            </a:r>
          </a:p>
          <a:p>
            <a:pPr lvl="1"/>
            <a:r>
              <a:rPr lang="en-US" sz="2400" dirty="0"/>
              <a:t>L4Linux</a:t>
            </a:r>
          </a:p>
        </p:txBody>
      </p:sp>
    </p:spTree>
    <p:extLst>
      <p:ext uri="{BB962C8B-B14F-4D97-AF65-F5344CB8AC3E}">
        <p14:creationId xmlns:p14="http://schemas.microsoft.com/office/powerpoint/2010/main" val="2706245489"/>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7" name="Picture 2"/>
          <p:cNvPicPr>
            <a:picLocks noChangeAspect="1" noChangeArrowheads="1"/>
          </p:cNvPicPr>
          <p:nvPr/>
        </p:nvPicPr>
        <p:blipFill>
          <a:blip r:embed="rId3" cstate="print"/>
          <a:srcRect/>
          <a:stretch>
            <a:fillRect/>
          </a:stretch>
        </p:blipFill>
        <p:spPr bwMode="auto">
          <a:xfrm>
            <a:off x="1343025" y="838200"/>
            <a:ext cx="6457950" cy="5181600"/>
          </a:xfrm>
          <a:prstGeom prst="rect">
            <a:avLst/>
          </a:prstGeom>
          <a:noFill/>
          <a:ln w="9525">
            <a:noFill/>
            <a:miter lim="800000"/>
            <a:headEnd/>
            <a:tailEnd/>
          </a:ln>
        </p:spPr>
      </p:pic>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1" name="Picture 2"/>
          <p:cNvPicPr>
            <a:picLocks noChangeAspect="1" noChangeArrowheads="1"/>
          </p:cNvPicPr>
          <p:nvPr/>
        </p:nvPicPr>
        <p:blipFill>
          <a:blip r:embed="rId2" cstate="print"/>
          <a:srcRect/>
          <a:stretch>
            <a:fillRect/>
          </a:stretch>
        </p:blipFill>
        <p:spPr bwMode="auto">
          <a:xfrm>
            <a:off x="642938" y="1143000"/>
            <a:ext cx="7899400" cy="4310063"/>
          </a:xfrm>
          <a:prstGeom prst="rect">
            <a:avLst/>
          </a:prstGeom>
          <a:noFill/>
          <a:ln w="9525">
            <a:noFill/>
            <a:miter lim="800000"/>
            <a:headEnd/>
            <a:tailEnd/>
          </a:ln>
        </p:spPr>
      </p:pic>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5" name="Picture 2"/>
          <p:cNvPicPr>
            <a:picLocks noChangeAspect="1" noChangeArrowheads="1"/>
          </p:cNvPicPr>
          <p:nvPr/>
        </p:nvPicPr>
        <p:blipFill>
          <a:blip r:embed="rId2" cstate="print"/>
          <a:srcRect/>
          <a:stretch>
            <a:fillRect/>
          </a:stretch>
        </p:blipFill>
        <p:spPr bwMode="auto">
          <a:xfrm>
            <a:off x="647700" y="1338263"/>
            <a:ext cx="7848600" cy="4181475"/>
          </a:xfrm>
          <a:prstGeom prst="rect">
            <a:avLst/>
          </a:prstGeom>
          <a:noFill/>
          <a:ln w="9525">
            <a:noFill/>
            <a:miter lim="800000"/>
            <a:headEnd/>
            <a:tailEnd/>
          </a:ln>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1"/>
            <a:r>
              <a:rPr lang="en-US" sz="2400" dirty="0"/>
              <a:t>L4</a:t>
            </a:r>
          </a:p>
          <a:p>
            <a:pPr lvl="1"/>
            <a:r>
              <a:rPr lang="en-US" sz="2400" dirty="0">
                <a:solidFill>
                  <a:srgbClr val="FF0000"/>
                </a:solidFill>
              </a:rPr>
              <a:t>L4Linux</a:t>
            </a:r>
          </a:p>
          <a:p>
            <a:pPr lvl="2"/>
            <a:r>
              <a:rPr lang="en-US" sz="2000" dirty="0">
                <a:solidFill>
                  <a:srgbClr val="FF0000"/>
                </a:solidFill>
              </a:rPr>
              <a:t>Implementation</a:t>
            </a:r>
          </a:p>
          <a:p>
            <a:pPr lvl="2"/>
            <a:r>
              <a:rPr lang="en-US" sz="2000" dirty="0"/>
              <a:t>Performance</a:t>
            </a:r>
          </a:p>
        </p:txBody>
      </p:sp>
    </p:spTree>
    <p:extLst>
      <p:ext uri="{BB962C8B-B14F-4D97-AF65-F5344CB8AC3E}">
        <p14:creationId xmlns:p14="http://schemas.microsoft.com/office/powerpoint/2010/main" val="3556486315"/>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p:txBody>
          <a:bodyPr/>
          <a:lstStyle/>
          <a:p>
            <a:r>
              <a:rPr lang="en-US" altLang="zh-CN">
                <a:ea typeface="宋体" pitchFamily="-123" charset="-122"/>
                <a:cs typeface="宋体" pitchFamily="-123" charset="-122"/>
              </a:rPr>
              <a:t>Implementation of L4Linux</a:t>
            </a:r>
          </a:p>
        </p:txBody>
      </p:sp>
      <p:sp>
        <p:nvSpPr>
          <p:cNvPr id="177154" name="Rectangle 3"/>
          <p:cNvSpPr>
            <a:spLocks noGrp="1" noChangeArrowheads="1"/>
          </p:cNvSpPr>
          <p:nvPr>
            <p:ph type="body" idx="1"/>
          </p:nvPr>
        </p:nvSpPr>
        <p:spPr/>
        <p:txBody>
          <a:bodyPr/>
          <a:lstStyle/>
          <a:p>
            <a:r>
              <a:rPr lang="en-US" altLang="zh-CN" dirty="0">
                <a:ea typeface="宋体" pitchFamily="-123" charset="-122"/>
                <a:cs typeface="宋体" pitchFamily="-123" charset="-122"/>
              </a:rPr>
              <a:t>develop L4Linux, a </a:t>
            </a:r>
            <a:r>
              <a:rPr lang="en-US" altLang="zh-CN" dirty="0" err="1">
                <a:ea typeface="宋体" pitchFamily="-123" charset="-122"/>
                <a:cs typeface="宋体" pitchFamily="-123" charset="-122"/>
              </a:rPr>
              <a:t>linux</a:t>
            </a:r>
            <a:r>
              <a:rPr lang="en-US" altLang="zh-CN" dirty="0">
                <a:ea typeface="宋体" pitchFamily="-123" charset="-122"/>
                <a:cs typeface="宋体" pitchFamily="-123" charset="-122"/>
              </a:rPr>
              <a:t> “personality” on top of the L4 microkernel</a:t>
            </a:r>
          </a:p>
          <a:p>
            <a:r>
              <a:rPr lang="en-US" altLang="zh-CN" dirty="0">
                <a:ea typeface="宋体" pitchFamily="-123" charset="-122"/>
                <a:cs typeface="宋体" pitchFamily="-123" charset="-122"/>
              </a:rPr>
              <a:t>due to time restrictions the </a:t>
            </a:r>
            <a:r>
              <a:rPr lang="en-US" altLang="zh-CN" dirty="0" err="1">
                <a:ea typeface="宋体" pitchFamily="-123" charset="-122"/>
                <a:cs typeface="宋体" pitchFamily="-123" charset="-122"/>
              </a:rPr>
              <a:t>linux</a:t>
            </a:r>
            <a:r>
              <a:rPr lang="en-US" altLang="zh-CN" dirty="0">
                <a:ea typeface="宋体" pitchFamily="-123" charset="-122"/>
                <a:cs typeface="宋体" pitchFamily="-123" charset="-122"/>
              </a:rPr>
              <a:t> kernel was not fine tuned in L4Linux, so results are only an upper bound on the performance penalty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p:txBody>
          <a:bodyPr/>
          <a:lstStyle/>
          <a:p>
            <a:r>
              <a:rPr lang="en-US" altLang="zh-CN">
                <a:ea typeface="宋体" pitchFamily="-123" charset="-122"/>
                <a:cs typeface="宋体" pitchFamily="-123" charset="-122"/>
              </a:rPr>
              <a:t>L4Linux</a:t>
            </a:r>
          </a:p>
        </p:txBody>
      </p:sp>
      <p:sp>
        <p:nvSpPr>
          <p:cNvPr id="178178" name="Rectangle 3"/>
          <p:cNvSpPr>
            <a:spLocks noGrp="1" noChangeArrowheads="1"/>
          </p:cNvSpPr>
          <p:nvPr>
            <p:ph type="body" idx="1"/>
          </p:nvPr>
        </p:nvSpPr>
        <p:spPr/>
        <p:txBody>
          <a:bodyPr/>
          <a:lstStyle/>
          <a:p>
            <a:r>
              <a:rPr lang="en-US" altLang="zh-CN" dirty="0" err="1">
                <a:ea typeface="宋体" pitchFamily="-123" charset="-122"/>
                <a:cs typeface="宋体" pitchFamily="-123" charset="-122"/>
              </a:rPr>
              <a:t>linux</a:t>
            </a:r>
            <a:r>
              <a:rPr lang="en-US" altLang="zh-CN" dirty="0">
                <a:ea typeface="宋体" pitchFamily="-123" charset="-122"/>
                <a:cs typeface="宋体" pitchFamily="-123" charset="-122"/>
              </a:rPr>
              <a:t> 2.0.21 on top of L4 (Last version is 5.13)</a:t>
            </a:r>
          </a:p>
          <a:p>
            <a:r>
              <a:rPr lang="en-US" altLang="zh-CN" dirty="0" err="1">
                <a:ea typeface="宋体" pitchFamily="-123" charset="-122"/>
                <a:cs typeface="宋体" pitchFamily="-123" charset="-122"/>
              </a:rPr>
              <a:t>linux</a:t>
            </a:r>
            <a:r>
              <a:rPr lang="en-US" altLang="zh-CN" dirty="0">
                <a:ea typeface="宋体" pitchFamily="-123" charset="-122"/>
                <a:cs typeface="宋体" pitchFamily="-123" charset="-122"/>
              </a:rPr>
              <a:t> kernel is a user level server </a:t>
            </a:r>
          </a:p>
          <a:p>
            <a:r>
              <a:rPr lang="en-US" altLang="zh-CN" dirty="0">
                <a:ea typeface="宋体" pitchFamily="-123" charset="-122"/>
                <a:cs typeface="宋体" pitchFamily="-123" charset="-122"/>
              </a:rPr>
              <a:t>100% binary compatible</a:t>
            </a:r>
          </a:p>
          <a:p>
            <a:pPr lvl="1"/>
            <a:r>
              <a:rPr lang="en-US" altLang="zh-CN" sz="2400" dirty="0">
                <a:ea typeface="宋体" pitchFamily="-123" charset="-122"/>
                <a:cs typeface="宋体" pitchFamily="-123" charset="-122"/>
              </a:rPr>
              <a:t>modified versions of shared C library </a:t>
            </a:r>
            <a:r>
              <a:rPr lang="en-US" altLang="zh-CN" sz="2400" dirty="0" err="1">
                <a:ea typeface="宋体" pitchFamily="-123" charset="-122"/>
                <a:cs typeface="宋体" pitchFamily="-123" charset="-122"/>
              </a:rPr>
              <a:t>libc.so</a:t>
            </a:r>
            <a:r>
              <a:rPr lang="en-US" altLang="zh-CN" sz="2400" dirty="0">
                <a:ea typeface="宋体" pitchFamily="-123" charset="-122"/>
                <a:cs typeface="宋体" pitchFamily="-123" charset="-122"/>
              </a:rPr>
              <a:t> and </a:t>
            </a:r>
            <a:r>
              <a:rPr lang="en-US" altLang="zh-CN" sz="2400" dirty="0" err="1">
                <a:ea typeface="宋体" pitchFamily="-123" charset="-122"/>
                <a:cs typeface="宋体" pitchFamily="-123" charset="-122"/>
              </a:rPr>
              <a:t>libc.a</a:t>
            </a:r>
            <a:endParaRPr lang="en-US" altLang="zh-CN" sz="2400" dirty="0">
              <a:ea typeface="宋体" pitchFamily="-123" charset="-122"/>
              <a:cs typeface="宋体" pitchFamily="-123" charset="-122"/>
            </a:endParaRPr>
          </a:p>
          <a:p>
            <a:pPr lvl="1"/>
            <a:r>
              <a:rPr lang="en-US" altLang="zh-CN" sz="2400" dirty="0">
                <a:ea typeface="宋体" pitchFamily="-123" charset="-122"/>
                <a:cs typeface="宋体" pitchFamily="-123" charset="-122"/>
              </a:rPr>
              <a:t>user level “trampoline” exception</a:t>
            </a:r>
          </a:p>
          <a:p>
            <a:r>
              <a:rPr lang="en-US" altLang="zh-CN" dirty="0">
                <a:ea typeface="宋体" pitchFamily="-123" charset="-122"/>
                <a:cs typeface="宋体" pitchFamily="-123" charset="-122"/>
              </a:rPr>
              <a:t>14 engineer months and 6500 rewritten lines out of a total of ~340,000</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title"/>
          </p:nvPr>
        </p:nvSpPr>
        <p:spPr/>
        <p:txBody>
          <a:bodyPr/>
          <a:lstStyle/>
          <a:p>
            <a:r>
              <a:rPr lang="en-US" altLang="zh-CN"/>
              <a:t>Trampoline</a:t>
            </a:r>
          </a:p>
        </p:txBody>
      </p:sp>
      <p:sp>
        <p:nvSpPr>
          <p:cNvPr id="179202" name="Rectangle 3"/>
          <p:cNvSpPr>
            <a:spLocks noGrp="1" noChangeArrowheads="1"/>
          </p:cNvSpPr>
          <p:nvPr>
            <p:ph type="body" idx="1"/>
          </p:nvPr>
        </p:nvSpPr>
        <p:spPr/>
        <p:txBody>
          <a:bodyPr/>
          <a:lstStyle/>
          <a:p>
            <a:r>
              <a:rPr lang="en-US" altLang="zh-CN" dirty="0">
                <a:solidFill>
                  <a:srgbClr val="FF0000"/>
                </a:solidFill>
              </a:rPr>
              <a:t>100% binary compatible</a:t>
            </a:r>
            <a:r>
              <a:rPr lang="en-US" altLang="zh-CN" dirty="0"/>
              <a:t> means that a program statically linked against the native Linux library must run, unmodified, on L4Linux</a:t>
            </a:r>
          </a:p>
          <a:p>
            <a:r>
              <a:rPr lang="en-US" altLang="zh-CN" dirty="0">
                <a:solidFill>
                  <a:srgbClr val="FF0000"/>
                </a:solidFill>
              </a:rPr>
              <a:t>the trampoline “bounces” the system-call trap </a:t>
            </a:r>
            <a:r>
              <a:rPr lang="en-US" altLang="zh-CN" dirty="0"/>
              <a:t>that on native Linux went into the kernel back into the modified shared library on L4Linux</a:t>
            </a:r>
          </a:p>
          <a:p>
            <a:r>
              <a:rPr lang="en-US" altLang="zh-CN" dirty="0">
                <a:solidFill>
                  <a:srgbClr val="FF0000"/>
                </a:solidFill>
              </a:rPr>
              <a:t>Microkernel </a:t>
            </a:r>
            <a:r>
              <a:rPr lang="en-US" altLang="zh-CN" dirty="0" err="1">
                <a:solidFill>
                  <a:srgbClr val="FF0000"/>
                </a:solidFill>
              </a:rPr>
              <a:t>upcalls</a:t>
            </a:r>
            <a:r>
              <a:rPr lang="en-US" altLang="zh-CN" dirty="0">
                <a:solidFill>
                  <a:srgbClr val="FF0000"/>
                </a:solidFill>
              </a:rPr>
              <a:t> into user level handler</a:t>
            </a:r>
            <a:r>
              <a:rPr lang="en-US" altLang="zh-CN" dirty="0"/>
              <a:t>, handler then makes an RPC (read, invokes kernel again) to OS personality to invoke system call</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title"/>
          </p:nvPr>
        </p:nvSpPr>
        <p:spPr/>
        <p:txBody>
          <a:bodyPr/>
          <a:lstStyle/>
          <a:p>
            <a:r>
              <a:rPr lang="en-US" altLang="zh-CN">
                <a:ea typeface="宋体" pitchFamily="-123" charset="-122"/>
                <a:cs typeface="宋体" pitchFamily="-123" charset="-122"/>
              </a:rPr>
              <a:t>L4Linux (cont’d)</a:t>
            </a:r>
          </a:p>
        </p:txBody>
      </p:sp>
      <p:sp>
        <p:nvSpPr>
          <p:cNvPr id="181250" name="Rectangle 3"/>
          <p:cNvSpPr>
            <a:spLocks noGrp="1" noChangeArrowheads="1"/>
          </p:cNvSpPr>
          <p:nvPr>
            <p:ph type="body" idx="1"/>
          </p:nvPr>
        </p:nvSpPr>
        <p:spPr>
          <a:xfrm>
            <a:off x="457200" y="1295400"/>
            <a:ext cx="8229600" cy="5257800"/>
          </a:xfrm>
        </p:spPr>
        <p:txBody>
          <a:bodyPr/>
          <a:lstStyle/>
          <a:p>
            <a:r>
              <a:rPr lang="en-US" altLang="zh-CN" dirty="0">
                <a:ea typeface="宋体" pitchFamily="-123" charset="-122"/>
                <a:cs typeface="宋体" pitchFamily="-123" charset="-122"/>
              </a:rPr>
              <a:t>L4 maps the entire initial </a:t>
            </a:r>
            <a:r>
              <a:rPr lang="en-US" altLang="zh-CN" dirty="0">
                <a:solidFill>
                  <a:srgbClr val="FF0000"/>
                </a:solidFill>
                <a:ea typeface="宋体" pitchFamily="-123" charset="-122"/>
                <a:cs typeface="宋体" pitchFamily="-123" charset="-122"/>
              </a:rPr>
              <a:t>address space </a:t>
            </a:r>
            <a:r>
              <a:rPr lang="en-US" altLang="zh-CN" dirty="0">
                <a:ea typeface="宋体" pitchFamily="-123" charset="-122"/>
                <a:cs typeface="宋体" pitchFamily="-123" charset="-122"/>
              </a:rPr>
              <a:t>to kernel server</a:t>
            </a:r>
          </a:p>
          <a:p>
            <a:r>
              <a:rPr lang="en-US" altLang="zh-CN" dirty="0">
                <a:solidFill>
                  <a:srgbClr val="FF0000"/>
                </a:solidFill>
                <a:ea typeface="宋体" pitchFamily="-123" charset="-122"/>
                <a:cs typeface="宋体" pitchFamily="-123" charset="-122"/>
              </a:rPr>
              <a:t>Single thread in L4</a:t>
            </a:r>
            <a:r>
              <a:rPr lang="en-US" altLang="zh-CN" dirty="0">
                <a:ea typeface="宋体" pitchFamily="-123" charset="-122"/>
                <a:cs typeface="宋体" pitchFamily="-123" charset="-122"/>
              </a:rPr>
              <a:t>, acts as a single virtual processor to the Linux server</a:t>
            </a:r>
          </a:p>
          <a:p>
            <a:r>
              <a:rPr lang="en-US" altLang="zh-CN" dirty="0">
                <a:solidFill>
                  <a:srgbClr val="FF0000"/>
                </a:solidFill>
                <a:ea typeface="宋体" pitchFamily="-123" charset="-122"/>
                <a:cs typeface="宋体" pitchFamily="-123" charset="-122"/>
              </a:rPr>
              <a:t>Linux server </a:t>
            </a:r>
            <a:r>
              <a:rPr lang="en-US" altLang="zh-CN" dirty="0">
                <a:ea typeface="宋体" pitchFamily="-123" charset="-122"/>
                <a:cs typeface="宋体" pitchFamily="-123" charset="-122"/>
              </a:rPr>
              <a:t>occupies a small memory region, which utilizes Pentium’s segment feature to protect its TLB entries, so the TLB always has the Linux server’s translations (small-address-space optimization)</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r>
              <a:rPr lang="en-US" altLang="zh-CN">
                <a:ea typeface="宋体" pitchFamily="-123" charset="-122"/>
                <a:cs typeface="宋体" pitchFamily="-123" charset="-122"/>
              </a:rPr>
              <a:t>L4Linux (cont)</a:t>
            </a:r>
          </a:p>
        </p:txBody>
      </p:sp>
      <p:sp>
        <p:nvSpPr>
          <p:cNvPr id="182274" name="Rectangle 3"/>
          <p:cNvSpPr>
            <a:spLocks noGrp="1" noChangeArrowheads="1"/>
          </p:cNvSpPr>
          <p:nvPr>
            <p:ph type="body" idx="1"/>
          </p:nvPr>
        </p:nvSpPr>
        <p:spPr>
          <a:xfrm>
            <a:off x="457200" y="1600200"/>
            <a:ext cx="8229600" cy="4800600"/>
          </a:xfrm>
        </p:spPr>
        <p:txBody>
          <a:bodyPr/>
          <a:lstStyle/>
          <a:p>
            <a:r>
              <a:rPr lang="en-US" altLang="zh-CN" dirty="0">
                <a:ea typeface="宋体" pitchFamily="-123" charset="-122"/>
                <a:cs typeface="宋体" pitchFamily="-123" charset="-122"/>
              </a:rPr>
              <a:t>L4 allows user level processes to disable </a:t>
            </a:r>
            <a:r>
              <a:rPr lang="en-US" altLang="zh-CN" dirty="0">
                <a:solidFill>
                  <a:srgbClr val="FF0000"/>
                </a:solidFill>
                <a:ea typeface="宋体" pitchFamily="-123" charset="-122"/>
                <a:cs typeface="宋体" pitchFamily="-123" charset="-122"/>
              </a:rPr>
              <a:t>interrupts</a:t>
            </a:r>
            <a:r>
              <a:rPr lang="en-US" altLang="zh-CN" dirty="0">
                <a:ea typeface="宋体" pitchFamily="-123" charset="-122"/>
                <a:cs typeface="宋体" pitchFamily="-123" charset="-122"/>
              </a:rPr>
              <a:t>, so uniprocessor version of </a:t>
            </a:r>
            <a:r>
              <a:rPr lang="en-US" altLang="zh-CN" dirty="0" err="1">
                <a:ea typeface="宋体" pitchFamily="-123" charset="-122"/>
                <a:cs typeface="宋体" pitchFamily="-123" charset="-122"/>
              </a:rPr>
              <a:t>linux</a:t>
            </a:r>
            <a:r>
              <a:rPr lang="en-US" altLang="zh-CN" dirty="0">
                <a:ea typeface="宋体" pitchFamily="-123" charset="-122"/>
                <a:cs typeface="宋体" pitchFamily="-123" charset="-122"/>
              </a:rPr>
              <a:t> did not need modification of critical sections</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title"/>
          </p:nvPr>
        </p:nvSpPr>
        <p:spPr/>
        <p:txBody>
          <a:bodyPr/>
          <a:lstStyle/>
          <a:p>
            <a:r>
              <a:rPr lang="en-US" altLang="zh-CN">
                <a:ea typeface="宋体" pitchFamily="-123" charset="-122"/>
                <a:cs typeface="宋体" pitchFamily="-123" charset="-122"/>
              </a:rPr>
              <a:t>L4Linux (cont)</a:t>
            </a:r>
          </a:p>
        </p:txBody>
      </p:sp>
      <p:sp>
        <p:nvSpPr>
          <p:cNvPr id="183298" name="Rectangle 3"/>
          <p:cNvSpPr>
            <a:spLocks noGrp="1" noChangeArrowheads="1"/>
          </p:cNvSpPr>
          <p:nvPr>
            <p:ph type="body" idx="1"/>
          </p:nvPr>
        </p:nvSpPr>
        <p:spPr/>
        <p:txBody>
          <a:bodyPr/>
          <a:lstStyle/>
          <a:p>
            <a:r>
              <a:rPr lang="en-US" altLang="zh-CN" dirty="0">
                <a:solidFill>
                  <a:srgbClr val="FF0000"/>
                </a:solidFill>
                <a:ea typeface="宋体" pitchFamily="-123" charset="-122"/>
                <a:cs typeface="宋体" pitchFamily="-123" charset="-122"/>
              </a:rPr>
              <a:t>Interrupt threads </a:t>
            </a:r>
            <a:r>
              <a:rPr lang="en-US" altLang="zh-CN" dirty="0">
                <a:ea typeface="宋体" pitchFamily="-123" charset="-122"/>
                <a:cs typeface="宋体" pitchFamily="-123" charset="-122"/>
              </a:rPr>
              <a:t>have a priority above the server itself, so they don’t execute concurrently</a:t>
            </a:r>
          </a:p>
          <a:p>
            <a:r>
              <a:rPr lang="en-US" altLang="zh-CN" dirty="0">
                <a:solidFill>
                  <a:srgbClr val="FF0000"/>
                </a:solidFill>
                <a:ea typeface="宋体" pitchFamily="-123" charset="-122"/>
                <a:cs typeface="宋体" pitchFamily="-123" charset="-122"/>
              </a:rPr>
              <a:t>Signals</a:t>
            </a:r>
            <a:r>
              <a:rPr lang="en-US" altLang="zh-CN" dirty="0">
                <a:ea typeface="宋体" pitchFamily="-123" charset="-122"/>
                <a:cs typeface="宋体" pitchFamily="-123" charset="-122"/>
              </a:rPr>
              <a:t> are forwarded to a co-located signal handler inside each user process, since only a thread in the same address space can manipulate another thread’s state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Concepts in Microkernel</a:t>
            </a:r>
          </a:p>
        </p:txBody>
      </p:sp>
      <p:sp>
        <p:nvSpPr>
          <p:cNvPr id="3" name="Content Placeholder 2"/>
          <p:cNvSpPr>
            <a:spLocks noGrp="1"/>
          </p:cNvSpPr>
          <p:nvPr>
            <p:ph idx="1"/>
          </p:nvPr>
        </p:nvSpPr>
        <p:spPr/>
        <p:txBody>
          <a:bodyPr/>
          <a:lstStyle/>
          <a:p>
            <a:r>
              <a:rPr lang="en-US" dirty="0"/>
              <a:t>Address space</a:t>
            </a:r>
          </a:p>
          <a:p>
            <a:pPr lvl="1"/>
            <a:r>
              <a:rPr lang="en-US" dirty="0"/>
              <a:t>Virtual message passing</a:t>
            </a:r>
          </a:p>
          <a:p>
            <a:r>
              <a:rPr lang="en-US" dirty="0"/>
              <a:t>Inter-process communication (IPC)</a:t>
            </a:r>
          </a:p>
          <a:p>
            <a:pPr lvl="1"/>
            <a:r>
              <a:rPr lang="en-US" dirty="0"/>
              <a:t>Interrupt Handling</a:t>
            </a:r>
          </a:p>
          <a:p>
            <a:r>
              <a:rPr lang="en-US" altLang="zh-CN" dirty="0"/>
              <a:t>Unique Identifiers (UID)</a:t>
            </a:r>
            <a:endParaRPr lang="en-US" dirty="0"/>
          </a:p>
        </p:txBody>
      </p:sp>
    </p:spTree>
    <p:extLst>
      <p:ext uri="{BB962C8B-B14F-4D97-AF65-F5344CB8AC3E}">
        <p14:creationId xmlns:p14="http://schemas.microsoft.com/office/powerpoint/2010/main" val="1082686233"/>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p:nvPr>
        </p:nvSpPr>
        <p:spPr/>
        <p:txBody>
          <a:bodyPr/>
          <a:lstStyle/>
          <a:p>
            <a:r>
              <a:rPr lang="en-US" altLang="zh-CN">
                <a:ea typeface="宋体" pitchFamily="-123" charset="-122"/>
                <a:cs typeface="宋体" pitchFamily="-123" charset="-122"/>
              </a:rPr>
              <a:t>L4Linux (cont)</a:t>
            </a:r>
          </a:p>
        </p:txBody>
      </p:sp>
      <p:sp>
        <p:nvSpPr>
          <p:cNvPr id="184322" name="Rectangle 3"/>
          <p:cNvSpPr>
            <a:spLocks noGrp="1" noChangeArrowheads="1"/>
          </p:cNvSpPr>
          <p:nvPr>
            <p:ph type="body" idx="1"/>
          </p:nvPr>
        </p:nvSpPr>
        <p:spPr/>
        <p:txBody>
          <a:bodyPr/>
          <a:lstStyle/>
          <a:p>
            <a:r>
              <a:rPr lang="en-US" altLang="zh-CN" dirty="0">
                <a:ea typeface="宋体" pitchFamily="-123" charset="-122"/>
                <a:cs typeface="宋体" pitchFamily="-123" charset="-122"/>
              </a:rPr>
              <a:t>Scheduling is mostly done by </a:t>
            </a:r>
            <a:r>
              <a:rPr lang="en-US" altLang="zh-CN" dirty="0">
                <a:solidFill>
                  <a:srgbClr val="FF0000"/>
                </a:solidFill>
                <a:ea typeface="宋体" pitchFamily="-123" charset="-122"/>
                <a:cs typeface="宋体" pitchFamily="-123" charset="-122"/>
              </a:rPr>
              <a:t>L4 scheduler</a:t>
            </a:r>
          </a:p>
          <a:p>
            <a:r>
              <a:rPr lang="en-US" altLang="zh-CN" dirty="0">
                <a:solidFill>
                  <a:srgbClr val="FF0000"/>
                </a:solidFill>
                <a:ea typeface="宋体" pitchFamily="-123" charset="-122"/>
                <a:cs typeface="宋体" pitchFamily="-123" charset="-122"/>
              </a:rPr>
              <a:t>Four priority levels</a:t>
            </a:r>
            <a:r>
              <a:rPr lang="en-US" altLang="zh-CN" dirty="0">
                <a:ea typeface="宋体" pitchFamily="-123" charset="-122"/>
                <a:cs typeface="宋体" pitchFamily="-123" charset="-122"/>
              </a:rPr>
              <a:t>: top half interrupts, bottom half interrupts, the </a:t>
            </a:r>
            <a:r>
              <a:rPr lang="en-US" altLang="zh-CN" dirty="0" err="1">
                <a:ea typeface="宋体" pitchFamily="-123" charset="-122"/>
                <a:cs typeface="宋体" pitchFamily="-123" charset="-122"/>
              </a:rPr>
              <a:t>linux</a:t>
            </a:r>
            <a:r>
              <a:rPr lang="en-US" altLang="zh-CN" dirty="0">
                <a:ea typeface="宋体" pitchFamily="-123" charset="-122"/>
                <a:cs typeface="宋体" pitchFamily="-123" charset="-122"/>
              </a:rPr>
              <a:t> server, user processes.  No priority decay.</a:t>
            </a:r>
          </a:p>
          <a:p>
            <a:r>
              <a:rPr lang="en-US" altLang="zh-CN" dirty="0">
                <a:ea typeface="宋体" pitchFamily="-123" charset="-122"/>
                <a:cs typeface="宋体" pitchFamily="-123" charset="-122"/>
              </a:rPr>
              <a:t>So L4 interrupts the </a:t>
            </a:r>
            <a:r>
              <a:rPr lang="en-US" altLang="zh-CN" dirty="0" err="1">
                <a:ea typeface="宋体" pitchFamily="-123" charset="-122"/>
                <a:cs typeface="宋体" pitchFamily="-123" charset="-122"/>
              </a:rPr>
              <a:t>linux</a:t>
            </a:r>
            <a:r>
              <a:rPr lang="en-US" altLang="zh-CN" dirty="0">
                <a:ea typeface="宋体" pitchFamily="-123" charset="-122"/>
                <a:cs typeface="宋体" pitchFamily="-123" charset="-122"/>
              </a:rPr>
              <a:t> server in the same way the hardware would interrupt a native </a:t>
            </a:r>
            <a:r>
              <a:rPr lang="en-US" altLang="zh-CN" dirty="0" err="1">
                <a:ea typeface="宋体" pitchFamily="-123" charset="-122"/>
                <a:cs typeface="宋体" pitchFamily="-123" charset="-122"/>
              </a:rPr>
              <a:t>linux</a:t>
            </a:r>
            <a:r>
              <a:rPr lang="en-US" altLang="zh-CN" dirty="0">
                <a:ea typeface="宋体" pitchFamily="-123" charset="-122"/>
                <a:cs typeface="宋体" pitchFamily="-123" charset="-122"/>
              </a:rPr>
              <a:t> kernel</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dirty="0"/>
              <a:t>O</a:t>
            </a:r>
            <a:r>
              <a:rPr lang="en-US" altLang="zh-CN" dirty="0">
                <a:ea typeface="宋体" pitchFamily="-123" charset="-122"/>
                <a:cs typeface="宋体" pitchFamily="-123" charset="-122"/>
              </a:rPr>
              <a:t>utline</a:t>
            </a:r>
            <a:endParaRPr lang="en-US" altLang="zh-CN" dirty="0"/>
          </a:p>
        </p:txBody>
      </p:sp>
      <p:sp>
        <p:nvSpPr>
          <p:cNvPr id="21506" name="内容占位符 2"/>
          <p:cNvSpPr>
            <a:spLocks noGrp="1"/>
          </p:cNvSpPr>
          <p:nvPr>
            <p:ph idx="1"/>
          </p:nvPr>
        </p:nvSpPr>
        <p:spPr>
          <a:xfrm>
            <a:off x="395536" y="853257"/>
            <a:ext cx="8352928" cy="5312047"/>
          </a:xfrm>
        </p:spPr>
        <p:txBody>
          <a:bodyPr/>
          <a:lstStyle/>
          <a:p>
            <a:pPr lvl="1"/>
            <a:r>
              <a:rPr lang="en-US" sz="2400" dirty="0"/>
              <a:t>Definition of Microkernel</a:t>
            </a:r>
          </a:p>
          <a:p>
            <a:pPr lvl="1"/>
            <a:r>
              <a:rPr lang="en-US" sz="2400" dirty="0"/>
              <a:t>Mach</a:t>
            </a:r>
          </a:p>
          <a:p>
            <a:pPr lvl="1"/>
            <a:r>
              <a:rPr lang="en-US" sz="2400" dirty="0"/>
              <a:t>L4</a:t>
            </a:r>
          </a:p>
          <a:p>
            <a:pPr lvl="1"/>
            <a:r>
              <a:rPr lang="en-US" sz="2400" dirty="0"/>
              <a:t>L4Linux</a:t>
            </a:r>
          </a:p>
          <a:p>
            <a:pPr lvl="2"/>
            <a:r>
              <a:rPr lang="en-US" sz="2000" dirty="0"/>
              <a:t>Implementation</a:t>
            </a:r>
          </a:p>
          <a:p>
            <a:pPr lvl="2"/>
            <a:r>
              <a:rPr lang="en-US" sz="2000" dirty="0">
                <a:solidFill>
                  <a:srgbClr val="FF0000"/>
                </a:solidFill>
              </a:rPr>
              <a:t>Performance</a:t>
            </a:r>
          </a:p>
        </p:txBody>
      </p:sp>
    </p:spTree>
    <p:extLst>
      <p:ext uri="{BB962C8B-B14F-4D97-AF65-F5344CB8AC3E}">
        <p14:creationId xmlns:p14="http://schemas.microsoft.com/office/powerpoint/2010/main" val="4223876819"/>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p:nvPr>
        </p:nvSpPr>
        <p:spPr/>
        <p:txBody>
          <a:bodyPr/>
          <a:lstStyle/>
          <a:p>
            <a:r>
              <a:rPr lang="en-US" altLang="zh-CN">
                <a:ea typeface="宋体" pitchFamily="-123" charset="-122"/>
                <a:cs typeface="宋体" pitchFamily="-123" charset="-122"/>
              </a:rPr>
              <a:t>Experiments</a:t>
            </a:r>
          </a:p>
        </p:txBody>
      </p:sp>
      <p:sp>
        <p:nvSpPr>
          <p:cNvPr id="186370" name="Rectangle 3"/>
          <p:cNvSpPr>
            <a:spLocks noGrp="1" noChangeArrowheads="1"/>
          </p:cNvSpPr>
          <p:nvPr>
            <p:ph type="body" idx="1"/>
          </p:nvPr>
        </p:nvSpPr>
        <p:spPr>
          <a:xfrm>
            <a:off x="457200" y="1219200"/>
            <a:ext cx="8229600" cy="4876800"/>
          </a:xfrm>
        </p:spPr>
        <p:txBody>
          <a:bodyPr/>
          <a:lstStyle/>
          <a:p>
            <a:r>
              <a:rPr lang="en-US" altLang="zh-CN" dirty="0">
                <a:ea typeface="宋体" pitchFamily="-123" charset="-122"/>
                <a:cs typeface="宋体" pitchFamily="-123" charset="-122"/>
              </a:rPr>
              <a:t>Micro- and macro- benchmarks used to compare native Linux and </a:t>
            </a:r>
            <a:r>
              <a:rPr lang="en-US" altLang="zh-CN" dirty="0" err="1">
                <a:ea typeface="宋体" pitchFamily="-123" charset="-122"/>
                <a:cs typeface="宋体" pitchFamily="-123" charset="-122"/>
              </a:rPr>
              <a:t>MkLinux</a:t>
            </a:r>
            <a:r>
              <a:rPr lang="en-US" altLang="zh-CN" dirty="0">
                <a:ea typeface="宋体" pitchFamily="-123" charset="-122"/>
                <a:cs typeface="宋体" pitchFamily="-123" charset="-122"/>
              </a:rPr>
              <a:t> (Mach derived variant) to L4Linux</a:t>
            </a:r>
          </a:p>
          <a:p>
            <a:pPr lvl="1"/>
            <a:r>
              <a:rPr lang="en-US" altLang="zh-CN" sz="2400" dirty="0">
                <a:ea typeface="宋体" pitchFamily="-123" charset="-122"/>
                <a:cs typeface="宋体" pitchFamily="-123" charset="-122"/>
              </a:rPr>
              <a:t>Linux </a:t>
            </a:r>
            <a:r>
              <a:rPr lang="en-US" altLang="zh-CN" sz="2400" dirty="0" err="1">
                <a:ea typeface="宋体" pitchFamily="-123" charset="-122"/>
                <a:cs typeface="宋体" pitchFamily="-123" charset="-122"/>
              </a:rPr>
              <a:t>vs</a:t>
            </a:r>
            <a:r>
              <a:rPr lang="en-US" altLang="zh-CN" sz="2400" dirty="0">
                <a:ea typeface="宋体" pitchFamily="-123" charset="-122"/>
                <a:cs typeface="宋体" pitchFamily="-123" charset="-122"/>
              </a:rPr>
              <a:t> L4Linux demonstrates performance penalty for using microkernel</a:t>
            </a:r>
          </a:p>
          <a:p>
            <a:pPr lvl="1"/>
            <a:r>
              <a:rPr lang="en-US" altLang="zh-CN" sz="2400" dirty="0">
                <a:ea typeface="宋体" pitchFamily="-123" charset="-122"/>
                <a:cs typeface="宋体" pitchFamily="-123" charset="-122"/>
              </a:rPr>
              <a:t>L4Linux </a:t>
            </a:r>
            <a:r>
              <a:rPr lang="en-US" altLang="zh-CN" sz="2400" dirty="0" err="1">
                <a:ea typeface="宋体" pitchFamily="-123" charset="-122"/>
                <a:cs typeface="宋体" pitchFamily="-123" charset="-122"/>
              </a:rPr>
              <a:t>vs</a:t>
            </a:r>
            <a:r>
              <a:rPr lang="en-US" altLang="zh-CN" sz="2400" dirty="0">
                <a:ea typeface="宋体" pitchFamily="-123" charset="-122"/>
                <a:cs typeface="宋体" pitchFamily="-123" charset="-122"/>
              </a:rPr>
              <a:t> </a:t>
            </a:r>
            <a:r>
              <a:rPr lang="en-US" altLang="zh-CN" sz="2400" dirty="0" err="1">
                <a:ea typeface="宋体" pitchFamily="-123" charset="-122"/>
                <a:cs typeface="宋体" pitchFamily="-123" charset="-122"/>
              </a:rPr>
              <a:t>MkLinux</a:t>
            </a:r>
            <a:r>
              <a:rPr lang="en-US" altLang="zh-CN" sz="2400" dirty="0">
                <a:ea typeface="宋体" pitchFamily="-123" charset="-122"/>
                <a:cs typeface="宋体" pitchFamily="-123" charset="-122"/>
              </a:rPr>
              <a:t> demonstrates influence of </a:t>
            </a:r>
            <a:r>
              <a:rPr lang="en-US" altLang="zh-CN" sz="2400" dirty="0" err="1">
                <a:ea typeface="宋体" pitchFamily="-123" charset="-122"/>
                <a:cs typeface="宋体" pitchFamily="-123" charset="-122"/>
              </a:rPr>
              <a:t>mircokernel</a:t>
            </a:r>
            <a:r>
              <a:rPr lang="en-US" altLang="zh-CN" sz="2400" dirty="0">
                <a:ea typeface="宋体" pitchFamily="-123" charset="-122"/>
                <a:cs typeface="宋体" pitchFamily="-123" charset="-122"/>
              </a:rPr>
              <a:t> on overall system including the influence of colocation </a:t>
            </a:r>
          </a:p>
          <a:p>
            <a:r>
              <a:rPr lang="en-US" altLang="zh-CN" dirty="0">
                <a:ea typeface="宋体" pitchFamily="-123" charset="-122"/>
                <a:cs typeface="宋体" pitchFamily="-123" charset="-122"/>
              </a:rPr>
              <a:t>Extensibility experiments</a:t>
            </a:r>
          </a:p>
          <a:p>
            <a:pPr lvl="1"/>
            <a:r>
              <a:rPr lang="en-US" altLang="zh-CN" sz="2400" dirty="0">
                <a:ea typeface="宋体" pitchFamily="-123" charset="-122"/>
                <a:cs typeface="宋体" pitchFamily="-123" charset="-122"/>
              </a:rPr>
              <a:t>functionality specialized for L4Linux</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p:txBody>
          <a:bodyPr/>
          <a:lstStyle/>
          <a:p>
            <a:r>
              <a:rPr lang="en-US" altLang="zh-CN"/>
              <a:t>Pipes and RPC</a:t>
            </a:r>
          </a:p>
        </p:txBody>
      </p:sp>
      <p:graphicFrame>
        <p:nvGraphicFramePr>
          <p:cNvPr id="192556" name="Group 44"/>
          <p:cNvGraphicFramePr>
            <a:graphicFrameLocks noGrp="1"/>
          </p:cNvGraphicFramePr>
          <p:nvPr/>
        </p:nvGraphicFramePr>
        <p:xfrm>
          <a:off x="714375" y="1285875"/>
          <a:ext cx="8229600" cy="5348924"/>
        </p:xfrm>
        <a:graphic>
          <a:graphicData uri="http://schemas.openxmlformats.org/drawingml/2006/table">
            <a:tbl>
              <a:tblPr/>
              <a:tblGrid>
                <a:gridCol w="4114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sz="2400" b="0" i="0" u="none" strike="noStrike" cap="none" normalizeH="0" baseline="0">
                        <a:ln>
                          <a:noFill/>
                        </a:ln>
                        <a:solidFill>
                          <a:schemeClr val="tx1"/>
                        </a:solidFill>
                        <a:effectLst/>
                        <a:latin typeface="Arial" pitchFamily="-123" charset="0"/>
                        <a:ea typeface="Arial" pitchFamily="-123" charset="0"/>
                        <a:cs typeface="Arial" pitchFamily="-123"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Latency (us)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Bandwidth(MB/s)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Linux pipe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L4Linux pipe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L4Linux trampoline pipe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MkLinux (user) pipe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722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MkLinux (in-kernel) pipe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L4 pipe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47-10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Synchronous L4 RPC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65-105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Synchronous mapping RPC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23" charset="0"/>
                          <a:cs typeface="Arial" pitchFamily="-123" charset="0"/>
                        </a:rPr>
                        <a:t>2480-2900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p:txBody>
          <a:bodyPr/>
          <a:lstStyle/>
          <a:p>
            <a:r>
              <a:rPr lang="en-US" altLang="zh-CN">
                <a:ea typeface="宋体" pitchFamily="-123" charset="-122"/>
                <a:cs typeface="宋体" pitchFamily="-123" charset="-122"/>
              </a:rPr>
              <a:t>Conclusions</a:t>
            </a:r>
          </a:p>
        </p:txBody>
      </p:sp>
      <p:sp>
        <p:nvSpPr>
          <p:cNvPr id="190466" name="Rectangle 3"/>
          <p:cNvSpPr>
            <a:spLocks noGrp="1" noChangeArrowheads="1"/>
          </p:cNvSpPr>
          <p:nvPr>
            <p:ph type="body" idx="1"/>
          </p:nvPr>
        </p:nvSpPr>
        <p:spPr/>
        <p:txBody>
          <a:bodyPr/>
          <a:lstStyle/>
          <a:p>
            <a:r>
              <a:rPr lang="en-US" altLang="zh-CN" dirty="0">
                <a:ea typeface="宋体" pitchFamily="-123" charset="-122"/>
                <a:cs typeface="宋体" pitchFamily="-123" charset="-122"/>
              </a:rPr>
              <a:t>At application level there is a 5%-10% performance penalty for using L4Linux </a:t>
            </a:r>
            <a:r>
              <a:rPr lang="en-US" altLang="zh-CN" dirty="0" err="1">
                <a:ea typeface="宋体" pitchFamily="-123" charset="-122"/>
                <a:cs typeface="宋体" pitchFamily="-123" charset="-122"/>
              </a:rPr>
              <a:t>vs</a:t>
            </a:r>
            <a:r>
              <a:rPr lang="en-US" altLang="zh-CN" dirty="0">
                <a:ea typeface="宋体" pitchFamily="-123" charset="-122"/>
                <a:cs typeface="宋体" pitchFamily="-123" charset="-122"/>
              </a:rPr>
              <a:t> bare </a:t>
            </a:r>
            <a:r>
              <a:rPr lang="en-US" altLang="zh-CN" dirty="0" err="1">
                <a:ea typeface="宋体" pitchFamily="-123" charset="-122"/>
                <a:cs typeface="宋体" pitchFamily="-123" charset="-122"/>
              </a:rPr>
              <a:t>linux</a:t>
            </a:r>
            <a:endParaRPr lang="en-US" altLang="zh-CN" dirty="0">
              <a:ea typeface="宋体" pitchFamily="-123" charset="-122"/>
              <a:cs typeface="宋体" pitchFamily="-123" charset="-122"/>
            </a:endParaRPr>
          </a:p>
          <a:p>
            <a:r>
              <a:rPr lang="en-US" altLang="zh-CN" dirty="0">
                <a:ea typeface="宋体" pitchFamily="-123" charset="-122"/>
                <a:cs typeface="宋体" pitchFamily="-123" charset="-122"/>
              </a:rPr>
              <a:t>The particular microkernel used matters</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标题 1"/>
          <p:cNvSpPr>
            <a:spLocks noGrp="1"/>
          </p:cNvSpPr>
          <p:nvPr>
            <p:ph type="title"/>
          </p:nvPr>
        </p:nvSpPr>
        <p:spPr/>
        <p:txBody>
          <a:bodyPr/>
          <a:lstStyle/>
          <a:p>
            <a:r>
              <a:rPr lang="en-US" altLang="zh-CN"/>
              <a:t>Reference</a:t>
            </a:r>
            <a:endParaRPr lang="zh-CN" altLang="en-US"/>
          </a:p>
        </p:txBody>
      </p:sp>
      <p:sp>
        <p:nvSpPr>
          <p:cNvPr id="228354" name="内容占位符 2"/>
          <p:cNvSpPr>
            <a:spLocks noGrp="1"/>
          </p:cNvSpPr>
          <p:nvPr>
            <p:ph sz="quarter" idx="1"/>
          </p:nvPr>
        </p:nvSpPr>
        <p:spPr>
          <a:xfrm>
            <a:off x="762000" y="1066800"/>
            <a:ext cx="7772400" cy="5576888"/>
          </a:xfrm>
        </p:spPr>
        <p:txBody>
          <a:bodyPr/>
          <a:lstStyle/>
          <a:p>
            <a:r>
              <a:rPr lang="en-US" altLang="zh-CN" sz="2000" dirty="0"/>
              <a:t>Microkernel</a:t>
            </a:r>
          </a:p>
          <a:p>
            <a:pPr lvl="1"/>
            <a:r>
              <a:rPr lang="en-US" altLang="zh-CN" sz="1200" dirty="0">
                <a:hlinkClick r:id="rId3"/>
              </a:rPr>
              <a:t>http://www.cs.ucf.edu/courses/cop5611/spring05/item/micro-kernels.pdf</a:t>
            </a:r>
            <a:endParaRPr lang="en-US" altLang="zh-CN" sz="1200" dirty="0"/>
          </a:p>
          <a:p>
            <a:pPr lvl="1"/>
            <a:r>
              <a:rPr lang="en-US" altLang="zh-CN" sz="1200" dirty="0">
                <a:hlinkClick r:id="rId4"/>
              </a:rPr>
              <a:t>http://www.cs.uiuc.edu/class/sp06/cs523/lectures/09-10/l4.pdf</a:t>
            </a:r>
            <a:endParaRPr lang="en-US" altLang="zh-CN" sz="1200" dirty="0"/>
          </a:p>
          <a:p>
            <a:pPr lvl="1"/>
            <a:r>
              <a:rPr lang="en-US" altLang="zh-CN" sz="1200" dirty="0">
                <a:hlinkClick r:id="rId5"/>
              </a:rPr>
              <a:t>http://www.cse.iitd.ac.in/~mcs082803/Working%20of%20L4%20Microkernel.ppt</a:t>
            </a:r>
            <a:endParaRPr lang="en-US" altLang="zh-CN" sz="1200" dirty="0"/>
          </a:p>
          <a:p>
            <a:pPr lvl="1"/>
            <a:r>
              <a:rPr lang="en-US" altLang="zh-CN" sz="1200" dirty="0">
                <a:hlinkClick r:id="rId6"/>
              </a:rPr>
              <a:t>http://www.cs.rochester.edu/~kshen/csc256-spring2004/lectures/lecture22-microkernel.pdf</a:t>
            </a:r>
            <a:endParaRPr lang="en-US" altLang="zh-CN" sz="1200" dirty="0"/>
          </a:p>
          <a:p>
            <a:pPr lvl="1"/>
            <a:r>
              <a:rPr lang="en-US" altLang="zh-CN" sz="1200" dirty="0">
                <a:hlinkClick r:id="rId7"/>
              </a:rPr>
              <a:t>http://www.adeli.ir/courses/os_fall2008/Chapter%204%20-%20Threads,%20Multiprocessors%20and%20Microkernel.pdf</a:t>
            </a:r>
            <a:endParaRPr lang="en-US" altLang="zh-CN" sz="1200" dirty="0"/>
          </a:p>
          <a:p>
            <a:pPr lvl="1"/>
            <a:r>
              <a:rPr lang="en-US" altLang="zh-CN" sz="1200" dirty="0">
                <a:hlinkClick r:id="rId8"/>
              </a:rPr>
              <a:t>http://web.cecs.pdx.edu/~walpole/class/cs533/winter2005/slides/122.ppt</a:t>
            </a:r>
            <a:endParaRPr lang="en-US" altLang="zh-CN" sz="1200" dirty="0"/>
          </a:p>
          <a:p>
            <a:pPr lvl="1"/>
            <a:r>
              <a:rPr lang="en-US" altLang="zh-CN" sz="1200" dirty="0">
                <a:hlinkClick r:id="rId9"/>
              </a:rPr>
              <a:t>http://community.qnx.com/sf/wiki/do/viewAttachment/projects.core_os/wiki/Oct27_Microkernel_Innovation/Webinar_kernel_oct07_final.ppt</a:t>
            </a:r>
            <a:endParaRPr lang="en-US" altLang="zh-CN" dirty="0"/>
          </a:p>
          <a:p>
            <a:r>
              <a:rPr lang="en-US" altLang="zh-CN" sz="2000" dirty="0"/>
              <a:t>Mach</a:t>
            </a:r>
          </a:p>
          <a:p>
            <a:pPr lvl="1"/>
            <a:r>
              <a:rPr lang="en-US" altLang="zh-CN" sz="1200" dirty="0">
                <a:hlinkClick r:id="rId10"/>
              </a:rPr>
              <a:t>http://web.cecs.pdx.edu/~walpole/class/cs533/spring2005/slides/121.ppt</a:t>
            </a:r>
            <a:endParaRPr lang="en-US" altLang="zh-CN" sz="1200" dirty="0"/>
          </a:p>
          <a:p>
            <a:pPr lvl="1"/>
            <a:r>
              <a:rPr lang="en-US" altLang="zh-CN" sz="1200" dirty="0">
                <a:hlinkClick r:id="rId11"/>
              </a:rPr>
              <a:t>http://www.duluth.umn.edu/~cprince/courses/cs5631spring06/lectures/Mach.ppt</a:t>
            </a:r>
            <a:endParaRPr lang="en-US" altLang="zh-CN" sz="1200" dirty="0"/>
          </a:p>
          <a:p>
            <a:r>
              <a:rPr lang="en-US" altLang="zh-CN" sz="2000" dirty="0"/>
              <a:t>L4</a:t>
            </a:r>
            <a:endParaRPr lang="en-US" altLang="zh-CN" sz="2000" dirty="0">
              <a:hlinkClick r:id="rId12">
                <a:extLst>
                  <a:ext uri="{A12FA001-AC4F-418D-AE19-62706E023703}">
                    <ahyp:hlinkClr xmlns:ahyp="http://schemas.microsoft.com/office/drawing/2018/hyperlinkcolor" val="tx"/>
                  </a:ext>
                </a:extLst>
              </a:hlinkClick>
            </a:endParaRPr>
          </a:p>
          <a:p>
            <a:pPr lvl="1"/>
            <a:r>
              <a:rPr lang="en-US" altLang="zh-CN" sz="1200" dirty="0">
                <a:hlinkClick r:id="rId12"/>
              </a:rPr>
              <a:t>http://www.ok-labs.com/blog/entry/microkernels-101/</a:t>
            </a:r>
            <a:endParaRPr lang="en-US" altLang="zh-CN" sz="1200" dirty="0"/>
          </a:p>
          <a:p>
            <a:pPr lvl="1"/>
            <a:r>
              <a:rPr lang="en-US" altLang="zh-CN" sz="1200" dirty="0">
                <a:hlinkClick r:id="rId13"/>
              </a:rPr>
              <a:t>http://www.cse.unsw.edu.au/~cs9242/current/</a:t>
            </a:r>
            <a:endParaRPr lang="en-US" altLang="zh-CN" sz="1200" dirty="0"/>
          </a:p>
          <a:p>
            <a:pPr lvl="1"/>
            <a:r>
              <a:rPr lang="en-US" altLang="zh-CN" sz="1200" dirty="0">
                <a:hlinkClick r:id="rId14"/>
              </a:rPr>
              <a:t>http://www.cse.unsw.edu.au/~kleing/papers/sosp09.html</a:t>
            </a:r>
            <a:endParaRPr lang="en-US" altLang="zh-CN" sz="1200" dirty="0"/>
          </a:p>
          <a:p>
            <a:pPr lvl="1"/>
            <a:r>
              <a:rPr lang="en-US" altLang="zh-CN" sz="1200" dirty="0">
                <a:hlinkClick r:id="rId15"/>
              </a:rPr>
              <a:t>http://sigops.org/sosp/sosp13/talks/elphinstone_l3sel4_se03_03.pdf</a:t>
            </a:r>
            <a:endParaRPr lang="en-US" altLang="zh-CN" sz="1200" dirty="0"/>
          </a:p>
          <a:p>
            <a:pPr lvl="1"/>
            <a:r>
              <a:rPr lang="en-US" altLang="zh-CN" sz="1200" dirty="0">
                <a:hlinkClick r:id="rId5"/>
              </a:rPr>
              <a:t>http://www.cse.iitd.ac.in/~mcs082803/Working%20of%20L4%20Microkernel.ppt</a:t>
            </a:r>
            <a:endParaRPr lang="en-US" altLang="zh-CN" sz="1200" dirty="0"/>
          </a:p>
          <a:p>
            <a:pPr lvl="1"/>
            <a:r>
              <a:rPr lang="en-US" altLang="zh-CN" sz="1200" dirty="0">
                <a:hlinkClick r:id="rId4"/>
              </a:rPr>
              <a:t>http://www.cs.uiuc.edu/class/sp06/cs523/lectures/09-10/l4.pdf</a:t>
            </a:r>
            <a:endParaRPr lang="en-US" altLang="zh-CN" sz="1200" dirty="0"/>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标题 5"/>
          <p:cNvSpPr>
            <a:spLocks noGrp="1"/>
          </p:cNvSpPr>
          <p:nvPr>
            <p:ph type="ctrTitle"/>
          </p:nvPr>
        </p:nvSpPr>
        <p:spPr/>
        <p:txBody>
          <a:bodyPr/>
          <a:lstStyle/>
          <a:p>
            <a:pPr algn="ctr"/>
            <a:r>
              <a:rPr lang="en-US" altLang="zh-CN" sz="7200" dirty="0"/>
              <a:t>Q&amp;A</a:t>
            </a:r>
            <a:endParaRPr lang="zh-CN" altLang="en-US" sz="7200" dirty="0"/>
          </a:p>
        </p:txBody>
      </p:sp>
    </p:spTree>
    <p:extLst>
      <p:ext uri="{BB962C8B-B14F-4D97-AF65-F5344CB8AC3E}">
        <p14:creationId xmlns:p14="http://schemas.microsoft.com/office/powerpoint/2010/main" val="346779546"/>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PVERSION" val="2006"/>
  <p:tag name="INCLUDESESSION" val="True"/>
</p:tagLst>
</file>

<file path=ppt/theme/theme1.xml><?xml version="1.0" encoding="utf-8"?>
<a:theme xmlns:a="http://schemas.openxmlformats.org/drawingml/2006/main" name="5.AdvancedScheduling">
  <a:themeElements>
    <a:clrScheme name="">
      <a:dk1>
        <a:srgbClr val="000099"/>
      </a:dk1>
      <a:lt1>
        <a:srgbClr val="FFFFFF"/>
      </a:lt1>
      <a:dk2>
        <a:srgbClr val="FFFFCC"/>
      </a:dk2>
      <a:lt2>
        <a:srgbClr val="B2B2B2"/>
      </a:lt2>
      <a:accent1>
        <a:srgbClr val="CCFFFF"/>
      </a:accent1>
      <a:accent2>
        <a:srgbClr val="99FFCC"/>
      </a:accent2>
      <a:accent3>
        <a:srgbClr val="FFFFFF"/>
      </a:accent3>
      <a:accent4>
        <a:srgbClr val="000082"/>
      </a:accent4>
      <a:accent5>
        <a:srgbClr val="E2FFFF"/>
      </a:accent5>
      <a:accent6>
        <a:srgbClr val="8AE7B9"/>
      </a:accent6>
      <a:hlink>
        <a:srgbClr val="660066"/>
      </a:hlink>
      <a:folHlink>
        <a:srgbClr val="0066FF"/>
      </a:folHlink>
    </a:clrScheme>
    <a:fontScheme name="5.AdvancedScheduling">
      <a:majorFont>
        <a:latin typeface="Lucida Calligraphy"/>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5.AdvancedSchedul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AdvancedSchedul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AdvancedSchedul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AdvancedSchedul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AdvancedSchedul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AdvancedSchedul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AdvancedSchedul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D:\Teaching\CS372\Harrick\Slides\5.AdvancedScheduling.ppt</Template>
  <TotalTime>33832</TotalTime>
  <Words>5395</Words>
  <Application>Microsoft Macintosh PowerPoint</Application>
  <PresentationFormat>全屏显示(4:3)</PresentationFormat>
  <Paragraphs>832</Paragraphs>
  <Slides>96</Slides>
  <Notes>55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96</vt:i4>
      </vt:variant>
    </vt:vector>
  </HeadingPairs>
  <TitlesOfParts>
    <vt:vector size="105" baseType="lpstr">
      <vt:lpstr>宋体</vt:lpstr>
      <vt:lpstr>Arial</vt:lpstr>
      <vt:lpstr>Comic Sans MS</vt:lpstr>
      <vt:lpstr>Lucida Calligraphy</vt:lpstr>
      <vt:lpstr>Monotype Sorts</vt:lpstr>
      <vt:lpstr>Times</vt:lpstr>
      <vt:lpstr>Times New Roman</vt:lpstr>
      <vt:lpstr>Wingdings</vt:lpstr>
      <vt:lpstr>5.AdvancedScheduling</vt:lpstr>
      <vt:lpstr>Practice in Operating System </vt:lpstr>
      <vt:lpstr>Questions</vt:lpstr>
      <vt:lpstr>Outline</vt:lpstr>
      <vt:lpstr>Definition of Kernel</vt:lpstr>
      <vt:lpstr>Microkernel System Structure</vt:lpstr>
      <vt:lpstr>Microkernels</vt:lpstr>
      <vt:lpstr>Essential features &amp; Minimality</vt:lpstr>
      <vt:lpstr>Outline</vt:lpstr>
      <vt:lpstr>Essential Concepts in Microkernel</vt:lpstr>
      <vt:lpstr>Address Spaces</vt:lpstr>
      <vt:lpstr>Virtual Message Passing</vt:lpstr>
      <vt:lpstr>Inter-process Communication (IPC)</vt:lpstr>
      <vt:lpstr>Interrupt Handling</vt:lpstr>
      <vt:lpstr>Unique Identifiers (UID)</vt:lpstr>
      <vt:lpstr>Outline</vt:lpstr>
      <vt:lpstr>Overall Mach</vt:lpstr>
      <vt:lpstr>Goals of Mach</vt:lpstr>
      <vt:lpstr>Outline</vt:lpstr>
      <vt:lpstr>Mach Structure</vt:lpstr>
      <vt:lpstr>Mach Structure (cont’d)</vt:lpstr>
      <vt:lpstr>Diagram of Mac OS X architecture</vt:lpstr>
      <vt:lpstr>Outline</vt:lpstr>
      <vt:lpstr>Process Management</vt:lpstr>
      <vt:lpstr>Process Management (cont’d)</vt:lpstr>
      <vt:lpstr>Mach CPU Scheduling</vt:lpstr>
      <vt:lpstr>Outline</vt:lpstr>
      <vt:lpstr>Interprocess Communication</vt:lpstr>
      <vt:lpstr>“User-Level” Message Server: NetMsgServer</vt:lpstr>
      <vt:lpstr>Typed Messages</vt:lpstr>
      <vt:lpstr>Outline</vt:lpstr>
      <vt:lpstr>Memory Management: Memory Objects</vt:lpstr>
      <vt:lpstr>Mach Memory Objects</vt:lpstr>
      <vt:lpstr>Outline</vt:lpstr>
      <vt:lpstr>Interrupt support for devices</vt:lpstr>
      <vt:lpstr>Exceptions</vt:lpstr>
      <vt:lpstr>Outline</vt:lpstr>
      <vt:lpstr>Mach I/O System</vt:lpstr>
      <vt:lpstr>Mach I/O System (cont’d)</vt:lpstr>
      <vt:lpstr>Outline</vt:lpstr>
      <vt:lpstr>Microkernel Advantages</vt:lpstr>
      <vt:lpstr>First Generation Microkernel Problems</vt:lpstr>
      <vt:lpstr>Expensive Switching Overhead</vt:lpstr>
      <vt:lpstr>Expensive IPC</vt:lpstr>
      <vt:lpstr>Expensive Memory Overhead</vt:lpstr>
      <vt:lpstr>Outline</vt:lpstr>
      <vt:lpstr>Questions</vt:lpstr>
      <vt:lpstr>L4 Kernel Family Tree</vt:lpstr>
      <vt:lpstr>L4 Advantages</vt:lpstr>
      <vt:lpstr>L4Ka::Pistachio</vt:lpstr>
      <vt:lpstr>Outline</vt:lpstr>
      <vt:lpstr>Features</vt:lpstr>
      <vt:lpstr>Features Contd.</vt:lpstr>
      <vt:lpstr>Features Contd.</vt:lpstr>
      <vt:lpstr>Features-Interrupts</vt:lpstr>
      <vt:lpstr>Features-Multiprocessor Support</vt:lpstr>
      <vt:lpstr>Outline</vt:lpstr>
      <vt:lpstr>L4 Privileged Systemcall</vt:lpstr>
      <vt:lpstr>L4 Systemcall</vt:lpstr>
      <vt:lpstr>Outline</vt:lpstr>
      <vt:lpstr>Drivers at User Level</vt:lpstr>
      <vt:lpstr>PowerPoint 演示文稿</vt:lpstr>
      <vt:lpstr>Interrupt Association</vt:lpstr>
      <vt:lpstr>Outline</vt:lpstr>
      <vt:lpstr>Kernel Interface Page</vt:lpstr>
      <vt:lpstr>Virtual Registers</vt:lpstr>
      <vt:lpstr>PowerPoint 演示文稿</vt:lpstr>
      <vt:lpstr>Thread Control Blocks (TCBs)</vt:lpstr>
      <vt:lpstr>Thread Control System Call</vt:lpstr>
      <vt:lpstr>Task</vt:lpstr>
      <vt:lpstr>Outline</vt:lpstr>
      <vt:lpstr>IPC</vt:lpstr>
      <vt:lpstr>L4 IPC</vt:lpstr>
      <vt:lpstr>L4 IPC Messages</vt:lpstr>
      <vt:lpstr>IPC Registers</vt:lpstr>
      <vt:lpstr>PowerPoint 演示文稿</vt:lpstr>
      <vt:lpstr>Outline</vt:lpstr>
      <vt:lpstr>PowerPoint 演示文稿</vt:lpstr>
      <vt:lpstr>Map</vt:lpstr>
      <vt:lpstr>PowerPoint 演示文稿</vt:lpstr>
      <vt:lpstr>PowerPoint 演示文稿</vt:lpstr>
      <vt:lpstr>PowerPoint 演示文稿</vt:lpstr>
      <vt:lpstr>PowerPoint 演示文稿</vt:lpstr>
      <vt:lpstr>Outline</vt:lpstr>
      <vt:lpstr>Implementation of L4Linux</vt:lpstr>
      <vt:lpstr>L4Linux</vt:lpstr>
      <vt:lpstr>Trampoline</vt:lpstr>
      <vt:lpstr>L4Linux (cont’d)</vt:lpstr>
      <vt:lpstr>L4Linux (cont)</vt:lpstr>
      <vt:lpstr>L4Linux (cont)</vt:lpstr>
      <vt:lpstr>L4Linux (cont)</vt:lpstr>
      <vt:lpstr>Outline</vt:lpstr>
      <vt:lpstr>Experiments</vt:lpstr>
      <vt:lpstr>Pipes and RPC</vt:lpstr>
      <vt:lpstr>Conclusions</vt:lpstr>
      <vt:lpstr>Reference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
  <cp:lastModifiedBy>Microsoft Office User</cp:lastModifiedBy>
  <cp:revision>1498</cp:revision>
  <cp:lastPrinted>2013-10-10T03:07:14Z</cp:lastPrinted>
  <dcterms:created xsi:type="dcterms:W3CDTF">1995-05-24T20:16:34Z</dcterms:created>
  <dcterms:modified xsi:type="dcterms:W3CDTF">2021-09-30T13:23:53Z</dcterms:modified>
</cp:coreProperties>
</file>