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9"/>
  </p:notesMasterIdLst>
  <p:handoutMasterIdLst>
    <p:handoutMasterId r:id="rId70"/>
  </p:handoutMasterIdLst>
  <p:sldIdLst>
    <p:sldId id="534" r:id="rId2"/>
    <p:sldId id="1146" r:id="rId3"/>
    <p:sldId id="1172" r:id="rId4"/>
    <p:sldId id="873" r:id="rId5"/>
    <p:sldId id="1181" r:id="rId6"/>
    <p:sldId id="1183" r:id="rId7"/>
    <p:sldId id="1184" r:id="rId8"/>
    <p:sldId id="1185" r:id="rId9"/>
    <p:sldId id="874" r:id="rId10"/>
    <p:sldId id="1186" r:id="rId11"/>
    <p:sldId id="1033" r:id="rId12"/>
    <p:sldId id="1201" r:id="rId13"/>
    <p:sldId id="1034" r:id="rId14"/>
    <p:sldId id="1035" r:id="rId15"/>
    <p:sldId id="1036" r:id="rId16"/>
    <p:sldId id="878" r:id="rId17"/>
    <p:sldId id="1039" r:id="rId18"/>
    <p:sldId id="1040" r:id="rId19"/>
    <p:sldId id="1187" r:id="rId20"/>
    <p:sldId id="1188" r:id="rId21"/>
    <p:sldId id="1189" r:id="rId22"/>
    <p:sldId id="1202" r:id="rId23"/>
    <p:sldId id="875" r:id="rId24"/>
    <p:sldId id="1048" r:id="rId25"/>
    <p:sldId id="1051" r:id="rId26"/>
    <p:sldId id="1052" r:id="rId27"/>
    <p:sldId id="1053" r:id="rId28"/>
    <p:sldId id="1055" r:id="rId29"/>
    <p:sldId id="1203" r:id="rId30"/>
    <p:sldId id="1190" r:id="rId31"/>
    <p:sldId id="1191" r:id="rId32"/>
    <p:sldId id="1192" r:id="rId33"/>
    <p:sldId id="1193" r:id="rId34"/>
    <p:sldId id="1194" r:id="rId35"/>
    <p:sldId id="1195" r:id="rId36"/>
    <p:sldId id="1196" r:id="rId37"/>
    <p:sldId id="1197" r:id="rId38"/>
    <p:sldId id="1204" r:id="rId39"/>
    <p:sldId id="1198" r:id="rId40"/>
    <p:sldId id="1199" r:id="rId41"/>
    <p:sldId id="1200" r:id="rId42"/>
    <p:sldId id="1091" r:id="rId43"/>
    <p:sldId id="1218" r:id="rId44"/>
    <p:sldId id="1070" r:id="rId45"/>
    <p:sldId id="1071" r:id="rId46"/>
    <p:sldId id="1072" r:id="rId47"/>
    <p:sldId id="1073" r:id="rId48"/>
    <p:sldId id="1074" r:id="rId49"/>
    <p:sldId id="1075" r:id="rId50"/>
    <p:sldId id="1076" r:id="rId51"/>
    <p:sldId id="1217" r:id="rId52"/>
    <p:sldId id="1077" r:id="rId53"/>
    <p:sldId id="1083" r:id="rId54"/>
    <p:sldId id="1216" r:id="rId55"/>
    <p:sldId id="1084" r:id="rId56"/>
    <p:sldId id="1085" r:id="rId57"/>
    <p:sldId id="1215" r:id="rId58"/>
    <p:sldId id="1086" r:id="rId59"/>
    <p:sldId id="1087" r:id="rId60"/>
    <p:sldId id="1088" r:id="rId61"/>
    <p:sldId id="1214" r:id="rId62"/>
    <p:sldId id="1209" r:id="rId63"/>
    <p:sldId id="1210" r:id="rId64"/>
    <p:sldId id="1211" r:id="rId65"/>
    <p:sldId id="1212" r:id="rId66"/>
    <p:sldId id="1213" r:id="rId67"/>
    <p:sldId id="833" r:id="rId68"/>
  </p:sldIdLst>
  <p:sldSz cx="9144000" cy="6858000" type="screen4x3"/>
  <p:notesSz cx="7315200" cy="9601200"/>
  <p:custDataLst>
    <p:tags r:id="rId7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itchFamily="-123" charset="0"/>
        <a:ea typeface="ＭＳ Ｐゴシック" pitchFamily="-123" charset="-128"/>
        <a:cs typeface="ＭＳ Ｐゴシック" pitchFamily="-123" charset="-128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itchFamily="-123" charset="0"/>
        <a:ea typeface="ＭＳ Ｐゴシック" pitchFamily="-123" charset="-128"/>
        <a:cs typeface="ＭＳ Ｐゴシック" pitchFamily="-123" charset="-128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itchFamily="-123" charset="0"/>
        <a:ea typeface="ＭＳ Ｐゴシック" pitchFamily="-123" charset="-128"/>
        <a:cs typeface="ＭＳ Ｐゴシック" pitchFamily="-123" charset="-128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itchFamily="-123" charset="0"/>
        <a:ea typeface="ＭＳ Ｐゴシック" pitchFamily="-123" charset="-128"/>
        <a:cs typeface="ＭＳ Ｐゴシック" pitchFamily="-123" charset="-128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itchFamily="-123" charset="0"/>
        <a:ea typeface="ＭＳ Ｐゴシック" pitchFamily="-123" charset="-128"/>
        <a:cs typeface="ＭＳ Ｐゴシック" pitchFamily="-123" charset="-128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Times" pitchFamily="-123" charset="0"/>
        <a:ea typeface="ＭＳ Ｐゴシック" pitchFamily="-123" charset="-128"/>
        <a:cs typeface="ＭＳ Ｐゴシック" pitchFamily="-123" charset="-128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Times" pitchFamily="-123" charset="0"/>
        <a:ea typeface="ＭＳ Ｐゴシック" pitchFamily="-123" charset="-128"/>
        <a:cs typeface="ＭＳ Ｐゴシック" pitchFamily="-123" charset="-128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Times" pitchFamily="-123" charset="0"/>
        <a:ea typeface="ＭＳ Ｐゴシック" pitchFamily="-123" charset="-128"/>
        <a:cs typeface="ＭＳ Ｐゴシック" pitchFamily="-123" charset="-128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Times" pitchFamily="-123" charset="0"/>
        <a:ea typeface="ＭＳ Ｐゴシック" pitchFamily="-123" charset="-128"/>
        <a:cs typeface="ＭＳ Ｐゴシック" pitchFamily="-123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B495219C-75C7-8747-8C7C-C6DD4A2808B6}">
          <p14:sldIdLst>
            <p14:sldId id="534"/>
          </p14:sldIdLst>
        </p14:section>
        <p14:section name="Exokernel" id="{45155E29-647A-7B4D-9CE8-8F48EB2675F2}">
          <p14:sldIdLst>
            <p14:sldId id="1146"/>
            <p14:sldId id="1172"/>
            <p14:sldId id="873"/>
            <p14:sldId id="1181"/>
            <p14:sldId id="1183"/>
            <p14:sldId id="1184"/>
            <p14:sldId id="1185"/>
            <p14:sldId id="874"/>
            <p14:sldId id="1186"/>
            <p14:sldId id="1033"/>
          </p14:sldIdLst>
        </p14:section>
        <p14:section name="Exokernel-Design" id="{3567B761-BAB0-5D47-9D8B-C880D5EB909C}">
          <p14:sldIdLst>
            <p14:sldId id="1201"/>
            <p14:sldId id="1034"/>
            <p14:sldId id="1035"/>
            <p14:sldId id="1036"/>
            <p14:sldId id="878"/>
            <p14:sldId id="1039"/>
            <p14:sldId id="1040"/>
            <p14:sldId id="1187"/>
            <p14:sldId id="1188"/>
            <p14:sldId id="1189"/>
          </p14:sldIdLst>
        </p14:section>
        <p14:section name="Exokernel-LibOS" id="{AB8194C7-A2AD-4F47-86AB-7EDA5F4C4D05}">
          <p14:sldIdLst>
            <p14:sldId id="1202"/>
            <p14:sldId id="875"/>
            <p14:sldId id="1048"/>
            <p14:sldId id="1051"/>
            <p14:sldId id="1052"/>
            <p14:sldId id="1053"/>
            <p14:sldId id="1055"/>
          </p14:sldIdLst>
        </p14:section>
        <p14:section name="libos-dpf" id="{BC38F4C9-AA25-0347-94A5-8196DB1B8EF5}">
          <p14:sldIdLst>
            <p14:sldId id="1203"/>
            <p14:sldId id="1190"/>
            <p14:sldId id="1191"/>
            <p14:sldId id="1192"/>
            <p14:sldId id="1193"/>
            <p14:sldId id="1194"/>
            <p14:sldId id="1195"/>
            <p14:sldId id="1196"/>
            <p14:sldId id="1197"/>
          </p14:sldIdLst>
        </p14:section>
        <p14:section name="Exokernel-LibOS-Performance" id="{7E1F337E-2B51-454C-8420-727CBD051F80}">
          <p14:sldIdLst>
            <p14:sldId id="1204"/>
            <p14:sldId id="1198"/>
            <p14:sldId id="1199"/>
            <p14:sldId id="1200"/>
            <p14:sldId id="1091"/>
          </p14:sldIdLst>
        </p14:section>
        <p14:section name="Exokernel-Xen" id="{CD97E407-EEAF-4244-A206-DA34A9C6EB38}">
          <p14:sldIdLst>
            <p14:sldId id="1218"/>
            <p14:sldId id="1070"/>
            <p14:sldId id="1071"/>
            <p14:sldId id="1072"/>
            <p14:sldId id="1073"/>
            <p14:sldId id="1074"/>
            <p14:sldId id="1075"/>
            <p14:sldId id="1076"/>
          </p14:sldIdLst>
        </p14:section>
        <p14:section name="Exokernel-Xen-MM" id="{3DC247A0-C26C-B648-B8B2-3038D183B339}">
          <p14:sldIdLst>
            <p14:sldId id="1217"/>
            <p14:sldId id="1077"/>
            <p14:sldId id="1083"/>
          </p14:sldIdLst>
        </p14:section>
        <p14:section name="Exokernel-Xen-SMP" id="{2381FC44-A61F-094F-9EEE-86F3B9756E8B}">
          <p14:sldIdLst>
            <p14:sldId id="1216"/>
            <p14:sldId id="1084"/>
            <p14:sldId id="1085"/>
          </p14:sldIdLst>
        </p14:section>
        <p14:section name="Exokernel-Xen-I/O" id="{6B7EA719-3F48-B74D-91FC-4701BBE33C61}">
          <p14:sldIdLst>
            <p14:sldId id="1215"/>
            <p14:sldId id="1086"/>
            <p14:sldId id="1087"/>
            <p14:sldId id="1088"/>
          </p14:sldIdLst>
        </p14:section>
        <p14:section name="Unikernel" id="{4F818306-AD1B-514E-BCAB-711813D9BDF4}">
          <p14:sldIdLst>
            <p14:sldId id="1214"/>
            <p14:sldId id="1209"/>
            <p14:sldId id="1210"/>
            <p14:sldId id="1211"/>
            <p14:sldId id="1212"/>
            <p14:sldId id="1213"/>
            <p14:sldId id="8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00"/>
    <a:srgbClr val="CCECFF"/>
    <a:srgbClr val="CCCC00"/>
    <a:srgbClr val="00FF66"/>
    <a:srgbClr val="CC6600"/>
    <a:srgbClr val="FF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5" autoAdjust="0"/>
    <p:restoredTop sz="82727" autoAdjust="0"/>
  </p:normalViewPr>
  <p:slideViewPr>
    <p:cSldViewPr>
      <p:cViewPr varScale="1">
        <p:scale>
          <a:sx n="190" d="100"/>
          <a:sy n="190" d="100"/>
        </p:scale>
        <p:origin x="1816" y="192"/>
      </p:cViewPr>
      <p:guideLst>
        <p:guide orient="horz" pos="40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812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4288" y="-12700"/>
            <a:ext cx="3192463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09" tIns="0" rIns="19809" bIns="0" numCol="1" anchor="t" anchorCtr="0" compatLnSpc="1">
            <a:prstTxWarp prst="textNoShape">
              <a:avLst/>
            </a:prstTxWarp>
          </a:bodyPr>
          <a:lstStyle>
            <a:lvl1pPr defTabSz="947738" eaLnBrk="0" hangingPunct="0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-12700"/>
            <a:ext cx="3192463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09" tIns="0" rIns="19809" bIns="0" numCol="1" anchor="t" anchorCtr="0" compatLnSpc="1">
            <a:prstTxWarp prst="textNoShape">
              <a:avLst/>
            </a:prstTxWarp>
          </a:bodyPr>
          <a:lstStyle>
            <a:lvl1pPr algn="r" defTabSz="947738" eaLnBrk="0" hangingPunct="0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0950" y="711200"/>
            <a:ext cx="4813300" cy="36115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562475"/>
            <a:ext cx="54260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6" tIns="47874" rIns="95746" bIns="478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4288" y="9134475"/>
            <a:ext cx="3192463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09" tIns="0" rIns="19809" bIns="0" numCol="1" anchor="b" anchorCtr="0" compatLnSpc="1">
            <a:prstTxWarp prst="textNoShape">
              <a:avLst/>
            </a:prstTxWarp>
          </a:bodyPr>
          <a:lstStyle>
            <a:lvl1pPr defTabSz="947738" eaLnBrk="0" hangingPunct="0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34475"/>
            <a:ext cx="3192463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09" tIns="0" rIns="19809" bIns="0" numCol="1" anchor="b" anchorCtr="0" compatLnSpc="1">
            <a:prstTxWarp prst="textNoShape">
              <a:avLst/>
            </a:prstTxWarp>
          </a:bodyPr>
          <a:lstStyle>
            <a:lvl1pPr algn="r" defTabSz="947738" eaLnBrk="0" hangingPunct="0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696C010-F8AB-470B-877C-6EFEB39155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702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23" charset="-128"/>
        <a:cs typeface="ＭＳ Ｐゴシック" pitchFamily="-123" charset="-128"/>
      </a:defRPr>
    </a:lvl1pPr>
    <a:lvl2pPr marL="457200"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23" charset="-128"/>
        <a:cs typeface="+mn-cs"/>
      </a:defRPr>
    </a:lvl2pPr>
    <a:lvl3pPr marL="911225"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23" charset="-128"/>
        <a:cs typeface="+mn-cs"/>
      </a:defRPr>
    </a:lvl3pPr>
    <a:lvl4pPr marL="1371600"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23" charset="-128"/>
        <a:cs typeface="+mn-cs"/>
      </a:defRPr>
    </a:lvl4pPr>
    <a:lvl5pPr marL="1828800"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23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>
              <a:latin typeface="Times New Roman" pitchFamily="-123" charset="0"/>
              <a:ea typeface="宋体" pitchFamily="-123" charset="-122"/>
              <a:cs typeface="宋体" pitchFamily="-123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freak out colloquial</a:t>
            </a:r>
          </a:p>
          <a:p>
            <a:r>
              <a:rPr kumimoji="1" lang="en-US" altLang="zh-CN" dirty="0"/>
              <a:t>A. intransitive verb</a:t>
            </a:r>
          </a:p>
          <a:p>
            <a:r>
              <a:rPr kumimoji="1" lang="zh-CN" altLang="en-US" dirty="0"/>
              <a:t>发飙</a:t>
            </a:r>
          </a:p>
          <a:p>
            <a:r>
              <a:rPr kumimoji="1" lang="en-US" altLang="zh-CN" dirty="0"/>
              <a:t>B. transitive verb[freak somebody out, freak out somebody]</a:t>
            </a:r>
          </a:p>
          <a:p>
            <a:r>
              <a:rPr kumimoji="1" lang="zh-CN" altLang="en-US" dirty="0"/>
              <a:t>使发飙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6C010-F8AB-470B-877C-6EFEB391556D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314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pdos.csail.mit.edu</a:t>
            </a:r>
            <a:r>
              <a:rPr kumimoji="1" lang="en-US" altLang="zh-CN" dirty="0"/>
              <a:t>/~</a:t>
            </a:r>
            <a:r>
              <a:rPr kumimoji="1" lang="en-US" altLang="zh-CN" dirty="0" err="1"/>
              <a:t>engler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dpf.html</a:t>
            </a:r>
            <a:endParaRPr kumimoji="1" lang="en-US" altLang="zh-CN" dirty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pdos.csail.mit.edu</a:t>
            </a:r>
            <a:r>
              <a:rPr kumimoji="1" lang="en-US" altLang="zh-CN" dirty="0"/>
              <a:t>/~</a:t>
            </a:r>
            <a:r>
              <a:rPr kumimoji="1" lang="en-US" altLang="zh-CN" dirty="0" err="1"/>
              <a:t>engler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dpf-talk.ps</a:t>
            </a:r>
            <a:endParaRPr kumimoji="1" lang="en-US" altLang="zh-CN" dirty="0"/>
          </a:p>
          <a:p>
            <a:r>
              <a:rPr kumimoji="1" lang="en-US" altLang="zh-CN" dirty="0"/>
              <a:t>DPF: Fast, Flexible Message </a:t>
            </a:r>
            <a:r>
              <a:rPr kumimoji="1" lang="en-US" altLang="zh-CN" dirty="0" err="1"/>
              <a:t>Demultiplexing</a:t>
            </a:r>
            <a:r>
              <a:rPr kumimoji="1" lang="en-US" altLang="zh-CN" dirty="0"/>
              <a:t> using Dynamic Code Generation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6C010-F8AB-470B-877C-6EFEB391556D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463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fr-FR" altLang="zh-CN" dirty="0"/>
              <a:t>coalesce</a:t>
            </a:r>
          </a:p>
          <a:p>
            <a:r>
              <a:rPr kumimoji="1" lang="fr-FR" altLang="zh-CN" dirty="0"/>
              <a:t>intransitive </a:t>
            </a:r>
            <a:r>
              <a:rPr kumimoji="1" lang="fr-FR" altLang="zh-CN" dirty="0" err="1"/>
              <a:t>verb</a:t>
            </a:r>
            <a:endParaRPr kumimoji="1" lang="fr-FR" altLang="zh-CN" dirty="0"/>
          </a:p>
          <a:p>
            <a:r>
              <a:rPr kumimoji="1" lang="fr-FR" altLang="zh-CN" dirty="0" err="1"/>
              <a:t>formal</a:t>
            </a:r>
            <a:r>
              <a:rPr kumimoji="1" lang="fr-FR" altLang="zh-CN" dirty="0"/>
              <a:t> «substances, groups» </a:t>
            </a:r>
            <a:r>
              <a:rPr kumimoji="1" lang="zh-CN" altLang="fr-FR" dirty="0"/>
              <a:t>合并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disjunction</a:t>
            </a:r>
          </a:p>
          <a:p>
            <a:r>
              <a:rPr kumimoji="1" lang="en-US" altLang="zh-CN" dirty="0"/>
              <a:t>noun</a:t>
            </a:r>
          </a:p>
          <a:p>
            <a:r>
              <a:rPr kumimoji="1" lang="en-US" altLang="zh-CN" dirty="0"/>
              <a:t>formal </a:t>
            </a:r>
            <a:r>
              <a:rPr kumimoji="1" lang="zh-CN" altLang="en-US" dirty="0"/>
              <a:t>分离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6C010-F8AB-470B-877C-6EFEB391556D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2407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123" charset="-128"/>
                <a:cs typeface="ＭＳ Ｐゴシック" pitchFamily="-123" charset="-128"/>
              </a:rPr>
              <a:t>DPF is 25–50 times faster than MPF and 13–26 times faster than PATHFINDER, depending on whether or not the filter was cached (“expected”).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96C010-F8AB-470B-877C-6EFEB391556D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9415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23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courses.cs.vt.edu</a:t>
            </a:r>
            <a:r>
              <a:rPr kumimoji="1" lang="en-US" altLang="zh-CN" dirty="0"/>
              <a:t>/cs5204/fall11-butt/lectures/</a:t>
            </a:r>
            <a:r>
              <a:rPr kumimoji="1" lang="en-US" altLang="zh-CN" dirty="0" err="1"/>
              <a:t>Exokernel.ppt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6C010-F8AB-470B-877C-6EFEB391556D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9769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23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7B3864-9AC9-4A5D-832E-14962F36FF58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Commercial / production use</a:t>
            </a:r>
          </a:p>
          <a:p>
            <a:r>
              <a:rPr lang="en-GB" dirty="0"/>
              <a:t>Released under the GPL; Guest </a:t>
            </a:r>
            <a:r>
              <a:rPr lang="en-GB" dirty="0" err="1"/>
              <a:t>OSes</a:t>
            </a:r>
            <a:r>
              <a:rPr lang="en-GB" dirty="0"/>
              <a:t> can be any </a:t>
            </a:r>
            <a:r>
              <a:rPr lang="en-GB" dirty="0" err="1"/>
              <a:t>licensce</a:t>
            </a:r>
            <a:endParaRPr lang="en-GB" dirty="0"/>
          </a:p>
          <a:p>
            <a:endParaRPr lang="en-GB" altLang="zh-CN" dirty="0"/>
          </a:p>
          <a:p>
            <a:r>
              <a:rPr lang="en-US" altLang="zh-CN" dirty="0"/>
              <a:t>Source: http://www.cl.cam.ac.uk/research/srg/netos/papers/2005-xen-ols.ppt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D998B-6F6D-4E24-AF86-E8ED505CB805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X86 hard to virtualize so benefits from more modifications than is necessary for IA64/PPC</a:t>
            </a:r>
          </a:p>
          <a:p>
            <a:r>
              <a:rPr lang="en-GB"/>
              <a:t>popf</a:t>
            </a:r>
          </a:p>
          <a:p>
            <a:r>
              <a:rPr lang="en-GB"/>
              <a:t>Avoiding fault trapping : cli/sti can be handled at guest level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Page Global Directory</a:t>
            </a:r>
          </a:p>
          <a:p>
            <a:pPr marL="0" marR="0" indent="0" algn="l" defTabSz="9112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Page Upper Directory</a:t>
            </a:r>
          </a:p>
          <a:p>
            <a:pPr marL="0" marR="0" indent="0" algn="l" defTabSz="9112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Page Middle Directory</a:t>
            </a:r>
          </a:p>
          <a:p>
            <a:r>
              <a:rPr kumimoji="1" lang="en-US" altLang="zh-CN" dirty="0"/>
              <a:t>Page Table</a:t>
            </a:r>
          </a:p>
          <a:p>
            <a:r>
              <a:rPr kumimoji="1" lang="en-US" altLang="zh-CN" dirty="0"/>
              <a:t>Page offset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6C010-F8AB-470B-877C-6EFEB391556D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7578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23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23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CF334B-F265-4FD8-B776-DA2F204D0EDD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Important for fork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DA182-149F-4957-A553-3CE2F24D8576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Most benchmark results identical. In addition to these, some slight slowdown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23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23D92F-F95E-4E27-9DDD-87C935F4C82D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17550"/>
            <a:ext cx="4802187" cy="3602038"/>
          </a:xfrm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289" y="4558597"/>
            <a:ext cx="5368624" cy="4324784"/>
          </a:xfrm>
        </p:spPr>
        <p:txBody>
          <a:bodyPr/>
          <a:lstStyle/>
          <a:p>
            <a:r>
              <a:rPr lang="en-GB"/>
              <a:t>Xen has always supported SMP hosts</a:t>
            </a:r>
          </a:p>
          <a:p>
            <a:r>
              <a:rPr lang="en-GB"/>
              <a:t>Important to make virtualization ubiquitous, enterprise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06D46D-38DF-4D63-BDAD-0FDA875A956D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17550"/>
            <a:ext cx="4802187" cy="3602038"/>
          </a:xfrm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289" y="4558597"/>
            <a:ext cx="5368624" cy="4324784"/>
          </a:xfrm>
        </p:spPr>
        <p:txBody>
          <a:bodyPr/>
          <a:lstStyle/>
          <a:p>
            <a:r>
              <a:rPr lang="en-GB"/>
              <a:t>Xen has always supported SMP hosts</a:t>
            </a:r>
          </a:p>
          <a:p>
            <a:r>
              <a:rPr lang="en-GB"/>
              <a:t>Important to make virtualization ubiquitous, enterprise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23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6AE64-E4FE-40D2-A891-20D345535A76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17550"/>
            <a:ext cx="4802187" cy="3602038"/>
          </a:xfrm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289" y="4558597"/>
            <a:ext cx="5368624" cy="4324784"/>
          </a:xfrm>
        </p:spPr>
        <p:txBody>
          <a:bodyPr/>
          <a:lstStyle/>
          <a:p>
            <a:r>
              <a:rPr lang="en-GB" dirty="0"/>
              <a:t>Pacifica</a:t>
            </a:r>
          </a:p>
          <a:p>
            <a:endParaRPr lang="en-GB" dirty="0"/>
          </a:p>
          <a:p>
            <a:r>
              <a:rPr lang="en-US" altLang="zh-CN" dirty="0"/>
              <a:t>VT-x</a:t>
            </a:r>
            <a:r>
              <a:rPr lang="zh-CN" altLang="en-US" dirty="0"/>
              <a:t>技术是</a:t>
            </a:r>
            <a:r>
              <a:rPr lang="en-US" altLang="zh-CN" dirty="0"/>
              <a:t>CPU</a:t>
            </a:r>
            <a:r>
              <a:rPr lang="zh-CN" altLang="en-US" dirty="0"/>
              <a:t>的硬件虚拟化技术</a:t>
            </a:r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F03E6E-4316-4E3D-9C2B-2EC8A80D8BCF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0086"/>
            <a:ext cx="5365352" cy="4320317"/>
          </a:xfrm>
        </p:spPr>
        <p:txBody>
          <a:bodyPr/>
          <a:lstStyle/>
          <a:p>
            <a:pPr defTabSz="974725"/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23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courses.cs.vt.edu</a:t>
            </a:r>
            <a:r>
              <a:rPr kumimoji="1" lang="en-US" altLang="zh-CN" dirty="0"/>
              <a:t>/cs5204/fall11-butt/lectures/</a:t>
            </a:r>
            <a:r>
              <a:rPr kumimoji="1" lang="en-US" altLang="zh-CN" dirty="0" err="1"/>
              <a:t>Exokernel.ppt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6C010-F8AB-470B-877C-6EFEB391556D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9079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en.wikipedia.org</a:t>
            </a:r>
            <a:r>
              <a:rPr kumimoji="1" lang="en-US" altLang="zh-CN" dirty="0"/>
              <a:t>/wiki/</a:t>
            </a:r>
            <a:r>
              <a:rPr kumimoji="1" lang="en-US" altLang="zh-CN" dirty="0" err="1"/>
              <a:t>Unikernel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queue.acm.org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detail.cfm?id</a:t>
            </a:r>
            <a:r>
              <a:rPr kumimoji="1" lang="en-US" altLang="zh-CN" dirty="0"/>
              <a:t>=2566628</a:t>
            </a:r>
          </a:p>
          <a:p>
            <a:r>
              <a:rPr kumimoji="1" lang="en-US" altLang="zh-CN" dirty="0" err="1"/>
              <a:t>Unikernels</a:t>
            </a:r>
            <a:r>
              <a:rPr kumimoji="1" lang="en-US" altLang="zh-CN" dirty="0"/>
              <a:t>: Rise of the Virtual Library Operating System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6C010-F8AB-470B-877C-6EFEB391556D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1184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www.socallinuxexpo.org</a:t>
            </a:r>
            <a:r>
              <a:rPr kumimoji="1" lang="en-US" altLang="zh-CN" dirty="0"/>
              <a:t>/sites/default/files/presentations/SCALE13X-Next%20Generation%20Cloud-Rise%20of%20the%20Unikernel-1_2.pdf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6C010-F8AB-470B-877C-6EFEB391556D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27701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8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23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Intervention</a:t>
            </a:r>
          </a:p>
          <a:p>
            <a:r>
              <a:rPr lang="en-US" dirty="0" err="1"/>
              <a:t>n.介入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6C010-F8AB-470B-877C-6EFEB391556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327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23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ja-JP" dirty="0">
                <a:latin typeface="Times New Roman" pitchFamily="-123" charset="0"/>
                <a:ea typeface="华文细黑" pitchFamily="-123" charset="-122"/>
                <a:cs typeface="华文细黑" pitchFamily="-123" charset="-122"/>
              </a:rPr>
              <a:t>Revocation </a:t>
            </a:r>
            <a:r>
              <a:rPr lang="ja-JP" altLang="en-US" dirty="0">
                <a:latin typeface="Times New Roman" pitchFamily="-123" charset="0"/>
                <a:ea typeface="华文细黑" pitchFamily="-123" charset="-122"/>
                <a:cs typeface="华文细黑" pitchFamily="-123" charset="-122"/>
              </a:rPr>
              <a:t>废</a:t>
            </a:r>
            <a:r>
              <a:rPr lang="ja-JP" altLang="en-US" dirty="0">
                <a:latin typeface="Times New Roman" pitchFamily="-123" charset="0"/>
              </a:rPr>
              <a:t>止</a:t>
            </a:r>
            <a:r>
              <a:rPr lang="en-US" dirty="0">
                <a:latin typeface="Times New Roman" pitchFamily="-123" charset="0"/>
              </a:rPr>
              <a:t>;</a:t>
            </a:r>
            <a:r>
              <a:rPr lang="ja-JP" altLang="en-US" dirty="0">
                <a:latin typeface="Times New Roman" pitchFamily="-123" charset="0"/>
              </a:rPr>
              <a:t>撤回</a:t>
            </a:r>
            <a:endParaRPr lang="en-US" altLang="ja-JP" dirty="0">
              <a:latin typeface="Times New Roman" pitchFamily="-123" charset="0"/>
            </a:endParaRPr>
          </a:p>
          <a:p>
            <a:r>
              <a:rPr lang="en-US" altLang="ko-KR" dirty="0">
                <a:latin typeface="Times New Roman" pitchFamily="-123" charset="0"/>
              </a:rPr>
              <a:t>Scarce </a:t>
            </a:r>
            <a:r>
              <a:rPr lang="en-US" dirty="0">
                <a:latin typeface="Times New Roman" pitchFamily="-123" charset="0"/>
              </a:rPr>
              <a:t> </a:t>
            </a:r>
            <a:r>
              <a:rPr lang="ja-JP" altLang="en-US" dirty="0">
                <a:latin typeface="Times New Roman" pitchFamily="-123" charset="0"/>
              </a:rPr>
              <a:t>缺乏的</a:t>
            </a:r>
            <a:r>
              <a:rPr lang="en-US" dirty="0">
                <a:latin typeface="Times New Roman" pitchFamily="-123" charset="0"/>
              </a:rPr>
              <a:t>, </a:t>
            </a:r>
            <a:r>
              <a:rPr lang="ja-JP" altLang="en-US" dirty="0">
                <a:latin typeface="Times New Roman" pitchFamily="-123" charset="0"/>
              </a:rPr>
              <a:t>罕</a:t>
            </a:r>
            <a:r>
              <a:rPr lang="ja-JP" altLang="en-US" dirty="0">
                <a:latin typeface="Times New Roman" pitchFamily="-123" charset="0"/>
                <a:ea typeface="华文细黑" pitchFamily="-123" charset="-122"/>
                <a:cs typeface="华文细黑" pitchFamily="-123" charset="-122"/>
              </a:rPr>
              <a:t>见</a:t>
            </a:r>
            <a:r>
              <a:rPr lang="ja-JP" altLang="en-US" dirty="0">
                <a:latin typeface="Times New Roman" pitchFamily="-123" charset="0"/>
              </a:rPr>
              <a:t>的</a:t>
            </a:r>
            <a:endParaRPr lang="en-US" dirty="0">
              <a:latin typeface="Times New Roman" pitchFamily="-123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889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pitchFamily="-123" charset="0"/>
              </a:rPr>
              <a:t>http://www.cc.gatech.edu/classes/AY2009/cs6210_fall/lectures/02-Exokernel.pdf</a:t>
            </a:r>
          </a:p>
          <a:p>
            <a:endParaRPr lang="zh-CN" altLang="en-US">
              <a:latin typeface="Times New Roman" pitchFamily="-123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8FA3D-394A-469E-B0E2-2E5CFCAF4C4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23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23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6063" y="114300"/>
            <a:ext cx="1989137" cy="5346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475" y="114300"/>
            <a:ext cx="5818188" cy="5346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114300"/>
            <a:ext cx="7956550" cy="600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346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775200" y="1346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5475" y="114300"/>
            <a:ext cx="7959725" cy="53467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114300"/>
            <a:ext cx="7956550" cy="60007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346200"/>
            <a:ext cx="7772400" cy="1981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479800"/>
            <a:ext cx="7772400" cy="1981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114300"/>
            <a:ext cx="7956550" cy="60007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346200"/>
            <a:ext cx="381000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5200" y="1346200"/>
            <a:ext cx="381000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132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22800" y="1752600"/>
            <a:ext cx="40132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98E6E4D-D81F-481F-8744-E3B619442AC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346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5200" y="1346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346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8828088" y="6611938"/>
            <a:ext cx="3143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fld id="{8E2982B4-1E36-49D6-A238-931ED926079C}" type="slidenum">
              <a:rPr lang="en-US" altLang="zh-CN" sz="900">
                <a:latin typeface="Times" pitchFamily="1" charset="0"/>
                <a:ea typeface="宋体" pitchFamily="1" charset="-122"/>
                <a:cs typeface="+mn-cs"/>
              </a:rPr>
              <a:pPr eaLnBrk="0" hangingPunct="0">
                <a:defRPr/>
              </a:pPr>
              <a:t>‹#›</a:t>
            </a:fld>
            <a:endParaRPr lang="en-US" altLang="zh-CN" sz="900">
              <a:latin typeface="Times" pitchFamily="1" charset="0"/>
              <a:ea typeface="宋体" pitchFamily="1" charset="-122"/>
              <a:cs typeface="+mn-cs"/>
            </a:endParaRP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0" y="790575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1030" name="WordArt 8"/>
          <p:cNvSpPr>
            <a:spLocks noChangeArrowheads="1" noChangeShapeType="1" noTextEdit="1"/>
          </p:cNvSpPr>
          <p:nvPr userDrawn="1"/>
        </p:nvSpPr>
        <p:spPr bwMode="auto">
          <a:xfrm>
            <a:off x="76200" y="228600"/>
            <a:ext cx="358775" cy="2428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  <a:cs typeface="宋体"/>
              </a:rPr>
              <a:t>OS</a:t>
            </a:r>
          </a:p>
        </p:txBody>
      </p:sp>
      <p:pic>
        <p:nvPicPr>
          <p:cNvPr id="1031" name="Picture 9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0"/>
            <a:ext cx="515938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53" r:id="rId12"/>
    <p:sldLayoutId id="2147483652" r:id="rId13"/>
    <p:sldLayoutId id="2147483651" r:id="rId14"/>
    <p:sldLayoutId id="2147483650" r:id="rId15"/>
    <p:sldLayoutId id="2147483665" r:id="rId16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+mj-lt"/>
          <a:ea typeface="ＭＳ Ｐゴシック" pitchFamily="-123" charset="-128"/>
          <a:cs typeface="ＭＳ Ｐゴシック" pitchFamily="-123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Lucida Calligraphy" pitchFamily="66" charset="0"/>
          <a:ea typeface="ＭＳ Ｐゴシック" pitchFamily="-123" charset="-128"/>
          <a:cs typeface="ＭＳ Ｐゴシック" pitchFamily="-12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Lucida Calligraphy" pitchFamily="66" charset="0"/>
          <a:ea typeface="ＭＳ Ｐゴシック" pitchFamily="-123" charset="-128"/>
          <a:cs typeface="ＭＳ Ｐゴシック" pitchFamily="-12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Lucida Calligraphy" pitchFamily="66" charset="0"/>
          <a:ea typeface="ＭＳ Ｐゴシック" pitchFamily="-123" charset="-128"/>
          <a:cs typeface="ＭＳ Ｐゴシック" pitchFamily="-12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Lucida Calligraphy" pitchFamily="66" charset="0"/>
          <a:ea typeface="ＭＳ Ｐゴシック" pitchFamily="-123" charset="-128"/>
          <a:cs typeface="ＭＳ Ｐゴシック" pitchFamily="-123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Lucida Calligraphy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Lucida Calligraphy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Lucida Calligraphy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Lucida Calligraphy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-123" charset="2"/>
        <a:buBlip>
          <a:blip r:embed="rId19"/>
        </a:buBlip>
        <a:defRPr sz="2400">
          <a:solidFill>
            <a:schemeClr val="tx1"/>
          </a:solidFill>
          <a:latin typeface="+mn-lt"/>
          <a:ea typeface="ＭＳ Ｐゴシック" pitchFamily="-123" charset="-128"/>
          <a:cs typeface="ＭＳ Ｐゴシック" pitchFamily="-123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-123" charset="2"/>
        <a:buChar char="Ø"/>
        <a:defRPr sz="2000">
          <a:solidFill>
            <a:schemeClr val="folHlink"/>
          </a:solidFill>
          <a:latin typeface="+mn-lt"/>
          <a:ea typeface="ＭＳ Ｐゴシック" pitchFamily="-12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-123" charset="2"/>
        <a:buChar char=""/>
        <a:defRPr sz="2400">
          <a:solidFill>
            <a:schemeClr val="tx1"/>
          </a:solidFill>
          <a:latin typeface="+mn-lt"/>
          <a:ea typeface="ＭＳ Ｐゴシック" pitchFamily="-12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-123" charset="2"/>
        <a:buChar char=""/>
        <a:defRPr sz="1600">
          <a:solidFill>
            <a:schemeClr val="tx1"/>
          </a:solidFill>
          <a:latin typeface="+mn-lt"/>
          <a:ea typeface="ＭＳ Ｐゴシック" pitchFamily="-12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400">
          <a:solidFill>
            <a:schemeClr val="tx1"/>
          </a:solidFill>
          <a:latin typeface="+mn-lt"/>
          <a:ea typeface="ＭＳ Ｐゴシック" pitchFamily="-12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remzi/Classes/736/Papers/exo-sosp97.pdf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l.cam.ac.uk/research/srg/netos/papers/2005-xen-ols.ppt" TargetMode="External"/><Relationship Id="rId4" Type="http://schemas.openxmlformats.org/officeDocument/2006/relationships/hyperlink" Target="https://pdos.csail.mit.edu/~engler/sosp97-talk.p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722313" y="2106613"/>
            <a:ext cx="8135937" cy="137795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zh-CN" sz="4400" dirty="0">
                <a:solidFill>
                  <a:srgbClr val="0066FF"/>
                </a:solidFill>
                <a:latin typeface="Arial" pitchFamily="-123" charset="0"/>
                <a:ea typeface="宋体" pitchFamily="-123" charset="-122"/>
                <a:cs typeface="宋体" pitchFamily="-123" charset="-122"/>
              </a:rPr>
              <a:t>Practice in Operating System</a:t>
            </a:r>
            <a:br>
              <a:rPr lang="en-US" altLang="zh-CN" sz="4400" dirty="0">
                <a:solidFill>
                  <a:srgbClr val="0066FF"/>
                </a:solidFill>
                <a:latin typeface="Arial" pitchFamily="-123" charset="0"/>
                <a:ea typeface="宋体" pitchFamily="-123" charset="-122"/>
                <a:cs typeface="宋体" pitchFamily="-123" charset="-122"/>
              </a:rPr>
            </a:br>
            <a:endParaRPr lang="en-US" altLang="zh-CN" sz="4400" dirty="0">
              <a:solidFill>
                <a:srgbClr val="0066FF"/>
              </a:solidFill>
              <a:latin typeface="Arial" pitchFamily="-123" charset="0"/>
              <a:ea typeface="宋体" pitchFamily="-123" charset="-122"/>
              <a:cs typeface="宋体" pitchFamily="-123" charset="-122"/>
            </a:endParaRPr>
          </a:p>
        </p:txBody>
      </p:sp>
      <p:sp>
        <p:nvSpPr>
          <p:cNvPr id="19458" name="Text Box 6"/>
          <p:cNvSpPr txBox="1">
            <a:spLocks noChangeArrowheads="1"/>
          </p:cNvSpPr>
          <p:nvPr/>
        </p:nvSpPr>
        <p:spPr bwMode="auto">
          <a:xfrm>
            <a:off x="1682750" y="4921250"/>
            <a:ext cx="6419850" cy="87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lvl="1" indent="-307975" algn="ctr" eaLnBrk="0" hangingPunct="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 "/>
            </a:pPr>
            <a:r>
              <a:rPr lang="en-US" altLang="zh-CN" dirty="0">
                <a:latin typeface="Comic Sans MS" pitchFamily="-123" charset="0"/>
                <a:ea typeface="宋体" pitchFamily="-123" charset="-122"/>
                <a:cs typeface="宋体" pitchFamily="-123" charset="-122"/>
              </a:rPr>
              <a:t>Yong XIANG</a:t>
            </a:r>
          </a:p>
          <a:p>
            <a:pPr lvl="1" indent="-307975" algn="ctr" eaLnBrk="0" hangingPunct="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 "/>
            </a:pPr>
            <a:r>
              <a:rPr lang="en-US" altLang="zh-CN" dirty="0">
                <a:latin typeface="Comic Sans MS" pitchFamily="-123" charset="0"/>
                <a:ea typeface="宋体" pitchFamily="-123" charset="-122"/>
                <a:cs typeface="宋体" pitchFamily="-123" charset="-122"/>
              </a:rPr>
              <a:t>Dept. of Computer </a:t>
            </a:r>
            <a:r>
              <a:rPr lang="en-US" altLang="zh-CN" dirty="0" err="1">
                <a:latin typeface="Comic Sans MS" pitchFamily="-123" charset="0"/>
                <a:ea typeface="宋体" pitchFamily="-123" charset="-122"/>
                <a:cs typeface="宋体" pitchFamily="-123" charset="-122"/>
              </a:rPr>
              <a:t>Sci</a:t>
            </a:r>
            <a:r>
              <a:rPr lang="en-US" altLang="zh-CN" dirty="0">
                <a:latin typeface="Comic Sans MS" pitchFamily="-123" charset="0"/>
                <a:ea typeface="宋体" pitchFamily="-123" charset="-122"/>
                <a:cs typeface="宋体" pitchFamily="-123" charset="-122"/>
              </a:rPr>
              <a:t>.&amp;Tech.</a:t>
            </a:r>
          </a:p>
          <a:p>
            <a:pPr lvl="1" indent="-307975" algn="ctr" eaLnBrk="0" hangingPunct="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 "/>
            </a:pPr>
            <a:r>
              <a:rPr lang="en-US" altLang="zh-CN" dirty="0">
                <a:latin typeface="Comic Sans MS" pitchFamily="-123" charset="0"/>
                <a:ea typeface="宋体" pitchFamily="-123" charset="-122"/>
                <a:cs typeface="宋体" pitchFamily="-123" charset="-122"/>
              </a:rPr>
              <a:t>Tsinghua University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28625" y="3686175"/>
            <a:ext cx="8358188" cy="1071563"/>
          </a:xfrm>
        </p:spPr>
        <p:txBody>
          <a:bodyPr lIns="0" tIns="0" rIns="0" bIns="0"/>
          <a:lstStyle/>
          <a:p>
            <a:pPr lvl="1" indent="-307975" eaLnBrk="1" hangingPunct="1">
              <a:lnSpc>
                <a:spcPct val="95000"/>
              </a:lnSpc>
              <a:spcBef>
                <a:spcPct val="0"/>
              </a:spcBef>
              <a:buClr>
                <a:srgbClr val="0066FF"/>
              </a:buClr>
              <a:buFontTx/>
              <a:buChar char=" "/>
            </a:pPr>
            <a:r>
              <a:rPr lang="en-US" altLang="zh-CN" sz="2800" dirty="0">
                <a:solidFill>
                  <a:srgbClr val="0066FF"/>
                </a:solidFill>
                <a:ea typeface="宋体" pitchFamily="-123" charset="-122"/>
                <a:cs typeface="宋体" pitchFamily="-123" charset="-122"/>
              </a:rPr>
              <a:t>Lecture 7: Exokernel</a:t>
            </a:r>
            <a:endParaRPr lang="en-US" altLang="zh-CN" sz="28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Microkernel vs. </a:t>
            </a:r>
            <a:r>
              <a:rPr kumimoji="1" lang="en-US" altLang="zh-CN" dirty="0" err="1"/>
              <a:t>Exokernel</a:t>
            </a:r>
            <a:endParaRPr kumimoji="1" lang="zh-CN" altLang="en-US" dirty="0"/>
          </a:p>
        </p:txBody>
      </p:sp>
      <p:sp>
        <p:nvSpPr>
          <p:cNvPr id="22531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3200400"/>
            <a:ext cx="3657600" cy="3886200"/>
          </a:xfrm>
        </p:spPr>
        <p:txBody>
          <a:bodyPr/>
          <a:lstStyle/>
          <a:p>
            <a:pPr>
              <a:buFont typeface="Wingdings" charset="0"/>
              <a:buNone/>
            </a:pPr>
            <a:endParaRPr kumimoji="0" lang="en-US" altLang="zh-CN">
              <a:latin typeface="Century Schoolbook" charset="0"/>
            </a:endParaRPr>
          </a:p>
          <a:p>
            <a:endParaRPr kumimoji="0" lang="zh-CN" altLang="en-US">
              <a:latin typeface="Century Schoolbook" charset="0"/>
            </a:endParaRPr>
          </a:p>
        </p:txBody>
      </p:sp>
      <p:sp>
        <p:nvSpPr>
          <p:cNvPr id="22532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5102225" y="2174875"/>
            <a:ext cx="4041775" cy="3951288"/>
          </a:xfrm>
        </p:spPr>
        <p:txBody>
          <a:bodyPr/>
          <a:lstStyle/>
          <a:p>
            <a:pPr>
              <a:buFont typeface="Wingdings" charset="0"/>
              <a:buNone/>
            </a:pPr>
            <a:endParaRPr kumimoji="0" lang="en-US" altLang="zh-CN">
              <a:latin typeface="Century Schoolbook" charset="0"/>
            </a:endParaRPr>
          </a:p>
          <a:p>
            <a:endParaRPr kumimoji="0" lang="zh-CN" altLang="en-US">
              <a:latin typeface="Century Schoolbook" charset="0"/>
            </a:endParaRPr>
          </a:p>
        </p:txBody>
      </p:sp>
      <p:sp>
        <p:nvSpPr>
          <p:cNvPr id="22533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27584" y="1412776"/>
            <a:ext cx="3297560" cy="658812"/>
          </a:xfrm>
          <a:solidFill>
            <a:srgbClr val="FF66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kumimoji="0" lang="en-US" altLang="zh-CN" dirty="0">
                <a:solidFill>
                  <a:schemeClr val="bg1"/>
                </a:solidFill>
                <a:latin typeface="Century Schoolbook" charset="0"/>
              </a:rPr>
              <a:t>Microkernel</a:t>
            </a:r>
          </a:p>
        </p:txBody>
      </p:sp>
      <p:sp>
        <p:nvSpPr>
          <p:cNvPr id="22534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5220072" y="1412776"/>
            <a:ext cx="3168352" cy="658812"/>
          </a:xfrm>
          <a:solidFill>
            <a:srgbClr val="FF66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kumimoji="0" lang="en-US" altLang="zh-CN">
                <a:solidFill>
                  <a:schemeClr val="bg1"/>
                </a:solidFill>
                <a:latin typeface="Century Schoolbook" charset="0"/>
              </a:rPr>
              <a:t>Exokernel</a:t>
            </a:r>
          </a:p>
        </p:txBody>
      </p:sp>
      <p:pic>
        <p:nvPicPr>
          <p:cNvPr id="22535" name="Picture 8" descr="ExoVm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64" b="40173"/>
          <a:stretch>
            <a:fillRect/>
          </a:stretch>
        </p:blipFill>
        <p:spPr bwMode="auto">
          <a:xfrm>
            <a:off x="5366320" y="2661047"/>
            <a:ext cx="2362200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Brace 9"/>
          <p:cNvSpPr/>
          <p:nvPr/>
        </p:nvSpPr>
        <p:spPr>
          <a:xfrm>
            <a:off x="7728520" y="2661047"/>
            <a:ext cx="304800" cy="1447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Century Schoolbook" charset="0"/>
              <a:ea typeface="宋体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7804720" y="4489847"/>
            <a:ext cx="228600" cy="457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Century Schoolbook" charset="0"/>
              <a:ea typeface="宋体" charset="0"/>
            </a:endParaRPr>
          </a:p>
        </p:txBody>
      </p:sp>
      <p:sp>
        <p:nvSpPr>
          <p:cNvPr id="22538" name="TextBox 11"/>
          <p:cNvSpPr txBox="1">
            <a:spLocks noChangeArrowheads="1"/>
          </p:cNvSpPr>
          <p:nvPr/>
        </p:nvSpPr>
        <p:spPr bwMode="auto">
          <a:xfrm rot="-5400000">
            <a:off x="7476901" y="2988866"/>
            <a:ext cx="1482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kumimoji="0" lang="en-US" altLang="zh-CN" sz="1800" b="1">
                <a:latin typeface="Century Schoolbook" charset="0"/>
              </a:rPr>
              <a:t>User space</a:t>
            </a:r>
          </a:p>
        </p:txBody>
      </p:sp>
      <p:sp>
        <p:nvSpPr>
          <p:cNvPr id="22539" name="TextBox 12"/>
          <p:cNvSpPr txBox="1">
            <a:spLocks noChangeArrowheads="1"/>
          </p:cNvSpPr>
          <p:nvPr/>
        </p:nvSpPr>
        <p:spPr bwMode="auto">
          <a:xfrm rot="-5400000">
            <a:off x="7361014" y="4639866"/>
            <a:ext cx="173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kumimoji="0" lang="en-US" altLang="zh-CN" sz="1800" b="1">
                <a:latin typeface="Century Schoolbook" charset="0"/>
              </a:rPr>
              <a:t>Kernel space</a:t>
            </a:r>
          </a:p>
        </p:txBody>
      </p:sp>
      <p:grpSp>
        <p:nvGrpSpPr>
          <p:cNvPr id="22540" name="Group 40"/>
          <p:cNvGrpSpPr>
            <a:grpSpLocks/>
          </p:cNvGrpSpPr>
          <p:nvPr/>
        </p:nvGrpSpPr>
        <p:grpSpPr bwMode="auto">
          <a:xfrm>
            <a:off x="489520" y="2276872"/>
            <a:ext cx="4572000" cy="3279775"/>
            <a:chOff x="228600" y="2435423"/>
            <a:chExt cx="4419600" cy="3508177"/>
          </a:xfrm>
        </p:grpSpPr>
        <p:sp>
          <p:nvSpPr>
            <p:cNvPr id="21" name="Rectangle 20"/>
            <p:cNvSpPr/>
            <p:nvPr/>
          </p:nvSpPr>
          <p:spPr>
            <a:xfrm>
              <a:off x="457253" y="2972008"/>
              <a:ext cx="4190947" cy="2971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Microkernel</a:t>
              </a:r>
            </a:p>
          </p:txBody>
        </p:sp>
        <p:grpSp>
          <p:nvGrpSpPr>
            <p:cNvPr id="22553" name="Group 19"/>
            <p:cNvGrpSpPr>
              <a:grpSpLocks/>
            </p:cNvGrpSpPr>
            <p:nvPr/>
          </p:nvGrpSpPr>
          <p:grpSpPr bwMode="auto">
            <a:xfrm>
              <a:off x="533400" y="3276600"/>
              <a:ext cx="4038600" cy="533400"/>
              <a:chOff x="228600" y="3200400"/>
              <a:chExt cx="3764796" cy="4572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29143" y="3199851"/>
                <a:ext cx="781077" cy="458473"/>
              </a:xfrm>
              <a:prstGeom prst="rect">
                <a:avLst/>
              </a:prstGeom>
              <a:solidFill>
                <a:srgbClr val="CCC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User process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151844" y="3199851"/>
                <a:ext cx="851174" cy="458473"/>
              </a:xfrm>
              <a:prstGeom prst="rect">
                <a:avLst/>
              </a:prstGeom>
              <a:solidFill>
                <a:srgbClr val="CCC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Memory module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46072" y="3199851"/>
                <a:ext cx="845451" cy="458473"/>
              </a:xfrm>
              <a:prstGeom prst="rect">
                <a:avLst/>
              </a:prstGeom>
              <a:solidFill>
                <a:srgbClr val="CCC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Process module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150313" y="3199851"/>
                <a:ext cx="842590" cy="458473"/>
              </a:xfrm>
              <a:prstGeom prst="rect">
                <a:avLst/>
              </a:prstGeom>
              <a:solidFill>
                <a:srgbClr val="CCC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File module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>
              <a:off x="457253" y="4038385"/>
              <a:ext cx="4190947" cy="16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57253" y="4951937"/>
              <a:ext cx="4190947" cy="16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56" name="TextBox 25"/>
            <p:cNvSpPr txBox="1">
              <a:spLocks noChangeArrowheads="1"/>
            </p:cNvSpPr>
            <p:nvPr/>
          </p:nvSpPr>
          <p:spPr bwMode="auto">
            <a:xfrm>
              <a:off x="1734934" y="4557905"/>
              <a:ext cx="14654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Arial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kumimoji="0" lang="en-US" altLang="zh-CN" sz="1800">
                  <a:latin typeface="Century Schoolbook" charset="0"/>
                </a:rPr>
                <a:t>Microkernel</a:t>
              </a:r>
            </a:p>
          </p:txBody>
        </p:sp>
        <p:sp>
          <p:nvSpPr>
            <p:cNvPr id="22557" name="TextBox 26"/>
            <p:cNvSpPr txBox="1">
              <a:spLocks noChangeArrowheads="1"/>
            </p:cNvSpPr>
            <p:nvPr/>
          </p:nvSpPr>
          <p:spPr bwMode="auto">
            <a:xfrm>
              <a:off x="1752600" y="5257800"/>
              <a:ext cx="12666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Arial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kumimoji="0" lang="en-US" altLang="zh-CN" sz="1800">
                  <a:latin typeface="Century Schoolbook" charset="0"/>
                </a:rPr>
                <a:t>Hardware</a:t>
              </a:r>
            </a:p>
          </p:txBody>
        </p:sp>
        <p:sp>
          <p:nvSpPr>
            <p:cNvPr id="22558" name="TextBox 27"/>
            <p:cNvSpPr txBox="1">
              <a:spLocks noChangeArrowheads="1"/>
            </p:cNvSpPr>
            <p:nvPr/>
          </p:nvSpPr>
          <p:spPr bwMode="auto">
            <a:xfrm>
              <a:off x="457200" y="2435423"/>
              <a:ext cx="411683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Arial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kumimoji="0" lang="en-US" altLang="zh-CN" sz="1400" b="1">
                  <a:latin typeface="Century Schoolbook" charset="0"/>
                </a:rPr>
                <a:t>No direct data exchange between modules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5400000">
              <a:off x="952790" y="2857681"/>
              <a:ext cx="305649" cy="2286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16200000" flipH="1">
              <a:off x="3847015" y="2857681"/>
              <a:ext cx="305649" cy="2286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6200000" flipH="1">
              <a:off x="2857208" y="2934410"/>
              <a:ext cx="305649" cy="751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>
              <a:off x="1866634" y="2933643"/>
              <a:ext cx="305649" cy="767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eft Brace 38"/>
            <p:cNvSpPr/>
            <p:nvPr/>
          </p:nvSpPr>
          <p:spPr>
            <a:xfrm>
              <a:off x="228600" y="3048421"/>
              <a:ext cx="151924" cy="91355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entury Schoolbook" charset="0"/>
                <a:ea typeface="宋体" charset="0"/>
              </a:endParaRPr>
            </a:p>
          </p:txBody>
        </p:sp>
        <p:sp>
          <p:nvSpPr>
            <p:cNvPr id="40" name="Left Brace 39"/>
            <p:cNvSpPr/>
            <p:nvPr/>
          </p:nvSpPr>
          <p:spPr>
            <a:xfrm>
              <a:off x="228600" y="4114798"/>
              <a:ext cx="228653" cy="76242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entury Schoolbook" charset="0"/>
                <a:ea typeface="宋体" charset="0"/>
              </a:endParaRPr>
            </a:p>
          </p:txBody>
        </p:sp>
      </p:grpSp>
      <p:sp>
        <p:nvSpPr>
          <p:cNvPr id="22541" name="TextBox 41"/>
          <p:cNvSpPr txBox="1">
            <a:spLocks noChangeArrowheads="1"/>
          </p:cNvSpPr>
          <p:nvPr/>
        </p:nvSpPr>
        <p:spPr bwMode="auto">
          <a:xfrm rot="-5400000">
            <a:off x="12476" y="3141266"/>
            <a:ext cx="6826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kumimoji="0" lang="en-US" altLang="zh-CN" sz="1600" b="1">
                <a:latin typeface="Century Schoolbook" charset="0"/>
              </a:rPr>
              <a:t>User</a:t>
            </a:r>
          </a:p>
        </p:txBody>
      </p:sp>
      <p:sp>
        <p:nvSpPr>
          <p:cNvPr id="22542" name="TextBox 42"/>
          <p:cNvSpPr txBox="1">
            <a:spLocks noChangeArrowheads="1"/>
          </p:cNvSpPr>
          <p:nvPr/>
        </p:nvSpPr>
        <p:spPr bwMode="auto">
          <a:xfrm rot="-5400000">
            <a:off x="-100236" y="4012803"/>
            <a:ext cx="908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kumimoji="0" lang="en-US" altLang="zh-CN" sz="1600" b="1">
                <a:latin typeface="Century Schoolbook" charset="0"/>
              </a:rPr>
              <a:t>Kernel</a:t>
            </a:r>
          </a:p>
        </p:txBody>
      </p:sp>
      <p:cxnSp>
        <p:nvCxnSpPr>
          <p:cNvPr id="45" name="Elbow Connector 44"/>
          <p:cNvCxnSpPr>
            <a:stCxn id="16" idx="2"/>
            <a:endCxn id="17" idx="2"/>
          </p:cNvCxnSpPr>
          <p:nvPr/>
        </p:nvCxnSpPr>
        <p:spPr>
          <a:xfrm rot="16200000" flipH="1">
            <a:off x="1769839" y="3030141"/>
            <a:ext cx="1587" cy="1063625"/>
          </a:xfrm>
          <a:prstGeom prst="bentConnector3">
            <a:avLst>
              <a:gd name="adj1" fmla="val 2107166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794321" y="3804047"/>
            <a:ext cx="457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70520" y="4259660"/>
            <a:ext cx="3657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18" idx="2"/>
          </p:cNvCxnSpPr>
          <p:nvPr/>
        </p:nvCxnSpPr>
        <p:spPr>
          <a:xfrm rot="5400000" flipH="1" flipV="1">
            <a:off x="3157314" y="3788966"/>
            <a:ext cx="471488" cy="19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528414" y="3917553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022920" y="4032647"/>
            <a:ext cx="2362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19" idx="2"/>
          </p:cNvCxnSpPr>
          <p:nvPr/>
        </p:nvCxnSpPr>
        <p:spPr>
          <a:xfrm rot="16200000" flipV="1">
            <a:off x="4172520" y="3905647"/>
            <a:ext cx="698500" cy="1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5400000" flipH="1" flipV="1">
            <a:off x="413320" y="5099447"/>
            <a:ext cx="14478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51" name="TextBox 98"/>
          <p:cNvSpPr txBox="1">
            <a:spLocks noChangeArrowheads="1"/>
          </p:cNvSpPr>
          <p:nvPr/>
        </p:nvSpPr>
        <p:spPr bwMode="auto">
          <a:xfrm>
            <a:off x="503808" y="5934472"/>
            <a:ext cx="12811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kumimoji="0" lang="en-US" altLang="zh-CN" sz="1400" b="1" dirty="0">
                <a:latin typeface="Century Schoolbook" charset="0"/>
              </a:rPr>
              <a:t>System Call</a:t>
            </a:r>
          </a:p>
        </p:txBody>
      </p:sp>
    </p:spTree>
    <p:extLst>
      <p:ext uri="{BB962C8B-B14F-4D97-AF65-F5344CB8AC3E}">
        <p14:creationId xmlns:p14="http://schemas.microsoft.com/office/powerpoint/2010/main" val="16826675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Advantages of the architecture</a:t>
            </a:r>
          </a:p>
        </p:txBody>
      </p:sp>
      <p:sp>
        <p:nvSpPr>
          <p:cNvPr id="2037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High functionality &amp; Flexibility</a:t>
            </a:r>
          </a:p>
          <a:p>
            <a:pPr lvl="1"/>
            <a:r>
              <a:rPr lang="en-US" altLang="ko-KR" dirty="0"/>
              <a:t>Allows extension, specialization, and replacement of abstraction</a:t>
            </a:r>
          </a:p>
          <a:p>
            <a:r>
              <a:rPr lang="en-US" altLang="ko-KR" dirty="0"/>
              <a:t>High performance</a:t>
            </a:r>
          </a:p>
          <a:p>
            <a:pPr lvl="1"/>
            <a:r>
              <a:rPr lang="en-US" altLang="ko-KR" dirty="0"/>
              <a:t>Conflict between the applications can be resolved without intervention of the kernel architects</a:t>
            </a:r>
          </a:p>
          <a:p>
            <a:r>
              <a:rPr lang="en-US" altLang="ko-KR" dirty="0"/>
              <a:t>Easy to implement</a:t>
            </a:r>
          </a:p>
          <a:p>
            <a:pPr lvl="1"/>
            <a:r>
              <a:rPr lang="en-US" altLang="ko-KR" dirty="0"/>
              <a:t>Simplicity</a:t>
            </a:r>
          </a:p>
          <a:p>
            <a:r>
              <a:rPr lang="en-US" altLang="ko-KR" dirty="0"/>
              <a:t>Easy to port</a:t>
            </a:r>
          </a:p>
          <a:p>
            <a:pPr lvl="1"/>
            <a:r>
              <a:rPr lang="en-US" altLang="ko-KR" dirty="0"/>
              <a:t>High portability &amp; compatibility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</a:t>
            </a:r>
            <a:r>
              <a:rPr lang="en-US" altLang="zh-CN">
                <a:ea typeface="宋体" pitchFamily="-123" charset="-122"/>
                <a:cs typeface="宋体" pitchFamily="-123" charset="-122"/>
              </a:rPr>
              <a:t>utline</a:t>
            </a:r>
            <a:endParaRPr lang="en-US" altLang="zh-CN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1043608" y="1124744"/>
            <a:ext cx="7416824" cy="5312047"/>
          </a:xfrm>
        </p:spPr>
        <p:txBody>
          <a:bodyPr/>
          <a:lstStyle/>
          <a:p>
            <a:r>
              <a:rPr lang="en-US" sz="3600" dirty="0" err="1"/>
              <a:t>Exokernel</a:t>
            </a:r>
            <a:r>
              <a:rPr lang="en-US" sz="3600" dirty="0"/>
              <a:t> Overview</a:t>
            </a:r>
          </a:p>
          <a:p>
            <a:pPr lvl="1"/>
            <a:r>
              <a:rPr lang="en-US" sz="3200" dirty="0"/>
              <a:t>Concept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Design</a:t>
            </a:r>
          </a:p>
          <a:p>
            <a:r>
              <a:rPr lang="en-US" sz="3600" dirty="0" err="1"/>
              <a:t>LibOS</a:t>
            </a:r>
            <a:endParaRPr lang="en-US" sz="3200" dirty="0"/>
          </a:p>
          <a:p>
            <a:r>
              <a:rPr lang="en-US" sz="3600" dirty="0" err="1"/>
              <a:t>Xen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6356307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Exokernel Design</a:t>
            </a:r>
          </a:p>
        </p:txBody>
      </p:sp>
      <p:sp>
        <p:nvSpPr>
          <p:cNvPr id="2048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Exokernel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separates protection from management </a:t>
            </a:r>
            <a:r>
              <a:rPr lang="en-US" altLang="ko-KR" dirty="0"/>
              <a:t>through a low-level interface</a:t>
            </a:r>
          </a:p>
          <a:p>
            <a:pPr lvl="1"/>
            <a:r>
              <a:rPr lang="en-US" altLang="ko-KR" dirty="0" err="1"/>
              <a:t>Exokernel</a:t>
            </a:r>
            <a:r>
              <a:rPr lang="en-US" altLang="ko-KR" dirty="0"/>
              <a:t> avoids resource management</a:t>
            </a:r>
          </a:p>
          <a:p>
            <a:r>
              <a:rPr lang="en-US" altLang="ko-KR" dirty="0"/>
              <a:t>Design principles</a:t>
            </a:r>
          </a:p>
          <a:p>
            <a:pPr lvl="1"/>
            <a:r>
              <a:rPr lang="en-US" altLang="ko-KR" dirty="0"/>
              <a:t>Securely expose hardware</a:t>
            </a:r>
          </a:p>
          <a:p>
            <a:pPr lvl="1"/>
            <a:r>
              <a:rPr lang="en-US" altLang="ko-KR" dirty="0"/>
              <a:t>Expose Allocation</a:t>
            </a:r>
          </a:p>
          <a:p>
            <a:pPr lvl="1"/>
            <a:r>
              <a:rPr lang="en-US" altLang="ko-KR" dirty="0"/>
              <a:t>Expose Names</a:t>
            </a:r>
          </a:p>
          <a:p>
            <a:pPr lvl="1"/>
            <a:r>
              <a:rPr lang="en-US" altLang="ko-KR" dirty="0"/>
              <a:t>Expose Revocation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Resource policy </a:t>
            </a:r>
            <a:r>
              <a:rPr lang="en-US" altLang="ko-KR" dirty="0"/>
              <a:t>decision by library OS</a:t>
            </a:r>
          </a:p>
          <a:p>
            <a:pPr lvl="1"/>
            <a:r>
              <a:rPr lang="en-US" altLang="ko-KR" dirty="0"/>
              <a:t>Competing is allowed as traditional OS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Exokernel</a:t>
            </a:r>
            <a:r>
              <a:rPr lang="en-US" altLang="ko-KR" dirty="0"/>
              <a:t> Design: Secure Binding</a:t>
            </a:r>
          </a:p>
        </p:txBody>
      </p:sp>
      <p:sp>
        <p:nvSpPr>
          <p:cNvPr id="2058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Primary task that is protection mechanism decouples authorization </a:t>
            </a:r>
          </a:p>
          <a:p>
            <a:r>
              <a:rPr lang="en-US" altLang="ko-KR" dirty="0"/>
              <a:t>Simple operation</a:t>
            </a:r>
          </a:p>
          <a:p>
            <a:r>
              <a:rPr lang="en-US" altLang="ko-KR" dirty="0"/>
              <a:t>Authorization only at bind time(low management overhead)</a:t>
            </a:r>
          </a:p>
          <a:p>
            <a:pPr lvl="1"/>
            <a:r>
              <a:rPr lang="en-US" altLang="ko-KR" dirty="0"/>
              <a:t>No need to understand semantics at bind time</a:t>
            </a:r>
          </a:p>
          <a:p>
            <a:r>
              <a:rPr lang="en-US" altLang="ko-KR" dirty="0"/>
              <a:t>Needs set of primitives application can use to express protection check by H/W or S/W</a:t>
            </a:r>
          </a:p>
          <a:p>
            <a:r>
              <a:rPr lang="en-US" altLang="ko-KR" dirty="0"/>
              <a:t>H/W mechanism, S/W caching, Downloading application code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Exokernel Design(cont’d)</a:t>
            </a:r>
          </a:p>
        </p:txBody>
      </p:sp>
      <p:sp>
        <p:nvSpPr>
          <p:cNvPr id="2068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Visible Resource Revocation</a:t>
            </a:r>
          </a:p>
          <a:p>
            <a:pPr lvl="1"/>
            <a:r>
              <a:rPr lang="en-US" altLang="ko-KR" dirty="0"/>
              <a:t>Higher latency but library OS can guide </a:t>
            </a:r>
            <a:r>
              <a:rPr lang="en-US" altLang="ko-KR" dirty="0" err="1"/>
              <a:t>deallocation</a:t>
            </a:r>
            <a:r>
              <a:rPr lang="en-US" altLang="ko-KR" dirty="0"/>
              <a:t> and have knowledge that resources are scarce</a:t>
            </a:r>
          </a:p>
          <a:p>
            <a:pPr lvl="1"/>
            <a:r>
              <a:rPr lang="en-US" altLang="ko-KR" dirty="0"/>
              <a:t>Frequent revoked modules can be invisible</a:t>
            </a:r>
          </a:p>
          <a:p>
            <a:r>
              <a:rPr lang="en-US" altLang="ko-KR" dirty="0"/>
              <a:t>The Abort protocol</a:t>
            </a:r>
          </a:p>
          <a:p>
            <a:pPr lvl="1"/>
            <a:r>
              <a:rPr lang="en-US" altLang="ko-KR" dirty="0"/>
              <a:t>When library OS fails to response quickly in fail state, secure binding must be broken by force</a:t>
            </a:r>
          </a:p>
          <a:p>
            <a:pPr lvl="1"/>
            <a:r>
              <a:rPr lang="en-US" altLang="ko-KR" dirty="0"/>
              <a:t>Using repossession vector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Multiplexing resources</a:t>
            </a:r>
            <a:endParaRPr lang="zh-CN" altLang="en-US"/>
          </a:p>
        </p:txBody>
      </p:sp>
      <p:sp>
        <p:nvSpPr>
          <p:cNvPr id="211970" name="内容占位符 2"/>
          <p:cNvSpPr>
            <a:spLocks noGrp="1"/>
          </p:cNvSpPr>
          <p:nvPr>
            <p:ph idx="1"/>
          </p:nvPr>
        </p:nvSpPr>
        <p:spPr>
          <a:xfrm>
            <a:off x="285750" y="1000125"/>
            <a:ext cx="8643938" cy="5297488"/>
          </a:xfrm>
        </p:spPr>
        <p:txBody>
          <a:bodyPr/>
          <a:lstStyle/>
          <a:p>
            <a:r>
              <a:rPr lang="en-US" altLang="zh-CN" sz="2000" dirty="0"/>
              <a:t>Utilize hardware, software, both</a:t>
            </a:r>
          </a:p>
          <a:p>
            <a:r>
              <a:rPr lang="en-US" altLang="zh-CN" sz="2000" dirty="0"/>
              <a:t>Let applications specify exception/interrupt handlers</a:t>
            </a:r>
          </a:p>
          <a:p>
            <a:pPr lvl="1"/>
            <a:r>
              <a:rPr lang="en-US" altLang="zh-CN" sz="1600" dirty="0"/>
              <a:t>Processor context per application to include exception and interrupt handling info (+ </a:t>
            </a:r>
            <a:r>
              <a:rPr lang="en-US" altLang="zh-CN" sz="1600" dirty="0">
                <a:solidFill>
                  <a:srgbClr val="FF0000"/>
                </a:solidFill>
              </a:rPr>
              <a:t>other stuff</a:t>
            </a:r>
            <a:r>
              <a:rPr lang="en-US" altLang="zh-CN" sz="1600" dirty="0"/>
              <a:t>…)</a:t>
            </a:r>
          </a:p>
          <a:p>
            <a:pPr lvl="1"/>
            <a:r>
              <a:rPr lang="en-US" altLang="zh-CN" sz="1600" dirty="0"/>
              <a:t>=&gt; visible revocation</a:t>
            </a:r>
          </a:p>
          <a:p>
            <a:r>
              <a:rPr lang="en-US" altLang="zh-CN" sz="2000" dirty="0"/>
              <a:t>CPU</a:t>
            </a:r>
          </a:p>
          <a:p>
            <a:pPr lvl="1"/>
            <a:r>
              <a:rPr lang="en-US" altLang="zh-CN" sz="1600" dirty="0"/>
              <a:t>Maintain time vector; use timer interrupts to tell application of imminent context switch so “right” resources can be saved</a:t>
            </a:r>
          </a:p>
          <a:p>
            <a:r>
              <a:rPr lang="en-US" altLang="zh-CN" sz="2000" dirty="0"/>
              <a:t>Memory</a:t>
            </a:r>
          </a:p>
          <a:p>
            <a:pPr lvl="1"/>
            <a:r>
              <a:rPr lang="en-US" altLang="zh-CN" sz="1600" dirty="0"/>
              <a:t>Rely on hardware address translation; add software TLB to expand set of fast VA-&gt;PA checks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Network</a:t>
            </a:r>
          </a:p>
          <a:p>
            <a:pPr lvl="1"/>
            <a:r>
              <a:rPr lang="en-US" altLang="zh-CN" sz="1600" dirty="0"/>
              <a:t>Trickier; to parse a packet, need higher-level info to parse it;</a:t>
            </a:r>
          </a:p>
          <a:p>
            <a:pPr lvl="1"/>
            <a:r>
              <a:rPr lang="en-US" altLang="zh-CN" sz="1600" dirty="0"/>
              <a:t>Allow dynamic packet filters (DPFs) to be dynamically generated and inserted into kernel; checked for safety and sandboxed</a:t>
            </a:r>
          </a:p>
          <a:p>
            <a:pPr lvl="1"/>
            <a:r>
              <a:rPr lang="en-US" altLang="zh-CN" sz="1600" dirty="0"/>
              <a:t>ASHs – Application-specific Handlers – addition additional functionality in kernel</a:t>
            </a:r>
          </a:p>
          <a:p>
            <a:r>
              <a:rPr lang="en-US" altLang="zh-CN" sz="2000" dirty="0"/>
              <a:t>Forceful revocation – abort protocol</a:t>
            </a:r>
            <a:endParaRPr lang="zh-CN" altLang="en-US" sz="2000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Virtual Memory example</a:t>
            </a:r>
            <a:endParaRPr lang="zh-CN" altLang="en-US"/>
          </a:p>
        </p:txBody>
      </p:sp>
      <p:sp>
        <p:nvSpPr>
          <p:cNvPr id="207874" name="内容占位符 2"/>
          <p:cNvSpPr>
            <a:spLocks noGrp="1"/>
          </p:cNvSpPr>
          <p:nvPr>
            <p:ph idx="1"/>
          </p:nvPr>
        </p:nvSpPr>
        <p:spPr>
          <a:xfrm>
            <a:off x="1043608" y="1052736"/>
            <a:ext cx="7488832" cy="939800"/>
          </a:xfrm>
        </p:spPr>
        <p:txBody>
          <a:bodyPr/>
          <a:lstStyle/>
          <a:p>
            <a:r>
              <a:rPr lang="en-US" altLang="zh-CN" sz="2000" dirty="0"/>
              <a:t>When binding established authentication, etc. take place</a:t>
            </a:r>
          </a:p>
          <a:p>
            <a:r>
              <a:rPr lang="en-US" altLang="zh-CN" sz="2000" dirty="0"/>
              <a:t>When binding is used, page accessed, no added overheads</a:t>
            </a:r>
            <a:endParaRPr lang="zh-CN" altLang="en-US" sz="2000" dirty="0"/>
          </a:p>
        </p:txBody>
      </p:sp>
      <p:pic>
        <p:nvPicPr>
          <p:cNvPr id="2078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2357438"/>
            <a:ext cx="7751763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Memory – Address translation</a:t>
            </a:r>
            <a:endParaRPr lang="zh-CN" altLang="en-US"/>
          </a:p>
        </p:txBody>
      </p:sp>
      <p:sp>
        <p:nvSpPr>
          <p:cNvPr id="209922" name="内容占位符 2"/>
          <p:cNvSpPr>
            <a:spLocks noGrp="1"/>
          </p:cNvSpPr>
          <p:nvPr>
            <p:ph idx="1"/>
          </p:nvPr>
        </p:nvSpPr>
        <p:spPr>
          <a:xfrm>
            <a:off x="755576" y="1052736"/>
            <a:ext cx="7772400" cy="5297488"/>
          </a:xfrm>
        </p:spPr>
        <p:txBody>
          <a:bodyPr/>
          <a:lstStyle/>
          <a:p>
            <a:r>
              <a:rPr lang="en-US" altLang="zh-CN" dirty="0"/>
              <a:t>Application AS partitioned in two regions</a:t>
            </a:r>
          </a:p>
          <a:p>
            <a:pPr lvl="1"/>
            <a:r>
              <a:rPr lang="en-US" altLang="zh-CN" sz="1600" dirty="0"/>
              <a:t>Normal app data/code</a:t>
            </a:r>
          </a:p>
          <a:p>
            <a:pPr lvl="1"/>
            <a:r>
              <a:rPr lang="en-US" altLang="zh-CN" sz="1600" dirty="0"/>
              <a:t>“guaranteed” mapping: exception code and page tables</a:t>
            </a:r>
          </a:p>
          <a:p>
            <a:r>
              <a:rPr lang="en-US" altLang="zh-CN" dirty="0"/>
              <a:t>TLB miss steps</a:t>
            </a:r>
          </a:p>
          <a:p>
            <a:pPr lvl="1"/>
            <a:r>
              <a:rPr lang="en-US" altLang="zh-CN" sz="1600" dirty="0"/>
              <a:t>1) </a:t>
            </a:r>
            <a:r>
              <a:rPr lang="en-US" altLang="zh-CN" sz="1600" dirty="0" err="1"/>
              <a:t>Exokernel</a:t>
            </a:r>
            <a:endParaRPr lang="en-US" altLang="zh-CN" sz="1600" dirty="0"/>
          </a:p>
          <a:p>
            <a:pPr lvl="2"/>
            <a:r>
              <a:rPr lang="en-US" altLang="zh-CN" sz="1600" dirty="0"/>
              <a:t>Check software TLB cache (4K entries)</a:t>
            </a:r>
          </a:p>
          <a:p>
            <a:pPr lvl="2"/>
            <a:r>
              <a:rPr lang="en-US" altLang="zh-CN" sz="1600" dirty="0"/>
              <a:t>First region: dispatched to app directly</a:t>
            </a:r>
          </a:p>
          <a:p>
            <a:pPr lvl="2"/>
            <a:r>
              <a:rPr lang="en-US" altLang="zh-CN" sz="1600" dirty="0"/>
              <a:t>Second: load guaranteed mapping to TLB</a:t>
            </a:r>
          </a:p>
          <a:p>
            <a:pPr lvl="1"/>
            <a:r>
              <a:rPr lang="en-US" altLang="zh-CN" sz="1600" dirty="0"/>
              <a:t>2) App</a:t>
            </a:r>
          </a:p>
          <a:p>
            <a:pPr lvl="2"/>
            <a:r>
              <a:rPr lang="en-US" altLang="zh-CN" sz="1600" dirty="0"/>
              <a:t>Fault</a:t>
            </a:r>
          </a:p>
          <a:p>
            <a:pPr lvl="2"/>
            <a:r>
              <a:rPr lang="en-US" altLang="zh-CN" sz="1600" dirty="0"/>
              <a:t>Construct TLB entry and capability</a:t>
            </a:r>
          </a:p>
          <a:p>
            <a:pPr lvl="2"/>
            <a:r>
              <a:rPr lang="en-US" altLang="zh-CN" sz="1600" dirty="0"/>
              <a:t>Call </a:t>
            </a:r>
            <a:r>
              <a:rPr lang="en-US" altLang="zh-CN" sz="1600" dirty="0" err="1"/>
              <a:t>exokernel</a:t>
            </a:r>
            <a:r>
              <a:rPr lang="en-US" altLang="zh-CN" sz="1600" dirty="0"/>
              <a:t> system call</a:t>
            </a:r>
          </a:p>
          <a:p>
            <a:pPr lvl="1"/>
            <a:r>
              <a:rPr lang="en-US" altLang="zh-CN" sz="1600" dirty="0"/>
              <a:t>3) </a:t>
            </a:r>
            <a:r>
              <a:rPr lang="en-US" altLang="zh-CN" sz="1600" dirty="0" err="1"/>
              <a:t>exokernel</a:t>
            </a:r>
            <a:endParaRPr lang="en-US" altLang="zh-CN" sz="1600" dirty="0"/>
          </a:p>
          <a:p>
            <a:pPr lvl="2"/>
            <a:r>
              <a:rPr lang="en-US" altLang="zh-CN" sz="1600" dirty="0"/>
              <a:t>Check capability</a:t>
            </a:r>
          </a:p>
          <a:p>
            <a:pPr lvl="2"/>
            <a:r>
              <a:rPr lang="en-US" altLang="zh-CN" sz="1600" dirty="0"/>
              <a:t>If ok, load TLB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9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9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9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9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9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9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9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9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9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9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9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9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99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99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Multiplex the Disk?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124744"/>
            <a:ext cx="7772400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CN" sz="2800" dirty="0"/>
              <a:t>Goal: </a:t>
            </a:r>
            <a:r>
              <a:rPr kumimoji="1" lang="en-US" altLang="zh-CN" sz="2800" dirty="0" err="1"/>
              <a:t>libFS</a:t>
            </a:r>
            <a:r>
              <a:rPr kumimoji="1" lang="en-US" altLang="zh-CN" sz="2800" dirty="0"/>
              <a:t> as powerful as privileged FS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dirty="0"/>
              <a:t>Hardest problem: who can use a disk block?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dirty="0"/>
              <a:t>Issue 1: access control ≈ file system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400" dirty="0" err="1"/>
              <a:t>Sol’n</a:t>
            </a:r>
            <a:r>
              <a:rPr kumimoji="1" lang="en-US" altLang="zh-CN" sz="2400" dirty="0"/>
              <a:t>: reuse </a:t>
            </a:r>
            <a:r>
              <a:rPr kumimoji="1" lang="en-US" altLang="zh-CN" sz="2400" dirty="0" err="1"/>
              <a:t>libFS</a:t>
            </a:r>
            <a:r>
              <a:rPr kumimoji="1" lang="en-US" altLang="zh-CN" sz="2400" dirty="0"/>
              <a:t>’ own data structures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dirty="0"/>
              <a:t>Issue 2: must understand metadata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400" dirty="0"/>
              <a:t>Fixed set of components would be infeasible</a:t>
            </a:r>
          </a:p>
        </p:txBody>
      </p:sp>
    </p:spTree>
    <p:extLst>
      <p:ext uri="{BB962C8B-B14F-4D97-AF65-F5344CB8AC3E}">
        <p14:creationId xmlns:p14="http://schemas.microsoft.com/office/powerpoint/2010/main" val="24757179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Poor performance of Mach</a:t>
            </a:r>
          </a:p>
          <a:p>
            <a:r>
              <a:rPr lang="en-US" dirty="0"/>
              <a:t>What can we do next?</a:t>
            </a:r>
          </a:p>
          <a:p>
            <a:pPr lvl="1"/>
            <a:r>
              <a:rPr lang="en-US" dirty="0"/>
              <a:t>Improvement?</a:t>
            </a:r>
          </a:p>
          <a:p>
            <a:pPr lvl="1"/>
            <a:r>
              <a:rPr lang="en-US" dirty="0"/>
              <a:t>Design new system?</a:t>
            </a:r>
          </a:p>
        </p:txBody>
      </p:sp>
    </p:spTree>
    <p:extLst>
      <p:ext uri="{BB962C8B-B14F-4D97-AF65-F5344CB8AC3E}">
        <p14:creationId xmlns:p14="http://schemas.microsoft.com/office/powerpoint/2010/main" val="270042699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UDFs: untrusted deterministic functions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052736"/>
            <a:ext cx="7772400" cy="936104"/>
          </a:xfrm>
        </p:spPr>
        <p:txBody>
          <a:bodyPr/>
          <a:lstStyle/>
          <a:p>
            <a:r>
              <a:rPr kumimoji="1" lang="en-US" altLang="zh-CN" dirty="0" err="1"/>
              <a:t>libFS</a:t>
            </a:r>
            <a:r>
              <a:rPr kumimoji="1" lang="en-US" altLang="zh-CN" dirty="0"/>
              <a:t> metadata tracks what it owns without kernel understanding how</a:t>
            </a:r>
            <a:endParaRPr kumimoji="1" lang="zh-CN" altLang="en-US" dirty="0"/>
          </a:p>
        </p:txBody>
      </p:sp>
      <p:pic>
        <p:nvPicPr>
          <p:cNvPr id="4" name="图片 3" descr="屏幕快照 2015-10-06 下午5.08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2110991"/>
            <a:ext cx="8028384" cy="419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9593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C-FFS: A Fast </a:t>
            </a:r>
            <a:r>
              <a:rPr kumimoji="1" lang="en-US" altLang="zh-CN" dirty="0" err="1"/>
              <a:t>LibFS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79680" cy="4114800"/>
          </a:xfrm>
        </p:spPr>
        <p:txBody>
          <a:bodyPr/>
          <a:lstStyle/>
          <a:p>
            <a:r>
              <a:rPr kumimoji="1" lang="en-US" altLang="zh-CN" sz="2800" dirty="0"/>
              <a:t>Faster than in-kernel file systems (e.g. FFS)</a:t>
            </a:r>
          </a:p>
          <a:p>
            <a:r>
              <a:rPr kumimoji="1" lang="en-US" altLang="zh-CN" sz="2800" dirty="0"/>
              <a:t>Uses </a:t>
            </a:r>
            <a:r>
              <a:rPr kumimoji="1" lang="en-US" altLang="zh-CN" sz="2800" dirty="0" err="1"/>
              <a:t>exokernel</a:t>
            </a:r>
            <a:r>
              <a:rPr kumimoji="1" lang="en-US" altLang="zh-CN" sz="2800" dirty="0"/>
              <a:t> control to:</a:t>
            </a:r>
          </a:p>
          <a:p>
            <a:pPr lvl="1"/>
            <a:r>
              <a:rPr kumimoji="1" lang="en-US" altLang="zh-CN" sz="2400" dirty="0"/>
              <a:t>Embed </a:t>
            </a:r>
            <a:r>
              <a:rPr kumimoji="1" lang="en-US" altLang="zh-CN" sz="2400" dirty="0" err="1"/>
              <a:t>inodes</a:t>
            </a:r>
            <a:r>
              <a:rPr kumimoji="1" lang="en-US" altLang="zh-CN" sz="2400" dirty="0"/>
              <a:t> in directories</a:t>
            </a:r>
          </a:p>
          <a:p>
            <a:pPr lvl="1"/>
            <a:r>
              <a:rPr kumimoji="1" lang="en-US" altLang="zh-CN" sz="2400" dirty="0"/>
              <a:t>Co-locate related files together on disk</a:t>
            </a:r>
          </a:p>
          <a:p>
            <a:pPr lvl="1"/>
            <a:r>
              <a:rPr kumimoji="1" lang="en-US" altLang="zh-CN" sz="2400" dirty="0"/>
              <a:t>Fetch large chunks of disk on every read</a:t>
            </a:r>
          </a:p>
          <a:p>
            <a:r>
              <a:rPr kumimoji="1" lang="en-US" altLang="zh-CN" sz="2800" dirty="0"/>
              <a:t>To guarantee metadata integrity:</a:t>
            </a:r>
          </a:p>
          <a:p>
            <a:pPr lvl="1"/>
            <a:r>
              <a:rPr kumimoji="1" lang="en-US" altLang="zh-CN" sz="2400" dirty="0"/>
              <a:t>Use “protected methods” (specified along with UDFs) to guard modifications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926111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</a:t>
            </a:r>
            <a:r>
              <a:rPr lang="en-US" altLang="zh-CN">
                <a:ea typeface="宋体" pitchFamily="-123" charset="-122"/>
                <a:cs typeface="宋体" pitchFamily="-123" charset="-122"/>
              </a:rPr>
              <a:t>utline</a:t>
            </a:r>
            <a:endParaRPr lang="en-US" altLang="zh-CN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1043608" y="1124744"/>
            <a:ext cx="7416824" cy="5312047"/>
          </a:xfrm>
        </p:spPr>
        <p:txBody>
          <a:bodyPr/>
          <a:lstStyle/>
          <a:p>
            <a:r>
              <a:rPr lang="en-US" sz="3600" dirty="0" err="1"/>
              <a:t>Exokernel</a:t>
            </a:r>
            <a:r>
              <a:rPr lang="en-US" sz="3600" dirty="0"/>
              <a:t> Overview</a:t>
            </a:r>
          </a:p>
          <a:p>
            <a:r>
              <a:rPr lang="en-US" sz="3600" dirty="0" err="1">
                <a:solidFill>
                  <a:srgbClr val="FF0000"/>
                </a:solidFill>
              </a:rPr>
              <a:t>LibOS</a:t>
            </a:r>
            <a:endParaRPr lang="en-US" sz="3600" dirty="0">
              <a:solidFill>
                <a:srgbClr val="FF0000"/>
              </a:solidFill>
            </a:endParaRP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Library OS Concept</a:t>
            </a:r>
          </a:p>
          <a:p>
            <a:pPr lvl="1"/>
            <a:r>
              <a:rPr lang="en-US" sz="2800" dirty="0"/>
              <a:t>Dynamic Packet Filters</a:t>
            </a:r>
          </a:p>
          <a:p>
            <a:pPr lvl="1"/>
            <a:r>
              <a:rPr lang="en-US" sz="2800" dirty="0"/>
              <a:t>Performance of </a:t>
            </a:r>
            <a:r>
              <a:rPr lang="en-US" sz="2800" dirty="0" err="1"/>
              <a:t>LibOS</a:t>
            </a:r>
            <a:endParaRPr lang="en-US" sz="2800" dirty="0"/>
          </a:p>
          <a:p>
            <a:r>
              <a:rPr lang="en-US" sz="3600" dirty="0" err="1"/>
              <a:t>Xen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0353163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Library OS</a:t>
            </a:r>
            <a:endParaRPr lang="zh-CN" altLang="en-US"/>
          </a:p>
        </p:txBody>
      </p:sp>
      <p:sp>
        <p:nvSpPr>
          <p:cNvPr id="2150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 kernel does not trust the library OS</a:t>
            </a:r>
          </a:p>
          <a:p>
            <a:r>
              <a:rPr lang="en-US" altLang="zh-CN"/>
              <a:t>The library OS trusts the user program; so the library OS can be implemented without the concern of protection</a:t>
            </a:r>
          </a:p>
          <a:p>
            <a:r>
              <a:rPr lang="en-US" altLang="zh-CN"/>
              <a:t>The library OS and the user program are linked together</a:t>
            </a:r>
          </a:p>
          <a:p>
            <a:pPr lvl="1"/>
            <a:r>
              <a:rPr lang="en-US" altLang="zh-CN"/>
              <a:t>low cost interaction between them</a:t>
            </a:r>
          </a:p>
          <a:p>
            <a:pPr lvl="1"/>
            <a:r>
              <a:rPr lang="en-US" altLang="zh-CN"/>
              <a:t>particularly helpful when applications and the OS interact frequently (application-assisted VM page replacement)</a:t>
            </a:r>
          </a:p>
          <a:p>
            <a:r>
              <a:rPr lang="en-US" altLang="zh-CN"/>
              <a:t>Applications can link with customized library OS</a:t>
            </a:r>
          </a:p>
          <a:p>
            <a:pPr lvl="1"/>
            <a:r>
              <a:rPr lang="en-US" altLang="zh-CN"/>
              <a:t>flexibility</a:t>
            </a:r>
          </a:p>
          <a:p>
            <a:pPr lvl="1"/>
            <a:r>
              <a:rPr lang="en-US" altLang="zh-CN"/>
              <a:t>e.g., one process can use LRU page replacement and another can use MRU</a:t>
            </a:r>
            <a:endParaRPr lang="zh-CN" altLang="en-US">
              <a:ea typeface="宋体" pitchFamily="-123" charset="-122"/>
              <a:cs typeface="宋体" pitchFamily="-123" charset="-122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-123" charset="-122"/>
                <a:cs typeface="宋体" pitchFamily="-123" charset="-122"/>
              </a:rPr>
              <a:t>Exokernels</a:t>
            </a:r>
          </a:p>
        </p:txBody>
      </p:sp>
      <p:grpSp>
        <p:nvGrpSpPr>
          <p:cNvPr id="216066" name="Group 1039"/>
          <p:cNvGrpSpPr>
            <a:grpSpLocks/>
          </p:cNvGrpSpPr>
          <p:nvPr/>
        </p:nvGrpSpPr>
        <p:grpSpPr bwMode="auto">
          <a:xfrm>
            <a:off x="673100" y="2973388"/>
            <a:ext cx="7796213" cy="3035300"/>
            <a:chOff x="0" y="1778"/>
            <a:chExt cx="4911" cy="1912"/>
          </a:xfrm>
        </p:grpSpPr>
        <p:sp>
          <p:nvSpPr>
            <p:cNvPr id="216067" name="AutoShape 1033"/>
            <p:cNvSpPr>
              <a:spLocks noChangeArrowheads="1"/>
            </p:cNvSpPr>
            <p:nvPr/>
          </p:nvSpPr>
          <p:spPr bwMode="auto">
            <a:xfrm flipV="1">
              <a:off x="0" y="2160"/>
              <a:ext cx="4911" cy="1530"/>
            </a:xfrm>
            <a:custGeom>
              <a:avLst/>
              <a:gdLst>
                <a:gd name="T0" fmla="*/ 203 w 21600"/>
                <a:gd name="T1" fmla="*/ 4 h 21600"/>
                <a:gd name="T2" fmla="*/ 127 w 21600"/>
                <a:gd name="T3" fmla="*/ 8 h 21600"/>
                <a:gd name="T4" fmla="*/ 50 w 21600"/>
                <a:gd name="T5" fmla="*/ 4 h 21600"/>
                <a:gd name="T6" fmla="*/ 12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087 w 21600"/>
                <a:gd name="T13" fmla="*/ 6085 h 21600"/>
                <a:gd name="T14" fmla="*/ 15513 w 21600"/>
                <a:gd name="T15" fmla="*/ 1551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576" y="21600"/>
                  </a:lnTo>
                  <a:lnTo>
                    <a:pt x="1302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3200">
                  <a:latin typeface="Arial Narrow" pitchFamily="-123" charset="0"/>
                  <a:ea typeface="宋体" pitchFamily="-123" charset="-122"/>
                  <a:cs typeface="宋体" pitchFamily="-123" charset="-122"/>
                </a:rPr>
                <a:t>Exokernel</a:t>
              </a:r>
              <a:br>
                <a:rPr lang="en-US" altLang="zh-CN" sz="3200">
                  <a:latin typeface="Arial Narrow" pitchFamily="-123" charset="0"/>
                  <a:ea typeface="宋体" pitchFamily="-123" charset="-122"/>
                  <a:cs typeface="宋体" pitchFamily="-123" charset="-122"/>
                </a:rPr>
              </a:br>
              <a:r>
                <a:rPr lang="en-US" altLang="zh-CN" sz="3200">
                  <a:latin typeface="Arial Narrow" pitchFamily="-123" charset="0"/>
                  <a:ea typeface="宋体" pitchFamily="-123" charset="-122"/>
                  <a:cs typeface="宋体" pitchFamily="-123" charset="-122"/>
                </a:rPr>
                <a:t>protects but</a:t>
              </a:r>
            </a:p>
            <a:p>
              <a:pPr algn="ctr"/>
              <a:r>
                <a:rPr lang="en-US" altLang="zh-CN" sz="3200">
                  <a:latin typeface="Arial Narrow" pitchFamily="-123" charset="0"/>
                  <a:ea typeface="宋体" pitchFamily="-123" charset="-122"/>
                  <a:cs typeface="宋体" pitchFamily="-123" charset="-122"/>
                </a:rPr>
                <a:t>does not manage</a:t>
              </a:r>
            </a:p>
            <a:p>
              <a:pPr algn="ctr"/>
              <a:r>
                <a:rPr lang="en-US" altLang="zh-CN" sz="3200">
                  <a:latin typeface="Arial Narrow" pitchFamily="-123" charset="0"/>
                  <a:ea typeface="宋体" pitchFamily="-123" charset="-122"/>
                  <a:cs typeface="宋体" pitchFamily="-123" charset="-122"/>
                </a:rPr>
                <a:t>system resources</a:t>
              </a:r>
            </a:p>
          </p:txBody>
        </p:sp>
        <p:grpSp>
          <p:nvGrpSpPr>
            <p:cNvPr id="216068" name="Group 1035"/>
            <p:cNvGrpSpPr>
              <a:grpSpLocks/>
            </p:cNvGrpSpPr>
            <p:nvPr/>
          </p:nvGrpSpPr>
          <p:grpSpPr bwMode="auto">
            <a:xfrm>
              <a:off x="585" y="1778"/>
              <a:ext cx="1382" cy="1434"/>
              <a:chOff x="2689" y="1204"/>
              <a:chExt cx="1382" cy="1434"/>
            </a:xfrm>
          </p:grpSpPr>
          <p:sp>
            <p:nvSpPr>
              <p:cNvPr id="216072" name="Text Box 1029"/>
              <p:cNvSpPr txBox="1">
                <a:spLocks noChangeArrowheads="1"/>
              </p:cNvSpPr>
              <p:nvPr/>
            </p:nvSpPr>
            <p:spPr bwMode="auto">
              <a:xfrm>
                <a:off x="2689" y="1204"/>
                <a:ext cx="1382" cy="381"/>
              </a:xfrm>
              <a:prstGeom prst="rect">
                <a:avLst/>
              </a:prstGeom>
              <a:solidFill>
                <a:schemeClr val="bg1"/>
              </a:solidFill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r>
                  <a:rPr lang="en-US" altLang="zh-CN" sz="3200">
                    <a:latin typeface="Arial Narrow" pitchFamily="-123" charset="0"/>
                    <a:ea typeface="宋体" pitchFamily="-123" charset="-122"/>
                    <a:cs typeface="宋体" pitchFamily="-123" charset="-122"/>
                  </a:rPr>
                  <a:t>User process</a:t>
                </a:r>
              </a:p>
            </p:txBody>
          </p:sp>
          <p:sp>
            <p:nvSpPr>
              <p:cNvPr id="216073" name="AutoShape 1034"/>
              <p:cNvSpPr>
                <a:spLocks noChangeArrowheads="1"/>
              </p:cNvSpPr>
              <p:nvPr/>
            </p:nvSpPr>
            <p:spPr bwMode="auto">
              <a:xfrm flipV="1">
                <a:off x="2689" y="1586"/>
                <a:ext cx="1376" cy="1052"/>
              </a:xfrm>
              <a:prstGeom prst="rtTriangle">
                <a:avLst/>
              </a:prstGeom>
              <a:solidFill>
                <a:schemeClr val="bg1"/>
              </a:solidFill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6069" name="Group 1036"/>
            <p:cNvGrpSpPr>
              <a:grpSpLocks/>
            </p:cNvGrpSpPr>
            <p:nvPr/>
          </p:nvGrpSpPr>
          <p:grpSpPr bwMode="auto">
            <a:xfrm>
              <a:off x="2976" y="1778"/>
              <a:ext cx="1382" cy="1457"/>
              <a:chOff x="2689" y="1204"/>
              <a:chExt cx="1382" cy="1457"/>
            </a:xfrm>
          </p:grpSpPr>
          <p:sp>
            <p:nvSpPr>
              <p:cNvPr id="216070" name="Text Box 1037"/>
              <p:cNvSpPr txBox="1">
                <a:spLocks noChangeArrowheads="1"/>
              </p:cNvSpPr>
              <p:nvPr/>
            </p:nvSpPr>
            <p:spPr bwMode="auto">
              <a:xfrm>
                <a:off x="2689" y="1204"/>
                <a:ext cx="1382" cy="381"/>
              </a:xfrm>
              <a:prstGeom prst="rect">
                <a:avLst/>
              </a:prstGeom>
              <a:solidFill>
                <a:schemeClr val="bg1"/>
              </a:solidFill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r>
                  <a:rPr lang="en-US" altLang="zh-CN" sz="3200">
                    <a:latin typeface="Arial Narrow" pitchFamily="-123" charset="0"/>
                    <a:ea typeface="宋体" pitchFamily="-123" charset="-122"/>
                    <a:cs typeface="宋体" pitchFamily="-123" charset="-122"/>
                  </a:rPr>
                  <a:t>User process</a:t>
                </a:r>
              </a:p>
            </p:txBody>
          </p:sp>
          <p:sp>
            <p:nvSpPr>
              <p:cNvPr id="216071" name="AutoShape 1038"/>
              <p:cNvSpPr>
                <a:spLocks noChangeArrowheads="1"/>
              </p:cNvSpPr>
              <p:nvPr/>
            </p:nvSpPr>
            <p:spPr bwMode="auto">
              <a:xfrm flipH="1" flipV="1">
                <a:off x="2689" y="1586"/>
                <a:ext cx="1376" cy="1075"/>
              </a:xfrm>
              <a:prstGeom prst="rtTriangle">
                <a:avLst/>
              </a:prstGeom>
              <a:solidFill>
                <a:schemeClr val="bg1"/>
              </a:solidFill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LibOSes</a:t>
            </a:r>
          </a:p>
        </p:txBody>
      </p:sp>
      <p:sp>
        <p:nvSpPr>
          <p:cNvPr id="217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User-level library of functions emulating conventional system call interface</a:t>
            </a:r>
          </a:p>
          <a:p>
            <a:pPr lvl="1"/>
            <a:r>
              <a:rPr lang="en-US" altLang="zh-CN"/>
              <a:t>Manages resources for applications that do not want to do it themselves</a:t>
            </a:r>
          </a:p>
          <a:p>
            <a:r>
              <a:rPr lang="en-US" altLang="zh-CN"/>
              <a:t>Can have different libOSes coexisting on the top of same exokernel</a:t>
            </a:r>
          </a:p>
          <a:p>
            <a:pPr lvl="1"/>
            <a:r>
              <a:rPr lang="en-US" altLang="zh-CN"/>
              <a:t>Allows system to emulate behaviors of several  conventional operating systems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-123" charset="-122"/>
                <a:cs typeface="宋体" pitchFamily="-123" charset="-122"/>
              </a:rPr>
              <a:t>LibOSes</a:t>
            </a:r>
          </a:p>
        </p:txBody>
      </p:sp>
      <p:grpSp>
        <p:nvGrpSpPr>
          <p:cNvPr id="218114" name="Group 3"/>
          <p:cNvGrpSpPr>
            <a:grpSpLocks/>
          </p:cNvGrpSpPr>
          <p:nvPr/>
        </p:nvGrpSpPr>
        <p:grpSpPr bwMode="auto">
          <a:xfrm>
            <a:off x="673100" y="2973388"/>
            <a:ext cx="7796213" cy="3035300"/>
            <a:chOff x="0" y="1778"/>
            <a:chExt cx="4911" cy="1912"/>
          </a:xfrm>
        </p:grpSpPr>
        <p:sp>
          <p:nvSpPr>
            <p:cNvPr id="218115" name="AutoShape 4"/>
            <p:cNvSpPr>
              <a:spLocks noChangeArrowheads="1"/>
            </p:cNvSpPr>
            <p:nvPr/>
          </p:nvSpPr>
          <p:spPr bwMode="auto">
            <a:xfrm flipV="1">
              <a:off x="0" y="2160"/>
              <a:ext cx="4911" cy="1530"/>
            </a:xfrm>
            <a:custGeom>
              <a:avLst/>
              <a:gdLst>
                <a:gd name="T0" fmla="*/ 203 w 21600"/>
                <a:gd name="T1" fmla="*/ 4 h 21600"/>
                <a:gd name="T2" fmla="*/ 127 w 21600"/>
                <a:gd name="T3" fmla="*/ 8 h 21600"/>
                <a:gd name="T4" fmla="*/ 50 w 21600"/>
                <a:gd name="T5" fmla="*/ 4 h 21600"/>
                <a:gd name="T6" fmla="*/ 12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087 w 21600"/>
                <a:gd name="T13" fmla="*/ 6085 h 21600"/>
                <a:gd name="T14" fmla="*/ 15513 w 21600"/>
                <a:gd name="T15" fmla="*/ 1551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576" y="21600"/>
                  </a:lnTo>
                  <a:lnTo>
                    <a:pt x="1302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r>
                <a:rPr lang="en-US" altLang="zh-CN" sz="3200">
                  <a:latin typeface="Arial Narrow" pitchFamily="-123" charset="0"/>
                  <a:ea typeface="宋体" pitchFamily="-123" charset="-122"/>
                  <a:cs typeface="宋体" pitchFamily="-123" charset="-122"/>
                </a:rPr>
                <a:t>Exokernel</a:t>
              </a:r>
              <a:br>
                <a:rPr lang="en-US" altLang="zh-CN" sz="3200">
                  <a:latin typeface="Arial Narrow" pitchFamily="-123" charset="0"/>
                  <a:ea typeface="宋体" pitchFamily="-123" charset="-122"/>
                  <a:cs typeface="宋体" pitchFamily="-123" charset="-122"/>
                </a:rPr>
              </a:br>
              <a:endParaRPr lang="en-US" altLang="zh-CN" sz="3200">
                <a:latin typeface="Arial Narrow" pitchFamily="-123" charset="0"/>
                <a:ea typeface="宋体" pitchFamily="-123" charset="-122"/>
                <a:cs typeface="宋体" pitchFamily="-123" charset="-122"/>
              </a:endParaRPr>
            </a:p>
          </p:txBody>
        </p:sp>
        <p:grpSp>
          <p:nvGrpSpPr>
            <p:cNvPr id="218116" name="Group 5"/>
            <p:cNvGrpSpPr>
              <a:grpSpLocks/>
            </p:cNvGrpSpPr>
            <p:nvPr/>
          </p:nvGrpSpPr>
          <p:grpSpPr bwMode="auto">
            <a:xfrm>
              <a:off x="585" y="1778"/>
              <a:ext cx="1382" cy="1434"/>
              <a:chOff x="2689" y="1204"/>
              <a:chExt cx="1382" cy="1434"/>
            </a:xfrm>
          </p:grpSpPr>
          <p:sp>
            <p:nvSpPr>
              <p:cNvPr id="218120" name="Text Box 6"/>
              <p:cNvSpPr txBox="1">
                <a:spLocks noChangeArrowheads="1"/>
              </p:cNvSpPr>
              <p:nvPr/>
            </p:nvSpPr>
            <p:spPr bwMode="auto">
              <a:xfrm>
                <a:off x="2689" y="1204"/>
                <a:ext cx="1382" cy="381"/>
              </a:xfrm>
              <a:prstGeom prst="rect">
                <a:avLst/>
              </a:prstGeom>
              <a:solidFill>
                <a:schemeClr val="bg1"/>
              </a:solidFill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r>
                  <a:rPr lang="en-US" altLang="zh-CN" sz="3200">
                    <a:latin typeface="Arial Narrow" pitchFamily="-123" charset="0"/>
                    <a:ea typeface="宋体" pitchFamily="-123" charset="-122"/>
                    <a:cs typeface="宋体" pitchFamily="-123" charset="-122"/>
                  </a:rPr>
                  <a:t>User process</a:t>
                </a:r>
              </a:p>
            </p:txBody>
          </p:sp>
          <p:sp>
            <p:nvSpPr>
              <p:cNvPr id="218121" name="AutoShape 7"/>
              <p:cNvSpPr>
                <a:spLocks noChangeArrowheads="1"/>
              </p:cNvSpPr>
              <p:nvPr/>
            </p:nvSpPr>
            <p:spPr bwMode="auto">
              <a:xfrm flipV="1">
                <a:off x="2689" y="1586"/>
                <a:ext cx="1376" cy="1052"/>
              </a:xfrm>
              <a:prstGeom prst="rtTriangle">
                <a:avLst/>
              </a:prstGeom>
              <a:solidFill>
                <a:schemeClr val="bg1"/>
              </a:solidFill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rot="10800000" wrap="none" anchor="ctr">
                <a:prstTxWarp prst="textNoShape">
                  <a:avLst/>
                </a:prstTxWarp>
              </a:bodyPr>
              <a:lstStyle/>
              <a:p>
                <a:r>
                  <a:rPr lang="en-US" altLang="zh-CN" sz="3200">
                    <a:latin typeface="Arial Narrow" pitchFamily="-123" charset="0"/>
                    <a:ea typeface="宋体" pitchFamily="-123" charset="-122"/>
                    <a:cs typeface="宋体" pitchFamily="-123" charset="-122"/>
                  </a:rPr>
                  <a:t>libOS</a:t>
                </a:r>
              </a:p>
            </p:txBody>
          </p:sp>
        </p:grpSp>
        <p:grpSp>
          <p:nvGrpSpPr>
            <p:cNvPr id="218117" name="Group 8"/>
            <p:cNvGrpSpPr>
              <a:grpSpLocks/>
            </p:cNvGrpSpPr>
            <p:nvPr/>
          </p:nvGrpSpPr>
          <p:grpSpPr bwMode="auto">
            <a:xfrm>
              <a:off x="2976" y="1778"/>
              <a:ext cx="1382" cy="1457"/>
              <a:chOff x="2689" y="1204"/>
              <a:chExt cx="1382" cy="1457"/>
            </a:xfrm>
          </p:grpSpPr>
          <p:sp>
            <p:nvSpPr>
              <p:cNvPr id="218118" name="Text Box 9"/>
              <p:cNvSpPr txBox="1">
                <a:spLocks noChangeArrowheads="1"/>
              </p:cNvSpPr>
              <p:nvPr/>
            </p:nvSpPr>
            <p:spPr bwMode="auto">
              <a:xfrm>
                <a:off x="2689" y="1204"/>
                <a:ext cx="1382" cy="381"/>
              </a:xfrm>
              <a:prstGeom prst="rect">
                <a:avLst/>
              </a:prstGeom>
              <a:solidFill>
                <a:schemeClr val="bg1"/>
              </a:solidFill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r>
                  <a:rPr lang="en-US" altLang="zh-CN" sz="3200">
                    <a:latin typeface="Arial Narrow" pitchFamily="-123" charset="0"/>
                    <a:ea typeface="宋体" pitchFamily="-123" charset="-122"/>
                    <a:cs typeface="宋体" pitchFamily="-123" charset="-122"/>
                  </a:rPr>
                  <a:t>User process</a:t>
                </a:r>
              </a:p>
            </p:txBody>
          </p:sp>
          <p:sp>
            <p:nvSpPr>
              <p:cNvPr id="218119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689" y="1586"/>
                <a:ext cx="1376" cy="1075"/>
              </a:xfrm>
              <a:prstGeom prst="rtTriangle">
                <a:avLst/>
              </a:prstGeom>
              <a:solidFill>
                <a:schemeClr val="bg1"/>
              </a:solidFill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rot="10800000" wrap="none" anchor="ctr">
                <a:prstTxWarp prst="textNoShape">
                  <a:avLst/>
                </a:prstTxWarp>
              </a:bodyPr>
              <a:lstStyle/>
              <a:p>
                <a:r>
                  <a:rPr lang="en-US" altLang="zh-CN" sz="3200">
                    <a:latin typeface="Arial Narrow" pitchFamily="-123" charset="0"/>
                    <a:ea typeface="宋体" pitchFamily="-123" charset="-122"/>
                    <a:cs typeface="宋体" pitchFamily="-123" charset="-122"/>
                  </a:rPr>
                  <a:t>libOS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-123" charset="-122"/>
                <a:cs typeface="宋体" pitchFamily="-123" charset="-122"/>
              </a:rPr>
              <a:t>LibOSes</a:t>
            </a:r>
          </a:p>
        </p:txBody>
      </p:sp>
      <p:sp>
        <p:nvSpPr>
          <p:cNvPr id="2191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-123" charset="-122"/>
                <a:cs typeface="宋体" pitchFamily="-123" charset="-122"/>
              </a:rPr>
              <a:t>Same interface between application and libOS as between application and a conventional kernel</a:t>
            </a:r>
          </a:p>
          <a:p>
            <a:r>
              <a:rPr lang="en-US" altLang="zh-CN">
                <a:ea typeface="宋体" pitchFamily="-123" charset="-122"/>
                <a:cs typeface="宋体" pitchFamily="-123" charset="-122"/>
              </a:rPr>
              <a:t>libOS runs as part of application</a:t>
            </a:r>
          </a:p>
          <a:p>
            <a:pPr lvl="1"/>
            <a:r>
              <a:rPr lang="en-US" altLang="zh-CN">
                <a:ea typeface="宋体" pitchFamily="-123" charset="-122"/>
                <a:cs typeface="宋体" pitchFamily="-123" charset="-122"/>
              </a:rPr>
              <a:t>Cannot be trusted by the kernel or other user processes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Five  Principles</a:t>
            </a:r>
          </a:p>
        </p:txBody>
      </p:sp>
      <p:sp>
        <p:nvSpPr>
          <p:cNvPr id="2201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Separate protection and management.</a:t>
            </a:r>
          </a:p>
          <a:p>
            <a:r>
              <a:rPr lang="en-US" altLang="zh-CN"/>
              <a:t>Letting applications allocate resources explicitly.</a:t>
            </a:r>
          </a:p>
          <a:p>
            <a:r>
              <a:rPr lang="en-US" altLang="zh-CN"/>
              <a:t>Using physical names whenever possible.</a:t>
            </a:r>
          </a:p>
          <a:p>
            <a:r>
              <a:rPr lang="en-US" altLang="zh-CN"/>
              <a:t>Expose revocation: let applications choose which instance of a resource to give up.</a:t>
            </a:r>
          </a:p>
          <a:p>
            <a:r>
              <a:rPr lang="en-US" altLang="zh-CN"/>
              <a:t>Expose all kernel information.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</a:t>
            </a:r>
            <a:r>
              <a:rPr lang="en-US" altLang="zh-CN">
                <a:ea typeface="宋体" pitchFamily="-123" charset="-122"/>
                <a:cs typeface="宋体" pitchFamily="-123" charset="-122"/>
              </a:rPr>
              <a:t>utline</a:t>
            </a:r>
            <a:endParaRPr lang="en-US" altLang="zh-CN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1043608" y="1124744"/>
            <a:ext cx="7416824" cy="5312047"/>
          </a:xfrm>
        </p:spPr>
        <p:txBody>
          <a:bodyPr/>
          <a:lstStyle/>
          <a:p>
            <a:r>
              <a:rPr lang="en-US" sz="3600" dirty="0" err="1"/>
              <a:t>Exokernel</a:t>
            </a:r>
            <a:r>
              <a:rPr lang="en-US" sz="3600" dirty="0"/>
              <a:t> Overview</a:t>
            </a:r>
          </a:p>
          <a:p>
            <a:r>
              <a:rPr lang="en-US" sz="3600" dirty="0" err="1"/>
              <a:t>LibOS</a:t>
            </a:r>
            <a:endParaRPr lang="en-US" sz="3600" dirty="0"/>
          </a:p>
          <a:p>
            <a:pPr lvl="1"/>
            <a:r>
              <a:rPr lang="en-US" sz="2800" dirty="0"/>
              <a:t>Library OS Concept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Dynamic Packet Filters</a:t>
            </a:r>
          </a:p>
          <a:p>
            <a:pPr lvl="1"/>
            <a:r>
              <a:rPr lang="en-US" sz="2800" dirty="0"/>
              <a:t>Performance of </a:t>
            </a:r>
            <a:r>
              <a:rPr lang="en-US" sz="2800" dirty="0" err="1"/>
              <a:t>LibOS</a:t>
            </a:r>
            <a:endParaRPr lang="en-US" sz="2800" dirty="0"/>
          </a:p>
          <a:p>
            <a:r>
              <a:rPr lang="en-US" sz="3600" dirty="0" err="1"/>
              <a:t>Xen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3592137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</a:t>
            </a:r>
            <a:r>
              <a:rPr lang="en-US" altLang="zh-CN">
                <a:ea typeface="宋体" pitchFamily="-123" charset="-122"/>
                <a:cs typeface="宋体" pitchFamily="-123" charset="-122"/>
              </a:rPr>
              <a:t>utline</a:t>
            </a:r>
            <a:endParaRPr lang="en-US" altLang="zh-CN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1043608" y="1124744"/>
            <a:ext cx="7416824" cy="5312047"/>
          </a:xfrm>
        </p:spPr>
        <p:txBody>
          <a:bodyPr/>
          <a:lstStyle/>
          <a:p>
            <a:r>
              <a:rPr lang="en-US" sz="3600" dirty="0" err="1">
                <a:solidFill>
                  <a:srgbClr val="FF0000"/>
                </a:solidFill>
              </a:rPr>
              <a:t>Exokernel</a:t>
            </a:r>
            <a:r>
              <a:rPr lang="en-US" sz="3600" dirty="0">
                <a:solidFill>
                  <a:srgbClr val="FF0000"/>
                </a:solidFill>
              </a:rPr>
              <a:t> Overview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Concept</a:t>
            </a:r>
          </a:p>
          <a:p>
            <a:pPr lvl="1"/>
            <a:r>
              <a:rPr lang="en-US" sz="3200" dirty="0"/>
              <a:t>Design</a:t>
            </a:r>
          </a:p>
          <a:p>
            <a:r>
              <a:rPr lang="en-US" sz="3600" dirty="0" err="1"/>
              <a:t>LibOS</a:t>
            </a:r>
            <a:endParaRPr lang="en-US" sz="3200" dirty="0"/>
          </a:p>
          <a:p>
            <a:r>
              <a:rPr lang="en-US" sz="3600" dirty="0" err="1"/>
              <a:t>Xen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3367218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Goal: speed + flexibility</a:t>
            </a:r>
          </a:p>
          <a:p>
            <a:r>
              <a:rPr kumimoji="1" lang="en-US" altLang="zh-CN" dirty="0"/>
              <a:t>Packet filters:</a:t>
            </a:r>
          </a:p>
          <a:p>
            <a:pPr lvl="1"/>
            <a:r>
              <a:rPr kumimoji="1" lang="en-US" altLang="zh-CN" dirty="0"/>
              <a:t>tradeoff: extensible but slow</a:t>
            </a:r>
          </a:p>
          <a:p>
            <a:pPr lvl="1"/>
            <a:r>
              <a:rPr kumimoji="1" lang="en-US" altLang="zh-CN" dirty="0"/>
              <a:t>result: speed freaks don’t use them</a:t>
            </a:r>
          </a:p>
          <a:p>
            <a:r>
              <a:rPr kumimoji="1" lang="en-US" altLang="zh-CN" dirty="0"/>
              <a:t>Hard-wired C/</a:t>
            </a:r>
            <a:r>
              <a:rPr kumimoji="1" lang="en-US" altLang="zh-CN" dirty="0" err="1"/>
              <a:t>asm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/>
              <a:t>tradeoff: fast but inflexible</a:t>
            </a:r>
          </a:p>
          <a:p>
            <a:pPr lvl="1"/>
            <a:r>
              <a:rPr kumimoji="1" lang="en-US" altLang="zh-CN" dirty="0"/>
              <a:t>result: cannot interoperate with new protocols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55957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DPFs: Dynamic Packet Filters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Extensibility:</a:t>
            </a:r>
          </a:p>
          <a:p>
            <a:pPr lvl="1"/>
            <a:r>
              <a:rPr kumimoji="1" lang="en-US" altLang="zh-CN" dirty="0"/>
              <a:t>DPF filters downloaded into kernel</a:t>
            </a:r>
          </a:p>
          <a:p>
            <a:r>
              <a:rPr kumimoji="1" lang="en-US" altLang="zh-CN" dirty="0"/>
              <a:t>Speed:</a:t>
            </a:r>
          </a:p>
          <a:p>
            <a:pPr lvl="1"/>
            <a:r>
              <a:rPr kumimoji="1" lang="en-US" altLang="zh-CN" dirty="0"/>
              <a:t>Main trick: filters are dynamically compiled</a:t>
            </a:r>
          </a:p>
          <a:p>
            <a:pPr lvl="1"/>
            <a:r>
              <a:rPr kumimoji="1" lang="en-US" altLang="zh-CN" dirty="0"/>
              <a:t>Compilation enables further optimizations</a:t>
            </a:r>
          </a:p>
          <a:p>
            <a:r>
              <a:rPr kumimoji="1" lang="en-US" altLang="zh-CN" dirty="0"/>
              <a:t>Result:</a:t>
            </a:r>
          </a:p>
          <a:p>
            <a:pPr lvl="1"/>
            <a:r>
              <a:rPr kumimoji="1" lang="en-US" altLang="zh-CN" dirty="0"/>
              <a:t>10 - 50 x faster than best PF in literature</a:t>
            </a:r>
          </a:p>
          <a:p>
            <a:pPr lvl="1"/>
            <a:r>
              <a:rPr kumimoji="1" lang="en-US" altLang="zh-CN" dirty="0"/>
              <a:t>Speed rivals (or surpasses) hand-crafted </a:t>
            </a:r>
            <a:r>
              <a:rPr kumimoji="1" lang="en-US" altLang="zh-CN" dirty="0" err="1"/>
              <a:t>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74230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DPF: Operational Overview</a:t>
            </a:r>
            <a:endParaRPr kumimoji="1" lang="zh-CN" altLang="en-US" dirty="0"/>
          </a:p>
        </p:txBody>
      </p:sp>
      <p:pic>
        <p:nvPicPr>
          <p:cNvPr id="4" name="图片 3" descr="屏幕快照 2015-10-07 上午9.12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6752"/>
            <a:ext cx="85852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7133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DPF: Operational 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Filters:</a:t>
            </a:r>
          </a:p>
          <a:p>
            <a:pPr lvl="1"/>
            <a:r>
              <a:rPr kumimoji="1" lang="en-US" altLang="zh-CN" dirty="0"/>
              <a:t>written by clients</a:t>
            </a:r>
          </a:p>
          <a:p>
            <a:pPr lvl="1"/>
            <a:r>
              <a:rPr kumimoji="1" lang="en-US" altLang="zh-CN" dirty="0"/>
              <a:t>downloaded into DPF (in kernel)</a:t>
            </a:r>
          </a:p>
          <a:p>
            <a:pPr lvl="1"/>
            <a:r>
              <a:rPr kumimoji="1" lang="en-US" altLang="zh-CN" dirty="0"/>
              <a:t>checked for validity</a:t>
            </a:r>
          </a:p>
          <a:p>
            <a:pPr lvl="1"/>
            <a:r>
              <a:rPr kumimoji="1" lang="en-US" altLang="zh-CN" dirty="0"/>
              <a:t>merged into </a:t>
            </a:r>
            <a:r>
              <a:rPr kumimoji="1" lang="en-US" altLang="zh-CN" dirty="0" err="1"/>
              <a:t>trie</a:t>
            </a:r>
            <a:r>
              <a:rPr kumimoji="1" lang="en-US" altLang="zh-CN" dirty="0"/>
              <a:t> of filters, and then compiled</a:t>
            </a:r>
          </a:p>
          <a:p>
            <a:r>
              <a:rPr kumimoji="1" lang="en-US" altLang="zh-CN" dirty="0"/>
              <a:t>Usage:</a:t>
            </a:r>
          </a:p>
          <a:p>
            <a:pPr lvl="1"/>
            <a:r>
              <a:rPr kumimoji="1" lang="en-US" altLang="zh-CN" dirty="0"/>
              <a:t>jam message through compiled </a:t>
            </a:r>
            <a:r>
              <a:rPr kumimoji="1" lang="en-US" altLang="zh-CN" dirty="0" err="1"/>
              <a:t>trie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“first longest” match wins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25872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DPF Language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Syntax: C-style </a:t>
            </a:r>
            <a:r>
              <a:rPr kumimoji="1" lang="en-US" altLang="zh-CN" dirty="0" err="1"/>
              <a:t>boolean</a:t>
            </a:r>
            <a:r>
              <a:rPr kumimoji="1" lang="en-US" altLang="zh-CN" dirty="0"/>
              <a:t> expression</a:t>
            </a:r>
          </a:p>
          <a:p>
            <a:r>
              <a:rPr kumimoji="1" lang="en-US" altLang="zh-CN" dirty="0"/>
              <a:t>Extensions:</a:t>
            </a:r>
          </a:p>
          <a:p>
            <a:pPr lvl="1"/>
            <a:r>
              <a:rPr kumimoji="1" lang="en-US" altLang="zh-CN" dirty="0"/>
              <a:t>load message values using “:”</a:t>
            </a:r>
          </a:p>
          <a:p>
            <a:pPr lvl="1"/>
            <a:r>
              <a:rPr kumimoji="1" lang="en-US" altLang="zh-CN" dirty="0"/>
              <a:t>move pointer into message using “shift”</a:t>
            </a:r>
          </a:p>
          <a:p>
            <a:r>
              <a:rPr kumimoji="1" lang="en-US" altLang="zh-CN" dirty="0"/>
              <a:t>Example: </a:t>
            </a:r>
            <a:r>
              <a:rPr kumimoji="1" lang="en-US" altLang="zh-CN" dirty="0" err="1"/>
              <a:t>demux</a:t>
            </a:r>
            <a:r>
              <a:rPr kumimoji="1" lang="en-US" altLang="zh-CN" dirty="0"/>
              <a:t> using TCP ports</a:t>
            </a:r>
          </a:p>
          <a:p>
            <a:pPr lvl="1"/>
            <a:r>
              <a:rPr kumimoji="1" lang="en-US" altLang="zh-CN" dirty="0"/>
              <a:t>(0:16 ==1234) &amp;&amp; (2:16 = 4321) &amp;&amp; shift(20)</a:t>
            </a:r>
          </a:p>
          <a:p>
            <a:r>
              <a:rPr kumimoji="1" lang="en-US" altLang="zh-CN" dirty="0"/>
              <a:t>Rest of talk: making filters fast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40924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Dynamic code generation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Executable code:</a:t>
            </a:r>
          </a:p>
          <a:p>
            <a:pPr lvl="1"/>
            <a:r>
              <a:rPr kumimoji="1" lang="en-US" altLang="zh-CN" dirty="0"/>
              <a:t>sequence of bits corresponding to machine </a:t>
            </a:r>
            <a:r>
              <a:rPr kumimoji="1" lang="en-US" altLang="zh-CN" dirty="0" err="1"/>
              <a:t>inst</a:t>
            </a:r>
            <a:endParaRPr kumimoji="1" lang="en-US" altLang="zh-CN" dirty="0"/>
          </a:p>
          <a:p>
            <a:r>
              <a:rPr kumimoji="1" lang="en-US" altLang="zh-CN" dirty="0"/>
              <a:t>Dynamic code generation (DCG):</a:t>
            </a:r>
          </a:p>
          <a:p>
            <a:pPr lvl="1"/>
            <a:r>
              <a:rPr kumimoji="1" lang="en-US" altLang="zh-CN" dirty="0"/>
              <a:t>generation of executable code at runtime</a:t>
            </a:r>
          </a:p>
          <a:p>
            <a:r>
              <a:rPr kumimoji="1" lang="en-US" altLang="zh-CN" dirty="0"/>
              <a:t>Why?</a:t>
            </a:r>
          </a:p>
          <a:p>
            <a:pPr lvl="1"/>
            <a:r>
              <a:rPr kumimoji="1" lang="en-US" altLang="zh-CN" dirty="0"/>
              <a:t>eliminate interpretation overhead</a:t>
            </a:r>
          </a:p>
          <a:p>
            <a:pPr lvl="1"/>
            <a:r>
              <a:rPr kumimoji="1" lang="en-US" altLang="zh-CN" dirty="0"/>
              <a:t>runtime = more information = faster code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21070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Making Filters Fast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Optimizations exploiting DCG</a:t>
            </a:r>
          </a:p>
          <a:p>
            <a:pPr lvl="1"/>
            <a:r>
              <a:rPr kumimoji="1" lang="en-US" altLang="zh-CN" dirty="0"/>
              <a:t>runtime constants</a:t>
            </a:r>
          </a:p>
          <a:p>
            <a:pPr lvl="1"/>
            <a:r>
              <a:rPr kumimoji="1" lang="en-US" altLang="zh-CN" dirty="0"/>
              <a:t>fast disjunctions</a:t>
            </a:r>
          </a:p>
          <a:p>
            <a:r>
              <a:rPr kumimoji="1" lang="en-US" altLang="zh-CN" dirty="0"/>
              <a:t>Optimizations exploiting compilation</a:t>
            </a:r>
          </a:p>
          <a:p>
            <a:pPr lvl="1"/>
            <a:r>
              <a:rPr kumimoji="1" lang="en-US" altLang="zh-CN" dirty="0"/>
              <a:t>atom coalescing</a:t>
            </a:r>
          </a:p>
          <a:p>
            <a:pPr lvl="1"/>
            <a:r>
              <a:rPr kumimoji="1" lang="en-US" altLang="zh-CN" dirty="0"/>
              <a:t>alignment optimization</a:t>
            </a:r>
          </a:p>
          <a:p>
            <a:pPr lvl="1"/>
            <a:r>
              <a:rPr kumimoji="1" lang="en-US" altLang="zh-CN" dirty="0"/>
              <a:t>bounds-check aggregation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18451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Classification Overhead</a:t>
            </a:r>
            <a:endParaRPr kumimoji="1" lang="zh-CN" altLang="en-US" dirty="0"/>
          </a:p>
        </p:txBody>
      </p:sp>
      <p:pic>
        <p:nvPicPr>
          <p:cNvPr id="6" name="图片 5" descr="屏幕快照 2015-10-07 上午9.28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124744"/>
            <a:ext cx="8716191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0015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</a:t>
            </a:r>
            <a:r>
              <a:rPr lang="en-US" altLang="zh-CN">
                <a:ea typeface="宋体" pitchFamily="-123" charset="-122"/>
                <a:cs typeface="宋体" pitchFamily="-123" charset="-122"/>
              </a:rPr>
              <a:t>utline</a:t>
            </a:r>
            <a:endParaRPr lang="en-US" altLang="zh-CN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1043608" y="1124744"/>
            <a:ext cx="7416824" cy="5312047"/>
          </a:xfrm>
        </p:spPr>
        <p:txBody>
          <a:bodyPr/>
          <a:lstStyle/>
          <a:p>
            <a:r>
              <a:rPr lang="en-US" sz="3600" dirty="0" err="1"/>
              <a:t>Exokernel</a:t>
            </a:r>
            <a:r>
              <a:rPr lang="en-US" sz="3600" dirty="0"/>
              <a:t> Overview</a:t>
            </a:r>
          </a:p>
          <a:p>
            <a:r>
              <a:rPr lang="en-US" sz="3600" dirty="0" err="1"/>
              <a:t>LibOS</a:t>
            </a:r>
            <a:endParaRPr lang="en-US" sz="3600" dirty="0"/>
          </a:p>
          <a:p>
            <a:pPr lvl="1"/>
            <a:r>
              <a:rPr lang="en-US" sz="2800" dirty="0"/>
              <a:t>Library OS Concept</a:t>
            </a:r>
          </a:p>
          <a:p>
            <a:pPr lvl="1"/>
            <a:r>
              <a:rPr lang="en-US" sz="2800" dirty="0"/>
              <a:t>Dynamic Packet Filters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Performance of </a:t>
            </a:r>
            <a:r>
              <a:rPr lang="en-US" sz="2800" dirty="0" err="1">
                <a:solidFill>
                  <a:srgbClr val="FF0000"/>
                </a:solidFill>
              </a:rPr>
              <a:t>LibOS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3600" dirty="0" err="1"/>
              <a:t>Xen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3592137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u</a:t>
            </a:r>
            <a:r>
              <a:rPr lang="en-US" altLang="zh-CN" dirty="0"/>
              <a:t>nmodified UNIX applications</a:t>
            </a:r>
            <a:endParaRPr lang="en-US" dirty="0"/>
          </a:p>
        </p:txBody>
      </p:sp>
      <p:sp>
        <p:nvSpPr>
          <p:cNvPr id="3379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Xok</a:t>
            </a:r>
            <a:r>
              <a:rPr lang="en-US" altLang="zh-CN" dirty="0"/>
              <a:t>/</a:t>
            </a:r>
            <a:r>
              <a:rPr lang="en-US" altLang="zh-CN" dirty="0" err="1"/>
              <a:t>ExOS</a:t>
            </a:r>
            <a:r>
              <a:rPr lang="en-US" altLang="zh-CN" dirty="0"/>
              <a:t> is the first bar</a:t>
            </a:r>
          </a:p>
          <a:p>
            <a:endParaRPr lang="zh-CN" altLang="en-US" dirty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11" y="1988840"/>
            <a:ext cx="7182548" cy="446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2915816" y="3682185"/>
            <a:ext cx="628589" cy="1788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entury Schoolbook" charset="0"/>
              <a:ea typeface="宋体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707904" y="3789040"/>
            <a:ext cx="543835" cy="1788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entury Schoolbook" charset="0"/>
              <a:ea typeface="宋体" charset="0"/>
            </a:endParaRPr>
          </a:p>
        </p:txBody>
      </p:sp>
      <p:sp>
        <p:nvSpPr>
          <p:cNvPr id="33799" name="TextBox 7"/>
          <p:cNvSpPr txBox="1">
            <a:spLocks noChangeArrowheads="1"/>
          </p:cNvSpPr>
          <p:nvPr/>
        </p:nvSpPr>
        <p:spPr bwMode="auto">
          <a:xfrm>
            <a:off x="3275856" y="2204864"/>
            <a:ext cx="9605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kumimoji="0" lang="en-US" altLang="zh-CN" sz="1800" dirty="0">
                <a:solidFill>
                  <a:srgbClr val="FF0000"/>
                </a:solidFill>
                <a:latin typeface="Century Schoolbook" charset="0"/>
              </a:rPr>
              <a:t>Better</a:t>
            </a:r>
          </a:p>
        </p:txBody>
      </p:sp>
      <p:cxnSp>
        <p:nvCxnSpPr>
          <p:cNvPr id="10" name="Straight Arrow Connector 9"/>
          <p:cNvCxnSpPr>
            <a:stCxn id="33799" idx="2"/>
            <a:endCxn id="6" idx="0"/>
          </p:cNvCxnSpPr>
          <p:nvPr/>
        </p:nvCxnSpPr>
        <p:spPr>
          <a:xfrm flipH="1">
            <a:off x="3230111" y="2574196"/>
            <a:ext cx="526015" cy="11079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3799" idx="2"/>
            <a:endCxn id="7" idx="0"/>
          </p:cNvCxnSpPr>
          <p:nvPr/>
        </p:nvCxnSpPr>
        <p:spPr>
          <a:xfrm>
            <a:off x="3756126" y="2574196"/>
            <a:ext cx="223696" cy="12148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717952" y="4618289"/>
            <a:ext cx="374328" cy="17886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entury Schoolbook" charset="0"/>
              <a:ea typeface="宋体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716016" y="2492896"/>
            <a:ext cx="543835" cy="17886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entury Schoolbook" charset="0"/>
              <a:ea typeface="宋体" charset="0"/>
            </a:endParaRPr>
          </a:p>
        </p:txBody>
      </p:sp>
      <p:sp>
        <p:nvSpPr>
          <p:cNvPr id="33804" name="TextBox 18"/>
          <p:cNvSpPr txBox="1">
            <a:spLocks noChangeArrowheads="1"/>
          </p:cNvSpPr>
          <p:nvPr/>
        </p:nvSpPr>
        <p:spPr bwMode="auto">
          <a:xfrm>
            <a:off x="5940152" y="2132856"/>
            <a:ext cx="16456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kumimoji="0" lang="en-US" altLang="zh-CN" sz="1800" dirty="0">
                <a:solidFill>
                  <a:srgbClr val="0070C0"/>
                </a:solidFill>
                <a:latin typeface="Century Schoolbook" charset="0"/>
              </a:rPr>
              <a:t>Comparable</a:t>
            </a:r>
          </a:p>
        </p:txBody>
      </p:sp>
      <p:cxnSp>
        <p:nvCxnSpPr>
          <p:cNvPr id="20" name="Straight Arrow Connector 19"/>
          <p:cNvCxnSpPr>
            <a:stCxn id="33804" idx="1"/>
            <a:endCxn id="18" idx="6"/>
          </p:cNvCxnSpPr>
          <p:nvPr/>
        </p:nvCxnSpPr>
        <p:spPr>
          <a:xfrm flipH="1">
            <a:off x="5259851" y="2317522"/>
            <a:ext cx="680301" cy="2648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0"/>
          </p:cNvCxnSpPr>
          <p:nvPr/>
        </p:nvCxnSpPr>
        <p:spPr>
          <a:xfrm>
            <a:off x="6516216" y="2492896"/>
            <a:ext cx="388900" cy="21253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215879" y="5589240"/>
            <a:ext cx="508521" cy="1788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entury Schoolbook" charset="0"/>
              <a:ea typeface="宋体" charset="0"/>
            </a:endParaRPr>
          </a:p>
        </p:txBody>
      </p:sp>
      <p:cxnSp>
        <p:nvCxnSpPr>
          <p:cNvPr id="30" name="Straight Connector 29"/>
          <p:cNvCxnSpPr>
            <a:stCxn id="33799" idx="2"/>
          </p:cNvCxnSpPr>
          <p:nvPr/>
        </p:nvCxnSpPr>
        <p:spPr>
          <a:xfrm>
            <a:off x="3756126" y="2574196"/>
            <a:ext cx="743866" cy="926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5" idx="0"/>
          </p:cNvCxnSpPr>
          <p:nvPr/>
        </p:nvCxnSpPr>
        <p:spPr>
          <a:xfrm flipH="1">
            <a:off x="4470140" y="3501008"/>
            <a:ext cx="29852" cy="20882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64686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Exokernel</a:t>
            </a:r>
            <a:endParaRPr lang="zh-CN" altLang="en-US"/>
          </a:p>
        </p:txBody>
      </p:sp>
      <p:sp>
        <p:nvSpPr>
          <p:cNvPr id="198658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424936" cy="4752528"/>
          </a:xfrm>
        </p:spPr>
        <p:txBody>
          <a:bodyPr/>
          <a:lstStyle/>
          <a:p>
            <a:r>
              <a:rPr lang="en-US" altLang="zh-CN" dirty="0"/>
              <a:t>Developed at MIT in early 90s</a:t>
            </a:r>
          </a:p>
          <a:p>
            <a:r>
              <a:rPr lang="en-US" altLang="zh-CN" dirty="0"/>
              <a:t>Micro-kernel design</a:t>
            </a:r>
          </a:p>
          <a:p>
            <a:pPr lvl="1"/>
            <a:r>
              <a:rPr lang="en-US" altLang="zh-CN" dirty="0"/>
              <a:t>Server functionalities are pushed to library </a:t>
            </a:r>
            <a:r>
              <a:rPr lang="en-US" altLang="zh-CN" dirty="0" err="1"/>
              <a:t>OSes</a:t>
            </a:r>
            <a:r>
              <a:rPr lang="en-US" altLang="zh-CN" dirty="0"/>
              <a:t> linked with individual user-level processes</a:t>
            </a:r>
          </a:p>
          <a:p>
            <a:pPr lvl="1"/>
            <a:r>
              <a:rPr lang="en-US" altLang="zh-CN" dirty="0"/>
              <a:t>Communication takes place between user/kernel modules using message passing</a:t>
            </a:r>
          </a:p>
          <a:p>
            <a:r>
              <a:rPr lang="en-US" altLang="zh-CN" dirty="0"/>
              <a:t>Benefits:</a:t>
            </a:r>
          </a:p>
          <a:p>
            <a:pPr lvl="1"/>
            <a:r>
              <a:rPr lang="en-US" altLang="zh-CN" dirty="0"/>
              <a:t>Modular design</a:t>
            </a:r>
          </a:p>
          <a:p>
            <a:pPr lvl="1"/>
            <a:r>
              <a:rPr lang="en-US" altLang="zh-CN" dirty="0"/>
              <a:t>More reliable/secure</a:t>
            </a:r>
          </a:p>
          <a:p>
            <a:pPr lvl="2"/>
            <a:r>
              <a:rPr lang="en-US" altLang="zh-CN" sz="2000" dirty="0"/>
              <a:t>Less code is running in kernel mode</a:t>
            </a:r>
          </a:p>
          <a:p>
            <a:pPr lvl="1"/>
            <a:r>
              <a:rPr lang="en-US" altLang="zh-CN" dirty="0"/>
              <a:t>More flexibility</a:t>
            </a:r>
          </a:p>
          <a:p>
            <a:pPr lvl="2"/>
            <a:r>
              <a:rPr lang="en-US" altLang="zh-CN" sz="2000" dirty="0"/>
              <a:t>Different user program can use different VM page replacement policies</a:t>
            </a:r>
            <a:endParaRPr lang="zh-CN" altLang="en-US" sz="2000" dirty="0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Performance of modified HTTP Server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11560" y="5445224"/>
            <a:ext cx="8208912" cy="1368152"/>
          </a:xfrm>
        </p:spPr>
        <p:txBody>
          <a:bodyPr/>
          <a:lstStyle/>
          <a:p>
            <a:r>
              <a:rPr kumimoji="1" lang="en-US" altLang="zh-CN" sz="2000" dirty="0"/>
              <a:t>Cheetah uses a file system and a TCP implementation customized for the properties of HTTP traffic.</a:t>
            </a:r>
          </a:p>
          <a:p>
            <a:r>
              <a:rPr kumimoji="1" lang="en-US" altLang="zh-CN" sz="2000" dirty="0" err="1"/>
              <a:t>Exokernel</a:t>
            </a:r>
            <a:r>
              <a:rPr kumimoji="1" lang="en-US" altLang="zh-CN" sz="2000" dirty="0"/>
              <a:t> is well suited to building fast servers</a:t>
            </a:r>
            <a:endParaRPr kumimoji="1" lang="zh-CN" altLang="en-US" sz="2000" dirty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82502A5-56A8-6540-8267-A78801A484B2}" type="slidenum">
              <a:rPr kumimoji="0" lang="en-US" altLang="zh-CN" sz="1400">
                <a:solidFill>
                  <a:srgbClr val="FFFFFF"/>
                </a:solidFill>
                <a:latin typeface="Century Schoolbook" charset="0"/>
              </a:rPr>
              <a:pPr/>
              <a:t>40</a:t>
            </a:fld>
            <a:endParaRPr kumimoji="0" lang="en-US" altLang="zh-CN" sz="1400">
              <a:solidFill>
                <a:srgbClr val="FFFFFF"/>
              </a:solidFill>
              <a:latin typeface="Century Schoolbook" charset="0"/>
            </a:endParaRP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27" y="1052736"/>
            <a:ext cx="806903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58830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Performance</a:t>
            </a:r>
            <a:endParaRPr lang="en-US" dirty="0"/>
          </a:p>
        </p:txBody>
      </p:sp>
      <p:sp>
        <p:nvSpPr>
          <p:cNvPr id="3789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Compared to FreeBSD and as good as FreeBSD.</a:t>
            </a:r>
          </a:p>
          <a:p>
            <a:r>
              <a:rPr lang="en-US" altLang="zh-CN"/>
              <a:t>A specific application is pool is used here.</a:t>
            </a:r>
          </a:p>
          <a:p>
            <a:endParaRPr lang="zh-CN" altLang="en-US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2C2F968-461D-6145-8044-CBD41E27F6C3}" type="slidenum">
              <a:rPr kumimoji="0" lang="en-US" altLang="zh-CN" sz="1400">
                <a:solidFill>
                  <a:srgbClr val="FFFFFF"/>
                </a:solidFill>
                <a:latin typeface="Century Schoolbook" charset="0"/>
              </a:rPr>
              <a:pPr/>
              <a:t>41</a:t>
            </a:fld>
            <a:endParaRPr kumimoji="0" lang="en-US" altLang="zh-CN" sz="1400">
              <a:solidFill>
                <a:srgbClr val="FFFFFF"/>
              </a:solidFill>
              <a:latin typeface="Century Schoolbook" charset="0"/>
            </a:endParaRP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74925"/>
            <a:ext cx="5899150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13915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-123" charset="-122"/>
                <a:cs typeface="宋体" pitchFamily="-123" charset="-122"/>
              </a:rPr>
              <a:t>Advantages and Disadvantages</a:t>
            </a:r>
          </a:p>
        </p:txBody>
      </p:sp>
      <p:sp>
        <p:nvSpPr>
          <p:cNvPr id="2252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itchFamily="-123" charset="-122"/>
                <a:cs typeface="宋体" pitchFamily="-123" charset="-122"/>
              </a:rPr>
              <a:t>Benefits</a:t>
            </a:r>
          </a:p>
          <a:p>
            <a:pPr lvl="1"/>
            <a:r>
              <a:rPr lang="en-US" altLang="zh-CN">
                <a:ea typeface="宋体" pitchFamily="-123" charset="-122"/>
                <a:cs typeface="宋体" pitchFamily="-123" charset="-122"/>
              </a:rPr>
              <a:t>Performance</a:t>
            </a:r>
          </a:p>
          <a:p>
            <a:pPr lvl="1"/>
            <a:r>
              <a:rPr lang="en-US" altLang="zh-CN">
                <a:ea typeface="宋体" pitchFamily="-123" charset="-122"/>
                <a:cs typeface="宋体" pitchFamily="-123" charset="-122"/>
              </a:rPr>
              <a:t>Isolation and Stability</a:t>
            </a:r>
          </a:p>
          <a:p>
            <a:pPr lvl="1"/>
            <a:r>
              <a:rPr lang="en-US" altLang="zh-CN">
                <a:ea typeface="宋体" pitchFamily="-123" charset="-122"/>
                <a:cs typeface="宋体" pitchFamily="-123" charset="-122"/>
              </a:rPr>
              <a:t>Flexibility (In terms of abstraction level)</a:t>
            </a:r>
          </a:p>
          <a:p>
            <a:r>
              <a:rPr lang="en-US" altLang="zh-CN">
                <a:ea typeface="宋体" pitchFamily="-123" charset="-122"/>
                <a:cs typeface="宋体" pitchFamily="-123" charset="-122"/>
              </a:rPr>
              <a:t>Drawbacks</a:t>
            </a:r>
          </a:p>
          <a:p>
            <a:pPr lvl="1"/>
            <a:r>
              <a:rPr lang="en-US" altLang="zh-CN">
                <a:ea typeface="宋体" pitchFamily="-123" charset="-122"/>
                <a:cs typeface="宋体" pitchFamily="-123" charset="-122"/>
              </a:rPr>
              <a:t>Space Requirement</a:t>
            </a:r>
          </a:p>
          <a:p>
            <a:pPr lvl="1"/>
            <a:r>
              <a:rPr lang="en-US" altLang="zh-CN">
                <a:ea typeface="宋体" pitchFamily="-123" charset="-122"/>
                <a:cs typeface="宋体" pitchFamily="-123" charset="-122"/>
              </a:rPr>
              <a:t>Development Resources (General case)</a:t>
            </a:r>
          </a:p>
          <a:p>
            <a:pPr lvl="1"/>
            <a:r>
              <a:rPr lang="en-US" altLang="zh-CN">
                <a:ea typeface="宋体" pitchFamily="-123" charset="-122"/>
                <a:cs typeface="宋体" pitchFamily="-123" charset="-122"/>
              </a:rPr>
              <a:t>Complexity (General case)</a:t>
            </a:r>
          </a:p>
          <a:p>
            <a:pPr lvl="1"/>
            <a:r>
              <a:rPr lang="en-US" altLang="zh-CN">
                <a:ea typeface="宋体" pitchFamily="-123" charset="-122"/>
                <a:cs typeface="宋体" pitchFamily="-123" charset="-122"/>
              </a:rPr>
              <a:t>Flexibility (In terms of program mobility)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</a:t>
            </a:r>
            <a:r>
              <a:rPr lang="en-US" altLang="zh-CN">
                <a:ea typeface="宋体" pitchFamily="-123" charset="-122"/>
                <a:cs typeface="宋体" pitchFamily="-123" charset="-122"/>
              </a:rPr>
              <a:t>utline</a:t>
            </a:r>
            <a:endParaRPr lang="en-US" altLang="zh-CN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1043608" y="1124744"/>
            <a:ext cx="7416824" cy="5312047"/>
          </a:xfrm>
        </p:spPr>
        <p:txBody>
          <a:bodyPr/>
          <a:lstStyle/>
          <a:p>
            <a:r>
              <a:rPr lang="en-US" sz="3600" dirty="0" err="1"/>
              <a:t>Exokernel</a:t>
            </a:r>
            <a:r>
              <a:rPr lang="en-US" sz="3600" dirty="0"/>
              <a:t> Overview</a:t>
            </a:r>
          </a:p>
          <a:p>
            <a:r>
              <a:rPr lang="en-US" sz="3600" dirty="0" err="1"/>
              <a:t>LibOS</a:t>
            </a:r>
            <a:endParaRPr lang="en-US" sz="3600" dirty="0"/>
          </a:p>
          <a:p>
            <a:r>
              <a:rPr lang="en-US" sz="3600" dirty="0" err="1">
                <a:solidFill>
                  <a:srgbClr val="FF0000"/>
                </a:solidFill>
              </a:rPr>
              <a:t>Xen</a:t>
            </a:r>
            <a:endParaRPr lang="en-US" sz="3600" dirty="0">
              <a:solidFill>
                <a:srgbClr val="FF0000"/>
              </a:solidFill>
            </a:endParaRPr>
          </a:p>
          <a:p>
            <a:pPr lvl="1"/>
            <a:r>
              <a:rPr lang="en-US" sz="3200" dirty="0" err="1">
                <a:solidFill>
                  <a:srgbClr val="FF0000"/>
                </a:solidFill>
              </a:rPr>
              <a:t>Xen</a:t>
            </a:r>
            <a:r>
              <a:rPr lang="en-US" sz="3200" dirty="0">
                <a:solidFill>
                  <a:srgbClr val="FF0000"/>
                </a:solidFill>
              </a:rPr>
              <a:t> Architecture</a:t>
            </a:r>
          </a:p>
          <a:p>
            <a:pPr lvl="1"/>
            <a:r>
              <a:rPr lang="en-US" sz="3200" dirty="0"/>
              <a:t>Virtualization of MMU</a:t>
            </a:r>
          </a:p>
          <a:p>
            <a:pPr lvl="1"/>
            <a:r>
              <a:rPr lang="en-US" sz="3200" dirty="0"/>
              <a:t>SMP support</a:t>
            </a:r>
          </a:p>
          <a:p>
            <a:pPr lvl="1"/>
            <a:r>
              <a:rPr lang="en-US" sz="3200" dirty="0" err="1"/>
              <a:t>Xen</a:t>
            </a:r>
            <a:r>
              <a:rPr lang="en-US" sz="3200" dirty="0"/>
              <a:t> I/O Architecture</a:t>
            </a:r>
          </a:p>
          <a:p>
            <a:pPr lvl="1"/>
            <a:r>
              <a:rPr lang="en-US" altLang="zh-CN" sz="3200" dirty="0" err="1"/>
              <a:t>Unikernel</a:t>
            </a:r>
            <a:r>
              <a:rPr lang="en-US" altLang="zh-CN" sz="3200" dirty="0"/>
              <a:t> &amp; </a:t>
            </a:r>
            <a:r>
              <a:rPr lang="en-US" altLang="zh-CN" sz="3200" dirty="0" err="1"/>
              <a:t>MirageOS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578006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Xen</a:t>
            </a:r>
            <a:r>
              <a:rPr lang="en-GB" dirty="0"/>
              <a:t> Today :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1027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GB" dirty="0"/>
              <a:t>Secure isolation between VMs</a:t>
            </a:r>
          </a:p>
          <a:p>
            <a:r>
              <a:rPr lang="en-GB" dirty="0"/>
              <a:t>Resource control and </a:t>
            </a:r>
            <a:r>
              <a:rPr lang="en-GB" dirty="0" err="1"/>
              <a:t>QoS</a:t>
            </a:r>
            <a:endParaRPr lang="en-GB" dirty="0"/>
          </a:p>
          <a:p>
            <a:r>
              <a:rPr lang="en-GB" dirty="0"/>
              <a:t>Only guest kernel needs to be ported</a:t>
            </a:r>
          </a:p>
          <a:p>
            <a:pPr lvl="1"/>
            <a:r>
              <a:rPr lang="en-GB" dirty="0"/>
              <a:t>User-level apps and libraries run unmodified</a:t>
            </a:r>
          </a:p>
          <a:p>
            <a:pPr lvl="1"/>
            <a:r>
              <a:rPr lang="en-GB" dirty="0"/>
              <a:t>Linux 2.4/2.6, </a:t>
            </a:r>
            <a:r>
              <a:rPr lang="en-GB" dirty="0" err="1"/>
              <a:t>NetBSD</a:t>
            </a:r>
            <a:r>
              <a:rPr lang="en-GB" dirty="0"/>
              <a:t>, FreeBSD, Plan9, Solaris</a:t>
            </a:r>
          </a:p>
          <a:p>
            <a:r>
              <a:rPr lang="en-GB" dirty="0"/>
              <a:t>Execution performance close to native</a:t>
            </a:r>
          </a:p>
          <a:p>
            <a:r>
              <a:rPr lang="en-GB" dirty="0"/>
              <a:t>Broad x86 hardware support</a:t>
            </a:r>
            <a:endParaRPr lang="en-US" altLang="zh-CN" dirty="0">
              <a:ea typeface="宋体" pitchFamily="2" charset="-122"/>
            </a:endParaRPr>
          </a:p>
          <a:p>
            <a:r>
              <a:rPr lang="en-GB" dirty="0"/>
              <a:t>Live Relocation of VMs between </a:t>
            </a:r>
            <a:r>
              <a:rPr lang="en-GB" dirty="0" err="1"/>
              <a:t>Xen</a:t>
            </a:r>
            <a:r>
              <a:rPr lang="en-GB" dirty="0"/>
              <a:t> nodes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Para-Virtualization in Xen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Xen extensions to x86 arch </a:t>
            </a:r>
          </a:p>
          <a:p>
            <a:pPr lvl="1"/>
            <a:r>
              <a:rPr lang="en-GB"/>
              <a:t>Like x86, but Xen invoked for privileged ops</a:t>
            </a:r>
          </a:p>
          <a:p>
            <a:pPr lvl="1"/>
            <a:r>
              <a:rPr lang="en-GB"/>
              <a:t>Avoids binary rewriting</a:t>
            </a:r>
          </a:p>
          <a:p>
            <a:pPr lvl="1"/>
            <a:r>
              <a:rPr lang="en-GB"/>
              <a:t>Minimize number of privilege transitions into Xen</a:t>
            </a:r>
          </a:p>
          <a:p>
            <a:pPr lvl="1"/>
            <a:r>
              <a:rPr lang="en-GB"/>
              <a:t>Modifications relatively simple and self-contained</a:t>
            </a:r>
          </a:p>
          <a:p>
            <a:r>
              <a:rPr lang="en-GB"/>
              <a:t>Modify kernel to understand virtualised env.</a:t>
            </a:r>
          </a:p>
          <a:p>
            <a:pPr lvl="1"/>
            <a:r>
              <a:rPr lang="en-GB"/>
              <a:t>Wall-clock time vs. virtual processor time</a:t>
            </a:r>
          </a:p>
          <a:p>
            <a:pPr lvl="2"/>
            <a:r>
              <a:rPr lang="en-GB"/>
              <a:t>Desire both types of alarm timer</a:t>
            </a:r>
          </a:p>
          <a:p>
            <a:pPr lvl="1"/>
            <a:r>
              <a:rPr lang="en-GB"/>
              <a:t>Expose real resource availability</a:t>
            </a:r>
          </a:p>
          <a:p>
            <a:pPr lvl="2"/>
            <a:r>
              <a:rPr lang="en-GB"/>
              <a:t>Enables OS to optimise its own behaviour</a:t>
            </a:r>
            <a:endParaRPr lang="en-GB" dirty="0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30263"/>
            <a:r>
              <a:rPr lang="en-GB"/>
              <a:t>Xen 2.0 Architecture</a:t>
            </a:r>
            <a:endParaRPr lang="en-US" altLang="zh-CN">
              <a:ea typeface="宋体" pitchFamily="2" charset="-122"/>
            </a:endParaRPr>
          </a:p>
        </p:txBody>
      </p:sp>
      <p:pic>
        <p:nvPicPr>
          <p:cNvPr id="1029" name="Picture 5" descr="C:\Users\xyong\work\捕获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727" y="857232"/>
            <a:ext cx="7726363" cy="5697538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30263"/>
            <a:r>
              <a:rPr lang="en-GB"/>
              <a:t>Xen 3.0 Architecture</a:t>
            </a:r>
          </a:p>
        </p:txBody>
      </p:sp>
      <p:pic>
        <p:nvPicPr>
          <p:cNvPr id="2050" name="Picture 2" descr="C:\Users\xyong\work\捕获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39" y="1142984"/>
            <a:ext cx="9034455" cy="5168628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x86_32 </a:t>
            </a:r>
          </a:p>
        </p:txBody>
      </p:sp>
      <p:sp>
        <p:nvSpPr>
          <p:cNvPr id="447522" name="Rectangle 3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30800" y="1214422"/>
            <a:ext cx="4013200" cy="4800600"/>
          </a:xfrm>
        </p:spPr>
        <p:txBody>
          <a:bodyPr/>
          <a:lstStyle/>
          <a:p>
            <a:r>
              <a:rPr lang="en-GB" sz="2800"/>
              <a:t>Xen reserves top of VA space</a:t>
            </a:r>
          </a:p>
          <a:p>
            <a:r>
              <a:rPr lang="en-GB" sz="2800"/>
              <a:t>Segmentation protects Xen from kernel</a:t>
            </a:r>
          </a:p>
          <a:p>
            <a:r>
              <a:rPr lang="en-GB" sz="2800"/>
              <a:t>System call speed unchanged</a:t>
            </a:r>
          </a:p>
          <a:p>
            <a:endParaRPr lang="en-GB" sz="2800"/>
          </a:p>
          <a:p>
            <a:r>
              <a:rPr lang="en-GB" sz="2800"/>
              <a:t>Xen 3 now supports PAE for &gt;4GB mem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38113" y="1662097"/>
            <a:ext cx="4459287" cy="3651250"/>
            <a:chOff x="138113" y="1662097"/>
            <a:chExt cx="4459287" cy="3651250"/>
          </a:xfrm>
        </p:grpSpPr>
        <p:sp>
          <p:nvSpPr>
            <p:cNvPr id="447508" name="Line 20"/>
            <p:cNvSpPr>
              <a:spLocks noChangeShapeType="1"/>
            </p:cNvSpPr>
            <p:nvPr/>
          </p:nvSpPr>
          <p:spPr bwMode="auto">
            <a:xfrm>
              <a:off x="3579813" y="2862247"/>
              <a:ext cx="0" cy="22320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09" name="Text Box 21"/>
            <p:cNvSpPr txBox="1">
              <a:spLocks noChangeArrowheads="1"/>
            </p:cNvSpPr>
            <p:nvPr/>
          </p:nvSpPr>
          <p:spPr bwMode="auto">
            <a:xfrm rot="16200000">
              <a:off x="3071018" y="3648854"/>
              <a:ext cx="963613" cy="4572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i="0"/>
                <a:t>ring 3</a:t>
              </a:r>
            </a:p>
          </p:txBody>
        </p:sp>
        <p:sp>
          <p:nvSpPr>
            <p:cNvPr id="447492" name="Rectangle 4"/>
            <p:cNvSpPr>
              <a:spLocks noChangeArrowheads="1"/>
            </p:cNvSpPr>
            <p:nvPr/>
          </p:nvSpPr>
          <p:spPr bwMode="auto">
            <a:xfrm>
              <a:off x="930275" y="1903397"/>
              <a:ext cx="2447925" cy="320516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447494" name="Rectangle 6"/>
            <p:cNvSpPr>
              <a:spLocks noChangeArrowheads="1"/>
            </p:cNvSpPr>
            <p:nvPr/>
          </p:nvSpPr>
          <p:spPr bwMode="auto">
            <a:xfrm>
              <a:off x="930275" y="1903397"/>
              <a:ext cx="2447925" cy="97313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447496" name="Text Box 8"/>
            <p:cNvSpPr txBox="1">
              <a:spLocks noChangeArrowheads="1"/>
            </p:cNvSpPr>
            <p:nvPr/>
          </p:nvSpPr>
          <p:spPr bwMode="auto">
            <a:xfrm>
              <a:off x="1598613" y="2339960"/>
              <a:ext cx="10334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i="0"/>
                <a:t>Kernel</a:t>
              </a:r>
            </a:p>
          </p:txBody>
        </p:sp>
        <p:sp>
          <p:nvSpPr>
            <p:cNvPr id="447498" name="Text Box 10"/>
            <p:cNvSpPr txBox="1">
              <a:spLocks noChangeArrowheads="1"/>
            </p:cNvSpPr>
            <p:nvPr/>
          </p:nvSpPr>
          <p:spPr bwMode="auto">
            <a:xfrm>
              <a:off x="1719263" y="3635360"/>
              <a:ext cx="7905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i="0"/>
                <a:t>User</a:t>
              </a:r>
            </a:p>
          </p:txBody>
        </p:sp>
        <p:sp>
          <p:nvSpPr>
            <p:cNvPr id="447501" name="Text Box 13"/>
            <p:cNvSpPr txBox="1">
              <a:spLocks noChangeArrowheads="1"/>
            </p:cNvSpPr>
            <p:nvPr/>
          </p:nvSpPr>
          <p:spPr bwMode="auto">
            <a:xfrm>
              <a:off x="166688" y="1662097"/>
              <a:ext cx="7334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i="0"/>
                <a:t>4GB</a:t>
              </a:r>
              <a:endParaRPr lang="en-GB" i="0" baseline="30000"/>
            </a:p>
          </p:txBody>
        </p:sp>
        <p:sp>
          <p:nvSpPr>
            <p:cNvPr id="447502" name="Text Box 14"/>
            <p:cNvSpPr txBox="1">
              <a:spLocks noChangeArrowheads="1"/>
            </p:cNvSpPr>
            <p:nvPr/>
          </p:nvSpPr>
          <p:spPr bwMode="auto">
            <a:xfrm>
              <a:off x="138113" y="2624122"/>
              <a:ext cx="7334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i="0"/>
                <a:t>3GB</a:t>
              </a:r>
              <a:endParaRPr lang="en-GB" i="0" baseline="30000"/>
            </a:p>
          </p:txBody>
        </p:sp>
        <p:sp>
          <p:nvSpPr>
            <p:cNvPr id="447503" name="Text Box 15"/>
            <p:cNvSpPr txBox="1">
              <a:spLocks noChangeArrowheads="1"/>
            </p:cNvSpPr>
            <p:nvPr/>
          </p:nvSpPr>
          <p:spPr bwMode="auto">
            <a:xfrm>
              <a:off x="138113" y="4856147"/>
              <a:ext cx="7334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i="0"/>
                <a:t>0GB</a:t>
              </a:r>
              <a:endParaRPr lang="en-GB" i="0" baseline="30000"/>
            </a:p>
          </p:txBody>
        </p:sp>
        <p:sp>
          <p:nvSpPr>
            <p:cNvPr id="447493" name="Rectangle 5"/>
            <p:cNvSpPr>
              <a:spLocks noChangeArrowheads="1"/>
            </p:cNvSpPr>
            <p:nvPr/>
          </p:nvSpPr>
          <p:spPr bwMode="auto">
            <a:xfrm>
              <a:off x="930275" y="1903397"/>
              <a:ext cx="2447925" cy="360363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i="0"/>
                <a:t>Xen</a:t>
              </a:r>
            </a:p>
          </p:txBody>
        </p:sp>
        <p:sp>
          <p:nvSpPr>
            <p:cNvPr id="447510" name="Text Box 22"/>
            <p:cNvSpPr txBox="1">
              <a:spLocks noChangeArrowheads="1"/>
            </p:cNvSpPr>
            <p:nvPr/>
          </p:nvSpPr>
          <p:spPr bwMode="auto">
            <a:xfrm>
              <a:off x="3000375" y="2354247"/>
              <a:ext cx="354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GB" i="0"/>
                <a:t>S</a:t>
              </a:r>
            </a:p>
          </p:txBody>
        </p:sp>
        <p:sp>
          <p:nvSpPr>
            <p:cNvPr id="447511" name="Text Box 23"/>
            <p:cNvSpPr txBox="1">
              <a:spLocks noChangeArrowheads="1"/>
            </p:cNvSpPr>
            <p:nvPr/>
          </p:nvSpPr>
          <p:spPr bwMode="auto">
            <a:xfrm>
              <a:off x="3000375" y="1852597"/>
              <a:ext cx="354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GB" i="0"/>
                <a:t>S</a:t>
              </a:r>
            </a:p>
          </p:txBody>
        </p:sp>
        <p:sp>
          <p:nvSpPr>
            <p:cNvPr id="447512" name="Text Box 24"/>
            <p:cNvSpPr txBox="1">
              <a:spLocks noChangeArrowheads="1"/>
            </p:cNvSpPr>
            <p:nvPr/>
          </p:nvSpPr>
          <p:spPr bwMode="auto">
            <a:xfrm>
              <a:off x="2970213" y="3652822"/>
              <a:ext cx="3841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GB" i="0"/>
                <a:t>U</a:t>
              </a:r>
            </a:p>
          </p:txBody>
        </p:sp>
        <p:sp>
          <p:nvSpPr>
            <p:cNvPr id="447517" name="Line 29"/>
            <p:cNvSpPr>
              <a:spLocks noChangeShapeType="1"/>
            </p:cNvSpPr>
            <p:nvPr/>
          </p:nvSpPr>
          <p:spPr bwMode="auto">
            <a:xfrm>
              <a:off x="3987800" y="2238360"/>
              <a:ext cx="0" cy="284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18" name="Text Box 30"/>
            <p:cNvSpPr txBox="1">
              <a:spLocks noChangeArrowheads="1"/>
            </p:cNvSpPr>
            <p:nvPr/>
          </p:nvSpPr>
          <p:spPr bwMode="auto">
            <a:xfrm rot="16200000">
              <a:off x="3479007" y="3358341"/>
              <a:ext cx="963612" cy="4572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i="0"/>
                <a:t>ring 1</a:t>
              </a:r>
            </a:p>
          </p:txBody>
        </p:sp>
        <p:sp>
          <p:nvSpPr>
            <p:cNvPr id="447519" name="Line 31"/>
            <p:cNvSpPr>
              <a:spLocks noChangeShapeType="1"/>
            </p:cNvSpPr>
            <p:nvPr/>
          </p:nvSpPr>
          <p:spPr bwMode="auto">
            <a:xfrm>
              <a:off x="4395788" y="1903397"/>
              <a:ext cx="0" cy="31940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0" name="Text Box 32"/>
            <p:cNvSpPr txBox="1">
              <a:spLocks noChangeArrowheads="1"/>
            </p:cNvSpPr>
            <p:nvPr/>
          </p:nvSpPr>
          <p:spPr bwMode="auto">
            <a:xfrm rot="16200000">
              <a:off x="3886993" y="3169429"/>
              <a:ext cx="963613" cy="4572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i="0"/>
                <a:t>ring 0</a:t>
              </a:r>
            </a:p>
          </p:txBody>
        </p:sp>
      </p:grp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1042956" y="1990710"/>
            <a:ext cx="2447925" cy="35893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500741" name="Rectangle 5"/>
          <p:cNvSpPr>
            <a:spLocks noChangeArrowheads="1"/>
          </p:cNvSpPr>
          <p:nvPr/>
        </p:nvSpPr>
        <p:spPr bwMode="auto">
          <a:xfrm>
            <a:off x="1042956" y="1516048"/>
            <a:ext cx="2447925" cy="14414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5007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x86_64 </a:t>
            </a:r>
          </a:p>
        </p:txBody>
      </p:sp>
      <p:sp>
        <p:nvSpPr>
          <p:cNvPr id="500743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19569" y="1295385"/>
            <a:ext cx="4672012" cy="4800600"/>
          </a:xfrm>
        </p:spPr>
        <p:txBody>
          <a:bodyPr/>
          <a:lstStyle/>
          <a:p>
            <a:r>
              <a:rPr lang="en-GB" sz="2800"/>
              <a:t>Large VA space makes life a lot easier, but:</a:t>
            </a:r>
          </a:p>
          <a:p>
            <a:r>
              <a:rPr lang="en-GB" sz="2800"/>
              <a:t>No segment limit support</a:t>
            </a:r>
          </a:p>
          <a:p>
            <a:pPr>
              <a:buFont typeface="Wingdings" pitchFamily="2" charset="2"/>
              <a:buChar char="è"/>
            </a:pPr>
            <a:r>
              <a:rPr lang="en-GB" sz="2800"/>
              <a:t>Need to use page-level protection to protect hypervisor</a:t>
            </a:r>
          </a:p>
          <a:p>
            <a:endParaRPr lang="en-GB" sz="2800"/>
          </a:p>
        </p:txBody>
      </p:sp>
      <p:sp>
        <p:nvSpPr>
          <p:cNvPr id="500744" name="Text Box 8"/>
          <p:cNvSpPr txBox="1">
            <a:spLocks noChangeArrowheads="1"/>
          </p:cNvSpPr>
          <p:nvPr/>
        </p:nvSpPr>
        <p:spPr bwMode="auto">
          <a:xfrm>
            <a:off x="1711294" y="1900223"/>
            <a:ext cx="1033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i="0"/>
              <a:t>Kernel</a:t>
            </a:r>
          </a:p>
        </p:txBody>
      </p:sp>
      <p:sp>
        <p:nvSpPr>
          <p:cNvPr id="500745" name="Text Box 9"/>
          <p:cNvSpPr txBox="1">
            <a:spLocks noChangeArrowheads="1"/>
          </p:cNvSpPr>
          <p:nvPr/>
        </p:nvSpPr>
        <p:spPr bwMode="auto">
          <a:xfrm>
            <a:off x="1831944" y="4554523"/>
            <a:ext cx="79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i="0"/>
              <a:t>User</a:t>
            </a:r>
          </a:p>
        </p:txBody>
      </p:sp>
      <p:sp>
        <p:nvSpPr>
          <p:cNvPr id="500746" name="Text Box 10"/>
          <p:cNvSpPr txBox="1">
            <a:spLocks noChangeArrowheads="1"/>
          </p:cNvSpPr>
          <p:nvPr/>
        </p:nvSpPr>
        <p:spPr bwMode="auto">
          <a:xfrm>
            <a:off x="419069" y="128586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i="0"/>
              <a:t>2</a:t>
            </a:r>
            <a:r>
              <a:rPr lang="en-GB" i="0" baseline="30000"/>
              <a:t>64</a:t>
            </a:r>
          </a:p>
        </p:txBody>
      </p:sp>
      <p:sp>
        <p:nvSpPr>
          <p:cNvPr id="500748" name="Text Box 12"/>
          <p:cNvSpPr txBox="1">
            <a:spLocks noChangeArrowheads="1"/>
          </p:cNvSpPr>
          <p:nvPr/>
        </p:nvSpPr>
        <p:spPr bwMode="auto">
          <a:xfrm>
            <a:off x="593694" y="534351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i="0"/>
              <a:t>0</a:t>
            </a:r>
            <a:endParaRPr lang="en-GB" i="0" baseline="30000"/>
          </a:p>
        </p:txBody>
      </p:sp>
      <p:sp>
        <p:nvSpPr>
          <p:cNvPr id="500749" name="Rectangle 13"/>
          <p:cNvSpPr>
            <a:spLocks noChangeArrowheads="1"/>
          </p:cNvSpPr>
          <p:nvPr/>
        </p:nvSpPr>
        <p:spPr bwMode="auto">
          <a:xfrm>
            <a:off x="1044544" y="2582848"/>
            <a:ext cx="2447925" cy="515937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i="0"/>
              <a:t>Xen</a:t>
            </a:r>
          </a:p>
        </p:txBody>
      </p:sp>
      <p:sp>
        <p:nvSpPr>
          <p:cNvPr id="500750" name="Text Box 14"/>
          <p:cNvSpPr txBox="1">
            <a:spLocks noChangeArrowheads="1"/>
          </p:cNvSpPr>
          <p:nvPr/>
        </p:nvSpPr>
        <p:spPr bwMode="auto">
          <a:xfrm>
            <a:off x="3082894" y="1914510"/>
            <a:ext cx="384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i="0"/>
              <a:t>U</a:t>
            </a:r>
          </a:p>
        </p:txBody>
      </p:sp>
      <p:sp>
        <p:nvSpPr>
          <p:cNvPr id="500751" name="Text Box 15"/>
          <p:cNvSpPr txBox="1">
            <a:spLocks noChangeArrowheads="1"/>
          </p:cNvSpPr>
          <p:nvPr/>
        </p:nvSpPr>
        <p:spPr bwMode="auto">
          <a:xfrm>
            <a:off x="3108294" y="260824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i="0"/>
              <a:t>S</a:t>
            </a:r>
          </a:p>
        </p:txBody>
      </p:sp>
      <p:sp>
        <p:nvSpPr>
          <p:cNvPr id="500752" name="Text Box 16"/>
          <p:cNvSpPr txBox="1">
            <a:spLocks noChangeArrowheads="1"/>
          </p:cNvSpPr>
          <p:nvPr/>
        </p:nvSpPr>
        <p:spPr bwMode="auto">
          <a:xfrm>
            <a:off x="3082894" y="4571985"/>
            <a:ext cx="384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i="0"/>
              <a:t>U</a:t>
            </a:r>
          </a:p>
        </p:txBody>
      </p:sp>
      <p:sp>
        <p:nvSpPr>
          <p:cNvPr id="500757" name="Rectangle 21"/>
          <p:cNvSpPr>
            <a:spLocks noChangeArrowheads="1"/>
          </p:cNvSpPr>
          <p:nvPr/>
        </p:nvSpPr>
        <p:spPr bwMode="auto">
          <a:xfrm>
            <a:off x="1044544" y="3094023"/>
            <a:ext cx="2447925" cy="779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500758" name="Text Box 22"/>
          <p:cNvSpPr txBox="1">
            <a:spLocks noChangeArrowheads="1"/>
          </p:cNvSpPr>
          <p:nvPr/>
        </p:nvSpPr>
        <p:spPr bwMode="auto">
          <a:xfrm>
            <a:off x="1522381" y="3260710"/>
            <a:ext cx="1420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i="0"/>
              <a:t>Reserved</a:t>
            </a:r>
          </a:p>
        </p:txBody>
      </p:sp>
      <p:sp>
        <p:nvSpPr>
          <p:cNvPr id="500759" name="Text Box 23"/>
          <p:cNvSpPr txBox="1">
            <a:spLocks noChangeArrowheads="1"/>
          </p:cNvSpPr>
          <p:nvPr/>
        </p:nvSpPr>
        <p:spPr bwMode="auto">
          <a:xfrm>
            <a:off x="420656" y="3725848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i="0"/>
              <a:t>2</a:t>
            </a:r>
            <a:r>
              <a:rPr lang="en-GB" i="0" baseline="30000"/>
              <a:t>47</a:t>
            </a:r>
          </a:p>
        </p:txBody>
      </p:sp>
      <p:sp>
        <p:nvSpPr>
          <p:cNvPr id="500760" name="Line 24"/>
          <p:cNvSpPr>
            <a:spLocks noChangeShapeType="1"/>
          </p:cNvSpPr>
          <p:nvPr/>
        </p:nvSpPr>
        <p:spPr bwMode="auto">
          <a:xfrm flipV="1">
            <a:off x="3374994" y="3367073"/>
            <a:ext cx="268287" cy="201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0761" name="Line 25"/>
          <p:cNvSpPr>
            <a:spLocks noChangeShapeType="1"/>
          </p:cNvSpPr>
          <p:nvPr/>
        </p:nvSpPr>
        <p:spPr bwMode="auto">
          <a:xfrm flipV="1">
            <a:off x="3376581" y="3470260"/>
            <a:ext cx="268288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0763" name="Line 27"/>
          <p:cNvSpPr>
            <a:spLocks noChangeShapeType="1"/>
          </p:cNvSpPr>
          <p:nvPr/>
        </p:nvSpPr>
        <p:spPr bwMode="auto">
          <a:xfrm flipV="1">
            <a:off x="900081" y="3368660"/>
            <a:ext cx="268288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0764" name="Line 28"/>
          <p:cNvSpPr>
            <a:spLocks noChangeShapeType="1"/>
          </p:cNvSpPr>
          <p:nvPr/>
        </p:nvSpPr>
        <p:spPr bwMode="auto">
          <a:xfrm flipV="1">
            <a:off x="901669" y="3471848"/>
            <a:ext cx="268287" cy="201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0765" name="Text Box 29"/>
          <p:cNvSpPr txBox="1">
            <a:spLocks noChangeArrowheads="1"/>
          </p:cNvSpPr>
          <p:nvPr/>
        </p:nvSpPr>
        <p:spPr bwMode="auto">
          <a:xfrm>
            <a:off x="142844" y="3027348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i="0"/>
              <a:t>2</a:t>
            </a:r>
            <a:r>
              <a:rPr lang="en-GB" sz="2000" i="0" baseline="30000"/>
              <a:t>64</a:t>
            </a:r>
            <a:r>
              <a:rPr lang="en-GB" sz="2000" i="0"/>
              <a:t>-2</a:t>
            </a:r>
            <a:r>
              <a:rPr lang="en-GB" sz="2000" i="0" baseline="30000"/>
              <a:t>47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OS</a:t>
            </a:r>
            <a:endParaRPr lang="en-US" dirty="0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 privileged servers and the kernel can </a:t>
            </a:r>
            <a:r>
              <a:rPr lang="en-US" altLang="zh-CN" dirty="0">
                <a:solidFill>
                  <a:srgbClr val="FF0000"/>
                </a:solidFill>
              </a:rPr>
              <a:t>manage system resources</a:t>
            </a:r>
          </a:p>
          <a:p>
            <a:r>
              <a:rPr lang="en-US" altLang="zh-CN" dirty="0"/>
              <a:t>Both </a:t>
            </a:r>
            <a:r>
              <a:rPr lang="en-US" altLang="zh-CN" dirty="0">
                <a:solidFill>
                  <a:srgbClr val="FF0000"/>
                </a:solidFill>
              </a:rPr>
              <a:t>resource management and protection </a:t>
            </a:r>
            <a:r>
              <a:rPr lang="en-US" altLang="zh-CN" dirty="0"/>
              <a:t>are done by kernel</a:t>
            </a:r>
          </a:p>
          <a:p>
            <a:pPr lvl="1"/>
            <a:r>
              <a:rPr lang="en-US" altLang="zh-CN" dirty="0"/>
              <a:t>Centralized control</a:t>
            </a:r>
          </a:p>
          <a:p>
            <a:r>
              <a:rPr lang="en-US" altLang="zh-CN" dirty="0"/>
              <a:t>Untrusted applications are limited to the interface</a:t>
            </a:r>
          </a:p>
          <a:p>
            <a:pPr lvl="1"/>
            <a:r>
              <a:rPr lang="en-US" altLang="zh-CN" dirty="0"/>
              <a:t>Limited functionality</a:t>
            </a:r>
          </a:p>
          <a:p>
            <a:pPr lvl="1"/>
            <a:r>
              <a:rPr lang="en-US" altLang="zh-CN" dirty="0"/>
              <a:t>Hurt application performance</a:t>
            </a:r>
          </a:p>
          <a:p>
            <a:pPr lvl="1"/>
            <a:r>
              <a:rPr lang="en-US" altLang="zh-CN" dirty="0"/>
              <a:t>Hide information (page fault etc.)</a:t>
            </a:r>
          </a:p>
          <a:p>
            <a:endParaRPr lang="en-US" altLang="zh-CN" dirty="0"/>
          </a:p>
        </p:txBody>
      </p:sp>
      <p:sp>
        <p:nvSpPr>
          <p:cNvPr id="16387" name="Slide Number Placeholder 19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DE70D79-2A3B-DB4E-B113-EFCDA98718C1}" type="slidenum">
              <a:rPr kumimoji="0" lang="en-US" altLang="zh-CN" sz="1400">
                <a:solidFill>
                  <a:srgbClr val="FFFFFF"/>
                </a:solidFill>
                <a:latin typeface="Century Schoolbook" charset="0"/>
              </a:rPr>
              <a:pPr/>
              <a:t>5</a:t>
            </a:fld>
            <a:endParaRPr kumimoji="0" lang="en-US" altLang="zh-CN" sz="1400">
              <a:solidFill>
                <a:srgbClr val="FFFFFF"/>
              </a:solidFill>
              <a:latin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0815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ChangeArrowheads="1"/>
          </p:cNvSpPr>
          <p:nvPr/>
        </p:nvSpPr>
        <p:spPr bwMode="auto">
          <a:xfrm>
            <a:off x="714344" y="1916130"/>
            <a:ext cx="2447925" cy="7667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714344" y="2849580"/>
            <a:ext cx="2447925" cy="720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x86_64 </a:t>
            </a: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11569" y="1057292"/>
            <a:ext cx="5168900" cy="4800600"/>
          </a:xfrm>
        </p:spPr>
        <p:txBody>
          <a:bodyPr/>
          <a:lstStyle/>
          <a:p>
            <a:r>
              <a:rPr lang="en-GB" sz="2800" dirty="0"/>
              <a:t>Run user-space and kernel in ring 3 using different </a:t>
            </a:r>
            <a:r>
              <a:rPr lang="en-GB" sz="2800" dirty="0" err="1"/>
              <a:t>pagetables</a:t>
            </a:r>
            <a:endParaRPr lang="en-GB" sz="2800" dirty="0"/>
          </a:p>
          <a:p>
            <a:pPr lvl="1"/>
            <a:r>
              <a:rPr lang="en-GB" sz="2400" dirty="0"/>
              <a:t>Two PGD’s (PML4’s): one with user entries; one with user plus kernel entries</a:t>
            </a:r>
          </a:p>
          <a:p>
            <a:r>
              <a:rPr lang="en-GB" sz="2800" dirty="0"/>
              <a:t>System calls require an additional </a:t>
            </a:r>
            <a:r>
              <a:rPr lang="en-GB" sz="2800" dirty="0" err="1"/>
              <a:t>syscall</a:t>
            </a:r>
            <a:r>
              <a:rPr lang="en-GB" sz="2800" dirty="0"/>
              <a:t>/ret via </a:t>
            </a:r>
            <a:r>
              <a:rPr lang="en-GB" sz="2800" dirty="0" err="1"/>
              <a:t>Xen</a:t>
            </a:r>
            <a:endParaRPr lang="en-GB" sz="2800" dirty="0"/>
          </a:p>
          <a:p>
            <a:r>
              <a:rPr lang="en-GB" sz="2800" dirty="0"/>
              <a:t>Per-CPU trampoline to avoid needing GS in </a:t>
            </a:r>
            <a:r>
              <a:rPr lang="en-GB" sz="2800" dirty="0" err="1"/>
              <a:t>Xen</a:t>
            </a:r>
            <a:endParaRPr lang="en-GB" sz="2800" dirty="0"/>
          </a:p>
          <a:p>
            <a:endParaRPr lang="en-GB" sz="2800" dirty="0"/>
          </a:p>
        </p:txBody>
      </p:sp>
      <p:sp>
        <p:nvSpPr>
          <p:cNvPr id="501766" name="Text Box 6"/>
          <p:cNvSpPr txBox="1">
            <a:spLocks noChangeArrowheads="1"/>
          </p:cNvSpPr>
          <p:nvPr/>
        </p:nvSpPr>
        <p:spPr bwMode="auto">
          <a:xfrm>
            <a:off x="1368394" y="3006742"/>
            <a:ext cx="103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i="0"/>
              <a:t>Kernel</a:t>
            </a:r>
          </a:p>
        </p:txBody>
      </p:sp>
      <p:sp>
        <p:nvSpPr>
          <p:cNvPr id="501767" name="Text Box 7"/>
          <p:cNvSpPr txBox="1">
            <a:spLocks noChangeArrowheads="1"/>
          </p:cNvSpPr>
          <p:nvPr/>
        </p:nvSpPr>
        <p:spPr bwMode="auto">
          <a:xfrm>
            <a:off x="1503332" y="2081230"/>
            <a:ext cx="79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i="0"/>
              <a:t>User</a:t>
            </a:r>
          </a:p>
        </p:txBody>
      </p:sp>
      <p:sp>
        <p:nvSpPr>
          <p:cNvPr id="501770" name="Rectangle 10"/>
          <p:cNvSpPr>
            <a:spLocks noChangeArrowheads="1"/>
          </p:cNvSpPr>
          <p:nvPr/>
        </p:nvSpPr>
        <p:spPr bwMode="auto">
          <a:xfrm>
            <a:off x="714344" y="4025917"/>
            <a:ext cx="2447925" cy="515938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i="0"/>
              <a:t>Xen</a:t>
            </a:r>
          </a:p>
        </p:txBody>
      </p:sp>
      <p:sp>
        <p:nvSpPr>
          <p:cNvPr id="501771" name="Text Box 11"/>
          <p:cNvSpPr txBox="1">
            <a:spLocks noChangeArrowheads="1"/>
          </p:cNvSpPr>
          <p:nvPr/>
        </p:nvSpPr>
        <p:spPr bwMode="auto">
          <a:xfrm>
            <a:off x="2739994" y="3021030"/>
            <a:ext cx="384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i="0"/>
              <a:t>U</a:t>
            </a:r>
          </a:p>
        </p:txBody>
      </p:sp>
      <p:sp>
        <p:nvSpPr>
          <p:cNvPr id="501772" name="Text Box 12"/>
          <p:cNvSpPr txBox="1">
            <a:spLocks noChangeArrowheads="1"/>
          </p:cNvSpPr>
          <p:nvPr/>
        </p:nvSpPr>
        <p:spPr bwMode="auto">
          <a:xfrm>
            <a:off x="2778094" y="4051317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i="0"/>
              <a:t>S</a:t>
            </a:r>
          </a:p>
        </p:txBody>
      </p:sp>
      <p:sp>
        <p:nvSpPr>
          <p:cNvPr id="501773" name="Text Box 13"/>
          <p:cNvSpPr txBox="1">
            <a:spLocks noChangeArrowheads="1"/>
          </p:cNvSpPr>
          <p:nvPr/>
        </p:nvSpPr>
        <p:spPr bwMode="auto">
          <a:xfrm>
            <a:off x="2754282" y="2098692"/>
            <a:ext cx="384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i="0"/>
              <a:t>U</a:t>
            </a:r>
          </a:p>
        </p:txBody>
      </p:sp>
      <p:sp>
        <p:nvSpPr>
          <p:cNvPr id="501782" name="Line 22"/>
          <p:cNvSpPr>
            <a:spLocks noChangeShapeType="1"/>
          </p:cNvSpPr>
          <p:nvPr/>
        </p:nvSpPr>
        <p:spPr bwMode="auto">
          <a:xfrm>
            <a:off x="1014382" y="2682892"/>
            <a:ext cx="0" cy="1565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783" name="Line 23"/>
          <p:cNvSpPr>
            <a:spLocks noChangeShapeType="1"/>
          </p:cNvSpPr>
          <p:nvPr/>
        </p:nvSpPr>
        <p:spPr bwMode="auto">
          <a:xfrm>
            <a:off x="1193769" y="2836880"/>
            <a:ext cx="0" cy="1411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785" name="Arc 25"/>
          <p:cNvSpPr>
            <a:spLocks/>
          </p:cNvSpPr>
          <p:nvPr/>
        </p:nvSpPr>
        <p:spPr bwMode="auto">
          <a:xfrm flipV="1">
            <a:off x="1014382" y="4233880"/>
            <a:ext cx="179387" cy="10318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95 w 43200"/>
              <a:gd name="T1" fmla="*/ 25712 h 30664"/>
              <a:gd name="T2" fmla="*/ 41206 w 43200"/>
              <a:gd name="T3" fmla="*/ 30664 h 30664"/>
              <a:gd name="T4" fmla="*/ 21600 w 43200"/>
              <a:gd name="T5" fmla="*/ 21600 h 30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0664" fill="none" extrusionOk="0">
                <a:moveTo>
                  <a:pt x="395" y="25711"/>
                </a:moveTo>
                <a:cubicBezTo>
                  <a:pt x="132" y="24357"/>
                  <a:pt x="0" y="2298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4730"/>
                  <a:pt x="42519" y="27822"/>
                  <a:pt x="41206" y="30664"/>
                </a:cubicBezTo>
              </a:path>
              <a:path w="43200" h="30664" stroke="0" extrusionOk="0">
                <a:moveTo>
                  <a:pt x="395" y="25711"/>
                </a:moveTo>
                <a:cubicBezTo>
                  <a:pt x="132" y="24357"/>
                  <a:pt x="0" y="2298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4730"/>
                  <a:pt x="42519" y="27822"/>
                  <a:pt x="41206" y="30664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86" name="Text Box 26"/>
          <p:cNvSpPr txBox="1">
            <a:spLocks noChangeArrowheads="1"/>
          </p:cNvSpPr>
          <p:nvPr/>
        </p:nvSpPr>
        <p:spPr bwMode="auto">
          <a:xfrm>
            <a:off x="1184244" y="3578242"/>
            <a:ext cx="166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sz="2000" i="0"/>
              <a:t>syscall/sysret</a:t>
            </a:r>
          </a:p>
        </p:txBody>
      </p:sp>
      <p:sp>
        <p:nvSpPr>
          <p:cNvPr id="501787" name="Text Box 27"/>
          <p:cNvSpPr txBox="1">
            <a:spLocks noChangeArrowheads="1"/>
          </p:cNvSpPr>
          <p:nvPr/>
        </p:nvSpPr>
        <p:spPr bwMode="auto">
          <a:xfrm>
            <a:off x="214282" y="3009917"/>
            <a:ext cx="46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i="0"/>
              <a:t>r3</a:t>
            </a:r>
          </a:p>
        </p:txBody>
      </p:sp>
      <p:sp>
        <p:nvSpPr>
          <p:cNvPr id="501788" name="Text Box 28"/>
          <p:cNvSpPr txBox="1">
            <a:spLocks noChangeArrowheads="1"/>
          </p:cNvSpPr>
          <p:nvPr/>
        </p:nvSpPr>
        <p:spPr bwMode="auto">
          <a:xfrm>
            <a:off x="222219" y="4040205"/>
            <a:ext cx="46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i="0"/>
              <a:t>r0</a:t>
            </a:r>
          </a:p>
        </p:txBody>
      </p:sp>
      <p:sp>
        <p:nvSpPr>
          <p:cNvPr id="501789" name="Text Box 29"/>
          <p:cNvSpPr txBox="1">
            <a:spLocks noChangeArrowheads="1"/>
          </p:cNvSpPr>
          <p:nvPr/>
        </p:nvSpPr>
        <p:spPr bwMode="auto">
          <a:xfrm>
            <a:off x="228569" y="2087580"/>
            <a:ext cx="46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i="0"/>
              <a:t>r3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</a:t>
            </a:r>
            <a:r>
              <a:rPr lang="en-US" altLang="zh-CN">
                <a:ea typeface="宋体" pitchFamily="-123" charset="-122"/>
                <a:cs typeface="宋体" pitchFamily="-123" charset="-122"/>
              </a:rPr>
              <a:t>utline</a:t>
            </a:r>
            <a:endParaRPr lang="en-US" altLang="zh-CN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1043608" y="1124744"/>
            <a:ext cx="7416824" cy="5312047"/>
          </a:xfrm>
        </p:spPr>
        <p:txBody>
          <a:bodyPr/>
          <a:lstStyle/>
          <a:p>
            <a:r>
              <a:rPr lang="en-US" sz="3600" dirty="0" err="1"/>
              <a:t>Exokernel</a:t>
            </a:r>
            <a:r>
              <a:rPr lang="en-US" sz="3600" dirty="0"/>
              <a:t> Overview</a:t>
            </a:r>
          </a:p>
          <a:p>
            <a:r>
              <a:rPr lang="en-US" sz="3600" dirty="0" err="1"/>
              <a:t>LibOS</a:t>
            </a:r>
            <a:endParaRPr lang="en-US" sz="3600" dirty="0"/>
          </a:p>
          <a:p>
            <a:r>
              <a:rPr lang="en-US" sz="3600" dirty="0" err="1"/>
              <a:t>Xen</a:t>
            </a:r>
            <a:endParaRPr lang="en-US" sz="3600" dirty="0"/>
          </a:p>
          <a:p>
            <a:pPr lvl="1"/>
            <a:r>
              <a:rPr lang="en-US" sz="3200" dirty="0" err="1"/>
              <a:t>Xen</a:t>
            </a:r>
            <a:r>
              <a:rPr lang="en-US" sz="3200" dirty="0"/>
              <a:t> Architecture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Virtualization of MMU</a:t>
            </a:r>
          </a:p>
          <a:p>
            <a:pPr lvl="1"/>
            <a:r>
              <a:rPr lang="en-US" sz="3200" dirty="0"/>
              <a:t>SMP support</a:t>
            </a:r>
          </a:p>
          <a:p>
            <a:pPr lvl="1"/>
            <a:r>
              <a:rPr lang="en-US" sz="3200" dirty="0" err="1"/>
              <a:t>Xen</a:t>
            </a:r>
            <a:r>
              <a:rPr lang="en-US" sz="3200" dirty="0"/>
              <a:t> I/O Architecture</a:t>
            </a:r>
          </a:p>
          <a:p>
            <a:pPr lvl="1"/>
            <a:r>
              <a:rPr lang="en-US" altLang="zh-CN" sz="3200" dirty="0" err="1"/>
              <a:t>Unikernel</a:t>
            </a:r>
            <a:r>
              <a:rPr lang="en-US" altLang="zh-CN" sz="3200" dirty="0"/>
              <a:t> &amp; </a:t>
            </a:r>
            <a:r>
              <a:rPr lang="en-US" altLang="zh-CN" sz="3200" dirty="0" err="1"/>
              <a:t>MirageOS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5780062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Para-Virtualizing the MMU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Guest </a:t>
            </a:r>
            <a:r>
              <a:rPr lang="en-GB" dirty="0" err="1"/>
              <a:t>OSes</a:t>
            </a:r>
            <a:r>
              <a:rPr lang="en-GB" dirty="0"/>
              <a:t> allocate and manage own PTs</a:t>
            </a:r>
          </a:p>
          <a:p>
            <a:pPr lvl="1"/>
            <a:r>
              <a:rPr lang="en-GB" dirty="0" err="1"/>
              <a:t>Hypercall</a:t>
            </a:r>
            <a:r>
              <a:rPr lang="en-GB" dirty="0"/>
              <a:t> to change PT base</a:t>
            </a:r>
          </a:p>
          <a:p>
            <a:r>
              <a:rPr lang="en-GB" dirty="0" err="1"/>
              <a:t>Xen</a:t>
            </a:r>
            <a:r>
              <a:rPr lang="en-GB" dirty="0"/>
              <a:t> must validate PT updates before use</a:t>
            </a:r>
          </a:p>
          <a:p>
            <a:pPr lvl="1"/>
            <a:r>
              <a:rPr lang="en-GB" dirty="0"/>
              <a:t>Allows incremental updates, avoids revalidation</a:t>
            </a:r>
          </a:p>
          <a:p>
            <a:r>
              <a:rPr lang="en-GB" dirty="0"/>
              <a:t>Validation rules applied to each PTE:</a:t>
            </a:r>
          </a:p>
          <a:p>
            <a:pPr lvl="1"/>
            <a:r>
              <a:rPr lang="en-GB" dirty="0"/>
              <a:t>1. Guest may only map pages it owns*</a:t>
            </a:r>
          </a:p>
          <a:p>
            <a:pPr lvl="1"/>
            <a:r>
              <a:rPr lang="en-GB" dirty="0"/>
              <a:t>2. </a:t>
            </a:r>
            <a:r>
              <a:rPr lang="en-GB" dirty="0" err="1"/>
              <a:t>Pagetable</a:t>
            </a:r>
            <a:r>
              <a:rPr lang="en-GB" dirty="0"/>
              <a:t> pages may only be mapped RO</a:t>
            </a:r>
          </a:p>
          <a:p>
            <a:r>
              <a:rPr lang="en-GB" dirty="0" err="1"/>
              <a:t>Xen</a:t>
            </a:r>
            <a:r>
              <a:rPr lang="en-GB" dirty="0"/>
              <a:t> traps PTE updates and emulates, or ‘unhooks’ PTE page for bulk updates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MMU Micro-Benchmarks</a:t>
            </a:r>
          </a:p>
        </p:txBody>
      </p:sp>
      <p:sp>
        <p:nvSpPr>
          <p:cNvPr id="211972" name="AutoShape 4"/>
          <p:cNvSpPr>
            <a:spLocks noChangeAspect="1" noChangeArrowheads="1" noTextEdit="1"/>
          </p:cNvSpPr>
          <p:nvPr/>
        </p:nvSpPr>
        <p:spPr bwMode="auto">
          <a:xfrm>
            <a:off x="-488950" y="2197100"/>
            <a:ext cx="8353425" cy="399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377854" y="1571612"/>
            <a:ext cx="8408988" cy="4303713"/>
            <a:chOff x="339725" y="2028825"/>
            <a:chExt cx="8408988" cy="4303713"/>
          </a:xfrm>
        </p:grpSpPr>
        <p:sp>
          <p:nvSpPr>
            <p:cNvPr id="211973" name="Line 5"/>
            <p:cNvSpPr>
              <a:spLocks noChangeShapeType="1"/>
            </p:cNvSpPr>
            <p:nvPr/>
          </p:nvSpPr>
          <p:spPr bwMode="auto">
            <a:xfrm>
              <a:off x="949325" y="5326063"/>
              <a:ext cx="7715250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74" name="Line 6"/>
            <p:cNvSpPr>
              <a:spLocks noChangeShapeType="1"/>
            </p:cNvSpPr>
            <p:nvPr/>
          </p:nvSpPr>
          <p:spPr bwMode="auto">
            <a:xfrm>
              <a:off x="949325" y="5033963"/>
              <a:ext cx="7715250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75" name="Line 7"/>
            <p:cNvSpPr>
              <a:spLocks noChangeShapeType="1"/>
            </p:cNvSpPr>
            <p:nvPr/>
          </p:nvSpPr>
          <p:spPr bwMode="auto">
            <a:xfrm>
              <a:off x="949325" y="4743450"/>
              <a:ext cx="771525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76" name="Line 8"/>
            <p:cNvSpPr>
              <a:spLocks noChangeShapeType="1"/>
            </p:cNvSpPr>
            <p:nvPr/>
          </p:nvSpPr>
          <p:spPr bwMode="auto">
            <a:xfrm>
              <a:off x="949325" y="4451350"/>
              <a:ext cx="771525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77" name="Line 9"/>
            <p:cNvSpPr>
              <a:spLocks noChangeShapeType="1"/>
            </p:cNvSpPr>
            <p:nvPr/>
          </p:nvSpPr>
          <p:spPr bwMode="auto">
            <a:xfrm>
              <a:off x="949325" y="4159250"/>
              <a:ext cx="771525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78" name="Line 10"/>
            <p:cNvSpPr>
              <a:spLocks noChangeShapeType="1"/>
            </p:cNvSpPr>
            <p:nvPr/>
          </p:nvSpPr>
          <p:spPr bwMode="auto">
            <a:xfrm>
              <a:off x="949325" y="3865563"/>
              <a:ext cx="7715250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79" name="Line 11"/>
            <p:cNvSpPr>
              <a:spLocks noChangeShapeType="1"/>
            </p:cNvSpPr>
            <p:nvPr/>
          </p:nvSpPr>
          <p:spPr bwMode="auto">
            <a:xfrm>
              <a:off x="949325" y="3573463"/>
              <a:ext cx="7715250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80" name="Line 12"/>
            <p:cNvSpPr>
              <a:spLocks noChangeShapeType="1"/>
            </p:cNvSpPr>
            <p:nvPr/>
          </p:nvSpPr>
          <p:spPr bwMode="auto">
            <a:xfrm>
              <a:off x="949325" y="3281363"/>
              <a:ext cx="7715250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81" name="Line 13"/>
            <p:cNvSpPr>
              <a:spLocks noChangeShapeType="1"/>
            </p:cNvSpPr>
            <p:nvPr/>
          </p:nvSpPr>
          <p:spPr bwMode="auto">
            <a:xfrm>
              <a:off x="949325" y="2989263"/>
              <a:ext cx="7715250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82" name="Line 14"/>
            <p:cNvSpPr>
              <a:spLocks noChangeShapeType="1"/>
            </p:cNvSpPr>
            <p:nvPr/>
          </p:nvSpPr>
          <p:spPr bwMode="auto">
            <a:xfrm>
              <a:off x="949325" y="2697163"/>
              <a:ext cx="7715250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83" name="Line 15"/>
            <p:cNvSpPr>
              <a:spLocks noChangeShapeType="1"/>
            </p:cNvSpPr>
            <p:nvPr/>
          </p:nvSpPr>
          <p:spPr bwMode="auto">
            <a:xfrm>
              <a:off x="949325" y="2403475"/>
              <a:ext cx="771525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84" name="Line 16"/>
            <p:cNvSpPr>
              <a:spLocks noChangeShapeType="1"/>
            </p:cNvSpPr>
            <p:nvPr/>
          </p:nvSpPr>
          <p:spPr bwMode="auto">
            <a:xfrm>
              <a:off x="949325" y="2111375"/>
              <a:ext cx="771525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85" name="Rectangle 17"/>
            <p:cNvSpPr>
              <a:spLocks noChangeArrowheads="1"/>
            </p:cNvSpPr>
            <p:nvPr/>
          </p:nvSpPr>
          <p:spPr bwMode="auto">
            <a:xfrm>
              <a:off x="1719263" y="2403475"/>
              <a:ext cx="561975" cy="2922588"/>
            </a:xfrm>
            <a:prstGeom prst="rect">
              <a:avLst/>
            </a:prstGeom>
            <a:solidFill>
              <a:srgbClr val="00006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86" name="Rectangle 18"/>
            <p:cNvSpPr>
              <a:spLocks noChangeArrowheads="1"/>
            </p:cNvSpPr>
            <p:nvPr/>
          </p:nvSpPr>
          <p:spPr bwMode="auto">
            <a:xfrm>
              <a:off x="1971675" y="5381625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000" i="0">
                  <a:solidFill>
                    <a:srgbClr val="000000"/>
                  </a:solidFill>
                  <a:latin typeface="Myriad Roman" charset="0"/>
                </a:rPr>
                <a:t>L</a:t>
              </a:r>
              <a:endParaRPr lang="en-GB" i="0">
                <a:latin typeface="Times New Roman" pitchFamily="18" charset="0"/>
              </a:endParaRPr>
            </a:p>
          </p:txBody>
        </p:sp>
        <p:sp>
          <p:nvSpPr>
            <p:cNvPr id="211987" name="Freeform 19"/>
            <p:cNvSpPr>
              <a:spLocks noEditPoints="1"/>
            </p:cNvSpPr>
            <p:nvPr/>
          </p:nvSpPr>
          <p:spPr bwMode="auto">
            <a:xfrm>
              <a:off x="1960563" y="2111375"/>
              <a:ext cx="82550" cy="198438"/>
            </a:xfrm>
            <a:custGeom>
              <a:avLst/>
              <a:gdLst/>
              <a:ahLst/>
              <a:cxnLst>
                <a:cxn ang="0">
                  <a:pos x="0" y="114"/>
                </a:cxn>
                <a:cxn ang="0">
                  <a:pos x="7" y="115"/>
                </a:cxn>
                <a:cxn ang="0">
                  <a:pos x="50" y="82"/>
                </a:cxn>
                <a:cxn ang="0">
                  <a:pos x="42" y="85"/>
                </a:cxn>
                <a:cxn ang="0">
                  <a:pos x="48" y="90"/>
                </a:cxn>
                <a:cxn ang="0">
                  <a:pos x="0" y="56"/>
                </a:cxn>
                <a:cxn ang="0">
                  <a:pos x="7" y="72"/>
                </a:cxn>
                <a:cxn ang="0">
                  <a:pos x="19" y="70"/>
                </a:cxn>
                <a:cxn ang="0">
                  <a:pos x="25" y="65"/>
                </a:cxn>
                <a:cxn ang="0">
                  <a:pos x="38" y="75"/>
                </a:cxn>
                <a:cxn ang="0">
                  <a:pos x="50" y="65"/>
                </a:cxn>
                <a:cxn ang="0">
                  <a:pos x="48" y="45"/>
                </a:cxn>
                <a:cxn ang="0">
                  <a:pos x="33" y="41"/>
                </a:cxn>
                <a:cxn ang="0">
                  <a:pos x="24" y="51"/>
                </a:cxn>
                <a:cxn ang="0">
                  <a:pos x="15" y="42"/>
                </a:cxn>
                <a:cxn ang="0">
                  <a:pos x="3" y="45"/>
                </a:cxn>
                <a:cxn ang="0">
                  <a:pos x="48" y="58"/>
                </a:cxn>
                <a:cxn ang="0">
                  <a:pos x="41" y="66"/>
                </a:cxn>
                <a:cxn ang="0">
                  <a:pos x="31" y="65"/>
                </a:cxn>
                <a:cxn ang="0">
                  <a:pos x="28" y="54"/>
                </a:cxn>
                <a:cxn ang="0">
                  <a:pos x="38" y="47"/>
                </a:cxn>
                <a:cxn ang="0">
                  <a:pos x="48" y="56"/>
                </a:cxn>
                <a:cxn ang="0">
                  <a:pos x="5" y="54"/>
                </a:cxn>
                <a:cxn ang="0">
                  <a:pos x="12" y="48"/>
                </a:cxn>
                <a:cxn ang="0">
                  <a:pos x="22" y="56"/>
                </a:cxn>
                <a:cxn ang="0">
                  <a:pos x="15" y="65"/>
                </a:cxn>
                <a:cxn ang="0">
                  <a:pos x="7" y="63"/>
                </a:cxn>
                <a:cxn ang="0">
                  <a:pos x="0" y="17"/>
                </a:cxn>
                <a:cxn ang="0">
                  <a:pos x="7" y="31"/>
                </a:cxn>
                <a:cxn ang="0">
                  <a:pos x="19" y="30"/>
                </a:cxn>
                <a:cxn ang="0">
                  <a:pos x="25" y="24"/>
                </a:cxn>
                <a:cxn ang="0">
                  <a:pos x="38" y="34"/>
                </a:cxn>
                <a:cxn ang="0">
                  <a:pos x="50" y="24"/>
                </a:cxn>
                <a:cxn ang="0">
                  <a:pos x="48" y="4"/>
                </a:cxn>
                <a:cxn ang="0">
                  <a:pos x="33" y="0"/>
                </a:cxn>
                <a:cxn ang="0">
                  <a:pos x="24" y="10"/>
                </a:cxn>
                <a:cxn ang="0">
                  <a:pos x="15" y="2"/>
                </a:cxn>
                <a:cxn ang="0">
                  <a:pos x="3" y="6"/>
                </a:cxn>
                <a:cxn ang="0">
                  <a:pos x="48" y="17"/>
                </a:cxn>
                <a:cxn ang="0">
                  <a:pos x="41" y="27"/>
                </a:cxn>
                <a:cxn ang="0">
                  <a:pos x="31" y="24"/>
                </a:cxn>
                <a:cxn ang="0">
                  <a:pos x="28" y="13"/>
                </a:cxn>
                <a:cxn ang="0">
                  <a:pos x="38" y="6"/>
                </a:cxn>
                <a:cxn ang="0">
                  <a:pos x="48" y="17"/>
                </a:cxn>
                <a:cxn ang="0">
                  <a:pos x="5" y="13"/>
                </a:cxn>
                <a:cxn ang="0">
                  <a:pos x="12" y="7"/>
                </a:cxn>
                <a:cxn ang="0">
                  <a:pos x="22" y="16"/>
                </a:cxn>
                <a:cxn ang="0">
                  <a:pos x="15" y="25"/>
                </a:cxn>
                <a:cxn ang="0">
                  <a:pos x="7" y="23"/>
                </a:cxn>
              </a:cxnLst>
              <a:rect l="0" t="0" r="r" b="b"/>
              <a:pathLst>
                <a:path w="52" h="125">
                  <a:moveTo>
                    <a:pt x="52" y="115"/>
                  </a:moveTo>
                  <a:lnTo>
                    <a:pt x="52" y="108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5" y="125"/>
                  </a:lnTo>
                  <a:lnTo>
                    <a:pt x="11" y="124"/>
                  </a:lnTo>
                  <a:lnTo>
                    <a:pt x="7" y="115"/>
                  </a:lnTo>
                  <a:lnTo>
                    <a:pt x="7" y="115"/>
                  </a:lnTo>
                  <a:lnTo>
                    <a:pt x="52" y="115"/>
                  </a:lnTo>
                  <a:close/>
                  <a:moveTo>
                    <a:pt x="52" y="85"/>
                  </a:moveTo>
                  <a:lnTo>
                    <a:pt x="52" y="85"/>
                  </a:lnTo>
                  <a:lnTo>
                    <a:pt x="50" y="82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3" y="82"/>
                  </a:lnTo>
                  <a:lnTo>
                    <a:pt x="42" y="85"/>
                  </a:lnTo>
                  <a:lnTo>
                    <a:pt x="42" y="85"/>
                  </a:lnTo>
                  <a:lnTo>
                    <a:pt x="43" y="89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50" y="89"/>
                  </a:lnTo>
                  <a:lnTo>
                    <a:pt x="52" y="85"/>
                  </a:lnTo>
                  <a:lnTo>
                    <a:pt x="52" y="85"/>
                  </a:lnTo>
                  <a:close/>
                  <a:moveTo>
                    <a:pt x="0" y="56"/>
                  </a:moveTo>
                  <a:lnTo>
                    <a:pt x="0" y="56"/>
                  </a:lnTo>
                  <a:lnTo>
                    <a:pt x="0" y="63"/>
                  </a:lnTo>
                  <a:lnTo>
                    <a:pt x="3" y="68"/>
                  </a:lnTo>
                  <a:lnTo>
                    <a:pt x="7" y="72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17" y="72"/>
                  </a:lnTo>
                  <a:lnTo>
                    <a:pt x="19" y="70"/>
                  </a:lnTo>
                  <a:lnTo>
                    <a:pt x="22" y="68"/>
                  </a:lnTo>
                  <a:lnTo>
                    <a:pt x="24" y="65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6" y="69"/>
                  </a:lnTo>
                  <a:lnTo>
                    <a:pt x="31" y="72"/>
                  </a:lnTo>
                  <a:lnTo>
                    <a:pt x="33" y="73"/>
                  </a:lnTo>
                  <a:lnTo>
                    <a:pt x="38" y="75"/>
                  </a:lnTo>
                  <a:lnTo>
                    <a:pt x="38" y="75"/>
                  </a:lnTo>
                  <a:lnTo>
                    <a:pt x="43" y="73"/>
                  </a:lnTo>
                  <a:lnTo>
                    <a:pt x="48" y="70"/>
                  </a:lnTo>
                  <a:lnTo>
                    <a:pt x="50" y="65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50" y="51"/>
                  </a:lnTo>
                  <a:lnTo>
                    <a:pt x="48" y="45"/>
                  </a:lnTo>
                  <a:lnTo>
                    <a:pt x="43" y="41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33" y="41"/>
                  </a:lnTo>
                  <a:lnTo>
                    <a:pt x="29" y="42"/>
                  </a:lnTo>
                  <a:lnTo>
                    <a:pt x="26" y="47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21" y="47"/>
                  </a:lnTo>
                  <a:lnTo>
                    <a:pt x="18" y="44"/>
                  </a:lnTo>
                  <a:lnTo>
                    <a:pt x="15" y="42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7" y="42"/>
                  </a:lnTo>
                  <a:lnTo>
                    <a:pt x="3" y="45"/>
                  </a:lnTo>
                  <a:lnTo>
                    <a:pt x="0" y="51"/>
                  </a:lnTo>
                  <a:lnTo>
                    <a:pt x="0" y="56"/>
                  </a:lnTo>
                  <a:lnTo>
                    <a:pt x="0" y="56"/>
                  </a:lnTo>
                  <a:close/>
                  <a:moveTo>
                    <a:pt x="48" y="58"/>
                  </a:moveTo>
                  <a:lnTo>
                    <a:pt x="48" y="58"/>
                  </a:lnTo>
                  <a:lnTo>
                    <a:pt x="46" y="62"/>
                  </a:lnTo>
                  <a:lnTo>
                    <a:pt x="45" y="65"/>
                  </a:lnTo>
                  <a:lnTo>
                    <a:pt x="41" y="66"/>
                  </a:lnTo>
                  <a:lnTo>
                    <a:pt x="38" y="68"/>
                  </a:lnTo>
                  <a:lnTo>
                    <a:pt x="38" y="68"/>
                  </a:lnTo>
                  <a:lnTo>
                    <a:pt x="33" y="66"/>
                  </a:lnTo>
                  <a:lnTo>
                    <a:pt x="31" y="65"/>
                  </a:lnTo>
                  <a:lnTo>
                    <a:pt x="28" y="62"/>
                  </a:lnTo>
                  <a:lnTo>
                    <a:pt x="26" y="58"/>
                  </a:lnTo>
                  <a:lnTo>
                    <a:pt x="26" y="58"/>
                  </a:lnTo>
                  <a:lnTo>
                    <a:pt x="28" y="54"/>
                  </a:lnTo>
                  <a:lnTo>
                    <a:pt x="31" y="49"/>
                  </a:lnTo>
                  <a:lnTo>
                    <a:pt x="33" y="48"/>
                  </a:lnTo>
                  <a:lnTo>
                    <a:pt x="38" y="47"/>
                  </a:lnTo>
                  <a:lnTo>
                    <a:pt x="38" y="47"/>
                  </a:lnTo>
                  <a:lnTo>
                    <a:pt x="42" y="48"/>
                  </a:lnTo>
                  <a:lnTo>
                    <a:pt x="45" y="49"/>
                  </a:lnTo>
                  <a:lnTo>
                    <a:pt x="46" y="52"/>
                  </a:lnTo>
                  <a:lnTo>
                    <a:pt x="48" y="56"/>
                  </a:lnTo>
                  <a:lnTo>
                    <a:pt x="48" y="58"/>
                  </a:lnTo>
                  <a:close/>
                  <a:moveTo>
                    <a:pt x="4" y="56"/>
                  </a:moveTo>
                  <a:lnTo>
                    <a:pt x="4" y="56"/>
                  </a:lnTo>
                  <a:lnTo>
                    <a:pt x="5" y="54"/>
                  </a:lnTo>
                  <a:lnTo>
                    <a:pt x="7" y="51"/>
                  </a:lnTo>
                  <a:lnTo>
                    <a:pt x="10" y="49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5" y="49"/>
                  </a:lnTo>
                  <a:lnTo>
                    <a:pt x="18" y="51"/>
                  </a:lnTo>
                  <a:lnTo>
                    <a:pt x="21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1" y="61"/>
                  </a:lnTo>
                  <a:lnTo>
                    <a:pt x="18" y="63"/>
                  </a:lnTo>
                  <a:lnTo>
                    <a:pt x="15" y="65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5"/>
                  </a:lnTo>
                  <a:lnTo>
                    <a:pt x="7" y="63"/>
                  </a:lnTo>
                  <a:lnTo>
                    <a:pt x="5" y="61"/>
                  </a:lnTo>
                  <a:lnTo>
                    <a:pt x="4" y="56"/>
                  </a:lnTo>
                  <a:lnTo>
                    <a:pt x="4" y="56"/>
                  </a:lnTo>
                  <a:close/>
                  <a:moveTo>
                    <a:pt x="0" y="17"/>
                  </a:moveTo>
                  <a:lnTo>
                    <a:pt x="0" y="17"/>
                  </a:lnTo>
                  <a:lnTo>
                    <a:pt x="0" y="23"/>
                  </a:lnTo>
                  <a:lnTo>
                    <a:pt x="3" y="28"/>
                  </a:lnTo>
                  <a:lnTo>
                    <a:pt x="7" y="31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7" y="31"/>
                  </a:lnTo>
                  <a:lnTo>
                    <a:pt x="19" y="30"/>
                  </a:lnTo>
                  <a:lnTo>
                    <a:pt x="22" y="28"/>
                  </a:lnTo>
                  <a:lnTo>
                    <a:pt x="24" y="24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26" y="28"/>
                  </a:lnTo>
                  <a:lnTo>
                    <a:pt x="31" y="31"/>
                  </a:lnTo>
                  <a:lnTo>
                    <a:pt x="33" y="34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43" y="33"/>
                  </a:lnTo>
                  <a:lnTo>
                    <a:pt x="48" y="30"/>
                  </a:lnTo>
                  <a:lnTo>
                    <a:pt x="50" y="24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0" y="10"/>
                  </a:lnTo>
                  <a:lnTo>
                    <a:pt x="48" y="4"/>
                  </a:lnTo>
                  <a:lnTo>
                    <a:pt x="43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9" y="3"/>
                  </a:lnTo>
                  <a:lnTo>
                    <a:pt x="26" y="6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1" y="6"/>
                  </a:lnTo>
                  <a:lnTo>
                    <a:pt x="18" y="3"/>
                  </a:lnTo>
                  <a:lnTo>
                    <a:pt x="15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7" y="3"/>
                  </a:lnTo>
                  <a:lnTo>
                    <a:pt x="3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7"/>
                  </a:lnTo>
                  <a:close/>
                  <a:moveTo>
                    <a:pt x="48" y="17"/>
                  </a:moveTo>
                  <a:lnTo>
                    <a:pt x="48" y="17"/>
                  </a:lnTo>
                  <a:lnTo>
                    <a:pt x="46" y="21"/>
                  </a:lnTo>
                  <a:lnTo>
                    <a:pt x="45" y="24"/>
                  </a:lnTo>
                  <a:lnTo>
                    <a:pt x="41" y="27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3" y="27"/>
                  </a:lnTo>
                  <a:lnTo>
                    <a:pt x="31" y="24"/>
                  </a:lnTo>
                  <a:lnTo>
                    <a:pt x="28" y="21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8" y="13"/>
                  </a:lnTo>
                  <a:lnTo>
                    <a:pt x="31" y="10"/>
                  </a:lnTo>
                  <a:lnTo>
                    <a:pt x="33" y="7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2" y="7"/>
                  </a:lnTo>
                  <a:lnTo>
                    <a:pt x="45" y="9"/>
                  </a:lnTo>
                  <a:lnTo>
                    <a:pt x="46" y="13"/>
                  </a:lnTo>
                  <a:lnTo>
                    <a:pt x="48" y="17"/>
                  </a:lnTo>
                  <a:lnTo>
                    <a:pt x="48" y="17"/>
                  </a:lnTo>
                  <a:close/>
                  <a:moveTo>
                    <a:pt x="4" y="17"/>
                  </a:moveTo>
                  <a:lnTo>
                    <a:pt x="4" y="17"/>
                  </a:lnTo>
                  <a:lnTo>
                    <a:pt x="5" y="13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5" y="9"/>
                  </a:lnTo>
                  <a:lnTo>
                    <a:pt x="18" y="10"/>
                  </a:lnTo>
                  <a:lnTo>
                    <a:pt x="21" y="13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1" y="20"/>
                  </a:lnTo>
                  <a:lnTo>
                    <a:pt x="18" y="23"/>
                  </a:lnTo>
                  <a:lnTo>
                    <a:pt x="15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0" y="25"/>
                  </a:lnTo>
                  <a:lnTo>
                    <a:pt x="7" y="23"/>
                  </a:lnTo>
                  <a:lnTo>
                    <a:pt x="5" y="20"/>
                  </a:lnTo>
                  <a:lnTo>
                    <a:pt x="4" y="17"/>
                  </a:lnTo>
                  <a:lnTo>
                    <a:pt x="4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88" name="Rectangle 20"/>
            <p:cNvSpPr>
              <a:spLocks noChangeArrowheads="1"/>
            </p:cNvSpPr>
            <p:nvPr/>
          </p:nvSpPr>
          <p:spPr bwMode="auto">
            <a:xfrm>
              <a:off x="2422525" y="3309938"/>
              <a:ext cx="560388" cy="2016125"/>
            </a:xfrm>
            <a:prstGeom prst="rect">
              <a:avLst/>
            </a:prstGeom>
            <a:solidFill>
              <a:srgbClr val="3B3BAB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89" name="Rectangle 21"/>
            <p:cNvSpPr>
              <a:spLocks noChangeArrowheads="1"/>
            </p:cNvSpPr>
            <p:nvPr/>
          </p:nvSpPr>
          <p:spPr bwMode="auto">
            <a:xfrm>
              <a:off x="2668588" y="5381625"/>
              <a:ext cx="84137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000" i="0">
                  <a:solidFill>
                    <a:srgbClr val="000000"/>
                  </a:solidFill>
                  <a:latin typeface="Myriad Roman" charset="0"/>
                </a:rPr>
                <a:t>X</a:t>
              </a:r>
              <a:endParaRPr lang="en-GB" i="0">
                <a:latin typeface="Times New Roman" pitchFamily="18" charset="0"/>
              </a:endParaRPr>
            </a:p>
          </p:txBody>
        </p:sp>
        <p:sp>
          <p:nvSpPr>
            <p:cNvPr id="211990" name="Freeform 22"/>
            <p:cNvSpPr>
              <a:spLocks noEditPoints="1"/>
            </p:cNvSpPr>
            <p:nvPr/>
          </p:nvSpPr>
          <p:spPr bwMode="auto">
            <a:xfrm>
              <a:off x="2660650" y="3017838"/>
              <a:ext cx="85725" cy="207962"/>
            </a:xfrm>
            <a:custGeom>
              <a:avLst/>
              <a:gdLst/>
              <a:ahLst/>
              <a:cxnLst>
                <a:cxn ang="0">
                  <a:pos x="47" y="97"/>
                </a:cxn>
                <a:cxn ang="0">
                  <a:pos x="47" y="121"/>
                </a:cxn>
                <a:cxn ang="0">
                  <a:pos x="42" y="117"/>
                </a:cxn>
                <a:cxn ang="0">
                  <a:pos x="28" y="104"/>
                </a:cxn>
                <a:cxn ang="0">
                  <a:pos x="14" y="99"/>
                </a:cxn>
                <a:cxn ang="0">
                  <a:pos x="10" y="100"/>
                </a:cxn>
                <a:cxn ang="0">
                  <a:pos x="2" y="107"/>
                </a:cxn>
                <a:cxn ang="0">
                  <a:pos x="0" y="114"/>
                </a:cxn>
                <a:cxn ang="0">
                  <a:pos x="6" y="129"/>
                </a:cxn>
                <a:cxn ang="0">
                  <a:pos x="10" y="127"/>
                </a:cxn>
                <a:cxn ang="0">
                  <a:pos x="6" y="115"/>
                </a:cxn>
                <a:cxn ang="0">
                  <a:pos x="7" y="111"/>
                </a:cxn>
                <a:cxn ang="0">
                  <a:pos x="12" y="106"/>
                </a:cxn>
                <a:cxn ang="0">
                  <a:pos x="16" y="106"/>
                </a:cxn>
                <a:cxn ang="0">
                  <a:pos x="27" y="110"/>
                </a:cxn>
                <a:cxn ang="0">
                  <a:pos x="42" y="125"/>
                </a:cxn>
                <a:cxn ang="0">
                  <a:pos x="52" y="131"/>
                </a:cxn>
                <a:cxn ang="0">
                  <a:pos x="54" y="84"/>
                </a:cxn>
                <a:cxn ang="0">
                  <a:pos x="52" y="82"/>
                </a:cxn>
                <a:cxn ang="0">
                  <a:pos x="48" y="80"/>
                </a:cxn>
                <a:cxn ang="0">
                  <a:pos x="42" y="84"/>
                </a:cxn>
                <a:cxn ang="0">
                  <a:pos x="44" y="87"/>
                </a:cxn>
                <a:cxn ang="0">
                  <a:pos x="48" y="89"/>
                </a:cxn>
                <a:cxn ang="0">
                  <a:pos x="54" y="84"/>
                </a:cxn>
                <a:cxn ang="0">
                  <a:pos x="2" y="73"/>
                </a:cxn>
                <a:cxn ang="0">
                  <a:pos x="7" y="48"/>
                </a:cxn>
                <a:cxn ang="0">
                  <a:pos x="52" y="69"/>
                </a:cxn>
                <a:cxn ang="0">
                  <a:pos x="6" y="41"/>
                </a:cxn>
                <a:cxn ang="0">
                  <a:pos x="2" y="73"/>
                </a:cxn>
                <a:cxn ang="0">
                  <a:pos x="47" y="0"/>
                </a:cxn>
                <a:cxn ang="0">
                  <a:pos x="47" y="24"/>
                </a:cxn>
                <a:cxn ang="0">
                  <a:pos x="42" y="20"/>
                </a:cxn>
                <a:cxn ang="0">
                  <a:pos x="28" y="7"/>
                </a:cxn>
                <a:cxn ang="0">
                  <a:pos x="14" y="1"/>
                </a:cxn>
                <a:cxn ang="0">
                  <a:pos x="10" y="3"/>
                </a:cxn>
                <a:cxn ang="0">
                  <a:pos x="2" y="10"/>
                </a:cxn>
                <a:cxn ang="0">
                  <a:pos x="0" y="17"/>
                </a:cxn>
                <a:cxn ang="0">
                  <a:pos x="6" y="32"/>
                </a:cxn>
                <a:cxn ang="0">
                  <a:pos x="10" y="30"/>
                </a:cxn>
                <a:cxn ang="0">
                  <a:pos x="6" y="18"/>
                </a:cxn>
                <a:cxn ang="0">
                  <a:pos x="7" y="14"/>
                </a:cxn>
                <a:cxn ang="0">
                  <a:pos x="12" y="9"/>
                </a:cxn>
                <a:cxn ang="0">
                  <a:pos x="16" y="9"/>
                </a:cxn>
                <a:cxn ang="0">
                  <a:pos x="27" y="13"/>
                </a:cxn>
                <a:cxn ang="0">
                  <a:pos x="42" y="28"/>
                </a:cxn>
                <a:cxn ang="0">
                  <a:pos x="52" y="34"/>
                </a:cxn>
              </a:cxnLst>
              <a:rect l="0" t="0" r="r" b="b"/>
              <a:pathLst>
                <a:path w="54" h="131">
                  <a:moveTo>
                    <a:pt x="52" y="97"/>
                  </a:moveTo>
                  <a:lnTo>
                    <a:pt x="47" y="97"/>
                  </a:lnTo>
                  <a:lnTo>
                    <a:pt x="47" y="121"/>
                  </a:lnTo>
                  <a:lnTo>
                    <a:pt x="47" y="121"/>
                  </a:lnTo>
                  <a:lnTo>
                    <a:pt x="42" y="117"/>
                  </a:lnTo>
                  <a:lnTo>
                    <a:pt x="42" y="117"/>
                  </a:lnTo>
                  <a:lnTo>
                    <a:pt x="35" y="110"/>
                  </a:lnTo>
                  <a:lnTo>
                    <a:pt x="28" y="104"/>
                  </a:lnTo>
                  <a:lnTo>
                    <a:pt x="21" y="100"/>
                  </a:lnTo>
                  <a:lnTo>
                    <a:pt x="14" y="99"/>
                  </a:lnTo>
                  <a:lnTo>
                    <a:pt x="14" y="99"/>
                  </a:lnTo>
                  <a:lnTo>
                    <a:pt x="10" y="100"/>
                  </a:lnTo>
                  <a:lnTo>
                    <a:pt x="5" y="103"/>
                  </a:lnTo>
                  <a:lnTo>
                    <a:pt x="2" y="107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" y="122"/>
                  </a:lnTo>
                  <a:lnTo>
                    <a:pt x="6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7" y="122"/>
                  </a:lnTo>
                  <a:lnTo>
                    <a:pt x="6" y="115"/>
                  </a:lnTo>
                  <a:lnTo>
                    <a:pt x="6" y="115"/>
                  </a:lnTo>
                  <a:lnTo>
                    <a:pt x="7" y="111"/>
                  </a:lnTo>
                  <a:lnTo>
                    <a:pt x="9" y="108"/>
                  </a:lnTo>
                  <a:lnTo>
                    <a:pt x="12" y="106"/>
                  </a:lnTo>
                  <a:lnTo>
                    <a:pt x="16" y="106"/>
                  </a:lnTo>
                  <a:lnTo>
                    <a:pt x="16" y="106"/>
                  </a:lnTo>
                  <a:lnTo>
                    <a:pt x="21" y="107"/>
                  </a:lnTo>
                  <a:lnTo>
                    <a:pt x="27" y="110"/>
                  </a:lnTo>
                  <a:lnTo>
                    <a:pt x="34" y="117"/>
                  </a:lnTo>
                  <a:lnTo>
                    <a:pt x="42" y="125"/>
                  </a:lnTo>
                  <a:lnTo>
                    <a:pt x="48" y="131"/>
                  </a:lnTo>
                  <a:lnTo>
                    <a:pt x="52" y="131"/>
                  </a:lnTo>
                  <a:lnTo>
                    <a:pt x="52" y="97"/>
                  </a:lnTo>
                  <a:close/>
                  <a:moveTo>
                    <a:pt x="54" y="84"/>
                  </a:moveTo>
                  <a:lnTo>
                    <a:pt x="54" y="84"/>
                  </a:lnTo>
                  <a:lnTo>
                    <a:pt x="52" y="82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4" y="82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44" y="87"/>
                  </a:lnTo>
                  <a:lnTo>
                    <a:pt x="48" y="89"/>
                  </a:lnTo>
                  <a:lnTo>
                    <a:pt x="48" y="89"/>
                  </a:lnTo>
                  <a:lnTo>
                    <a:pt x="52" y="89"/>
                  </a:lnTo>
                  <a:lnTo>
                    <a:pt x="54" y="84"/>
                  </a:lnTo>
                  <a:lnTo>
                    <a:pt x="54" y="84"/>
                  </a:lnTo>
                  <a:close/>
                  <a:moveTo>
                    <a:pt x="2" y="73"/>
                  </a:moveTo>
                  <a:lnTo>
                    <a:pt x="7" y="73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52" y="69"/>
                  </a:lnTo>
                  <a:lnTo>
                    <a:pt x="52" y="62"/>
                  </a:lnTo>
                  <a:lnTo>
                    <a:pt x="6" y="41"/>
                  </a:lnTo>
                  <a:lnTo>
                    <a:pt x="2" y="41"/>
                  </a:lnTo>
                  <a:lnTo>
                    <a:pt x="2" y="73"/>
                  </a:lnTo>
                  <a:close/>
                  <a:moveTo>
                    <a:pt x="52" y="0"/>
                  </a:moveTo>
                  <a:lnTo>
                    <a:pt x="47" y="0"/>
                  </a:lnTo>
                  <a:lnTo>
                    <a:pt x="47" y="24"/>
                  </a:lnTo>
                  <a:lnTo>
                    <a:pt x="47" y="24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35" y="13"/>
                  </a:lnTo>
                  <a:lnTo>
                    <a:pt x="28" y="7"/>
                  </a:lnTo>
                  <a:lnTo>
                    <a:pt x="21" y="3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0" y="3"/>
                  </a:lnTo>
                  <a:lnTo>
                    <a:pt x="5" y="6"/>
                  </a:lnTo>
                  <a:lnTo>
                    <a:pt x="2" y="1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25"/>
                  </a:lnTo>
                  <a:lnTo>
                    <a:pt x="6" y="32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7" y="25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7" y="14"/>
                  </a:lnTo>
                  <a:lnTo>
                    <a:pt x="9" y="11"/>
                  </a:lnTo>
                  <a:lnTo>
                    <a:pt x="12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21" y="10"/>
                  </a:lnTo>
                  <a:lnTo>
                    <a:pt x="27" y="13"/>
                  </a:lnTo>
                  <a:lnTo>
                    <a:pt x="34" y="20"/>
                  </a:lnTo>
                  <a:lnTo>
                    <a:pt x="42" y="28"/>
                  </a:lnTo>
                  <a:lnTo>
                    <a:pt x="48" y="34"/>
                  </a:lnTo>
                  <a:lnTo>
                    <a:pt x="52" y="3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91" name="Rectangle 23"/>
            <p:cNvSpPr>
              <a:spLocks noChangeArrowheads="1"/>
            </p:cNvSpPr>
            <p:nvPr/>
          </p:nvSpPr>
          <p:spPr bwMode="auto">
            <a:xfrm>
              <a:off x="3122613" y="4887913"/>
              <a:ext cx="560387" cy="438150"/>
            </a:xfrm>
            <a:prstGeom prst="rect">
              <a:avLst/>
            </a:prstGeom>
            <a:solidFill>
              <a:srgbClr val="7878D4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92" name="Rectangle 24"/>
            <p:cNvSpPr>
              <a:spLocks noChangeArrowheads="1"/>
            </p:cNvSpPr>
            <p:nvPr/>
          </p:nvSpPr>
          <p:spPr bwMode="auto">
            <a:xfrm>
              <a:off x="3368675" y="5381625"/>
              <a:ext cx="84138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000" i="0">
                  <a:solidFill>
                    <a:srgbClr val="000000"/>
                  </a:solidFill>
                  <a:latin typeface="Myriad Roman" charset="0"/>
                </a:rPr>
                <a:t>V</a:t>
              </a:r>
              <a:endParaRPr lang="en-GB" i="0">
                <a:latin typeface="Times New Roman" pitchFamily="18" charset="0"/>
              </a:endParaRPr>
            </a:p>
          </p:txBody>
        </p:sp>
        <p:sp>
          <p:nvSpPr>
            <p:cNvPr id="211993" name="Freeform 25"/>
            <p:cNvSpPr>
              <a:spLocks noEditPoints="1"/>
            </p:cNvSpPr>
            <p:nvPr/>
          </p:nvSpPr>
          <p:spPr bwMode="auto">
            <a:xfrm>
              <a:off x="3362325" y="4591050"/>
              <a:ext cx="84138" cy="203200"/>
            </a:xfrm>
            <a:custGeom>
              <a:avLst/>
              <a:gdLst/>
              <a:ahLst/>
              <a:cxnLst>
                <a:cxn ang="0">
                  <a:pos x="52" y="111"/>
                </a:cxn>
                <a:cxn ang="0">
                  <a:pos x="1" y="117"/>
                </a:cxn>
                <a:cxn ang="0">
                  <a:pos x="12" y="127"/>
                </a:cxn>
                <a:cxn ang="0">
                  <a:pos x="7" y="119"/>
                </a:cxn>
                <a:cxn ang="0">
                  <a:pos x="52" y="59"/>
                </a:cxn>
                <a:cxn ang="0">
                  <a:pos x="46" y="83"/>
                </a:cxn>
                <a:cxn ang="0">
                  <a:pos x="42" y="79"/>
                </a:cxn>
                <a:cxn ang="0">
                  <a:pos x="35" y="72"/>
                </a:cxn>
                <a:cxn ang="0">
                  <a:pos x="22" y="62"/>
                </a:cxn>
                <a:cxn ang="0">
                  <a:pos x="15" y="61"/>
                </a:cxn>
                <a:cxn ang="0">
                  <a:pos x="5" y="65"/>
                </a:cxn>
                <a:cxn ang="0">
                  <a:pos x="0" y="76"/>
                </a:cxn>
                <a:cxn ang="0">
                  <a:pos x="1" y="85"/>
                </a:cxn>
                <a:cxn ang="0">
                  <a:pos x="10" y="89"/>
                </a:cxn>
                <a:cxn ang="0">
                  <a:pos x="7" y="85"/>
                </a:cxn>
                <a:cxn ang="0">
                  <a:pos x="5" y="78"/>
                </a:cxn>
                <a:cxn ang="0">
                  <a:pos x="8" y="71"/>
                </a:cxn>
                <a:cxn ang="0">
                  <a:pos x="15" y="68"/>
                </a:cxn>
                <a:cxn ang="0">
                  <a:pos x="21" y="69"/>
                </a:cxn>
                <a:cxn ang="0">
                  <a:pos x="35" y="79"/>
                </a:cxn>
                <a:cxn ang="0">
                  <a:pos x="48" y="93"/>
                </a:cxn>
                <a:cxn ang="0">
                  <a:pos x="52" y="59"/>
                </a:cxn>
                <a:cxn ang="0">
                  <a:pos x="53" y="47"/>
                </a:cxn>
                <a:cxn ang="0">
                  <a:pos x="48" y="43"/>
                </a:cxn>
                <a:cxn ang="0">
                  <a:pos x="45" y="44"/>
                </a:cxn>
                <a:cxn ang="0">
                  <a:pos x="43" y="47"/>
                </a:cxn>
                <a:cxn ang="0">
                  <a:pos x="48" y="52"/>
                </a:cxn>
                <a:cxn ang="0">
                  <a:pos x="52" y="51"/>
                </a:cxn>
                <a:cxn ang="0">
                  <a:pos x="53" y="47"/>
                </a:cxn>
                <a:cxn ang="0">
                  <a:pos x="38" y="9"/>
                </a:cxn>
                <a:cxn ang="0">
                  <a:pos x="34" y="0"/>
                </a:cxn>
                <a:cxn ang="0">
                  <a:pos x="1" y="9"/>
                </a:cxn>
                <a:cxn ang="0">
                  <a:pos x="34" y="38"/>
                </a:cxn>
                <a:cxn ang="0">
                  <a:pos x="38" y="14"/>
                </a:cxn>
                <a:cxn ang="0">
                  <a:pos x="52" y="9"/>
                </a:cxn>
                <a:cxn ang="0">
                  <a:pos x="32" y="31"/>
                </a:cxn>
                <a:cxn ang="0">
                  <a:pos x="15" y="19"/>
                </a:cxn>
                <a:cxn ang="0">
                  <a:pos x="8" y="14"/>
                </a:cxn>
                <a:cxn ang="0">
                  <a:pos x="15" y="14"/>
                </a:cxn>
                <a:cxn ang="0">
                  <a:pos x="34" y="31"/>
                </a:cxn>
              </a:cxnLst>
              <a:rect l="0" t="0" r="r" b="b"/>
              <a:pathLst>
                <a:path w="53" h="128">
                  <a:moveTo>
                    <a:pt x="52" y="119"/>
                  </a:moveTo>
                  <a:lnTo>
                    <a:pt x="52" y="111"/>
                  </a:lnTo>
                  <a:lnTo>
                    <a:pt x="1" y="111"/>
                  </a:lnTo>
                  <a:lnTo>
                    <a:pt x="1" y="117"/>
                  </a:lnTo>
                  <a:lnTo>
                    <a:pt x="7" y="128"/>
                  </a:lnTo>
                  <a:lnTo>
                    <a:pt x="12" y="127"/>
                  </a:lnTo>
                  <a:lnTo>
                    <a:pt x="7" y="119"/>
                  </a:lnTo>
                  <a:lnTo>
                    <a:pt x="7" y="119"/>
                  </a:lnTo>
                  <a:lnTo>
                    <a:pt x="52" y="119"/>
                  </a:lnTo>
                  <a:close/>
                  <a:moveTo>
                    <a:pt x="52" y="59"/>
                  </a:moveTo>
                  <a:lnTo>
                    <a:pt x="46" y="59"/>
                  </a:lnTo>
                  <a:lnTo>
                    <a:pt x="46" y="83"/>
                  </a:lnTo>
                  <a:lnTo>
                    <a:pt x="46" y="83"/>
                  </a:lnTo>
                  <a:lnTo>
                    <a:pt x="42" y="79"/>
                  </a:lnTo>
                  <a:lnTo>
                    <a:pt x="42" y="79"/>
                  </a:lnTo>
                  <a:lnTo>
                    <a:pt x="35" y="72"/>
                  </a:lnTo>
                  <a:lnTo>
                    <a:pt x="28" y="67"/>
                  </a:lnTo>
                  <a:lnTo>
                    <a:pt x="22" y="62"/>
                  </a:lnTo>
                  <a:lnTo>
                    <a:pt x="15" y="61"/>
                  </a:lnTo>
                  <a:lnTo>
                    <a:pt x="15" y="61"/>
                  </a:lnTo>
                  <a:lnTo>
                    <a:pt x="10" y="62"/>
                  </a:lnTo>
                  <a:lnTo>
                    <a:pt x="5" y="65"/>
                  </a:lnTo>
                  <a:lnTo>
                    <a:pt x="1" y="69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1" y="85"/>
                  </a:lnTo>
                  <a:lnTo>
                    <a:pt x="5" y="92"/>
                  </a:lnTo>
                  <a:lnTo>
                    <a:pt x="10" y="89"/>
                  </a:lnTo>
                  <a:lnTo>
                    <a:pt x="10" y="89"/>
                  </a:lnTo>
                  <a:lnTo>
                    <a:pt x="7" y="85"/>
                  </a:lnTo>
                  <a:lnTo>
                    <a:pt x="5" y="78"/>
                  </a:lnTo>
                  <a:lnTo>
                    <a:pt x="5" y="78"/>
                  </a:lnTo>
                  <a:lnTo>
                    <a:pt x="7" y="74"/>
                  </a:lnTo>
                  <a:lnTo>
                    <a:pt x="8" y="71"/>
                  </a:lnTo>
                  <a:lnTo>
                    <a:pt x="12" y="69"/>
                  </a:lnTo>
                  <a:lnTo>
                    <a:pt x="15" y="68"/>
                  </a:lnTo>
                  <a:lnTo>
                    <a:pt x="15" y="68"/>
                  </a:lnTo>
                  <a:lnTo>
                    <a:pt x="21" y="69"/>
                  </a:lnTo>
                  <a:lnTo>
                    <a:pt x="28" y="74"/>
                  </a:lnTo>
                  <a:lnTo>
                    <a:pt x="35" y="79"/>
                  </a:lnTo>
                  <a:lnTo>
                    <a:pt x="42" y="88"/>
                  </a:lnTo>
                  <a:lnTo>
                    <a:pt x="48" y="93"/>
                  </a:lnTo>
                  <a:lnTo>
                    <a:pt x="52" y="93"/>
                  </a:lnTo>
                  <a:lnTo>
                    <a:pt x="52" y="59"/>
                  </a:lnTo>
                  <a:close/>
                  <a:moveTo>
                    <a:pt x="53" y="47"/>
                  </a:moveTo>
                  <a:lnTo>
                    <a:pt x="53" y="47"/>
                  </a:lnTo>
                  <a:lnTo>
                    <a:pt x="52" y="44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45" y="44"/>
                  </a:lnTo>
                  <a:lnTo>
                    <a:pt x="43" y="47"/>
                  </a:lnTo>
                  <a:lnTo>
                    <a:pt x="43" y="47"/>
                  </a:lnTo>
                  <a:lnTo>
                    <a:pt x="45" y="51"/>
                  </a:lnTo>
                  <a:lnTo>
                    <a:pt x="48" y="52"/>
                  </a:lnTo>
                  <a:lnTo>
                    <a:pt x="48" y="52"/>
                  </a:lnTo>
                  <a:lnTo>
                    <a:pt x="52" y="51"/>
                  </a:lnTo>
                  <a:lnTo>
                    <a:pt x="53" y="47"/>
                  </a:lnTo>
                  <a:lnTo>
                    <a:pt x="53" y="47"/>
                  </a:lnTo>
                  <a:close/>
                  <a:moveTo>
                    <a:pt x="52" y="9"/>
                  </a:moveTo>
                  <a:lnTo>
                    <a:pt x="38" y="9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9"/>
                  </a:lnTo>
                  <a:lnTo>
                    <a:pt x="1" y="9"/>
                  </a:lnTo>
                  <a:lnTo>
                    <a:pt x="1" y="16"/>
                  </a:lnTo>
                  <a:lnTo>
                    <a:pt x="34" y="38"/>
                  </a:lnTo>
                  <a:lnTo>
                    <a:pt x="38" y="38"/>
                  </a:lnTo>
                  <a:lnTo>
                    <a:pt x="38" y="14"/>
                  </a:lnTo>
                  <a:lnTo>
                    <a:pt x="52" y="14"/>
                  </a:lnTo>
                  <a:lnTo>
                    <a:pt x="52" y="9"/>
                  </a:lnTo>
                  <a:close/>
                  <a:moveTo>
                    <a:pt x="34" y="31"/>
                  </a:moveTo>
                  <a:lnTo>
                    <a:pt x="32" y="3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5" y="14"/>
                  </a:lnTo>
                  <a:lnTo>
                    <a:pt x="34" y="14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94" name="Rectangle 26"/>
            <p:cNvSpPr>
              <a:spLocks noChangeArrowheads="1"/>
            </p:cNvSpPr>
            <p:nvPr/>
          </p:nvSpPr>
          <p:spPr bwMode="auto">
            <a:xfrm>
              <a:off x="3824288" y="5122863"/>
              <a:ext cx="560387" cy="203200"/>
            </a:xfrm>
            <a:prstGeom prst="rect">
              <a:avLst/>
            </a:prstGeom>
            <a:solidFill>
              <a:srgbClr val="B3B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95" name="Rectangle 27"/>
            <p:cNvSpPr>
              <a:spLocks noChangeArrowheads="1"/>
            </p:cNvSpPr>
            <p:nvPr/>
          </p:nvSpPr>
          <p:spPr bwMode="auto">
            <a:xfrm>
              <a:off x="4067175" y="5381625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000" i="0">
                  <a:solidFill>
                    <a:srgbClr val="000000"/>
                  </a:solidFill>
                  <a:latin typeface="Myriad Roman" charset="0"/>
                </a:rPr>
                <a:t>U</a:t>
              </a:r>
              <a:endParaRPr lang="en-GB" i="0">
                <a:latin typeface="Times New Roman" pitchFamily="18" charset="0"/>
              </a:endParaRPr>
            </a:p>
          </p:txBody>
        </p:sp>
        <p:sp>
          <p:nvSpPr>
            <p:cNvPr id="211996" name="Freeform 28"/>
            <p:cNvSpPr>
              <a:spLocks noEditPoints="1"/>
            </p:cNvSpPr>
            <p:nvPr/>
          </p:nvSpPr>
          <p:spPr bwMode="auto">
            <a:xfrm>
              <a:off x="4062413" y="4832350"/>
              <a:ext cx="85725" cy="203200"/>
            </a:xfrm>
            <a:custGeom>
              <a:avLst/>
              <a:gdLst/>
              <a:ahLst/>
              <a:cxnLst>
                <a:cxn ang="0">
                  <a:pos x="47" y="118"/>
                </a:cxn>
                <a:cxn ang="0">
                  <a:pos x="43" y="114"/>
                </a:cxn>
                <a:cxn ang="0">
                  <a:pos x="21" y="99"/>
                </a:cxn>
                <a:cxn ang="0">
                  <a:pos x="10" y="97"/>
                </a:cxn>
                <a:cxn ang="0">
                  <a:pos x="0" y="113"/>
                </a:cxn>
                <a:cxn ang="0">
                  <a:pos x="6" y="127"/>
                </a:cxn>
                <a:cxn ang="0">
                  <a:pos x="7" y="120"/>
                </a:cxn>
                <a:cxn ang="0">
                  <a:pos x="7" y="110"/>
                </a:cxn>
                <a:cxn ang="0">
                  <a:pos x="16" y="104"/>
                </a:cxn>
                <a:cxn ang="0">
                  <a:pos x="29" y="109"/>
                </a:cxn>
                <a:cxn ang="0">
                  <a:pos x="48" y="128"/>
                </a:cxn>
                <a:cxn ang="0">
                  <a:pos x="0" y="59"/>
                </a:cxn>
                <a:cxn ang="0">
                  <a:pos x="0" y="64"/>
                </a:cxn>
                <a:cxn ang="0">
                  <a:pos x="9" y="80"/>
                </a:cxn>
                <a:cxn ang="0">
                  <a:pos x="24" y="89"/>
                </a:cxn>
                <a:cxn ang="0">
                  <a:pos x="41" y="87"/>
                </a:cxn>
                <a:cxn ang="0">
                  <a:pos x="54" y="71"/>
                </a:cxn>
                <a:cxn ang="0">
                  <a:pos x="48" y="58"/>
                </a:cxn>
                <a:cxn ang="0">
                  <a:pos x="36" y="54"/>
                </a:cxn>
                <a:cxn ang="0">
                  <a:pos x="20" y="64"/>
                </a:cxn>
                <a:cxn ang="0">
                  <a:pos x="19" y="73"/>
                </a:cxn>
                <a:cxn ang="0">
                  <a:pos x="24" y="82"/>
                </a:cxn>
                <a:cxn ang="0">
                  <a:pos x="13" y="76"/>
                </a:cxn>
                <a:cxn ang="0">
                  <a:pos x="6" y="64"/>
                </a:cxn>
                <a:cxn ang="0">
                  <a:pos x="48" y="71"/>
                </a:cxn>
                <a:cxn ang="0">
                  <a:pos x="44" y="79"/>
                </a:cxn>
                <a:cxn ang="0">
                  <a:pos x="33" y="82"/>
                </a:cxn>
                <a:cxn ang="0">
                  <a:pos x="27" y="79"/>
                </a:cxn>
                <a:cxn ang="0">
                  <a:pos x="24" y="72"/>
                </a:cxn>
                <a:cxn ang="0">
                  <a:pos x="27" y="64"/>
                </a:cxn>
                <a:cxn ang="0">
                  <a:pos x="36" y="61"/>
                </a:cxn>
                <a:cxn ang="0">
                  <a:pos x="47" y="66"/>
                </a:cxn>
                <a:cxn ang="0">
                  <a:pos x="54" y="42"/>
                </a:cxn>
                <a:cxn ang="0">
                  <a:pos x="48" y="38"/>
                </a:cxn>
                <a:cxn ang="0">
                  <a:pos x="44" y="42"/>
                </a:cxn>
                <a:cxn ang="0">
                  <a:pos x="48" y="47"/>
                </a:cxn>
                <a:cxn ang="0">
                  <a:pos x="54" y="42"/>
                </a:cxn>
                <a:cxn ang="0">
                  <a:pos x="50" y="31"/>
                </a:cxn>
                <a:cxn ang="0">
                  <a:pos x="54" y="19"/>
                </a:cxn>
                <a:cxn ang="0">
                  <a:pos x="44" y="0"/>
                </a:cxn>
                <a:cxn ang="0">
                  <a:pos x="33" y="0"/>
                </a:cxn>
                <a:cxn ang="0">
                  <a:pos x="24" y="12"/>
                </a:cxn>
                <a:cxn ang="0">
                  <a:pos x="23" y="7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16"/>
                </a:cxn>
                <a:cxn ang="0">
                  <a:pos x="9" y="28"/>
                </a:cxn>
                <a:cxn ang="0">
                  <a:pos x="6" y="17"/>
                </a:cxn>
                <a:cxn ang="0">
                  <a:pos x="9" y="10"/>
                </a:cxn>
                <a:cxn ang="0">
                  <a:pos x="14" y="9"/>
                </a:cxn>
                <a:cxn ang="0">
                  <a:pos x="21" y="16"/>
                </a:cxn>
                <a:cxn ang="0">
                  <a:pos x="27" y="24"/>
                </a:cxn>
                <a:cxn ang="0">
                  <a:pos x="29" y="16"/>
                </a:cxn>
                <a:cxn ang="0">
                  <a:pos x="38" y="7"/>
                </a:cxn>
                <a:cxn ang="0">
                  <a:pos x="44" y="9"/>
                </a:cxn>
                <a:cxn ang="0">
                  <a:pos x="48" y="19"/>
                </a:cxn>
                <a:cxn ang="0">
                  <a:pos x="50" y="31"/>
                </a:cxn>
              </a:cxnLst>
              <a:rect l="0" t="0" r="r" b="b"/>
              <a:pathLst>
                <a:path w="54" h="128">
                  <a:moveTo>
                    <a:pt x="52" y="96"/>
                  </a:moveTo>
                  <a:lnTo>
                    <a:pt x="47" y="96"/>
                  </a:lnTo>
                  <a:lnTo>
                    <a:pt x="47" y="118"/>
                  </a:lnTo>
                  <a:lnTo>
                    <a:pt x="47" y="118"/>
                  </a:lnTo>
                  <a:lnTo>
                    <a:pt x="43" y="114"/>
                  </a:lnTo>
                  <a:lnTo>
                    <a:pt x="43" y="114"/>
                  </a:lnTo>
                  <a:lnTo>
                    <a:pt x="36" y="107"/>
                  </a:lnTo>
                  <a:lnTo>
                    <a:pt x="29" y="102"/>
                  </a:lnTo>
                  <a:lnTo>
                    <a:pt x="21" y="99"/>
                  </a:lnTo>
                  <a:lnTo>
                    <a:pt x="16" y="97"/>
                  </a:lnTo>
                  <a:lnTo>
                    <a:pt x="16" y="97"/>
                  </a:lnTo>
                  <a:lnTo>
                    <a:pt x="10" y="97"/>
                  </a:lnTo>
                  <a:lnTo>
                    <a:pt x="5" y="100"/>
                  </a:lnTo>
                  <a:lnTo>
                    <a:pt x="2" y="10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2" y="121"/>
                  </a:lnTo>
                  <a:lnTo>
                    <a:pt x="6" y="127"/>
                  </a:lnTo>
                  <a:lnTo>
                    <a:pt x="10" y="125"/>
                  </a:lnTo>
                  <a:lnTo>
                    <a:pt x="10" y="125"/>
                  </a:lnTo>
                  <a:lnTo>
                    <a:pt x="7" y="120"/>
                  </a:lnTo>
                  <a:lnTo>
                    <a:pt x="6" y="114"/>
                  </a:lnTo>
                  <a:lnTo>
                    <a:pt x="6" y="114"/>
                  </a:lnTo>
                  <a:lnTo>
                    <a:pt x="7" y="110"/>
                  </a:lnTo>
                  <a:lnTo>
                    <a:pt x="9" y="106"/>
                  </a:lnTo>
                  <a:lnTo>
                    <a:pt x="13" y="104"/>
                  </a:lnTo>
                  <a:lnTo>
                    <a:pt x="16" y="104"/>
                  </a:lnTo>
                  <a:lnTo>
                    <a:pt x="16" y="104"/>
                  </a:lnTo>
                  <a:lnTo>
                    <a:pt x="21" y="106"/>
                  </a:lnTo>
                  <a:lnTo>
                    <a:pt x="29" y="109"/>
                  </a:lnTo>
                  <a:lnTo>
                    <a:pt x="34" y="114"/>
                  </a:lnTo>
                  <a:lnTo>
                    <a:pt x="43" y="123"/>
                  </a:lnTo>
                  <a:lnTo>
                    <a:pt x="48" y="128"/>
                  </a:lnTo>
                  <a:lnTo>
                    <a:pt x="52" y="128"/>
                  </a:lnTo>
                  <a:lnTo>
                    <a:pt x="52" y="96"/>
                  </a:lnTo>
                  <a:close/>
                  <a:moveTo>
                    <a:pt x="0" y="59"/>
                  </a:moveTo>
                  <a:lnTo>
                    <a:pt x="0" y="59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3" y="73"/>
                  </a:lnTo>
                  <a:lnTo>
                    <a:pt x="9" y="80"/>
                  </a:lnTo>
                  <a:lnTo>
                    <a:pt x="9" y="80"/>
                  </a:lnTo>
                  <a:lnTo>
                    <a:pt x="13" y="83"/>
                  </a:lnTo>
                  <a:lnTo>
                    <a:pt x="19" y="86"/>
                  </a:lnTo>
                  <a:lnTo>
                    <a:pt x="24" y="89"/>
                  </a:lnTo>
                  <a:lnTo>
                    <a:pt x="31" y="89"/>
                  </a:lnTo>
                  <a:lnTo>
                    <a:pt x="31" y="89"/>
                  </a:lnTo>
                  <a:lnTo>
                    <a:pt x="41" y="87"/>
                  </a:lnTo>
                  <a:lnTo>
                    <a:pt x="47" y="85"/>
                  </a:lnTo>
                  <a:lnTo>
                    <a:pt x="52" y="79"/>
                  </a:lnTo>
                  <a:lnTo>
                    <a:pt x="54" y="71"/>
                  </a:lnTo>
                  <a:lnTo>
                    <a:pt x="54" y="71"/>
                  </a:lnTo>
                  <a:lnTo>
                    <a:pt x="52" y="64"/>
                  </a:lnTo>
                  <a:lnTo>
                    <a:pt x="48" y="58"/>
                  </a:lnTo>
                  <a:lnTo>
                    <a:pt x="43" y="55"/>
                  </a:lnTo>
                  <a:lnTo>
                    <a:pt x="36" y="54"/>
                  </a:lnTo>
                  <a:lnTo>
                    <a:pt x="36" y="54"/>
                  </a:lnTo>
                  <a:lnTo>
                    <a:pt x="29" y="55"/>
                  </a:lnTo>
                  <a:lnTo>
                    <a:pt x="23" y="58"/>
                  </a:lnTo>
                  <a:lnTo>
                    <a:pt x="20" y="64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73"/>
                  </a:lnTo>
                  <a:lnTo>
                    <a:pt x="20" y="76"/>
                  </a:lnTo>
                  <a:lnTo>
                    <a:pt x="24" y="82"/>
                  </a:lnTo>
                  <a:lnTo>
                    <a:pt x="24" y="82"/>
                  </a:lnTo>
                  <a:lnTo>
                    <a:pt x="24" y="82"/>
                  </a:lnTo>
                  <a:lnTo>
                    <a:pt x="19" y="80"/>
                  </a:lnTo>
                  <a:lnTo>
                    <a:pt x="13" y="76"/>
                  </a:lnTo>
                  <a:lnTo>
                    <a:pt x="9" y="72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59"/>
                  </a:lnTo>
                  <a:lnTo>
                    <a:pt x="0" y="59"/>
                  </a:lnTo>
                  <a:close/>
                  <a:moveTo>
                    <a:pt x="48" y="71"/>
                  </a:moveTo>
                  <a:lnTo>
                    <a:pt x="48" y="71"/>
                  </a:lnTo>
                  <a:lnTo>
                    <a:pt x="47" y="76"/>
                  </a:lnTo>
                  <a:lnTo>
                    <a:pt x="44" y="79"/>
                  </a:lnTo>
                  <a:lnTo>
                    <a:pt x="40" y="82"/>
                  </a:lnTo>
                  <a:lnTo>
                    <a:pt x="33" y="82"/>
                  </a:lnTo>
                  <a:lnTo>
                    <a:pt x="33" y="82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7" y="79"/>
                  </a:lnTo>
                  <a:lnTo>
                    <a:pt x="26" y="78"/>
                  </a:lnTo>
                  <a:lnTo>
                    <a:pt x="24" y="75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24" y="68"/>
                  </a:lnTo>
                  <a:lnTo>
                    <a:pt x="27" y="64"/>
                  </a:lnTo>
                  <a:lnTo>
                    <a:pt x="31" y="62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41" y="62"/>
                  </a:lnTo>
                  <a:lnTo>
                    <a:pt x="44" y="64"/>
                  </a:lnTo>
                  <a:lnTo>
                    <a:pt x="47" y="66"/>
                  </a:lnTo>
                  <a:lnTo>
                    <a:pt x="48" y="71"/>
                  </a:lnTo>
                  <a:lnTo>
                    <a:pt x="48" y="71"/>
                  </a:lnTo>
                  <a:close/>
                  <a:moveTo>
                    <a:pt x="54" y="42"/>
                  </a:moveTo>
                  <a:lnTo>
                    <a:pt x="54" y="42"/>
                  </a:lnTo>
                  <a:lnTo>
                    <a:pt x="52" y="40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4" y="42"/>
                  </a:lnTo>
                  <a:lnTo>
                    <a:pt x="45" y="45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52" y="45"/>
                  </a:lnTo>
                  <a:lnTo>
                    <a:pt x="54" y="42"/>
                  </a:lnTo>
                  <a:lnTo>
                    <a:pt x="54" y="42"/>
                  </a:lnTo>
                  <a:close/>
                  <a:moveTo>
                    <a:pt x="50" y="31"/>
                  </a:moveTo>
                  <a:lnTo>
                    <a:pt x="50" y="31"/>
                  </a:lnTo>
                  <a:lnTo>
                    <a:pt x="52" y="26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52" y="10"/>
                  </a:lnTo>
                  <a:lnTo>
                    <a:pt x="48" y="4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30" y="3"/>
                  </a:lnTo>
                  <a:lnTo>
                    <a:pt x="27" y="7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3" y="7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5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5" y="30"/>
                  </a:lnTo>
                  <a:lnTo>
                    <a:pt x="9" y="28"/>
                  </a:lnTo>
                  <a:lnTo>
                    <a:pt x="9" y="28"/>
                  </a:lnTo>
                  <a:lnTo>
                    <a:pt x="7" y="23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3"/>
                  </a:lnTo>
                  <a:lnTo>
                    <a:pt x="9" y="10"/>
                  </a:lnTo>
                  <a:lnTo>
                    <a:pt x="10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7" y="10"/>
                  </a:lnTo>
                  <a:lnTo>
                    <a:pt x="20" y="13"/>
                  </a:lnTo>
                  <a:lnTo>
                    <a:pt x="21" y="16"/>
                  </a:lnTo>
                  <a:lnTo>
                    <a:pt x="23" y="20"/>
                  </a:lnTo>
                  <a:lnTo>
                    <a:pt x="23" y="24"/>
                  </a:lnTo>
                  <a:lnTo>
                    <a:pt x="27" y="24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16"/>
                  </a:lnTo>
                  <a:lnTo>
                    <a:pt x="30" y="12"/>
                  </a:lnTo>
                  <a:lnTo>
                    <a:pt x="33" y="7"/>
                  </a:lnTo>
                  <a:lnTo>
                    <a:pt x="38" y="7"/>
                  </a:lnTo>
                  <a:lnTo>
                    <a:pt x="38" y="7"/>
                  </a:lnTo>
                  <a:lnTo>
                    <a:pt x="41" y="7"/>
                  </a:lnTo>
                  <a:lnTo>
                    <a:pt x="44" y="9"/>
                  </a:lnTo>
                  <a:lnTo>
                    <a:pt x="47" y="13"/>
                  </a:lnTo>
                  <a:lnTo>
                    <a:pt x="48" y="19"/>
                  </a:lnTo>
                  <a:lnTo>
                    <a:pt x="48" y="19"/>
                  </a:lnTo>
                  <a:lnTo>
                    <a:pt x="47" y="26"/>
                  </a:lnTo>
                  <a:lnTo>
                    <a:pt x="44" y="30"/>
                  </a:lnTo>
                  <a:lnTo>
                    <a:pt x="50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97" name="Rectangle 29"/>
            <p:cNvSpPr>
              <a:spLocks noChangeArrowheads="1"/>
            </p:cNvSpPr>
            <p:nvPr/>
          </p:nvSpPr>
          <p:spPr bwMode="auto">
            <a:xfrm>
              <a:off x="2268538" y="5613400"/>
              <a:ext cx="1481137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 b="1" i="0">
                  <a:solidFill>
                    <a:srgbClr val="000000"/>
                  </a:solidFill>
                  <a:latin typeface="Myriad Roman" charset="0"/>
                </a:rPr>
                <a:t>Page fault (</a:t>
              </a:r>
              <a:r>
                <a:rPr lang="en-US" altLang="zh-CN" sz="1700" b="1" i="0">
                  <a:solidFill>
                    <a:srgbClr val="000000"/>
                  </a:solidFill>
                  <a:latin typeface="Myriad Roman" charset="0"/>
                  <a:ea typeface="宋体" pitchFamily="2" charset="-122"/>
                </a:rPr>
                <a:t>µ</a:t>
              </a:r>
              <a:r>
                <a:rPr lang="en-GB" sz="1700" b="1" i="0">
                  <a:solidFill>
                    <a:srgbClr val="000000"/>
                  </a:solidFill>
                  <a:latin typeface="Myriad Roman" charset="0"/>
                </a:rPr>
                <a:t>s)</a:t>
              </a:r>
              <a:endParaRPr lang="en-GB" sz="3600" b="1" i="0">
                <a:latin typeface="Times New Roman" pitchFamily="18" charset="0"/>
              </a:endParaRPr>
            </a:p>
          </p:txBody>
        </p:sp>
        <p:sp>
          <p:nvSpPr>
            <p:cNvPr id="211998" name="Rectangle 30"/>
            <p:cNvSpPr>
              <a:spLocks noChangeArrowheads="1"/>
            </p:cNvSpPr>
            <p:nvPr/>
          </p:nvSpPr>
          <p:spPr bwMode="auto">
            <a:xfrm>
              <a:off x="5226050" y="2403475"/>
              <a:ext cx="561975" cy="2922588"/>
            </a:xfrm>
            <a:prstGeom prst="rect">
              <a:avLst/>
            </a:prstGeom>
            <a:solidFill>
              <a:srgbClr val="00006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99" name="Rectangle 31"/>
            <p:cNvSpPr>
              <a:spLocks noChangeArrowheads="1"/>
            </p:cNvSpPr>
            <p:nvPr/>
          </p:nvSpPr>
          <p:spPr bwMode="auto">
            <a:xfrm>
              <a:off x="5478463" y="5381625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000" i="0">
                  <a:solidFill>
                    <a:srgbClr val="000000"/>
                  </a:solidFill>
                  <a:latin typeface="Myriad Roman" charset="0"/>
                </a:rPr>
                <a:t>L</a:t>
              </a:r>
              <a:endParaRPr lang="en-GB" i="0">
                <a:latin typeface="Times New Roman" pitchFamily="18" charset="0"/>
              </a:endParaRPr>
            </a:p>
          </p:txBody>
        </p:sp>
        <p:sp>
          <p:nvSpPr>
            <p:cNvPr id="212000" name="Freeform 32"/>
            <p:cNvSpPr>
              <a:spLocks noEditPoints="1"/>
            </p:cNvSpPr>
            <p:nvPr/>
          </p:nvSpPr>
          <p:spPr bwMode="auto">
            <a:xfrm>
              <a:off x="5467350" y="2139950"/>
              <a:ext cx="82550" cy="169863"/>
            </a:xfrm>
            <a:custGeom>
              <a:avLst/>
              <a:gdLst/>
              <a:ahLst/>
              <a:cxnLst>
                <a:cxn ang="0">
                  <a:pos x="52" y="90"/>
                </a:cxn>
                <a:cxn ang="0">
                  <a:pos x="0" y="96"/>
                </a:cxn>
                <a:cxn ang="0">
                  <a:pos x="11" y="106"/>
                </a:cxn>
                <a:cxn ang="0">
                  <a:pos x="7" y="97"/>
                </a:cxn>
                <a:cxn ang="0">
                  <a:pos x="52" y="44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0" y="51"/>
                </a:cxn>
                <a:cxn ang="0">
                  <a:pos x="38" y="75"/>
                </a:cxn>
                <a:cxn ang="0">
                  <a:pos x="52" y="51"/>
                </a:cxn>
                <a:cxn ang="0">
                  <a:pos x="32" y="68"/>
                </a:cxn>
                <a:cxn ang="0">
                  <a:pos x="14" y="55"/>
                </a:cxn>
                <a:cxn ang="0">
                  <a:pos x="7" y="51"/>
                </a:cxn>
                <a:cxn ang="0">
                  <a:pos x="7" y="51"/>
                </a:cxn>
                <a:cxn ang="0">
                  <a:pos x="32" y="51"/>
                </a:cxn>
                <a:cxn ang="0">
                  <a:pos x="49" y="31"/>
                </a:cxn>
                <a:cxn ang="0">
                  <a:pos x="52" y="27"/>
                </a:cxn>
                <a:cxn ang="0">
                  <a:pos x="52" y="19"/>
                </a:cxn>
                <a:cxn ang="0">
                  <a:pos x="48" y="5"/>
                </a:cxn>
                <a:cxn ang="0">
                  <a:pos x="36" y="0"/>
                </a:cxn>
                <a:cxn ang="0">
                  <a:pos x="32" y="0"/>
                </a:cxn>
                <a:cxn ang="0">
                  <a:pos x="25" y="7"/>
                </a:cxn>
                <a:cxn ang="0">
                  <a:pos x="24" y="12"/>
                </a:cxn>
                <a:cxn ang="0">
                  <a:pos x="21" y="7"/>
                </a:cxn>
                <a:cxn ang="0">
                  <a:pos x="15" y="3"/>
                </a:cxn>
                <a:cxn ang="0">
                  <a:pos x="11" y="2"/>
                </a:cxn>
                <a:cxn ang="0">
                  <a:pos x="3" y="6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8" y="29"/>
                </a:cxn>
                <a:cxn ang="0">
                  <a:pos x="6" y="24"/>
                </a:cxn>
                <a:cxn ang="0">
                  <a:pos x="6" y="17"/>
                </a:cxn>
                <a:cxn ang="0">
                  <a:pos x="7" y="12"/>
                </a:cxn>
                <a:cxn ang="0">
                  <a:pos x="13" y="9"/>
                </a:cxn>
                <a:cxn ang="0">
                  <a:pos x="17" y="10"/>
                </a:cxn>
                <a:cxn ang="0">
                  <a:pos x="21" y="16"/>
                </a:cxn>
                <a:cxn ang="0">
                  <a:pos x="21" y="24"/>
                </a:cxn>
                <a:cxn ang="0">
                  <a:pos x="27" y="20"/>
                </a:cxn>
                <a:cxn ang="0">
                  <a:pos x="27" y="16"/>
                </a:cxn>
                <a:cxn ang="0">
                  <a:pos x="32" y="9"/>
                </a:cxn>
                <a:cxn ang="0">
                  <a:pos x="36" y="7"/>
                </a:cxn>
                <a:cxn ang="0">
                  <a:pos x="43" y="10"/>
                </a:cxn>
                <a:cxn ang="0">
                  <a:pos x="46" y="19"/>
                </a:cxn>
                <a:cxn ang="0">
                  <a:pos x="46" y="26"/>
                </a:cxn>
                <a:cxn ang="0">
                  <a:pos x="49" y="31"/>
                </a:cxn>
              </a:cxnLst>
              <a:rect l="0" t="0" r="r" b="b"/>
              <a:pathLst>
                <a:path w="52" h="107">
                  <a:moveTo>
                    <a:pt x="52" y="97"/>
                  </a:moveTo>
                  <a:lnTo>
                    <a:pt x="52" y="90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7" y="107"/>
                  </a:lnTo>
                  <a:lnTo>
                    <a:pt x="11" y="106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52" y="97"/>
                  </a:lnTo>
                  <a:close/>
                  <a:moveTo>
                    <a:pt x="52" y="44"/>
                  </a:moveTo>
                  <a:lnTo>
                    <a:pt x="38" y="44"/>
                  </a:lnTo>
                  <a:lnTo>
                    <a:pt x="38" y="37"/>
                  </a:lnTo>
                  <a:lnTo>
                    <a:pt x="32" y="37"/>
                  </a:lnTo>
                  <a:lnTo>
                    <a:pt x="32" y="44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34" y="75"/>
                  </a:lnTo>
                  <a:lnTo>
                    <a:pt x="38" y="75"/>
                  </a:lnTo>
                  <a:lnTo>
                    <a:pt x="38" y="51"/>
                  </a:lnTo>
                  <a:lnTo>
                    <a:pt x="52" y="51"/>
                  </a:lnTo>
                  <a:lnTo>
                    <a:pt x="52" y="44"/>
                  </a:lnTo>
                  <a:close/>
                  <a:moveTo>
                    <a:pt x="32" y="68"/>
                  </a:moveTo>
                  <a:lnTo>
                    <a:pt x="32" y="68"/>
                  </a:lnTo>
                  <a:lnTo>
                    <a:pt x="14" y="55"/>
                  </a:lnTo>
                  <a:lnTo>
                    <a:pt x="14" y="55"/>
                  </a:lnTo>
                  <a:lnTo>
                    <a:pt x="7" y="51"/>
                  </a:lnTo>
                  <a:lnTo>
                    <a:pt x="7" y="51"/>
                  </a:lnTo>
                  <a:lnTo>
                    <a:pt x="7" y="51"/>
                  </a:lnTo>
                  <a:lnTo>
                    <a:pt x="15" y="51"/>
                  </a:lnTo>
                  <a:lnTo>
                    <a:pt x="32" y="51"/>
                  </a:lnTo>
                  <a:lnTo>
                    <a:pt x="32" y="68"/>
                  </a:lnTo>
                  <a:close/>
                  <a:moveTo>
                    <a:pt x="49" y="31"/>
                  </a:moveTo>
                  <a:lnTo>
                    <a:pt x="49" y="31"/>
                  </a:lnTo>
                  <a:lnTo>
                    <a:pt x="52" y="27"/>
                  </a:lnTo>
                  <a:lnTo>
                    <a:pt x="52" y="19"/>
                  </a:lnTo>
                  <a:lnTo>
                    <a:pt x="52" y="19"/>
                  </a:lnTo>
                  <a:lnTo>
                    <a:pt x="51" y="10"/>
                  </a:lnTo>
                  <a:lnTo>
                    <a:pt x="48" y="5"/>
                  </a:lnTo>
                  <a:lnTo>
                    <a:pt x="43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2" y="0"/>
                  </a:lnTo>
                  <a:lnTo>
                    <a:pt x="28" y="3"/>
                  </a:lnTo>
                  <a:lnTo>
                    <a:pt x="25" y="7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1" y="7"/>
                  </a:lnTo>
                  <a:lnTo>
                    <a:pt x="18" y="5"/>
                  </a:lnTo>
                  <a:lnTo>
                    <a:pt x="15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7" y="3"/>
                  </a:lnTo>
                  <a:lnTo>
                    <a:pt x="3" y="6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4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7" y="10"/>
                  </a:lnTo>
                  <a:lnTo>
                    <a:pt x="20" y="13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4"/>
                  </a:lnTo>
                  <a:lnTo>
                    <a:pt x="27" y="24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7" y="16"/>
                  </a:lnTo>
                  <a:lnTo>
                    <a:pt x="29" y="12"/>
                  </a:lnTo>
                  <a:lnTo>
                    <a:pt x="32" y="9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41" y="7"/>
                  </a:lnTo>
                  <a:lnTo>
                    <a:pt x="43" y="10"/>
                  </a:lnTo>
                  <a:lnTo>
                    <a:pt x="46" y="13"/>
                  </a:lnTo>
                  <a:lnTo>
                    <a:pt x="46" y="19"/>
                  </a:lnTo>
                  <a:lnTo>
                    <a:pt x="46" y="19"/>
                  </a:lnTo>
                  <a:lnTo>
                    <a:pt x="46" y="26"/>
                  </a:lnTo>
                  <a:lnTo>
                    <a:pt x="43" y="30"/>
                  </a:lnTo>
                  <a:lnTo>
                    <a:pt x="49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01" name="Rectangle 33"/>
            <p:cNvSpPr>
              <a:spLocks noChangeArrowheads="1"/>
            </p:cNvSpPr>
            <p:nvPr/>
          </p:nvSpPr>
          <p:spPr bwMode="auto">
            <a:xfrm>
              <a:off x="5929313" y="3165475"/>
              <a:ext cx="560387" cy="2160588"/>
            </a:xfrm>
            <a:prstGeom prst="rect">
              <a:avLst/>
            </a:prstGeom>
            <a:solidFill>
              <a:srgbClr val="3B3BAB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02" name="Rectangle 34"/>
            <p:cNvSpPr>
              <a:spLocks noChangeArrowheads="1"/>
            </p:cNvSpPr>
            <p:nvPr/>
          </p:nvSpPr>
          <p:spPr bwMode="auto">
            <a:xfrm>
              <a:off x="6172200" y="5381625"/>
              <a:ext cx="84138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000" i="0">
                  <a:solidFill>
                    <a:srgbClr val="000000"/>
                  </a:solidFill>
                  <a:latin typeface="Myriad Roman" charset="0"/>
                </a:rPr>
                <a:t>X</a:t>
              </a:r>
              <a:endParaRPr lang="en-GB" i="0">
                <a:latin typeface="Times New Roman" pitchFamily="18" charset="0"/>
              </a:endParaRPr>
            </a:p>
          </p:txBody>
        </p:sp>
        <p:sp>
          <p:nvSpPr>
            <p:cNvPr id="212003" name="Freeform 35"/>
            <p:cNvSpPr>
              <a:spLocks noEditPoints="1"/>
            </p:cNvSpPr>
            <p:nvPr/>
          </p:nvSpPr>
          <p:spPr bwMode="auto">
            <a:xfrm>
              <a:off x="6167438" y="2900363"/>
              <a:ext cx="82550" cy="171450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12" y="106"/>
                </a:cxn>
                <a:cxn ang="0">
                  <a:pos x="52" y="97"/>
                </a:cxn>
                <a:cxn ang="0">
                  <a:pos x="52" y="61"/>
                </a:cxn>
                <a:cxn ang="0">
                  <a:pos x="45" y="46"/>
                </a:cxn>
                <a:cxn ang="0">
                  <a:pos x="36" y="40"/>
                </a:cxn>
                <a:cxn ang="0">
                  <a:pos x="22" y="38"/>
                </a:cxn>
                <a:cxn ang="0">
                  <a:pos x="2" y="47"/>
                </a:cxn>
                <a:cxn ang="0">
                  <a:pos x="2" y="61"/>
                </a:cxn>
                <a:cxn ang="0">
                  <a:pos x="17" y="73"/>
                </a:cxn>
                <a:cxn ang="0">
                  <a:pos x="29" y="68"/>
                </a:cxn>
                <a:cxn ang="0">
                  <a:pos x="34" y="57"/>
                </a:cxn>
                <a:cxn ang="0">
                  <a:pos x="29" y="45"/>
                </a:cxn>
                <a:cxn ang="0">
                  <a:pos x="41" y="52"/>
                </a:cxn>
                <a:cxn ang="0">
                  <a:pos x="47" y="63"/>
                </a:cxn>
                <a:cxn ang="0">
                  <a:pos x="52" y="68"/>
                </a:cxn>
                <a:cxn ang="0">
                  <a:pos x="6" y="50"/>
                </a:cxn>
                <a:cxn ang="0">
                  <a:pos x="20" y="45"/>
                </a:cxn>
                <a:cxn ang="0">
                  <a:pos x="23" y="45"/>
                </a:cxn>
                <a:cxn ang="0">
                  <a:pos x="29" y="56"/>
                </a:cxn>
                <a:cxn ang="0">
                  <a:pos x="26" y="63"/>
                </a:cxn>
                <a:cxn ang="0">
                  <a:pos x="17" y="66"/>
                </a:cxn>
                <a:cxn ang="0">
                  <a:pos x="6" y="59"/>
                </a:cxn>
                <a:cxn ang="0">
                  <a:pos x="50" y="32"/>
                </a:cxn>
                <a:cxn ang="0">
                  <a:pos x="52" y="18"/>
                </a:cxn>
                <a:cxn ang="0">
                  <a:pos x="48" y="4"/>
                </a:cxn>
                <a:cxn ang="0">
                  <a:pos x="37" y="0"/>
                </a:cxn>
                <a:cxn ang="0">
                  <a:pos x="26" y="7"/>
                </a:cxn>
                <a:cxn ang="0">
                  <a:pos x="24" y="11"/>
                </a:cxn>
                <a:cxn ang="0">
                  <a:pos x="16" y="2"/>
                </a:cxn>
                <a:cxn ang="0">
                  <a:pos x="7" y="2"/>
                </a:cxn>
                <a:cxn ang="0">
                  <a:pos x="0" y="16"/>
                </a:cxn>
                <a:cxn ang="0">
                  <a:pos x="3" y="29"/>
                </a:cxn>
                <a:cxn ang="0">
                  <a:pos x="6" y="23"/>
                </a:cxn>
                <a:cxn ang="0">
                  <a:pos x="6" y="14"/>
                </a:cxn>
                <a:cxn ang="0">
                  <a:pos x="13" y="8"/>
                </a:cxn>
                <a:cxn ang="0">
                  <a:pos x="20" y="12"/>
                </a:cxn>
                <a:cxn ang="0">
                  <a:pos x="22" y="23"/>
                </a:cxn>
                <a:cxn ang="0">
                  <a:pos x="27" y="21"/>
                </a:cxn>
                <a:cxn ang="0">
                  <a:pos x="33" y="8"/>
                </a:cxn>
                <a:cxn ang="0">
                  <a:pos x="41" y="8"/>
                </a:cxn>
                <a:cxn ang="0">
                  <a:pos x="47" y="18"/>
                </a:cxn>
                <a:cxn ang="0">
                  <a:pos x="44" y="29"/>
                </a:cxn>
              </a:cxnLst>
              <a:rect l="0" t="0" r="r" b="b"/>
              <a:pathLst>
                <a:path w="52" h="108">
                  <a:moveTo>
                    <a:pt x="52" y="97"/>
                  </a:moveTo>
                  <a:lnTo>
                    <a:pt x="52" y="91"/>
                  </a:lnTo>
                  <a:lnTo>
                    <a:pt x="0" y="91"/>
                  </a:lnTo>
                  <a:lnTo>
                    <a:pt x="0" y="97"/>
                  </a:lnTo>
                  <a:lnTo>
                    <a:pt x="6" y="108"/>
                  </a:lnTo>
                  <a:lnTo>
                    <a:pt x="12" y="106"/>
                  </a:lnTo>
                  <a:lnTo>
                    <a:pt x="7" y="98"/>
                  </a:lnTo>
                  <a:lnTo>
                    <a:pt x="7" y="97"/>
                  </a:lnTo>
                  <a:lnTo>
                    <a:pt x="52" y="97"/>
                  </a:lnTo>
                  <a:close/>
                  <a:moveTo>
                    <a:pt x="52" y="68"/>
                  </a:moveTo>
                  <a:lnTo>
                    <a:pt x="52" y="68"/>
                  </a:lnTo>
                  <a:lnTo>
                    <a:pt x="52" y="61"/>
                  </a:lnTo>
                  <a:lnTo>
                    <a:pt x="52" y="61"/>
                  </a:lnTo>
                  <a:lnTo>
                    <a:pt x="50" y="53"/>
                  </a:lnTo>
                  <a:lnTo>
                    <a:pt x="45" y="46"/>
                  </a:lnTo>
                  <a:lnTo>
                    <a:pt x="45" y="46"/>
                  </a:lnTo>
                  <a:lnTo>
                    <a:pt x="41" y="43"/>
                  </a:lnTo>
                  <a:lnTo>
                    <a:pt x="36" y="40"/>
                  </a:lnTo>
                  <a:lnTo>
                    <a:pt x="29" y="39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13" y="39"/>
                  </a:lnTo>
                  <a:lnTo>
                    <a:pt x="6" y="42"/>
                  </a:lnTo>
                  <a:lnTo>
                    <a:pt x="2" y="47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61"/>
                  </a:lnTo>
                  <a:lnTo>
                    <a:pt x="5" y="67"/>
                  </a:lnTo>
                  <a:lnTo>
                    <a:pt x="12" y="71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24" y="71"/>
                  </a:lnTo>
                  <a:lnTo>
                    <a:pt x="29" y="68"/>
                  </a:lnTo>
                  <a:lnTo>
                    <a:pt x="33" y="63"/>
                  </a:lnTo>
                  <a:lnTo>
                    <a:pt x="34" y="57"/>
                  </a:lnTo>
                  <a:lnTo>
                    <a:pt x="34" y="57"/>
                  </a:lnTo>
                  <a:lnTo>
                    <a:pt x="33" y="50"/>
                  </a:lnTo>
                  <a:lnTo>
                    <a:pt x="29" y="45"/>
                  </a:lnTo>
                  <a:lnTo>
                    <a:pt x="29" y="45"/>
                  </a:lnTo>
                  <a:lnTo>
                    <a:pt x="29" y="45"/>
                  </a:lnTo>
                  <a:lnTo>
                    <a:pt x="36" y="47"/>
                  </a:lnTo>
                  <a:lnTo>
                    <a:pt x="41" y="52"/>
                  </a:lnTo>
                  <a:lnTo>
                    <a:pt x="41" y="52"/>
                  </a:lnTo>
                  <a:lnTo>
                    <a:pt x="45" y="56"/>
                  </a:lnTo>
                  <a:lnTo>
                    <a:pt x="47" y="63"/>
                  </a:lnTo>
                  <a:lnTo>
                    <a:pt x="47" y="63"/>
                  </a:lnTo>
                  <a:lnTo>
                    <a:pt x="47" y="68"/>
                  </a:lnTo>
                  <a:lnTo>
                    <a:pt x="52" y="68"/>
                  </a:lnTo>
                  <a:close/>
                  <a:moveTo>
                    <a:pt x="5" y="56"/>
                  </a:moveTo>
                  <a:lnTo>
                    <a:pt x="5" y="56"/>
                  </a:lnTo>
                  <a:lnTo>
                    <a:pt x="6" y="50"/>
                  </a:lnTo>
                  <a:lnTo>
                    <a:pt x="9" y="47"/>
                  </a:lnTo>
                  <a:lnTo>
                    <a:pt x="14" y="46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7" y="49"/>
                  </a:lnTo>
                  <a:lnTo>
                    <a:pt x="29" y="52"/>
                  </a:lnTo>
                  <a:lnTo>
                    <a:pt x="29" y="56"/>
                  </a:lnTo>
                  <a:lnTo>
                    <a:pt x="29" y="56"/>
                  </a:lnTo>
                  <a:lnTo>
                    <a:pt x="27" y="60"/>
                  </a:lnTo>
                  <a:lnTo>
                    <a:pt x="26" y="63"/>
                  </a:lnTo>
                  <a:lnTo>
                    <a:pt x="22" y="64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3" y="64"/>
                  </a:lnTo>
                  <a:lnTo>
                    <a:pt x="9" y="63"/>
                  </a:lnTo>
                  <a:lnTo>
                    <a:pt x="6" y="59"/>
                  </a:lnTo>
                  <a:lnTo>
                    <a:pt x="5" y="56"/>
                  </a:lnTo>
                  <a:lnTo>
                    <a:pt x="5" y="56"/>
                  </a:lnTo>
                  <a:close/>
                  <a:moveTo>
                    <a:pt x="50" y="32"/>
                  </a:moveTo>
                  <a:lnTo>
                    <a:pt x="50" y="32"/>
                  </a:lnTo>
                  <a:lnTo>
                    <a:pt x="51" y="26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1" y="11"/>
                  </a:lnTo>
                  <a:lnTo>
                    <a:pt x="48" y="4"/>
                  </a:lnTo>
                  <a:lnTo>
                    <a:pt x="43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29" y="2"/>
                  </a:lnTo>
                  <a:lnTo>
                    <a:pt x="26" y="7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2" y="7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3"/>
                  </a:lnTo>
                  <a:lnTo>
                    <a:pt x="3" y="29"/>
                  </a:lnTo>
                  <a:lnTo>
                    <a:pt x="9" y="28"/>
                  </a:lnTo>
                  <a:lnTo>
                    <a:pt x="9" y="28"/>
                  </a:lnTo>
                  <a:lnTo>
                    <a:pt x="6" y="23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6" y="14"/>
                  </a:lnTo>
                  <a:lnTo>
                    <a:pt x="7" y="11"/>
                  </a:lnTo>
                  <a:lnTo>
                    <a:pt x="10" y="9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7" y="9"/>
                  </a:lnTo>
                  <a:lnTo>
                    <a:pt x="20" y="12"/>
                  </a:lnTo>
                  <a:lnTo>
                    <a:pt x="22" y="16"/>
                  </a:lnTo>
                  <a:lnTo>
                    <a:pt x="22" y="21"/>
                  </a:lnTo>
                  <a:lnTo>
                    <a:pt x="22" y="23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15"/>
                  </a:lnTo>
                  <a:lnTo>
                    <a:pt x="30" y="11"/>
                  </a:lnTo>
                  <a:lnTo>
                    <a:pt x="33" y="8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41" y="8"/>
                  </a:lnTo>
                  <a:lnTo>
                    <a:pt x="44" y="9"/>
                  </a:lnTo>
                  <a:lnTo>
                    <a:pt x="47" y="12"/>
                  </a:lnTo>
                  <a:lnTo>
                    <a:pt x="47" y="18"/>
                  </a:lnTo>
                  <a:lnTo>
                    <a:pt x="47" y="18"/>
                  </a:lnTo>
                  <a:lnTo>
                    <a:pt x="45" y="25"/>
                  </a:lnTo>
                  <a:lnTo>
                    <a:pt x="44" y="29"/>
                  </a:lnTo>
                  <a:lnTo>
                    <a:pt x="5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04" name="Rectangle 36"/>
            <p:cNvSpPr>
              <a:spLocks noChangeArrowheads="1"/>
            </p:cNvSpPr>
            <p:nvPr/>
          </p:nvSpPr>
          <p:spPr bwMode="auto">
            <a:xfrm>
              <a:off x="6630988" y="4859338"/>
              <a:ext cx="558800" cy="466725"/>
            </a:xfrm>
            <a:prstGeom prst="rect">
              <a:avLst/>
            </a:prstGeom>
            <a:solidFill>
              <a:srgbClr val="7878D4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05" name="Rectangle 37"/>
            <p:cNvSpPr>
              <a:spLocks noChangeArrowheads="1"/>
            </p:cNvSpPr>
            <p:nvPr/>
          </p:nvSpPr>
          <p:spPr bwMode="auto">
            <a:xfrm>
              <a:off x="6873875" y="5381625"/>
              <a:ext cx="84138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000" i="0">
                  <a:solidFill>
                    <a:srgbClr val="000000"/>
                  </a:solidFill>
                  <a:latin typeface="Myriad Roman" charset="0"/>
                </a:rPr>
                <a:t>V</a:t>
              </a:r>
              <a:endParaRPr lang="en-GB" i="0">
                <a:latin typeface="Times New Roman" pitchFamily="18" charset="0"/>
              </a:endParaRPr>
            </a:p>
          </p:txBody>
        </p:sp>
        <p:sp>
          <p:nvSpPr>
            <p:cNvPr id="212006" name="Freeform 38"/>
            <p:cNvSpPr>
              <a:spLocks noEditPoints="1"/>
            </p:cNvSpPr>
            <p:nvPr/>
          </p:nvSpPr>
          <p:spPr bwMode="auto">
            <a:xfrm>
              <a:off x="6869113" y="4589463"/>
              <a:ext cx="82550" cy="185737"/>
            </a:xfrm>
            <a:custGeom>
              <a:avLst/>
              <a:gdLst/>
              <a:ahLst/>
              <a:cxnLst>
                <a:cxn ang="0">
                  <a:pos x="0" y="98"/>
                </a:cxn>
                <a:cxn ang="0">
                  <a:pos x="4" y="110"/>
                </a:cxn>
                <a:cxn ang="0">
                  <a:pos x="14" y="114"/>
                </a:cxn>
                <a:cxn ang="0">
                  <a:pos x="17" y="114"/>
                </a:cxn>
                <a:cxn ang="0">
                  <a:pos x="22" y="110"/>
                </a:cxn>
                <a:cxn ang="0">
                  <a:pos x="25" y="107"/>
                </a:cxn>
                <a:cxn ang="0">
                  <a:pos x="28" y="111"/>
                </a:cxn>
                <a:cxn ang="0">
                  <a:pos x="34" y="115"/>
                </a:cxn>
                <a:cxn ang="0">
                  <a:pos x="39" y="117"/>
                </a:cxn>
                <a:cxn ang="0">
                  <a:pos x="49" y="112"/>
                </a:cxn>
                <a:cxn ang="0">
                  <a:pos x="52" y="100"/>
                </a:cxn>
                <a:cxn ang="0">
                  <a:pos x="52" y="93"/>
                </a:cxn>
                <a:cxn ang="0">
                  <a:pos x="44" y="83"/>
                </a:cxn>
                <a:cxn ang="0">
                  <a:pos x="38" y="82"/>
                </a:cxn>
                <a:cxn ang="0">
                  <a:pos x="30" y="84"/>
                </a:cxn>
                <a:cxn ang="0">
                  <a:pos x="24" y="93"/>
                </a:cxn>
                <a:cxn ang="0">
                  <a:pos x="24" y="93"/>
                </a:cxn>
                <a:cxn ang="0">
                  <a:pos x="18" y="86"/>
                </a:cxn>
                <a:cxn ang="0">
                  <a:pos x="13" y="84"/>
                </a:cxn>
                <a:cxn ang="0">
                  <a:pos x="7" y="84"/>
                </a:cxn>
                <a:cxn ang="0">
                  <a:pos x="1" y="93"/>
                </a:cxn>
                <a:cxn ang="0">
                  <a:pos x="0" y="98"/>
                </a:cxn>
                <a:cxn ang="0">
                  <a:pos x="48" y="98"/>
                </a:cxn>
                <a:cxn ang="0">
                  <a:pos x="45" y="107"/>
                </a:cxn>
                <a:cxn ang="0">
                  <a:pos x="38" y="110"/>
                </a:cxn>
                <a:cxn ang="0">
                  <a:pos x="35" y="108"/>
                </a:cxn>
                <a:cxn ang="0">
                  <a:pos x="30" y="104"/>
                </a:cxn>
                <a:cxn ang="0">
                  <a:pos x="27" y="100"/>
                </a:cxn>
                <a:cxn ang="0">
                  <a:pos x="31" y="91"/>
                </a:cxn>
                <a:cxn ang="0">
                  <a:pos x="38" y="89"/>
                </a:cxn>
                <a:cxn ang="0">
                  <a:pos x="42" y="90"/>
                </a:cxn>
                <a:cxn ang="0">
                  <a:pos x="46" y="94"/>
                </a:cxn>
                <a:cxn ang="0">
                  <a:pos x="48" y="98"/>
                </a:cxn>
                <a:cxn ang="0">
                  <a:pos x="4" y="98"/>
                </a:cxn>
                <a:cxn ang="0">
                  <a:pos x="7" y="93"/>
                </a:cxn>
                <a:cxn ang="0">
                  <a:pos x="13" y="90"/>
                </a:cxn>
                <a:cxn ang="0">
                  <a:pos x="17" y="91"/>
                </a:cxn>
                <a:cxn ang="0">
                  <a:pos x="21" y="96"/>
                </a:cxn>
                <a:cxn ang="0">
                  <a:pos x="22" y="98"/>
                </a:cxn>
                <a:cxn ang="0">
                  <a:pos x="18" y="105"/>
                </a:cxn>
                <a:cxn ang="0">
                  <a:pos x="13" y="108"/>
                </a:cxn>
                <a:cxn ang="0">
                  <a:pos x="10" y="107"/>
                </a:cxn>
                <a:cxn ang="0">
                  <a:pos x="6" y="103"/>
                </a:cxn>
                <a:cxn ang="0">
                  <a:pos x="4" y="98"/>
                </a:cxn>
                <a:cxn ang="0">
                  <a:pos x="7" y="75"/>
                </a:cxn>
                <a:cxn ang="0">
                  <a:pos x="7" y="49"/>
                </a:cxn>
                <a:cxn ang="0">
                  <a:pos x="52" y="65"/>
                </a:cxn>
                <a:cxn ang="0">
                  <a:pos x="0" y="42"/>
                </a:cxn>
                <a:cxn ang="0">
                  <a:pos x="52" y="7"/>
                </a:cxn>
                <a:cxn ang="0">
                  <a:pos x="38" y="0"/>
                </a:cxn>
                <a:cxn ang="0">
                  <a:pos x="32" y="7"/>
                </a:cxn>
                <a:cxn ang="0">
                  <a:pos x="0" y="14"/>
                </a:cxn>
                <a:cxn ang="0">
                  <a:pos x="38" y="38"/>
                </a:cxn>
                <a:cxn ang="0">
                  <a:pos x="52" y="14"/>
                </a:cxn>
                <a:cxn ang="0">
                  <a:pos x="32" y="31"/>
                </a:cxn>
                <a:cxn ang="0">
                  <a:pos x="15" y="18"/>
                </a:cxn>
                <a:cxn ang="0">
                  <a:pos x="7" y="14"/>
                </a:cxn>
                <a:cxn ang="0">
                  <a:pos x="7" y="14"/>
                </a:cxn>
                <a:cxn ang="0">
                  <a:pos x="32" y="14"/>
                </a:cxn>
              </a:cxnLst>
              <a:rect l="0" t="0" r="r" b="b"/>
              <a:pathLst>
                <a:path w="52" h="117">
                  <a:moveTo>
                    <a:pt x="0" y="98"/>
                  </a:moveTo>
                  <a:lnTo>
                    <a:pt x="0" y="98"/>
                  </a:lnTo>
                  <a:lnTo>
                    <a:pt x="1" y="105"/>
                  </a:lnTo>
                  <a:lnTo>
                    <a:pt x="4" y="110"/>
                  </a:lnTo>
                  <a:lnTo>
                    <a:pt x="8" y="114"/>
                  </a:lnTo>
                  <a:lnTo>
                    <a:pt x="14" y="114"/>
                  </a:lnTo>
                  <a:lnTo>
                    <a:pt x="14" y="114"/>
                  </a:lnTo>
                  <a:lnTo>
                    <a:pt x="17" y="114"/>
                  </a:lnTo>
                  <a:lnTo>
                    <a:pt x="20" y="112"/>
                  </a:lnTo>
                  <a:lnTo>
                    <a:pt x="22" y="110"/>
                  </a:lnTo>
                  <a:lnTo>
                    <a:pt x="25" y="107"/>
                  </a:lnTo>
                  <a:lnTo>
                    <a:pt x="25" y="107"/>
                  </a:lnTo>
                  <a:lnTo>
                    <a:pt x="25" y="107"/>
                  </a:lnTo>
                  <a:lnTo>
                    <a:pt x="28" y="111"/>
                  </a:lnTo>
                  <a:lnTo>
                    <a:pt x="31" y="114"/>
                  </a:lnTo>
                  <a:lnTo>
                    <a:pt x="34" y="115"/>
                  </a:lnTo>
                  <a:lnTo>
                    <a:pt x="39" y="117"/>
                  </a:lnTo>
                  <a:lnTo>
                    <a:pt x="39" y="117"/>
                  </a:lnTo>
                  <a:lnTo>
                    <a:pt x="44" y="115"/>
                  </a:lnTo>
                  <a:lnTo>
                    <a:pt x="49" y="112"/>
                  </a:lnTo>
                  <a:lnTo>
                    <a:pt x="52" y="107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93"/>
                  </a:lnTo>
                  <a:lnTo>
                    <a:pt x="49" y="87"/>
                  </a:lnTo>
                  <a:lnTo>
                    <a:pt x="44" y="83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34" y="83"/>
                  </a:lnTo>
                  <a:lnTo>
                    <a:pt x="30" y="84"/>
                  </a:lnTo>
                  <a:lnTo>
                    <a:pt x="27" y="89"/>
                  </a:lnTo>
                  <a:lnTo>
                    <a:pt x="24" y="93"/>
                  </a:lnTo>
                  <a:lnTo>
                    <a:pt x="24" y="93"/>
                  </a:lnTo>
                  <a:lnTo>
                    <a:pt x="24" y="93"/>
                  </a:lnTo>
                  <a:lnTo>
                    <a:pt x="22" y="89"/>
                  </a:lnTo>
                  <a:lnTo>
                    <a:pt x="18" y="86"/>
                  </a:lnTo>
                  <a:lnTo>
                    <a:pt x="15" y="84"/>
                  </a:lnTo>
                  <a:lnTo>
                    <a:pt x="13" y="84"/>
                  </a:lnTo>
                  <a:lnTo>
                    <a:pt x="13" y="84"/>
                  </a:lnTo>
                  <a:lnTo>
                    <a:pt x="7" y="84"/>
                  </a:lnTo>
                  <a:lnTo>
                    <a:pt x="4" y="87"/>
                  </a:lnTo>
                  <a:lnTo>
                    <a:pt x="1" y="93"/>
                  </a:lnTo>
                  <a:lnTo>
                    <a:pt x="0" y="98"/>
                  </a:lnTo>
                  <a:lnTo>
                    <a:pt x="0" y="98"/>
                  </a:lnTo>
                  <a:close/>
                  <a:moveTo>
                    <a:pt x="48" y="98"/>
                  </a:moveTo>
                  <a:lnTo>
                    <a:pt x="48" y="98"/>
                  </a:lnTo>
                  <a:lnTo>
                    <a:pt x="46" y="104"/>
                  </a:lnTo>
                  <a:lnTo>
                    <a:pt x="45" y="107"/>
                  </a:lnTo>
                  <a:lnTo>
                    <a:pt x="42" y="108"/>
                  </a:lnTo>
                  <a:lnTo>
                    <a:pt x="38" y="110"/>
                  </a:lnTo>
                  <a:lnTo>
                    <a:pt x="38" y="110"/>
                  </a:lnTo>
                  <a:lnTo>
                    <a:pt x="35" y="108"/>
                  </a:lnTo>
                  <a:lnTo>
                    <a:pt x="31" y="107"/>
                  </a:lnTo>
                  <a:lnTo>
                    <a:pt x="30" y="104"/>
                  </a:lnTo>
                  <a:lnTo>
                    <a:pt x="27" y="100"/>
                  </a:lnTo>
                  <a:lnTo>
                    <a:pt x="27" y="100"/>
                  </a:lnTo>
                  <a:lnTo>
                    <a:pt x="30" y="96"/>
                  </a:lnTo>
                  <a:lnTo>
                    <a:pt x="31" y="91"/>
                  </a:lnTo>
                  <a:lnTo>
                    <a:pt x="34" y="90"/>
                  </a:lnTo>
                  <a:lnTo>
                    <a:pt x="38" y="89"/>
                  </a:lnTo>
                  <a:lnTo>
                    <a:pt x="38" y="89"/>
                  </a:lnTo>
                  <a:lnTo>
                    <a:pt x="42" y="90"/>
                  </a:lnTo>
                  <a:lnTo>
                    <a:pt x="45" y="91"/>
                  </a:lnTo>
                  <a:lnTo>
                    <a:pt x="46" y="94"/>
                  </a:lnTo>
                  <a:lnTo>
                    <a:pt x="48" y="98"/>
                  </a:lnTo>
                  <a:lnTo>
                    <a:pt x="48" y="98"/>
                  </a:lnTo>
                  <a:close/>
                  <a:moveTo>
                    <a:pt x="4" y="98"/>
                  </a:moveTo>
                  <a:lnTo>
                    <a:pt x="4" y="98"/>
                  </a:lnTo>
                  <a:lnTo>
                    <a:pt x="6" y="94"/>
                  </a:lnTo>
                  <a:lnTo>
                    <a:pt x="7" y="93"/>
                  </a:lnTo>
                  <a:lnTo>
                    <a:pt x="10" y="91"/>
                  </a:lnTo>
                  <a:lnTo>
                    <a:pt x="13" y="90"/>
                  </a:lnTo>
                  <a:lnTo>
                    <a:pt x="13" y="90"/>
                  </a:lnTo>
                  <a:lnTo>
                    <a:pt x="17" y="91"/>
                  </a:lnTo>
                  <a:lnTo>
                    <a:pt x="18" y="93"/>
                  </a:lnTo>
                  <a:lnTo>
                    <a:pt x="21" y="96"/>
                  </a:lnTo>
                  <a:lnTo>
                    <a:pt x="22" y="98"/>
                  </a:lnTo>
                  <a:lnTo>
                    <a:pt x="22" y="98"/>
                  </a:lnTo>
                  <a:lnTo>
                    <a:pt x="21" y="103"/>
                  </a:lnTo>
                  <a:lnTo>
                    <a:pt x="18" y="105"/>
                  </a:lnTo>
                  <a:lnTo>
                    <a:pt x="17" y="107"/>
                  </a:lnTo>
                  <a:lnTo>
                    <a:pt x="13" y="108"/>
                  </a:lnTo>
                  <a:lnTo>
                    <a:pt x="13" y="108"/>
                  </a:lnTo>
                  <a:lnTo>
                    <a:pt x="10" y="107"/>
                  </a:lnTo>
                  <a:lnTo>
                    <a:pt x="7" y="105"/>
                  </a:lnTo>
                  <a:lnTo>
                    <a:pt x="6" y="103"/>
                  </a:lnTo>
                  <a:lnTo>
                    <a:pt x="4" y="98"/>
                  </a:lnTo>
                  <a:lnTo>
                    <a:pt x="4" y="98"/>
                  </a:lnTo>
                  <a:close/>
                  <a:moveTo>
                    <a:pt x="0" y="75"/>
                  </a:moveTo>
                  <a:lnTo>
                    <a:pt x="7" y="75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52" y="72"/>
                  </a:lnTo>
                  <a:lnTo>
                    <a:pt x="52" y="65"/>
                  </a:lnTo>
                  <a:lnTo>
                    <a:pt x="6" y="42"/>
                  </a:lnTo>
                  <a:lnTo>
                    <a:pt x="0" y="42"/>
                  </a:lnTo>
                  <a:lnTo>
                    <a:pt x="0" y="75"/>
                  </a:lnTo>
                  <a:close/>
                  <a:moveTo>
                    <a:pt x="52" y="7"/>
                  </a:moveTo>
                  <a:lnTo>
                    <a:pt x="38" y="7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32" y="7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4" y="38"/>
                  </a:lnTo>
                  <a:lnTo>
                    <a:pt x="38" y="38"/>
                  </a:lnTo>
                  <a:lnTo>
                    <a:pt x="38" y="14"/>
                  </a:lnTo>
                  <a:lnTo>
                    <a:pt x="52" y="14"/>
                  </a:lnTo>
                  <a:lnTo>
                    <a:pt x="52" y="7"/>
                  </a:lnTo>
                  <a:close/>
                  <a:moveTo>
                    <a:pt x="32" y="31"/>
                  </a:moveTo>
                  <a:lnTo>
                    <a:pt x="32" y="31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15" y="14"/>
                  </a:lnTo>
                  <a:lnTo>
                    <a:pt x="32" y="14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07" name="Rectangle 39"/>
            <p:cNvSpPr>
              <a:spLocks noChangeArrowheads="1"/>
            </p:cNvSpPr>
            <p:nvPr/>
          </p:nvSpPr>
          <p:spPr bwMode="auto">
            <a:xfrm>
              <a:off x="7331075" y="5297488"/>
              <a:ext cx="560388" cy="28575"/>
            </a:xfrm>
            <a:prstGeom prst="rect">
              <a:avLst/>
            </a:prstGeom>
            <a:solidFill>
              <a:srgbClr val="B3B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08" name="Rectangle 40"/>
            <p:cNvSpPr>
              <a:spLocks noChangeArrowheads="1"/>
            </p:cNvSpPr>
            <p:nvPr/>
          </p:nvSpPr>
          <p:spPr bwMode="auto">
            <a:xfrm>
              <a:off x="7573963" y="5381625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000" i="0">
                  <a:solidFill>
                    <a:srgbClr val="000000"/>
                  </a:solidFill>
                  <a:latin typeface="Myriad Roman" charset="0"/>
                </a:rPr>
                <a:t>U</a:t>
              </a:r>
              <a:endParaRPr lang="en-GB" i="0">
                <a:latin typeface="Times New Roman" pitchFamily="18" charset="0"/>
              </a:endParaRPr>
            </a:p>
          </p:txBody>
        </p:sp>
        <p:sp>
          <p:nvSpPr>
            <p:cNvPr id="212009" name="Freeform 41"/>
            <p:cNvSpPr>
              <a:spLocks noEditPoints="1"/>
            </p:cNvSpPr>
            <p:nvPr/>
          </p:nvSpPr>
          <p:spPr bwMode="auto">
            <a:xfrm>
              <a:off x="7570788" y="4902200"/>
              <a:ext cx="84137" cy="309563"/>
            </a:xfrm>
            <a:custGeom>
              <a:avLst/>
              <a:gdLst/>
              <a:ahLst/>
              <a:cxnLst>
                <a:cxn ang="0">
                  <a:pos x="46" y="185"/>
                </a:cxn>
                <a:cxn ang="0">
                  <a:pos x="28" y="169"/>
                </a:cxn>
                <a:cxn ang="0">
                  <a:pos x="9" y="164"/>
                </a:cxn>
                <a:cxn ang="0">
                  <a:pos x="0" y="178"/>
                </a:cxn>
                <a:cxn ang="0">
                  <a:pos x="9" y="191"/>
                </a:cxn>
                <a:cxn ang="0">
                  <a:pos x="7" y="176"/>
                </a:cxn>
                <a:cxn ang="0">
                  <a:pos x="15" y="170"/>
                </a:cxn>
                <a:cxn ang="0">
                  <a:pos x="42" y="190"/>
                </a:cxn>
                <a:cxn ang="0">
                  <a:pos x="52" y="139"/>
                </a:cxn>
                <a:cxn ang="0">
                  <a:pos x="7" y="150"/>
                </a:cxn>
                <a:cxn ang="0">
                  <a:pos x="52" y="139"/>
                </a:cxn>
                <a:cxn ang="0">
                  <a:pos x="52" y="90"/>
                </a:cxn>
                <a:cxn ang="0">
                  <a:pos x="26" y="80"/>
                </a:cxn>
                <a:cxn ang="0">
                  <a:pos x="4" y="87"/>
                </a:cxn>
                <a:cxn ang="0">
                  <a:pos x="0" y="97"/>
                </a:cxn>
                <a:cxn ang="0">
                  <a:pos x="7" y="110"/>
                </a:cxn>
                <a:cxn ang="0">
                  <a:pos x="37" y="114"/>
                </a:cxn>
                <a:cxn ang="0">
                  <a:pos x="52" y="101"/>
                </a:cxn>
                <a:cxn ang="0">
                  <a:pos x="47" y="98"/>
                </a:cxn>
                <a:cxn ang="0">
                  <a:pos x="26" y="108"/>
                </a:cxn>
                <a:cxn ang="0">
                  <a:pos x="7" y="103"/>
                </a:cxn>
                <a:cxn ang="0">
                  <a:pos x="11" y="90"/>
                </a:cxn>
                <a:cxn ang="0">
                  <a:pos x="35" y="88"/>
                </a:cxn>
                <a:cxn ang="0">
                  <a:pos x="47" y="98"/>
                </a:cxn>
                <a:cxn ang="0">
                  <a:pos x="52" y="50"/>
                </a:cxn>
                <a:cxn ang="0">
                  <a:pos x="26" y="39"/>
                </a:cxn>
                <a:cxn ang="0">
                  <a:pos x="4" y="46"/>
                </a:cxn>
                <a:cxn ang="0">
                  <a:pos x="0" y="56"/>
                </a:cxn>
                <a:cxn ang="0">
                  <a:pos x="7" y="69"/>
                </a:cxn>
                <a:cxn ang="0">
                  <a:pos x="37" y="73"/>
                </a:cxn>
                <a:cxn ang="0">
                  <a:pos x="52" y="62"/>
                </a:cxn>
                <a:cxn ang="0">
                  <a:pos x="47" y="58"/>
                </a:cxn>
                <a:cxn ang="0">
                  <a:pos x="26" y="67"/>
                </a:cxn>
                <a:cxn ang="0">
                  <a:pos x="7" y="62"/>
                </a:cxn>
                <a:cxn ang="0">
                  <a:pos x="11" y="49"/>
                </a:cxn>
                <a:cxn ang="0">
                  <a:pos x="35" y="48"/>
                </a:cxn>
                <a:cxn ang="0">
                  <a:pos x="47" y="58"/>
                </a:cxn>
                <a:cxn ang="0">
                  <a:pos x="52" y="10"/>
                </a:cxn>
                <a:cxn ang="0">
                  <a:pos x="26" y="0"/>
                </a:cxn>
                <a:cxn ang="0">
                  <a:pos x="4" y="5"/>
                </a:cxn>
                <a:cxn ang="0">
                  <a:pos x="0" y="17"/>
                </a:cxn>
                <a:cxn ang="0">
                  <a:pos x="7" y="29"/>
                </a:cxn>
                <a:cxn ang="0">
                  <a:pos x="37" y="32"/>
                </a:cxn>
                <a:cxn ang="0">
                  <a:pos x="52" y="21"/>
                </a:cxn>
                <a:cxn ang="0">
                  <a:pos x="47" y="17"/>
                </a:cxn>
                <a:cxn ang="0">
                  <a:pos x="26" y="27"/>
                </a:cxn>
                <a:cxn ang="0">
                  <a:pos x="7" y="21"/>
                </a:cxn>
                <a:cxn ang="0">
                  <a:pos x="11" y="8"/>
                </a:cxn>
                <a:cxn ang="0">
                  <a:pos x="35" y="7"/>
                </a:cxn>
                <a:cxn ang="0">
                  <a:pos x="47" y="17"/>
                </a:cxn>
              </a:cxnLst>
              <a:rect l="0" t="0" r="r" b="b"/>
              <a:pathLst>
                <a:path w="53" h="195">
                  <a:moveTo>
                    <a:pt x="52" y="162"/>
                  </a:moveTo>
                  <a:lnTo>
                    <a:pt x="46" y="162"/>
                  </a:lnTo>
                  <a:lnTo>
                    <a:pt x="46" y="185"/>
                  </a:lnTo>
                  <a:lnTo>
                    <a:pt x="46" y="185"/>
                  </a:lnTo>
                  <a:lnTo>
                    <a:pt x="42" y="181"/>
                  </a:lnTo>
                  <a:lnTo>
                    <a:pt x="42" y="181"/>
                  </a:lnTo>
                  <a:lnTo>
                    <a:pt x="35" y="174"/>
                  </a:lnTo>
                  <a:lnTo>
                    <a:pt x="28" y="169"/>
                  </a:lnTo>
                  <a:lnTo>
                    <a:pt x="22" y="164"/>
                  </a:lnTo>
                  <a:lnTo>
                    <a:pt x="15" y="163"/>
                  </a:lnTo>
                  <a:lnTo>
                    <a:pt x="15" y="163"/>
                  </a:lnTo>
                  <a:lnTo>
                    <a:pt x="9" y="164"/>
                  </a:lnTo>
                  <a:lnTo>
                    <a:pt x="4" y="167"/>
                  </a:lnTo>
                  <a:lnTo>
                    <a:pt x="1" y="171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1" y="187"/>
                  </a:lnTo>
                  <a:lnTo>
                    <a:pt x="5" y="194"/>
                  </a:lnTo>
                  <a:lnTo>
                    <a:pt x="9" y="191"/>
                  </a:lnTo>
                  <a:lnTo>
                    <a:pt x="9" y="191"/>
                  </a:lnTo>
                  <a:lnTo>
                    <a:pt x="7" y="187"/>
                  </a:lnTo>
                  <a:lnTo>
                    <a:pt x="5" y="180"/>
                  </a:lnTo>
                  <a:lnTo>
                    <a:pt x="5" y="180"/>
                  </a:lnTo>
                  <a:lnTo>
                    <a:pt x="7" y="176"/>
                  </a:lnTo>
                  <a:lnTo>
                    <a:pt x="8" y="173"/>
                  </a:lnTo>
                  <a:lnTo>
                    <a:pt x="12" y="171"/>
                  </a:lnTo>
                  <a:lnTo>
                    <a:pt x="15" y="170"/>
                  </a:lnTo>
                  <a:lnTo>
                    <a:pt x="15" y="170"/>
                  </a:lnTo>
                  <a:lnTo>
                    <a:pt x="21" y="171"/>
                  </a:lnTo>
                  <a:lnTo>
                    <a:pt x="28" y="176"/>
                  </a:lnTo>
                  <a:lnTo>
                    <a:pt x="33" y="181"/>
                  </a:lnTo>
                  <a:lnTo>
                    <a:pt x="42" y="190"/>
                  </a:lnTo>
                  <a:lnTo>
                    <a:pt x="47" y="195"/>
                  </a:lnTo>
                  <a:lnTo>
                    <a:pt x="52" y="195"/>
                  </a:lnTo>
                  <a:lnTo>
                    <a:pt x="52" y="162"/>
                  </a:lnTo>
                  <a:close/>
                  <a:moveTo>
                    <a:pt x="52" y="139"/>
                  </a:moveTo>
                  <a:lnTo>
                    <a:pt x="52" y="133"/>
                  </a:lnTo>
                  <a:lnTo>
                    <a:pt x="1" y="133"/>
                  </a:lnTo>
                  <a:lnTo>
                    <a:pt x="1" y="139"/>
                  </a:lnTo>
                  <a:lnTo>
                    <a:pt x="7" y="150"/>
                  </a:lnTo>
                  <a:lnTo>
                    <a:pt x="12" y="149"/>
                  </a:lnTo>
                  <a:lnTo>
                    <a:pt x="7" y="139"/>
                  </a:lnTo>
                  <a:lnTo>
                    <a:pt x="7" y="139"/>
                  </a:lnTo>
                  <a:lnTo>
                    <a:pt x="52" y="139"/>
                  </a:lnTo>
                  <a:close/>
                  <a:moveTo>
                    <a:pt x="53" y="98"/>
                  </a:moveTo>
                  <a:lnTo>
                    <a:pt x="53" y="98"/>
                  </a:lnTo>
                  <a:lnTo>
                    <a:pt x="52" y="94"/>
                  </a:lnTo>
                  <a:lnTo>
                    <a:pt x="52" y="90"/>
                  </a:lnTo>
                  <a:lnTo>
                    <a:pt x="49" y="87"/>
                  </a:lnTo>
                  <a:lnTo>
                    <a:pt x="46" y="84"/>
                  </a:lnTo>
                  <a:lnTo>
                    <a:pt x="37" y="81"/>
                  </a:lnTo>
                  <a:lnTo>
                    <a:pt x="26" y="80"/>
                  </a:lnTo>
                  <a:lnTo>
                    <a:pt x="26" y="80"/>
                  </a:lnTo>
                  <a:lnTo>
                    <a:pt x="15" y="81"/>
                  </a:lnTo>
                  <a:lnTo>
                    <a:pt x="7" y="84"/>
                  </a:lnTo>
                  <a:lnTo>
                    <a:pt x="4" y="87"/>
                  </a:lnTo>
                  <a:lnTo>
                    <a:pt x="1" y="90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0" y="101"/>
                  </a:lnTo>
                  <a:lnTo>
                    <a:pt x="1" y="104"/>
                  </a:lnTo>
                  <a:lnTo>
                    <a:pt x="4" y="107"/>
                  </a:lnTo>
                  <a:lnTo>
                    <a:pt x="7" y="110"/>
                  </a:lnTo>
                  <a:lnTo>
                    <a:pt x="15" y="114"/>
                  </a:lnTo>
                  <a:lnTo>
                    <a:pt x="26" y="115"/>
                  </a:lnTo>
                  <a:lnTo>
                    <a:pt x="26" y="115"/>
                  </a:lnTo>
                  <a:lnTo>
                    <a:pt x="37" y="114"/>
                  </a:lnTo>
                  <a:lnTo>
                    <a:pt x="46" y="110"/>
                  </a:lnTo>
                  <a:lnTo>
                    <a:pt x="49" y="108"/>
                  </a:lnTo>
                  <a:lnTo>
                    <a:pt x="52" y="105"/>
                  </a:lnTo>
                  <a:lnTo>
                    <a:pt x="52" y="101"/>
                  </a:lnTo>
                  <a:lnTo>
                    <a:pt x="53" y="98"/>
                  </a:lnTo>
                  <a:lnTo>
                    <a:pt x="53" y="98"/>
                  </a:lnTo>
                  <a:close/>
                  <a:moveTo>
                    <a:pt x="47" y="98"/>
                  </a:moveTo>
                  <a:lnTo>
                    <a:pt x="47" y="98"/>
                  </a:lnTo>
                  <a:lnTo>
                    <a:pt x="46" y="103"/>
                  </a:lnTo>
                  <a:lnTo>
                    <a:pt x="42" y="105"/>
                  </a:lnTo>
                  <a:lnTo>
                    <a:pt x="35" y="107"/>
                  </a:lnTo>
                  <a:lnTo>
                    <a:pt x="26" y="108"/>
                  </a:lnTo>
                  <a:lnTo>
                    <a:pt x="26" y="108"/>
                  </a:lnTo>
                  <a:lnTo>
                    <a:pt x="18" y="107"/>
                  </a:lnTo>
                  <a:lnTo>
                    <a:pt x="11" y="105"/>
                  </a:lnTo>
                  <a:lnTo>
                    <a:pt x="7" y="103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7" y="93"/>
                  </a:lnTo>
                  <a:lnTo>
                    <a:pt x="11" y="90"/>
                  </a:lnTo>
                  <a:lnTo>
                    <a:pt x="18" y="88"/>
                  </a:lnTo>
                  <a:lnTo>
                    <a:pt x="26" y="87"/>
                  </a:lnTo>
                  <a:lnTo>
                    <a:pt x="26" y="87"/>
                  </a:lnTo>
                  <a:lnTo>
                    <a:pt x="35" y="88"/>
                  </a:lnTo>
                  <a:lnTo>
                    <a:pt x="42" y="90"/>
                  </a:lnTo>
                  <a:lnTo>
                    <a:pt x="46" y="93"/>
                  </a:lnTo>
                  <a:lnTo>
                    <a:pt x="47" y="97"/>
                  </a:lnTo>
                  <a:lnTo>
                    <a:pt x="47" y="98"/>
                  </a:lnTo>
                  <a:close/>
                  <a:moveTo>
                    <a:pt x="53" y="58"/>
                  </a:moveTo>
                  <a:lnTo>
                    <a:pt x="53" y="58"/>
                  </a:lnTo>
                  <a:lnTo>
                    <a:pt x="52" y="53"/>
                  </a:lnTo>
                  <a:lnTo>
                    <a:pt x="52" y="50"/>
                  </a:lnTo>
                  <a:lnTo>
                    <a:pt x="49" y="46"/>
                  </a:lnTo>
                  <a:lnTo>
                    <a:pt x="46" y="45"/>
                  </a:lnTo>
                  <a:lnTo>
                    <a:pt x="37" y="41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15" y="41"/>
                  </a:lnTo>
                  <a:lnTo>
                    <a:pt x="7" y="43"/>
                  </a:lnTo>
                  <a:lnTo>
                    <a:pt x="4" y="46"/>
                  </a:lnTo>
                  <a:lnTo>
                    <a:pt x="1" y="49"/>
                  </a:lnTo>
                  <a:lnTo>
                    <a:pt x="0" y="53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1" y="63"/>
                  </a:lnTo>
                  <a:lnTo>
                    <a:pt x="4" y="67"/>
                  </a:lnTo>
                  <a:lnTo>
                    <a:pt x="7" y="69"/>
                  </a:lnTo>
                  <a:lnTo>
                    <a:pt x="15" y="73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37" y="73"/>
                  </a:lnTo>
                  <a:lnTo>
                    <a:pt x="46" y="70"/>
                  </a:lnTo>
                  <a:lnTo>
                    <a:pt x="49" y="67"/>
                  </a:lnTo>
                  <a:lnTo>
                    <a:pt x="52" y="65"/>
                  </a:lnTo>
                  <a:lnTo>
                    <a:pt x="52" y="62"/>
                  </a:lnTo>
                  <a:lnTo>
                    <a:pt x="53" y="58"/>
                  </a:lnTo>
                  <a:lnTo>
                    <a:pt x="53" y="58"/>
                  </a:lnTo>
                  <a:close/>
                  <a:moveTo>
                    <a:pt x="47" y="58"/>
                  </a:moveTo>
                  <a:lnTo>
                    <a:pt x="47" y="58"/>
                  </a:lnTo>
                  <a:lnTo>
                    <a:pt x="46" y="62"/>
                  </a:lnTo>
                  <a:lnTo>
                    <a:pt x="42" y="65"/>
                  </a:lnTo>
                  <a:lnTo>
                    <a:pt x="35" y="67"/>
                  </a:lnTo>
                  <a:lnTo>
                    <a:pt x="26" y="67"/>
                  </a:lnTo>
                  <a:lnTo>
                    <a:pt x="26" y="67"/>
                  </a:lnTo>
                  <a:lnTo>
                    <a:pt x="18" y="67"/>
                  </a:lnTo>
                  <a:lnTo>
                    <a:pt x="11" y="65"/>
                  </a:lnTo>
                  <a:lnTo>
                    <a:pt x="7" y="62"/>
                  </a:lnTo>
                  <a:lnTo>
                    <a:pt x="5" y="58"/>
                  </a:lnTo>
                  <a:lnTo>
                    <a:pt x="5" y="58"/>
                  </a:lnTo>
                  <a:lnTo>
                    <a:pt x="7" y="52"/>
                  </a:lnTo>
                  <a:lnTo>
                    <a:pt x="11" y="49"/>
                  </a:lnTo>
                  <a:lnTo>
                    <a:pt x="18" y="48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35" y="48"/>
                  </a:lnTo>
                  <a:lnTo>
                    <a:pt x="42" y="49"/>
                  </a:lnTo>
                  <a:lnTo>
                    <a:pt x="46" y="52"/>
                  </a:lnTo>
                  <a:lnTo>
                    <a:pt x="47" y="58"/>
                  </a:lnTo>
                  <a:lnTo>
                    <a:pt x="47" y="58"/>
                  </a:lnTo>
                  <a:close/>
                  <a:moveTo>
                    <a:pt x="53" y="17"/>
                  </a:moveTo>
                  <a:lnTo>
                    <a:pt x="53" y="17"/>
                  </a:lnTo>
                  <a:lnTo>
                    <a:pt x="52" y="13"/>
                  </a:lnTo>
                  <a:lnTo>
                    <a:pt x="52" y="10"/>
                  </a:lnTo>
                  <a:lnTo>
                    <a:pt x="49" y="7"/>
                  </a:lnTo>
                  <a:lnTo>
                    <a:pt x="46" y="4"/>
                  </a:lnTo>
                  <a:lnTo>
                    <a:pt x="37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5" y="0"/>
                  </a:lnTo>
                  <a:lnTo>
                    <a:pt x="7" y="4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1" y="24"/>
                  </a:lnTo>
                  <a:lnTo>
                    <a:pt x="4" y="27"/>
                  </a:lnTo>
                  <a:lnTo>
                    <a:pt x="7" y="29"/>
                  </a:lnTo>
                  <a:lnTo>
                    <a:pt x="15" y="32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37" y="32"/>
                  </a:lnTo>
                  <a:lnTo>
                    <a:pt x="46" y="29"/>
                  </a:lnTo>
                  <a:lnTo>
                    <a:pt x="49" y="27"/>
                  </a:lnTo>
                  <a:lnTo>
                    <a:pt x="52" y="24"/>
                  </a:lnTo>
                  <a:lnTo>
                    <a:pt x="52" y="21"/>
                  </a:lnTo>
                  <a:lnTo>
                    <a:pt x="53" y="17"/>
                  </a:lnTo>
                  <a:lnTo>
                    <a:pt x="53" y="17"/>
                  </a:lnTo>
                  <a:close/>
                  <a:moveTo>
                    <a:pt x="47" y="17"/>
                  </a:moveTo>
                  <a:lnTo>
                    <a:pt x="47" y="17"/>
                  </a:lnTo>
                  <a:lnTo>
                    <a:pt x="46" y="21"/>
                  </a:lnTo>
                  <a:lnTo>
                    <a:pt x="42" y="24"/>
                  </a:lnTo>
                  <a:lnTo>
                    <a:pt x="35" y="27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18" y="27"/>
                  </a:lnTo>
                  <a:lnTo>
                    <a:pt x="11" y="24"/>
                  </a:lnTo>
                  <a:lnTo>
                    <a:pt x="7" y="21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7" y="13"/>
                  </a:lnTo>
                  <a:lnTo>
                    <a:pt x="11" y="8"/>
                  </a:lnTo>
                  <a:lnTo>
                    <a:pt x="18" y="7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35" y="7"/>
                  </a:lnTo>
                  <a:lnTo>
                    <a:pt x="42" y="8"/>
                  </a:lnTo>
                  <a:lnTo>
                    <a:pt x="46" y="13"/>
                  </a:lnTo>
                  <a:lnTo>
                    <a:pt x="47" y="17"/>
                  </a:lnTo>
                  <a:lnTo>
                    <a:pt x="47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10" name="Rectangle 42"/>
            <p:cNvSpPr>
              <a:spLocks noChangeArrowheads="1"/>
            </p:cNvSpPr>
            <p:nvPr/>
          </p:nvSpPr>
          <p:spPr bwMode="auto">
            <a:xfrm>
              <a:off x="5724525" y="5613400"/>
              <a:ext cx="175895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 b="1" i="0">
                  <a:solidFill>
                    <a:srgbClr val="000000"/>
                  </a:solidFill>
                  <a:latin typeface="Myriad Roman" charset="0"/>
                </a:rPr>
                <a:t>Process fork (</a:t>
              </a:r>
              <a:r>
                <a:rPr lang="en-US" altLang="zh-CN" sz="1700" b="1" i="0">
                  <a:solidFill>
                    <a:srgbClr val="000000"/>
                  </a:solidFill>
                  <a:latin typeface="Myriad Roman" charset="0"/>
                  <a:ea typeface="宋体" pitchFamily="2" charset="-122"/>
                </a:rPr>
                <a:t>µ</a:t>
              </a:r>
              <a:r>
                <a:rPr lang="en-GB" sz="1700" b="1" i="0">
                  <a:solidFill>
                    <a:srgbClr val="000000"/>
                  </a:solidFill>
                  <a:latin typeface="Myriad Roman" charset="0"/>
                </a:rPr>
                <a:t>s)</a:t>
              </a:r>
            </a:p>
          </p:txBody>
        </p:sp>
        <p:sp>
          <p:nvSpPr>
            <p:cNvPr id="212011" name="Rectangle 43"/>
            <p:cNvSpPr>
              <a:spLocks noChangeArrowheads="1"/>
            </p:cNvSpPr>
            <p:nvPr/>
          </p:nvSpPr>
          <p:spPr bwMode="auto">
            <a:xfrm>
              <a:off x="696913" y="5245100"/>
              <a:ext cx="230187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 i="0">
                  <a:solidFill>
                    <a:srgbClr val="000000"/>
                  </a:solidFill>
                  <a:latin typeface="Myriad Roman" charset="0"/>
                </a:rPr>
                <a:t>0.0</a:t>
              </a:r>
              <a:endParaRPr lang="en-GB" sz="2800" i="0">
                <a:latin typeface="Times New Roman" pitchFamily="18" charset="0"/>
              </a:endParaRPr>
            </a:p>
          </p:txBody>
        </p:sp>
        <p:sp>
          <p:nvSpPr>
            <p:cNvPr id="212012" name="Rectangle 44"/>
            <p:cNvSpPr>
              <a:spLocks noChangeArrowheads="1"/>
            </p:cNvSpPr>
            <p:nvPr/>
          </p:nvSpPr>
          <p:spPr bwMode="auto">
            <a:xfrm>
              <a:off x="719138" y="4953000"/>
              <a:ext cx="230187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 i="0">
                  <a:solidFill>
                    <a:srgbClr val="000000"/>
                  </a:solidFill>
                  <a:latin typeface="Myriad Roman" charset="0"/>
                </a:rPr>
                <a:t>0.1</a:t>
              </a:r>
              <a:endParaRPr lang="en-GB" sz="2800" i="0">
                <a:latin typeface="Times New Roman" pitchFamily="18" charset="0"/>
              </a:endParaRPr>
            </a:p>
          </p:txBody>
        </p:sp>
        <p:sp>
          <p:nvSpPr>
            <p:cNvPr id="212013" name="Rectangle 45"/>
            <p:cNvSpPr>
              <a:spLocks noChangeArrowheads="1"/>
            </p:cNvSpPr>
            <p:nvPr/>
          </p:nvSpPr>
          <p:spPr bwMode="auto">
            <a:xfrm>
              <a:off x="698500" y="4660900"/>
              <a:ext cx="230188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 i="0">
                  <a:solidFill>
                    <a:srgbClr val="000000"/>
                  </a:solidFill>
                  <a:latin typeface="Myriad Roman" charset="0"/>
                </a:rPr>
                <a:t>0.2</a:t>
              </a:r>
              <a:endParaRPr lang="en-GB" sz="2800" i="0">
                <a:latin typeface="Times New Roman" pitchFamily="18" charset="0"/>
              </a:endParaRPr>
            </a:p>
          </p:txBody>
        </p:sp>
        <p:sp>
          <p:nvSpPr>
            <p:cNvPr id="212014" name="Rectangle 46"/>
            <p:cNvSpPr>
              <a:spLocks noChangeArrowheads="1"/>
            </p:cNvSpPr>
            <p:nvPr/>
          </p:nvSpPr>
          <p:spPr bwMode="auto">
            <a:xfrm>
              <a:off x="701675" y="4367213"/>
              <a:ext cx="230188" cy="198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 i="0">
                  <a:solidFill>
                    <a:srgbClr val="000000"/>
                  </a:solidFill>
                  <a:latin typeface="Myriad Roman" charset="0"/>
                </a:rPr>
                <a:t>0.3</a:t>
              </a:r>
              <a:endParaRPr lang="en-GB" sz="2800" i="0">
                <a:latin typeface="Times New Roman" pitchFamily="18" charset="0"/>
              </a:endParaRPr>
            </a:p>
          </p:txBody>
        </p:sp>
        <p:sp>
          <p:nvSpPr>
            <p:cNvPr id="212015" name="Rectangle 47"/>
            <p:cNvSpPr>
              <a:spLocks noChangeArrowheads="1"/>
            </p:cNvSpPr>
            <p:nvPr/>
          </p:nvSpPr>
          <p:spPr bwMode="auto">
            <a:xfrm>
              <a:off x="693738" y="4075113"/>
              <a:ext cx="230187" cy="198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 i="0">
                  <a:solidFill>
                    <a:srgbClr val="000000"/>
                  </a:solidFill>
                  <a:latin typeface="Myriad Roman" charset="0"/>
                </a:rPr>
                <a:t>0.4</a:t>
              </a:r>
              <a:endParaRPr lang="en-GB" sz="2800" i="0">
                <a:latin typeface="Times New Roman" pitchFamily="18" charset="0"/>
              </a:endParaRPr>
            </a:p>
          </p:txBody>
        </p:sp>
        <p:sp>
          <p:nvSpPr>
            <p:cNvPr id="212016" name="Rectangle 48"/>
            <p:cNvSpPr>
              <a:spLocks noChangeArrowheads="1"/>
            </p:cNvSpPr>
            <p:nvPr/>
          </p:nvSpPr>
          <p:spPr bwMode="auto">
            <a:xfrm>
              <a:off x="701675" y="3783013"/>
              <a:ext cx="230188" cy="198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 i="0">
                  <a:solidFill>
                    <a:srgbClr val="000000"/>
                  </a:solidFill>
                  <a:latin typeface="Myriad Roman" charset="0"/>
                </a:rPr>
                <a:t>0.5</a:t>
              </a:r>
              <a:endParaRPr lang="en-GB" sz="2800" i="0">
                <a:latin typeface="Times New Roman" pitchFamily="18" charset="0"/>
              </a:endParaRPr>
            </a:p>
          </p:txBody>
        </p:sp>
        <p:sp>
          <p:nvSpPr>
            <p:cNvPr id="212017" name="Rectangle 49"/>
            <p:cNvSpPr>
              <a:spLocks noChangeArrowheads="1"/>
            </p:cNvSpPr>
            <p:nvPr/>
          </p:nvSpPr>
          <p:spPr bwMode="auto">
            <a:xfrm>
              <a:off x="696913" y="3492500"/>
              <a:ext cx="230187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 i="0">
                  <a:solidFill>
                    <a:srgbClr val="000000"/>
                  </a:solidFill>
                  <a:latin typeface="Myriad Roman" charset="0"/>
                </a:rPr>
                <a:t>0.6</a:t>
              </a:r>
              <a:endParaRPr lang="en-GB" sz="2800" i="0">
                <a:latin typeface="Times New Roman" pitchFamily="18" charset="0"/>
              </a:endParaRPr>
            </a:p>
          </p:txBody>
        </p:sp>
        <p:sp>
          <p:nvSpPr>
            <p:cNvPr id="212018" name="Rectangle 50"/>
            <p:cNvSpPr>
              <a:spLocks noChangeArrowheads="1"/>
            </p:cNvSpPr>
            <p:nvPr/>
          </p:nvSpPr>
          <p:spPr bwMode="auto">
            <a:xfrm>
              <a:off x="698500" y="3200400"/>
              <a:ext cx="230188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 i="0">
                  <a:solidFill>
                    <a:srgbClr val="000000"/>
                  </a:solidFill>
                  <a:latin typeface="Myriad Roman" charset="0"/>
                </a:rPr>
                <a:t>0.7</a:t>
              </a:r>
              <a:endParaRPr lang="en-GB" sz="2800" i="0">
                <a:latin typeface="Times New Roman" pitchFamily="18" charset="0"/>
              </a:endParaRPr>
            </a:p>
          </p:txBody>
        </p:sp>
        <p:sp>
          <p:nvSpPr>
            <p:cNvPr id="212019" name="Rectangle 51"/>
            <p:cNvSpPr>
              <a:spLocks noChangeArrowheads="1"/>
            </p:cNvSpPr>
            <p:nvPr/>
          </p:nvSpPr>
          <p:spPr bwMode="auto">
            <a:xfrm>
              <a:off x="696913" y="2908300"/>
              <a:ext cx="230187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 i="0">
                  <a:solidFill>
                    <a:srgbClr val="000000"/>
                  </a:solidFill>
                  <a:latin typeface="Myriad Roman" charset="0"/>
                </a:rPr>
                <a:t>0.8</a:t>
              </a:r>
              <a:endParaRPr lang="en-GB" sz="2800" i="0">
                <a:latin typeface="Times New Roman" pitchFamily="18" charset="0"/>
              </a:endParaRPr>
            </a:p>
          </p:txBody>
        </p:sp>
        <p:sp>
          <p:nvSpPr>
            <p:cNvPr id="212020" name="Rectangle 52"/>
            <p:cNvSpPr>
              <a:spLocks noChangeArrowheads="1"/>
            </p:cNvSpPr>
            <p:nvPr/>
          </p:nvSpPr>
          <p:spPr bwMode="auto">
            <a:xfrm>
              <a:off x="696913" y="2616200"/>
              <a:ext cx="230187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 i="0">
                  <a:solidFill>
                    <a:srgbClr val="000000"/>
                  </a:solidFill>
                  <a:latin typeface="Myriad Roman" charset="0"/>
                </a:rPr>
                <a:t>0.9</a:t>
              </a:r>
              <a:endParaRPr lang="en-GB" sz="2800" i="0">
                <a:latin typeface="Times New Roman" pitchFamily="18" charset="0"/>
              </a:endParaRPr>
            </a:p>
          </p:txBody>
        </p:sp>
        <p:sp>
          <p:nvSpPr>
            <p:cNvPr id="212021" name="Rectangle 53"/>
            <p:cNvSpPr>
              <a:spLocks noChangeArrowheads="1"/>
            </p:cNvSpPr>
            <p:nvPr/>
          </p:nvSpPr>
          <p:spPr bwMode="auto">
            <a:xfrm>
              <a:off x="696913" y="2322513"/>
              <a:ext cx="230187" cy="198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 i="0">
                  <a:solidFill>
                    <a:srgbClr val="000000"/>
                  </a:solidFill>
                  <a:latin typeface="Myriad Roman" charset="0"/>
                </a:rPr>
                <a:t>1.0</a:t>
              </a:r>
              <a:endParaRPr lang="en-GB" sz="2800" i="0">
                <a:latin typeface="Times New Roman" pitchFamily="18" charset="0"/>
              </a:endParaRPr>
            </a:p>
          </p:txBody>
        </p:sp>
        <p:sp>
          <p:nvSpPr>
            <p:cNvPr id="212022" name="Rectangle 54"/>
            <p:cNvSpPr>
              <a:spLocks noChangeArrowheads="1"/>
            </p:cNvSpPr>
            <p:nvPr/>
          </p:nvSpPr>
          <p:spPr bwMode="auto">
            <a:xfrm>
              <a:off x="719138" y="2028825"/>
              <a:ext cx="230187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 i="0">
                  <a:solidFill>
                    <a:srgbClr val="000000"/>
                  </a:solidFill>
                  <a:latin typeface="Myriad Roman" charset="0"/>
                </a:rPr>
                <a:t>1.1</a:t>
              </a:r>
              <a:endParaRPr lang="en-GB" sz="2800" i="0">
                <a:latin typeface="Times New Roman" pitchFamily="18" charset="0"/>
              </a:endParaRPr>
            </a:p>
          </p:txBody>
        </p:sp>
        <p:sp>
          <p:nvSpPr>
            <p:cNvPr id="212023" name="Freeform 55"/>
            <p:cNvSpPr>
              <a:spLocks noEditPoints="1"/>
            </p:cNvSpPr>
            <p:nvPr/>
          </p:nvSpPr>
          <p:spPr bwMode="auto">
            <a:xfrm>
              <a:off x="339725" y="2889250"/>
              <a:ext cx="128588" cy="1646238"/>
            </a:xfrm>
            <a:custGeom>
              <a:avLst/>
              <a:gdLst/>
              <a:ahLst/>
              <a:cxnLst>
                <a:cxn ang="0">
                  <a:pos x="80" y="988"/>
                </a:cxn>
                <a:cxn ang="0">
                  <a:pos x="31" y="992"/>
                </a:cxn>
                <a:cxn ang="0">
                  <a:pos x="4" y="1029"/>
                </a:cxn>
                <a:cxn ang="0">
                  <a:pos x="35" y="1005"/>
                </a:cxn>
                <a:cxn ang="0">
                  <a:pos x="25" y="950"/>
                </a:cxn>
                <a:cxn ang="0">
                  <a:pos x="65" y="980"/>
                </a:cxn>
                <a:cxn ang="0">
                  <a:pos x="73" y="953"/>
                </a:cxn>
                <a:cxn ang="0">
                  <a:pos x="31" y="957"/>
                </a:cxn>
                <a:cxn ang="0">
                  <a:pos x="46" y="856"/>
                </a:cxn>
                <a:cxn ang="0">
                  <a:pos x="32" y="887"/>
                </a:cxn>
                <a:cxn ang="0">
                  <a:pos x="56" y="897"/>
                </a:cxn>
                <a:cxn ang="0">
                  <a:pos x="73" y="866"/>
                </a:cxn>
                <a:cxn ang="0">
                  <a:pos x="74" y="880"/>
                </a:cxn>
                <a:cxn ang="0">
                  <a:pos x="62" y="866"/>
                </a:cxn>
                <a:cxn ang="0">
                  <a:pos x="81" y="824"/>
                </a:cxn>
                <a:cxn ang="0">
                  <a:pos x="25" y="815"/>
                </a:cxn>
                <a:cxn ang="0">
                  <a:pos x="11" y="793"/>
                </a:cxn>
                <a:cxn ang="0">
                  <a:pos x="11" y="804"/>
                </a:cxn>
                <a:cxn ang="0">
                  <a:pos x="70" y="759"/>
                </a:cxn>
                <a:cxn ang="0">
                  <a:pos x="25" y="696"/>
                </a:cxn>
                <a:cxn ang="0">
                  <a:pos x="65" y="725"/>
                </a:cxn>
                <a:cxn ang="0">
                  <a:pos x="73" y="698"/>
                </a:cxn>
                <a:cxn ang="0">
                  <a:pos x="31" y="703"/>
                </a:cxn>
                <a:cxn ang="0">
                  <a:pos x="80" y="622"/>
                </a:cxn>
                <a:cxn ang="0">
                  <a:pos x="39" y="635"/>
                </a:cxn>
                <a:cxn ang="0">
                  <a:pos x="25" y="634"/>
                </a:cxn>
                <a:cxn ang="0">
                  <a:pos x="66" y="621"/>
                </a:cxn>
                <a:cxn ang="0">
                  <a:pos x="73" y="573"/>
                </a:cxn>
                <a:cxn ang="0">
                  <a:pos x="32" y="573"/>
                </a:cxn>
                <a:cxn ang="0">
                  <a:pos x="42" y="600"/>
                </a:cxn>
                <a:cxn ang="0">
                  <a:pos x="80" y="565"/>
                </a:cxn>
                <a:cxn ang="0">
                  <a:pos x="52" y="499"/>
                </a:cxn>
                <a:cxn ang="0">
                  <a:pos x="32" y="544"/>
                </a:cxn>
                <a:cxn ang="0">
                  <a:pos x="81" y="525"/>
                </a:cxn>
                <a:cxn ang="0">
                  <a:pos x="32" y="530"/>
                </a:cxn>
                <a:cxn ang="0">
                  <a:pos x="73" y="525"/>
                </a:cxn>
                <a:cxn ang="0">
                  <a:pos x="34" y="459"/>
                </a:cxn>
                <a:cxn ang="0">
                  <a:pos x="42" y="486"/>
                </a:cxn>
                <a:cxn ang="0">
                  <a:pos x="25" y="433"/>
                </a:cxn>
                <a:cxn ang="0">
                  <a:pos x="77" y="442"/>
                </a:cxn>
                <a:cxn ang="0">
                  <a:pos x="69" y="438"/>
                </a:cxn>
                <a:cxn ang="0">
                  <a:pos x="32" y="421"/>
                </a:cxn>
                <a:cxn ang="0">
                  <a:pos x="77" y="362"/>
                </a:cxn>
                <a:cxn ang="0">
                  <a:pos x="67" y="357"/>
                </a:cxn>
                <a:cxn ang="0">
                  <a:pos x="74" y="291"/>
                </a:cxn>
                <a:cxn ang="0">
                  <a:pos x="24" y="309"/>
                </a:cxn>
                <a:cxn ang="0">
                  <a:pos x="70" y="331"/>
                </a:cxn>
                <a:cxn ang="0">
                  <a:pos x="53" y="326"/>
                </a:cxn>
                <a:cxn ang="0">
                  <a:pos x="52" y="293"/>
                </a:cxn>
                <a:cxn ang="0">
                  <a:pos x="80" y="246"/>
                </a:cxn>
                <a:cxn ang="0">
                  <a:pos x="7" y="182"/>
                </a:cxn>
                <a:cxn ang="0">
                  <a:pos x="15" y="188"/>
                </a:cxn>
                <a:cxn ang="0">
                  <a:pos x="34" y="137"/>
                </a:cxn>
                <a:cxn ang="0">
                  <a:pos x="24" y="140"/>
                </a:cxn>
                <a:cxn ang="0">
                  <a:pos x="25" y="68"/>
                </a:cxn>
                <a:cxn ang="0">
                  <a:pos x="56" y="95"/>
                </a:cxn>
                <a:cxn ang="0">
                  <a:pos x="80" y="80"/>
                </a:cxn>
                <a:cxn ang="0">
                  <a:pos x="80" y="39"/>
                </a:cxn>
                <a:cxn ang="0">
                  <a:pos x="36" y="19"/>
                </a:cxn>
              </a:cxnLst>
              <a:rect l="0" t="0" r="r" b="b"/>
              <a:pathLst>
                <a:path w="81" h="1037">
                  <a:moveTo>
                    <a:pt x="80" y="1037"/>
                  </a:moveTo>
                  <a:lnTo>
                    <a:pt x="80" y="1027"/>
                  </a:lnTo>
                  <a:lnTo>
                    <a:pt x="48" y="1027"/>
                  </a:lnTo>
                  <a:lnTo>
                    <a:pt x="48" y="1019"/>
                  </a:lnTo>
                  <a:lnTo>
                    <a:pt x="48" y="1019"/>
                  </a:lnTo>
                  <a:lnTo>
                    <a:pt x="48" y="1013"/>
                  </a:lnTo>
                  <a:lnTo>
                    <a:pt x="50" y="1009"/>
                  </a:lnTo>
                  <a:lnTo>
                    <a:pt x="55" y="1005"/>
                  </a:lnTo>
                  <a:lnTo>
                    <a:pt x="62" y="1004"/>
                  </a:lnTo>
                  <a:lnTo>
                    <a:pt x="62" y="1004"/>
                  </a:lnTo>
                  <a:lnTo>
                    <a:pt x="73" y="1001"/>
                  </a:lnTo>
                  <a:lnTo>
                    <a:pt x="80" y="998"/>
                  </a:lnTo>
                  <a:lnTo>
                    <a:pt x="80" y="988"/>
                  </a:lnTo>
                  <a:lnTo>
                    <a:pt x="80" y="988"/>
                  </a:lnTo>
                  <a:lnTo>
                    <a:pt x="73" y="991"/>
                  </a:lnTo>
                  <a:lnTo>
                    <a:pt x="59" y="994"/>
                  </a:lnTo>
                  <a:lnTo>
                    <a:pt x="59" y="994"/>
                  </a:lnTo>
                  <a:lnTo>
                    <a:pt x="53" y="996"/>
                  </a:lnTo>
                  <a:lnTo>
                    <a:pt x="49" y="998"/>
                  </a:lnTo>
                  <a:lnTo>
                    <a:pt x="46" y="1001"/>
                  </a:lnTo>
                  <a:lnTo>
                    <a:pt x="43" y="1005"/>
                  </a:lnTo>
                  <a:lnTo>
                    <a:pt x="43" y="1005"/>
                  </a:lnTo>
                  <a:lnTo>
                    <a:pt x="43" y="1005"/>
                  </a:lnTo>
                  <a:lnTo>
                    <a:pt x="41" y="999"/>
                  </a:lnTo>
                  <a:lnTo>
                    <a:pt x="36" y="995"/>
                  </a:lnTo>
                  <a:lnTo>
                    <a:pt x="31" y="992"/>
                  </a:lnTo>
                  <a:lnTo>
                    <a:pt x="24" y="991"/>
                  </a:lnTo>
                  <a:lnTo>
                    <a:pt x="24" y="991"/>
                  </a:lnTo>
                  <a:lnTo>
                    <a:pt x="20" y="991"/>
                  </a:lnTo>
                  <a:lnTo>
                    <a:pt x="15" y="992"/>
                  </a:lnTo>
                  <a:lnTo>
                    <a:pt x="12" y="994"/>
                  </a:lnTo>
                  <a:lnTo>
                    <a:pt x="10" y="996"/>
                  </a:lnTo>
                  <a:lnTo>
                    <a:pt x="10" y="996"/>
                  </a:lnTo>
                  <a:lnTo>
                    <a:pt x="7" y="1001"/>
                  </a:lnTo>
                  <a:lnTo>
                    <a:pt x="5" y="1006"/>
                  </a:lnTo>
                  <a:lnTo>
                    <a:pt x="4" y="1012"/>
                  </a:lnTo>
                  <a:lnTo>
                    <a:pt x="4" y="1019"/>
                  </a:lnTo>
                  <a:lnTo>
                    <a:pt x="4" y="1019"/>
                  </a:lnTo>
                  <a:lnTo>
                    <a:pt x="4" y="1029"/>
                  </a:lnTo>
                  <a:lnTo>
                    <a:pt x="5" y="1037"/>
                  </a:lnTo>
                  <a:lnTo>
                    <a:pt x="80" y="1037"/>
                  </a:lnTo>
                  <a:close/>
                  <a:moveTo>
                    <a:pt x="12" y="1027"/>
                  </a:moveTo>
                  <a:lnTo>
                    <a:pt x="12" y="1027"/>
                  </a:lnTo>
                  <a:lnTo>
                    <a:pt x="11" y="1018"/>
                  </a:lnTo>
                  <a:lnTo>
                    <a:pt x="11" y="1018"/>
                  </a:lnTo>
                  <a:lnTo>
                    <a:pt x="12" y="1011"/>
                  </a:lnTo>
                  <a:lnTo>
                    <a:pt x="14" y="1006"/>
                  </a:lnTo>
                  <a:lnTo>
                    <a:pt x="20" y="1002"/>
                  </a:lnTo>
                  <a:lnTo>
                    <a:pt x="25" y="1001"/>
                  </a:lnTo>
                  <a:lnTo>
                    <a:pt x="25" y="1001"/>
                  </a:lnTo>
                  <a:lnTo>
                    <a:pt x="31" y="1002"/>
                  </a:lnTo>
                  <a:lnTo>
                    <a:pt x="35" y="1005"/>
                  </a:lnTo>
                  <a:lnTo>
                    <a:pt x="39" y="1011"/>
                  </a:lnTo>
                  <a:lnTo>
                    <a:pt x="39" y="1018"/>
                  </a:lnTo>
                  <a:lnTo>
                    <a:pt x="39" y="1027"/>
                  </a:lnTo>
                  <a:lnTo>
                    <a:pt x="12" y="1027"/>
                  </a:lnTo>
                  <a:close/>
                  <a:moveTo>
                    <a:pt x="55" y="933"/>
                  </a:moveTo>
                  <a:lnTo>
                    <a:pt x="55" y="933"/>
                  </a:lnTo>
                  <a:lnTo>
                    <a:pt x="49" y="933"/>
                  </a:lnTo>
                  <a:lnTo>
                    <a:pt x="49" y="933"/>
                  </a:lnTo>
                  <a:lnTo>
                    <a:pt x="42" y="935"/>
                  </a:lnTo>
                  <a:lnTo>
                    <a:pt x="34" y="937"/>
                  </a:lnTo>
                  <a:lnTo>
                    <a:pt x="29" y="940"/>
                  </a:lnTo>
                  <a:lnTo>
                    <a:pt x="27" y="944"/>
                  </a:lnTo>
                  <a:lnTo>
                    <a:pt x="25" y="950"/>
                  </a:lnTo>
                  <a:lnTo>
                    <a:pt x="24" y="956"/>
                  </a:lnTo>
                  <a:lnTo>
                    <a:pt x="24" y="956"/>
                  </a:lnTo>
                  <a:lnTo>
                    <a:pt x="25" y="961"/>
                  </a:lnTo>
                  <a:lnTo>
                    <a:pt x="27" y="967"/>
                  </a:lnTo>
                  <a:lnTo>
                    <a:pt x="29" y="971"/>
                  </a:lnTo>
                  <a:lnTo>
                    <a:pt x="32" y="974"/>
                  </a:lnTo>
                  <a:lnTo>
                    <a:pt x="36" y="978"/>
                  </a:lnTo>
                  <a:lnTo>
                    <a:pt x="42" y="980"/>
                  </a:lnTo>
                  <a:lnTo>
                    <a:pt x="48" y="981"/>
                  </a:lnTo>
                  <a:lnTo>
                    <a:pt x="53" y="981"/>
                  </a:lnTo>
                  <a:lnTo>
                    <a:pt x="53" y="981"/>
                  </a:lnTo>
                  <a:lnTo>
                    <a:pt x="59" y="981"/>
                  </a:lnTo>
                  <a:lnTo>
                    <a:pt x="65" y="980"/>
                  </a:lnTo>
                  <a:lnTo>
                    <a:pt x="69" y="977"/>
                  </a:lnTo>
                  <a:lnTo>
                    <a:pt x="73" y="974"/>
                  </a:lnTo>
                  <a:lnTo>
                    <a:pt x="77" y="970"/>
                  </a:lnTo>
                  <a:lnTo>
                    <a:pt x="79" y="966"/>
                  </a:lnTo>
                  <a:lnTo>
                    <a:pt x="80" y="960"/>
                  </a:lnTo>
                  <a:lnTo>
                    <a:pt x="81" y="954"/>
                  </a:lnTo>
                  <a:lnTo>
                    <a:pt x="81" y="954"/>
                  </a:lnTo>
                  <a:lnTo>
                    <a:pt x="80" y="943"/>
                  </a:lnTo>
                  <a:lnTo>
                    <a:pt x="77" y="936"/>
                  </a:lnTo>
                  <a:lnTo>
                    <a:pt x="70" y="939"/>
                  </a:lnTo>
                  <a:lnTo>
                    <a:pt x="70" y="939"/>
                  </a:lnTo>
                  <a:lnTo>
                    <a:pt x="73" y="944"/>
                  </a:lnTo>
                  <a:lnTo>
                    <a:pt x="73" y="953"/>
                  </a:lnTo>
                  <a:lnTo>
                    <a:pt x="73" y="953"/>
                  </a:lnTo>
                  <a:lnTo>
                    <a:pt x="72" y="960"/>
                  </a:lnTo>
                  <a:lnTo>
                    <a:pt x="69" y="966"/>
                  </a:lnTo>
                  <a:lnTo>
                    <a:pt x="63" y="970"/>
                  </a:lnTo>
                  <a:lnTo>
                    <a:pt x="55" y="973"/>
                  </a:lnTo>
                  <a:lnTo>
                    <a:pt x="55" y="933"/>
                  </a:lnTo>
                  <a:close/>
                  <a:moveTo>
                    <a:pt x="48" y="971"/>
                  </a:moveTo>
                  <a:lnTo>
                    <a:pt x="48" y="971"/>
                  </a:lnTo>
                  <a:lnTo>
                    <a:pt x="42" y="971"/>
                  </a:lnTo>
                  <a:lnTo>
                    <a:pt x="36" y="968"/>
                  </a:lnTo>
                  <a:lnTo>
                    <a:pt x="32" y="963"/>
                  </a:lnTo>
                  <a:lnTo>
                    <a:pt x="32" y="960"/>
                  </a:lnTo>
                  <a:lnTo>
                    <a:pt x="31" y="957"/>
                  </a:lnTo>
                  <a:lnTo>
                    <a:pt x="31" y="957"/>
                  </a:lnTo>
                  <a:lnTo>
                    <a:pt x="32" y="953"/>
                  </a:lnTo>
                  <a:lnTo>
                    <a:pt x="32" y="950"/>
                  </a:lnTo>
                  <a:lnTo>
                    <a:pt x="36" y="946"/>
                  </a:lnTo>
                  <a:lnTo>
                    <a:pt x="42" y="943"/>
                  </a:lnTo>
                  <a:lnTo>
                    <a:pt x="48" y="943"/>
                  </a:lnTo>
                  <a:lnTo>
                    <a:pt x="48" y="971"/>
                  </a:lnTo>
                  <a:close/>
                  <a:moveTo>
                    <a:pt x="80" y="921"/>
                  </a:moveTo>
                  <a:lnTo>
                    <a:pt x="80" y="911"/>
                  </a:lnTo>
                  <a:lnTo>
                    <a:pt x="0" y="911"/>
                  </a:lnTo>
                  <a:lnTo>
                    <a:pt x="0" y="921"/>
                  </a:lnTo>
                  <a:lnTo>
                    <a:pt x="80" y="921"/>
                  </a:lnTo>
                  <a:close/>
                  <a:moveTo>
                    <a:pt x="46" y="856"/>
                  </a:moveTo>
                  <a:lnTo>
                    <a:pt x="46" y="856"/>
                  </a:lnTo>
                  <a:lnTo>
                    <a:pt x="38" y="857"/>
                  </a:lnTo>
                  <a:lnTo>
                    <a:pt x="31" y="860"/>
                  </a:lnTo>
                  <a:lnTo>
                    <a:pt x="28" y="863"/>
                  </a:lnTo>
                  <a:lnTo>
                    <a:pt x="27" y="867"/>
                  </a:lnTo>
                  <a:lnTo>
                    <a:pt x="25" y="871"/>
                  </a:lnTo>
                  <a:lnTo>
                    <a:pt x="24" y="877"/>
                  </a:lnTo>
                  <a:lnTo>
                    <a:pt x="24" y="877"/>
                  </a:lnTo>
                  <a:lnTo>
                    <a:pt x="25" y="887"/>
                  </a:lnTo>
                  <a:lnTo>
                    <a:pt x="29" y="895"/>
                  </a:lnTo>
                  <a:lnTo>
                    <a:pt x="35" y="892"/>
                  </a:lnTo>
                  <a:lnTo>
                    <a:pt x="35" y="892"/>
                  </a:lnTo>
                  <a:lnTo>
                    <a:pt x="32" y="887"/>
                  </a:lnTo>
                  <a:lnTo>
                    <a:pt x="31" y="878"/>
                  </a:lnTo>
                  <a:lnTo>
                    <a:pt x="31" y="878"/>
                  </a:lnTo>
                  <a:lnTo>
                    <a:pt x="32" y="873"/>
                  </a:lnTo>
                  <a:lnTo>
                    <a:pt x="36" y="869"/>
                  </a:lnTo>
                  <a:lnTo>
                    <a:pt x="41" y="867"/>
                  </a:lnTo>
                  <a:lnTo>
                    <a:pt x="43" y="866"/>
                  </a:lnTo>
                  <a:lnTo>
                    <a:pt x="45" y="866"/>
                  </a:lnTo>
                  <a:lnTo>
                    <a:pt x="45" y="866"/>
                  </a:lnTo>
                  <a:lnTo>
                    <a:pt x="46" y="880"/>
                  </a:lnTo>
                  <a:lnTo>
                    <a:pt x="48" y="885"/>
                  </a:lnTo>
                  <a:lnTo>
                    <a:pt x="50" y="891"/>
                  </a:lnTo>
                  <a:lnTo>
                    <a:pt x="53" y="894"/>
                  </a:lnTo>
                  <a:lnTo>
                    <a:pt x="56" y="897"/>
                  </a:lnTo>
                  <a:lnTo>
                    <a:pt x="60" y="898"/>
                  </a:lnTo>
                  <a:lnTo>
                    <a:pt x="66" y="899"/>
                  </a:lnTo>
                  <a:lnTo>
                    <a:pt x="66" y="899"/>
                  </a:lnTo>
                  <a:lnTo>
                    <a:pt x="72" y="898"/>
                  </a:lnTo>
                  <a:lnTo>
                    <a:pt x="76" y="895"/>
                  </a:lnTo>
                  <a:lnTo>
                    <a:pt x="80" y="890"/>
                  </a:lnTo>
                  <a:lnTo>
                    <a:pt x="81" y="883"/>
                  </a:lnTo>
                  <a:lnTo>
                    <a:pt x="81" y="883"/>
                  </a:lnTo>
                  <a:lnTo>
                    <a:pt x="80" y="877"/>
                  </a:lnTo>
                  <a:lnTo>
                    <a:pt x="79" y="873"/>
                  </a:lnTo>
                  <a:lnTo>
                    <a:pt x="76" y="869"/>
                  </a:lnTo>
                  <a:lnTo>
                    <a:pt x="73" y="866"/>
                  </a:lnTo>
                  <a:lnTo>
                    <a:pt x="73" y="866"/>
                  </a:lnTo>
                  <a:lnTo>
                    <a:pt x="80" y="864"/>
                  </a:lnTo>
                  <a:lnTo>
                    <a:pt x="80" y="856"/>
                  </a:lnTo>
                  <a:lnTo>
                    <a:pt x="80" y="856"/>
                  </a:lnTo>
                  <a:lnTo>
                    <a:pt x="67" y="856"/>
                  </a:lnTo>
                  <a:lnTo>
                    <a:pt x="46" y="856"/>
                  </a:lnTo>
                  <a:close/>
                  <a:moveTo>
                    <a:pt x="62" y="866"/>
                  </a:moveTo>
                  <a:lnTo>
                    <a:pt x="62" y="866"/>
                  </a:lnTo>
                  <a:lnTo>
                    <a:pt x="65" y="867"/>
                  </a:lnTo>
                  <a:lnTo>
                    <a:pt x="65" y="867"/>
                  </a:lnTo>
                  <a:lnTo>
                    <a:pt x="67" y="869"/>
                  </a:lnTo>
                  <a:lnTo>
                    <a:pt x="72" y="871"/>
                  </a:lnTo>
                  <a:lnTo>
                    <a:pt x="73" y="876"/>
                  </a:lnTo>
                  <a:lnTo>
                    <a:pt x="74" y="880"/>
                  </a:lnTo>
                  <a:lnTo>
                    <a:pt x="74" y="880"/>
                  </a:lnTo>
                  <a:lnTo>
                    <a:pt x="73" y="884"/>
                  </a:lnTo>
                  <a:lnTo>
                    <a:pt x="72" y="887"/>
                  </a:lnTo>
                  <a:lnTo>
                    <a:pt x="69" y="888"/>
                  </a:lnTo>
                  <a:lnTo>
                    <a:pt x="65" y="890"/>
                  </a:lnTo>
                  <a:lnTo>
                    <a:pt x="65" y="890"/>
                  </a:lnTo>
                  <a:lnTo>
                    <a:pt x="60" y="888"/>
                  </a:lnTo>
                  <a:lnTo>
                    <a:pt x="57" y="887"/>
                  </a:lnTo>
                  <a:lnTo>
                    <a:pt x="56" y="885"/>
                  </a:lnTo>
                  <a:lnTo>
                    <a:pt x="55" y="881"/>
                  </a:lnTo>
                  <a:lnTo>
                    <a:pt x="52" y="874"/>
                  </a:lnTo>
                  <a:lnTo>
                    <a:pt x="52" y="866"/>
                  </a:lnTo>
                  <a:lnTo>
                    <a:pt x="62" y="866"/>
                  </a:lnTo>
                  <a:close/>
                  <a:moveTo>
                    <a:pt x="15" y="839"/>
                  </a:moveTo>
                  <a:lnTo>
                    <a:pt x="25" y="839"/>
                  </a:lnTo>
                  <a:lnTo>
                    <a:pt x="25" y="847"/>
                  </a:lnTo>
                  <a:lnTo>
                    <a:pt x="34" y="847"/>
                  </a:lnTo>
                  <a:lnTo>
                    <a:pt x="34" y="839"/>
                  </a:lnTo>
                  <a:lnTo>
                    <a:pt x="63" y="839"/>
                  </a:lnTo>
                  <a:lnTo>
                    <a:pt x="63" y="839"/>
                  </a:lnTo>
                  <a:lnTo>
                    <a:pt x="72" y="838"/>
                  </a:lnTo>
                  <a:lnTo>
                    <a:pt x="77" y="835"/>
                  </a:lnTo>
                  <a:lnTo>
                    <a:pt x="77" y="835"/>
                  </a:lnTo>
                  <a:lnTo>
                    <a:pt x="80" y="831"/>
                  </a:lnTo>
                  <a:lnTo>
                    <a:pt x="81" y="824"/>
                  </a:lnTo>
                  <a:lnTo>
                    <a:pt x="81" y="824"/>
                  </a:lnTo>
                  <a:lnTo>
                    <a:pt x="80" y="819"/>
                  </a:lnTo>
                  <a:lnTo>
                    <a:pt x="80" y="815"/>
                  </a:lnTo>
                  <a:lnTo>
                    <a:pt x="72" y="815"/>
                  </a:lnTo>
                  <a:lnTo>
                    <a:pt x="72" y="815"/>
                  </a:lnTo>
                  <a:lnTo>
                    <a:pt x="73" y="821"/>
                  </a:lnTo>
                  <a:lnTo>
                    <a:pt x="73" y="821"/>
                  </a:lnTo>
                  <a:lnTo>
                    <a:pt x="72" y="825"/>
                  </a:lnTo>
                  <a:lnTo>
                    <a:pt x="70" y="826"/>
                  </a:lnTo>
                  <a:lnTo>
                    <a:pt x="67" y="828"/>
                  </a:lnTo>
                  <a:lnTo>
                    <a:pt x="62" y="829"/>
                  </a:lnTo>
                  <a:lnTo>
                    <a:pt x="34" y="829"/>
                  </a:lnTo>
                  <a:lnTo>
                    <a:pt x="34" y="815"/>
                  </a:lnTo>
                  <a:lnTo>
                    <a:pt x="25" y="815"/>
                  </a:lnTo>
                  <a:lnTo>
                    <a:pt x="25" y="829"/>
                  </a:lnTo>
                  <a:lnTo>
                    <a:pt x="12" y="829"/>
                  </a:lnTo>
                  <a:lnTo>
                    <a:pt x="15" y="839"/>
                  </a:lnTo>
                  <a:close/>
                  <a:moveTo>
                    <a:pt x="80" y="794"/>
                  </a:moveTo>
                  <a:lnTo>
                    <a:pt x="25" y="794"/>
                  </a:lnTo>
                  <a:lnTo>
                    <a:pt x="25" y="804"/>
                  </a:lnTo>
                  <a:lnTo>
                    <a:pt x="80" y="804"/>
                  </a:lnTo>
                  <a:lnTo>
                    <a:pt x="80" y="794"/>
                  </a:lnTo>
                  <a:close/>
                  <a:moveTo>
                    <a:pt x="15" y="798"/>
                  </a:moveTo>
                  <a:lnTo>
                    <a:pt x="15" y="798"/>
                  </a:lnTo>
                  <a:lnTo>
                    <a:pt x="15" y="795"/>
                  </a:lnTo>
                  <a:lnTo>
                    <a:pt x="14" y="794"/>
                  </a:lnTo>
                  <a:lnTo>
                    <a:pt x="11" y="793"/>
                  </a:lnTo>
                  <a:lnTo>
                    <a:pt x="8" y="793"/>
                  </a:lnTo>
                  <a:lnTo>
                    <a:pt x="8" y="793"/>
                  </a:lnTo>
                  <a:lnTo>
                    <a:pt x="7" y="793"/>
                  </a:lnTo>
                  <a:lnTo>
                    <a:pt x="4" y="794"/>
                  </a:lnTo>
                  <a:lnTo>
                    <a:pt x="3" y="795"/>
                  </a:lnTo>
                  <a:lnTo>
                    <a:pt x="3" y="798"/>
                  </a:lnTo>
                  <a:lnTo>
                    <a:pt x="3" y="798"/>
                  </a:lnTo>
                  <a:lnTo>
                    <a:pt x="3" y="801"/>
                  </a:lnTo>
                  <a:lnTo>
                    <a:pt x="4" y="802"/>
                  </a:lnTo>
                  <a:lnTo>
                    <a:pt x="7" y="804"/>
                  </a:lnTo>
                  <a:lnTo>
                    <a:pt x="8" y="805"/>
                  </a:lnTo>
                  <a:lnTo>
                    <a:pt x="8" y="805"/>
                  </a:lnTo>
                  <a:lnTo>
                    <a:pt x="11" y="804"/>
                  </a:lnTo>
                  <a:lnTo>
                    <a:pt x="14" y="802"/>
                  </a:lnTo>
                  <a:lnTo>
                    <a:pt x="15" y="801"/>
                  </a:lnTo>
                  <a:lnTo>
                    <a:pt x="15" y="798"/>
                  </a:lnTo>
                  <a:lnTo>
                    <a:pt x="15" y="798"/>
                  </a:lnTo>
                  <a:close/>
                  <a:moveTo>
                    <a:pt x="25" y="784"/>
                  </a:moveTo>
                  <a:lnTo>
                    <a:pt x="80" y="763"/>
                  </a:lnTo>
                  <a:lnTo>
                    <a:pt x="80" y="753"/>
                  </a:lnTo>
                  <a:lnTo>
                    <a:pt x="25" y="732"/>
                  </a:lnTo>
                  <a:lnTo>
                    <a:pt x="25" y="742"/>
                  </a:lnTo>
                  <a:lnTo>
                    <a:pt x="56" y="753"/>
                  </a:lnTo>
                  <a:lnTo>
                    <a:pt x="56" y="753"/>
                  </a:lnTo>
                  <a:lnTo>
                    <a:pt x="70" y="757"/>
                  </a:lnTo>
                  <a:lnTo>
                    <a:pt x="70" y="759"/>
                  </a:lnTo>
                  <a:lnTo>
                    <a:pt x="70" y="759"/>
                  </a:lnTo>
                  <a:lnTo>
                    <a:pt x="56" y="763"/>
                  </a:lnTo>
                  <a:lnTo>
                    <a:pt x="25" y="773"/>
                  </a:lnTo>
                  <a:lnTo>
                    <a:pt x="25" y="784"/>
                  </a:lnTo>
                  <a:close/>
                  <a:moveTo>
                    <a:pt x="55" y="679"/>
                  </a:moveTo>
                  <a:lnTo>
                    <a:pt x="55" y="679"/>
                  </a:lnTo>
                  <a:lnTo>
                    <a:pt x="49" y="679"/>
                  </a:lnTo>
                  <a:lnTo>
                    <a:pt x="49" y="679"/>
                  </a:lnTo>
                  <a:lnTo>
                    <a:pt x="42" y="680"/>
                  </a:lnTo>
                  <a:lnTo>
                    <a:pt x="34" y="683"/>
                  </a:lnTo>
                  <a:lnTo>
                    <a:pt x="29" y="686"/>
                  </a:lnTo>
                  <a:lnTo>
                    <a:pt x="27" y="690"/>
                  </a:lnTo>
                  <a:lnTo>
                    <a:pt x="25" y="696"/>
                  </a:lnTo>
                  <a:lnTo>
                    <a:pt x="24" y="701"/>
                  </a:lnTo>
                  <a:lnTo>
                    <a:pt x="24" y="701"/>
                  </a:lnTo>
                  <a:lnTo>
                    <a:pt x="25" y="707"/>
                  </a:lnTo>
                  <a:lnTo>
                    <a:pt x="27" y="712"/>
                  </a:lnTo>
                  <a:lnTo>
                    <a:pt x="29" y="717"/>
                  </a:lnTo>
                  <a:lnTo>
                    <a:pt x="32" y="719"/>
                  </a:lnTo>
                  <a:lnTo>
                    <a:pt x="36" y="722"/>
                  </a:lnTo>
                  <a:lnTo>
                    <a:pt x="42" y="725"/>
                  </a:lnTo>
                  <a:lnTo>
                    <a:pt x="48" y="727"/>
                  </a:lnTo>
                  <a:lnTo>
                    <a:pt x="53" y="727"/>
                  </a:lnTo>
                  <a:lnTo>
                    <a:pt x="53" y="727"/>
                  </a:lnTo>
                  <a:lnTo>
                    <a:pt x="59" y="727"/>
                  </a:lnTo>
                  <a:lnTo>
                    <a:pt x="65" y="725"/>
                  </a:lnTo>
                  <a:lnTo>
                    <a:pt x="69" y="722"/>
                  </a:lnTo>
                  <a:lnTo>
                    <a:pt x="73" y="719"/>
                  </a:lnTo>
                  <a:lnTo>
                    <a:pt x="77" y="715"/>
                  </a:lnTo>
                  <a:lnTo>
                    <a:pt x="79" y="711"/>
                  </a:lnTo>
                  <a:lnTo>
                    <a:pt x="80" y="705"/>
                  </a:lnTo>
                  <a:lnTo>
                    <a:pt x="81" y="700"/>
                  </a:lnTo>
                  <a:lnTo>
                    <a:pt x="81" y="700"/>
                  </a:lnTo>
                  <a:lnTo>
                    <a:pt x="80" y="689"/>
                  </a:lnTo>
                  <a:lnTo>
                    <a:pt x="77" y="682"/>
                  </a:lnTo>
                  <a:lnTo>
                    <a:pt x="70" y="684"/>
                  </a:lnTo>
                  <a:lnTo>
                    <a:pt x="70" y="684"/>
                  </a:lnTo>
                  <a:lnTo>
                    <a:pt x="73" y="690"/>
                  </a:lnTo>
                  <a:lnTo>
                    <a:pt x="73" y="698"/>
                  </a:lnTo>
                  <a:lnTo>
                    <a:pt x="73" y="698"/>
                  </a:lnTo>
                  <a:lnTo>
                    <a:pt x="72" y="705"/>
                  </a:lnTo>
                  <a:lnTo>
                    <a:pt x="69" y="711"/>
                  </a:lnTo>
                  <a:lnTo>
                    <a:pt x="63" y="715"/>
                  </a:lnTo>
                  <a:lnTo>
                    <a:pt x="55" y="717"/>
                  </a:lnTo>
                  <a:lnTo>
                    <a:pt x="55" y="679"/>
                  </a:lnTo>
                  <a:close/>
                  <a:moveTo>
                    <a:pt x="48" y="717"/>
                  </a:moveTo>
                  <a:lnTo>
                    <a:pt x="48" y="717"/>
                  </a:lnTo>
                  <a:lnTo>
                    <a:pt x="42" y="715"/>
                  </a:lnTo>
                  <a:lnTo>
                    <a:pt x="36" y="712"/>
                  </a:lnTo>
                  <a:lnTo>
                    <a:pt x="32" y="708"/>
                  </a:lnTo>
                  <a:lnTo>
                    <a:pt x="32" y="705"/>
                  </a:lnTo>
                  <a:lnTo>
                    <a:pt x="31" y="703"/>
                  </a:lnTo>
                  <a:lnTo>
                    <a:pt x="31" y="703"/>
                  </a:lnTo>
                  <a:lnTo>
                    <a:pt x="32" y="698"/>
                  </a:lnTo>
                  <a:lnTo>
                    <a:pt x="32" y="696"/>
                  </a:lnTo>
                  <a:lnTo>
                    <a:pt x="36" y="691"/>
                  </a:lnTo>
                  <a:lnTo>
                    <a:pt x="42" y="689"/>
                  </a:lnTo>
                  <a:lnTo>
                    <a:pt x="48" y="689"/>
                  </a:lnTo>
                  <a:lnTo>
                    <a:pt x="48" y="717"/>
                  </a:lnTo>
                  <a:close/>
                  <a:moveTo>
                    <a:pt x="77" y="646"/>
                  </a:moveTo>
                  <a:lnTo>
                    <a:pt x="77" y="646"/>
                  </a:lnTo>
                  <a:lnTo>
                    <a:pt x="80" y="639"/>
                  </a:lnTo>
                  <a:lnTo>
                    <a:pt x="81" y="631"/>
                  </a:lnTo>
                  <a:lnTo>
                    <a:pt x="81" y="631"/>
                  </a:lnTo>
                  <a:lnTo>
                    <a:pt x="80" y="622"/>
                  </a:lnTo>
                  <a:lnTo>
                    <a:pt x="77" y="617"/>
                  </a:lnTo>
                  <a:lnTo>
                    <a:pt x="72" y="613"/>
                  </a:lnTo>
                  <a:lnTo>
                    <a:pt x="65" y="611"/>
                  </a:lnTo>
                  <a:lnTo>
                    <a:pt x="65" y="611"/>
                  </a:lnTo>
                  <a:lnTo>
                    <a:pt x="59" y="611"/>
                  </a:lnTo>
                  <a:lnTo>
                    <a:pt x="55" y="614"/>
                  </a:lnTo>
                  <a:lnTo>
                    <a:pt x="50" y="620"/>
                  </a:lnTo>
                  <a:lnTo>
                    <a:pt x="48" y="625"/>
                  </a:lnTo>
                  <a:lnTo>
                    <a:pt x="48" y="625"/>
                  </a:lnTo>
                  <a:lnTo>
                    <a:pt x="45" y="632"/>
                  </a:lnTo>
                  <a:lnTo>
                    <a:pt x="42" y="635"/>
                  </a:lnTo>
                  <a:lnTo>
                    <a:pt x="39" y="635"/>
                  </a:lnTo>
                  <a:lnTo>
                    <a:pt x="39" y="635"/>
                  </a:lnTo>
                  <a:lnTo>
                    <a:pt x="36" y="635"/>
                  </a:lnTo>
                  <a:lnTo>
                    <a:pt x="34" y="634"/>
                  </a:lnTo>
                  <a:lnTo>
                    <a:pt x="32" y="631"/>
                  </a:lnTo>
                  <a:lnTo>
                    <a:pt x="31" y="627"/>
                  </a:lnTo>
                  <a:lnTo>
                    <a:pt x="31" y="627"/>
                  </a:lnTo>
                  <a:lnTo>
                    <a:pt x="32" y="620"/>
                  </a:lnTo>
                  <a:lnTo>
                    <a:pt x="35" y="615"/>
                  </a:lnTo>
                  <a:lnTo>
                    <a:pt x="28" y="613"/>
                  </a:lnTo>
                  <a:lnTo>
                    <a:pt x="28" y="613"/>
                  </a:lnTo>
                  <a:lnTo>
                    <a:pt x="25" y="618"/>
                  </a:lnTo>
                  <a:lnTo>
                    <a:pt x="24" y="627"/>
                  </a:lnTo>
                  <a:lnTo>
                    <a:pt x="24" y="627"/>
                  </a:lnTo>
                  <a:lnTo>
                    <a:pt x="25" y="634"/>
                  </a:lnTo>
                  <a:lnTo>
                    <a:pt x="29" y="639"/>
                  </a:lnTo>
                  <a:lnTo>
                    <a:pt x="34" y="644"/>
                  </a:lnTo>
                  <a:lnTo>
                    <a:pt x="41" y="645"/>
                  </a:lnTo>
                  <a:lnTo>
                    <a:pt x="41" y="645"/>
                  </a:lnTo>
                  <a:lnTo>
                    <a:pt x="45" y="644"/>
                  </a:lnTo>
                  <a:lnTo>
                    <a:pt x="49" y="642"/>
                  </a:lnTo>
                  <a:lnTo>
                    <a:pt x="52" y="637"/>
                  </a:lnTo>
                  <a:lnTo>
                    <a:pt x="56" y="631"/>
                  </a:lnTo>
                  <a:lnTo>
                    <a:pt x="56" y="631"/>
                  </a:lnTo>
                  <a:lnTo>
                    <a:pt x="57" y="625"/>
                  </a:lnTo>
                  <a:lnTo>
                    <a:pt x="60" y="622"/>
                  </a:lnTo>
                  <a:lnTo>
                    <a:pt x="62" y="621"/>
                  </a:lnTo>
                  <a:lnTo>
                    <a:pt x="66" y="621"/>
                  </a:lnTo>
                  <a:lnTo>
                    <a:pt x="66" y="621"/>
                  </a:lnTo>
                  <a:lnTo>
                    <a:pt x="69" y="621"/>
                  </a:lnTo>
                  <a:lnTo>
                    <a:pt x="72" y="622"/>
                  </a:lnTo>
                  <a:lnTo>
                    <a:pt x="73" y="627"/>
                  </a:lnTo>
                  <a:lnTo>
                    <a:pt x="73" y="631"/>
                  </a:lnTo>
                  <a:lnTo>
                    <a:pt x="73" y="631"/>
                  </a:lnTo>
                  <a:lnTo>
                    <a:pt x="73" y="638"/>
                  </a:lnTo>
                  <a:lnTo>
                    <a:pt x="70" y="644"/>
                  </a:lnTo>
                  <a:lnTo>
                    <a:pt x="77" y="646"/>
                  </a:lnTo>
                  <a:close/>
                  <a:moveTo>
                    <a:pt x="70" y="561"/>
                  </a:moveTo>
                  <a:lnTo>
                    <a:pt x="70" y="561"/>
                  </a:lnTo>
                  <a:lnTo>
                    <a:pt x="72" y="566"/>
                  </a:lnTo>
                  <a:lnTo>
                    <a:pt x="73" y="573"/>
                  </a:lnTo>
                  <a:lnTo>
                    <a:pt x="73" y="573"/>
                  </a:lnTo>
                  <a:lnTo>
                    <a:pt x="72" y="580"/>
                  </a:lnTo>
                  <a:lnTo>
                    <a:pt x="67" y="587"/>
                  </a:lnTo>
                  <a:lnTo>
                    <a:pt x="62" y="590"/>
                  </a:lnTo>
                  <a:lnTo>
                    <a:pt x="53" y="592"/>
                  </a:lnTo>
                  <a:lnTo>
                    <a:pt x="53" y="592"/>
                  </a:lnTo>
                  <a:lnTo>
                    <a:pt x="45" y="592"/>
                  </a:lnTo>
                  <a:lnTo>
                    <a:pt x="38" y="587"/>
                  </a:lnTo>
                  <a:lnTo>
                    <a:pt x="35" y="584"/>
                  </a:lnTo>
                  <a:lnTo>
                    <a:pt x="34" y="582"/>
                  </a:lnTo>
                  <a:lnTo>
                    <a:pt x="32" y="577"/>
                  </a:lnTo>
                  <a:lnTo>
                    <a:pt x="32" y="573"/>
                  </a:lnTo>
                  <a:lnTo>
                    <a:pt x="32" y="573"/>
                  </a:lnTo>
                  <a:lnTo>
                    <a:pt x="32" y="566"/>
                  </a:lnTo>
                  <a:lnTo>
                    <a:pt x="35" y="562"/>
                  </a:lnTo>
                  <a:lnTo>
                    <a:pt x="27" y="559"/>
                  </a:lnTo>
                  <a:lnTo>
                    <a:pt x="27" y="559"/>
                  </a:lnTo>
                  <a:lnTo>
                    <a:pt x="25" y="565"/>
                  </a:lnTo>
                  <a:lnTo>
                    <a:pt x="24" y="573"/>
                  </a:lnTo>
                  <a:lnTo>
                    <a:pt x="24" y="573"/>
                  </a:lnTo>
                  <a:lnTo>
                    <a:pt x="25" y="579"/>
                  </a:lnTo>
                  <a:lnTo>
                    <a:pt x="27" y="584"/>
                  </a:lnTo>
                  <a:lnTo>
                    <a:pt x="29" y="590"/>
                  </a:lnTo>
                  <a:lnTo>
                    <a:pt x="32" y="594"/>
                  </a:lnTo>
                  <a:lnTo>
                    <a:pt x="36" y="597"/>
                  </a:lnTo>
                  <a:lnTo>
                    <a:pt x="42" y="600"/>
                  </a:lnTo>
                  <a:lnTo>
                    <a:pt x="48" y="601"/>
                  </a:lnTo>
                  <a:lnTo>
                    <a:pt x="53" y="603"/>
                  </a:lnTo>
                  <a:lnTo>
                    <a:pt x="53" y="603"/>
                  </a:lnTo>
                  <a:lnTo>
                    <a:pt x="59" y="601"/>
                  </a:lnTo>
                  <a:lnTo>
                    <a:pt x="65" y="600"/>
                  </a:lnTo>
                  <a:lnTo>
                    <a:pt x="69" y="599"/>
                  </a:lnTo>
                  <a:lnTo>
                    <a:pt x="73" y="594"/>
                  </a:lnTo>
                  <a:lnTo>
                    <a:pt x="77" y="592"/>
                  </a:lnTo>
                  <a:lnTo>
                    <a:pt x="79" y="586"/>
                  </a:lnTo>
                  <a:lnTo>
                    <a:pt x="80" y="580"/>
                  </a:lnTo>
                  <a:lnTo>
                    <a:pt x="81" y="575"/>
                  </a:lnTo>
                  <a:lnTo>
                    <a:pt x="81" y="575"/>
                  </a:lnTo>
                  <a:lnTo>
                    <a:pt x="80" y="565"/>
                  </a:lnTo>
                  <a:lnTo>
                    <a:pt x="79" y="559"/>
                  </a:lnTo>
                  <a:lnTo>
                    <a:pt x="70" y="561"/>
                  </a:lnTo>
                  <a:close/>
                  <a:moveTo>
                    <a:pt x="81" y="525"/>
                  </a:moveTo>
                  <a:lnTo>
                    <a:pt x="81" y="525"/>
                  </a:lnTo>
                  <a:lnTo>
                    <a:pt x="80" y="521"/>
                  </a:lnTo>
                  <a:lnTo>
                    <a:pt x="80" y="516"/>
                  </a:lnTo>
                  <a:lnTo>
                    <a:pt x="77" y="511"/>
                  </a:lnTo>
                  <a:lnTo>
                    <a:pt x="74" y="507"/>
                  </a:lnTo>
                  <a:lnTo>
                    <a:pt x="70" y="504"/>
                  </a:lnTo>
                  <a:lnTo>
                    <a:pt x="65" y="502"/>
                  </a:lnTo>
                  <a:lnTo>
                    <a:pt x="59" y="499"/>
                  </a:lnTo>
                  <a:lnTo>
                    <a:pt x="52" y="499"/>
                  </a:lnTo>
                  <a:lnTo>
                    <a:pt x="52" y="499"/>
                  </a:lnTo>
                  <a:lnTo>
                    <a:pt x="46" y="499"/>
                  </a:lnTo>
                  <a:lnTo>
                    <a:pt x="41" y="500"/>
                  </a:lnTo>
                  <a:lnTo>
                    <a:pt x="36" y="503"/>
                  </a:lnTo>
                  <a:lnTo>
                    <a:pt x="32" y="506"/>
                  </a:lnTo>
                  <a:lnTo>
                    <a:pt x="28" y="510"/>
                  </a:lnTo>
                  <a:lnTo>
                    <a:pt x="27" y="514"/>
                  </a:lnTo>
                  <a:lnTo>
                    <a:pt x="25" y="520"/>
                  </a:lnTo>
                  <a:lnTo>
                    <a:pt x="24" y="525"/>
                  </a:lnTo>
                  <a:lnTo>
                    <a:pt x="24" y="525"/>
                  </a:lnTo>
                  <a:lnTo>
                    <a:pt x="25" y="530"/>
                  </a:lnTo>
                  <a:lnTo>
                    <a:pt x="27" y="535"/>
                  </a:lnTo>
                  <a:lnTo>
                    <a:pt x="28" y="539"/>
                  </a:lnTo>
                  <a:lnTo>
                    <a:pt x="32" y="544"/>
                  </a:lnTo>
                  <a:lnTo>
                    <a:pt x="36" y="547"/>
                  </a:lnTo>
                  <a:lnTo>
                    <a:pt x="41" y="549"/>
                  </a:lnTo>
                  <a:lnTo>
                    <a:pt x="46" y="551"/>
                  </a:lnTo>
                  <a:lnTo>
                    <a:pt x="53" y="552"/>
                  </a:lnTo>
                  <a:lnTo>
                    <a:pt x="53" y="552"/>
                  </a:lnTo>
                  <a:lnTo>
                    <a:pt x="59" y="551"/>
                  </a:lnTo>
                  <a:lnTo>
                    <a:pt x="65" y="549"/>
                  </a:lnTo>
                  <a:lnTo>
                    <a:pt x="70" y="548"/>
                  </a:lnTo>
                  <a:lnTo>
                    <a:pt x="73" y="544"/>
                  </a:lnTo>
                  <a:lnTo>
                    <a:pt x="77" y="541"/>
                  </a:lnTo>
                  <a:lnTo>
                    <a:pt x="79" y="535"/>
                  </a:lnTo>
                  <a:lnTo>
                    <a:pt x="80" y="531"/>
                  </a:lnTo>
                  <a:lnTo>
                    <a:pt x="81" y="525"/>
                  </a:lnTo>
                  <a:lnTo>
                    <a:pt x="81" y="525"/>
                  </a:lnTo>
                  <a:close/>
                  <a:moveTo>
                    <a:pt x="73" y="525"/>
                  </a:moveTo>
                  <a:lnTo>
                    <a:pt x="73" y="525"/>
                  </a:lnTo>
                  <a:lnTo>
                    <a:pt x="72" y="532"/>
                  </a:lnTo>
                  <a:lnTo>
                    <a:pt x="67" y="537"/>
                  </a:lnTo>
                  <a:lnTo>
                    <a:pt x="62" y="541"/>
                  </a:lnTo>
                  <a:lnTo>
                    <a:pt x="53" y="542"/>
                  </a:lnTo>
                  <a:lnTo>
                    <a:pt x="53" y="542"/>
                  </a:lnTo>
                  <a:lnTo>
                    <a:pt x="45" y="541"/>
                  </a:lnTo>
                  <a:lnTo>
                    <a:pt x="38" y="538"/>
                  </a:lnTo>
                  <a:lnTo>
                    <a:pt x="35" y="535"/>
                  </a:lnTo>
                  <a:lnTo>
                    <a:pt x="34" y="532"/>
                  </a:lnTo>
                  <a:lnTo>
                    <a:pt x="32" y="530"/>
                  </a:lnTo>
                  <a:lnTo>
                    <a:pt x="32" y="525"/>
                  </a:lnTo>
                  <a:lnTo>
                    <a:pt x="32" y="525"/>
                  </a:lnTo>
                  <a:lnTo>
                    <a:pt x="32" y="521"/>
                  </a:lnTo>
                  <a:lnTo>
                    <a:pt x="34" y="517"/>
                  </a:lnTo>
                  <a:lnTo>
                    <a:pt x="36" y="514"/>
                  </a:lnTo>
                  <a:lnTo>
                    <a:pt x="39" y="513"/>
                  </a:lnTo>
                  <a:lnTo>
                    <a:pt x="45" y="510"/>
                  </a:lnTo>
                  <a:lnTo>
                    <a:pt x="52" y="509"/>
                  </a:lnTo>
                  <a:lnTo>
                    <a:pt x="52" y="509"/>
                  </a:lnTo>
                  <a:lnTo>
                    <a:pt x="60" y="510"/>
                  </a:lnTo>
                  <a:lnTo>
                    <a:pt x="67" y="514"/>
                  </a:lnTo>
                  <a:lnTo>
                    <a:pt x="72" y="518"/>
                  </a:lnTo>
                  <a:lnTo>
                    <a:pt x="73" y="525"/>
                  </a:lnTo>
                  <a:lnTo>
                    <a:pt x="73" y="525"/>
                  </a:lnTo>
                  <a:close/>
                  <a:moveTo>
                    <a:pt x="80" y="486"/>
                  </a:moveTo>
                  <a:lnTo>
                    <a:pt x="80" y="476"/>
                  </a:lnTo>
                  <a:lnTo>
                    <a:pt x="50" y="476"/>
                  </a:lnTo>
                  <a:lnTo>
                    <a:pt x="50" y="476"/>
                  </a:lnTo>
                  <a:lnTo>
                    <a:pt x="46" y="476"/>
                  </a:lnTo>
                  <a:lnTo>
                    <a:pt x="46" y="476"/>
                  </a:lnTo>
                  <a:lnTo>
                    <a:pt x="41" y="475"/>
                  </a:lnTo>
                  <a:lnTo>
                    <a:pt x="36" y="471"/>
                  </a:lnTo>
                  <a:lnTo>
                    <a:pt x="35" y="468"/>
                  </a:lnTo>
                  <a:lnTo>
                    <a:pt x="34" y="462"/>
                  </a:lnTo>
                  <a:lnTo>
                    <a:pt x="34" y="462"/>
                  </a:lnTo>
                  <a:lnTo>
                    <a:pt x="34" y="459"/>
                  </a:lnTo>
                  <a:lnTo>
                    <a:pt x="25" y="459"/>
                  </a:lnTo>
                  <a:lnTo>
                    <a:pt x="25" y="459"/>
                  </a:lnTo>
                  <a:lnTo>
                    <a:pt x="24" y="462"/>
                  </a:lnTo>
                  <a:lnTo>
                    <a:pt x="24" y="462"/>
                  </a:lnTo>
                  <a:lnTo>
                    <a:pt x="25" y="466"/>
                  </a:lnTo>
                  <a:lnTo>
                    <a:pt x="28" y="471"/>
                  </a:lnTo>
                  <a:lnTo>
                    <a:pt x="31" y="475"/>
                  </a:lnTo>
                  <a:lnTo>
                    <a:pt x="36" y="478"/>
                  </a:lnTo>
                  <a:lnTo>
                    <a:pt x="36" y="478"/>
                  </a:lnTo>
                  <a:lnTo>
                    <a:pt x="25" y="478"/>
                  </a:lnTo>
                  <a:lnTo>
                    <a:pt x="25" y="486"/>
                  </a:lnTo>
                  <a:lnTo>
                    <a:pt x="25" y="486"/>
                  </a:lnTo>
                  <a:lnTo>
                    <a:pt x="42" y="486"/>
                  </a:lnTo>
                  <a:lnTo>
                    <a:pt x="80" y="486"/>
                  </a:lnTo>
                  <a:close/>
                  <a:moveTo>
                    <a:pt x="55" y="406"/>
                  </a:moveTo>
                  <a:lnTo>
                    <a:pt x="55" y="406"/>
                  </a:lnTo>
                  <a:lnTo>
                    <a:pt x="49" y="404"/>
                  </a:lnTo>
                  <a:lnTo>
                    <a:pt x="49" y="404"/>
                  </a:lnTo>
                  <a:lnTo>
                    <a:pt x="42" y="406"/>
                  </a:lnTo>
                  <a:lnTo>
                    <a:pt x="34" y="410"/>
                  </a:lnTo>
                  <a:lnTo>
                    <a:pt x="29" y="413"/>
                  </a:lnTo>
                  <a:lnTo>
                    <a:pt x="27" y="417"/>
                  </a:lnTo>
                  <a:lnTo>
                    <a:pt x="25" y="421"/>
                  </a:lnTo>
                  <a:lnTo>
                    <a:pt x="24" y="427"/>
                  </a:lnTo>
                  <a:lnTo>
                    <a:pt x="24" y="427"/>
                  </a:lnTo>
                  <a:lnTo>
                    <a:pt x="25" y="433"/>
                  </a:lnTo>
                  <a:lnTo>
                    <a:pt x="27" y="438"/>
                  </a:lnTo>
                  <a:lnTo>
                    <a:pt x="29" y="442"/>
                  </a:lnTo>
                  <a:lnTo>
                    <a:pt x="32" y="447"/>
                  </a:lnTo>
                  <a:lnTo>
                    <a:pt x="36" y="449"/>
                  </a:lnTo>
                  <a:lnTo>
                    <a:pt x="42" y="451"/>
                  </a:lnTo>
                  <a:lnTo>
                    <a:pt x="48" y="452"/>
                  </a:lnTo>
                  <a:lnTo>
                    <a:pt x="53" y="454"/>
                  </a:lnTo>
                  <a:lnTo>
                    <a:pt x="53" y="454"/>
                  </a:lnTo>
                  <a:lnTo>
                    <a:pt x="59" y="452"/>
                  </a:lnTo>
                  <a:lnTo>
                    <a:pt x="65" y="451"/>
                  </a:lnTo>
                  <a:lnTo>
                    <a:pt x="69" y="449"/>
                  </a:lnTo>
                  <a:lnTo>
                    <a:pt x="73" y="447"/>
                  </a:lnTo>
                  <a:lnTo>
                    <a:pt x="77" y="442"/>
                  </a:lnTo>
                  <a:lnTo>
                    <a:pt x="79" y="438"/>
                  </a:lnTo>
                  <a:lnTo>
                    <a:pt x="80" y="433"/>
                  </a:lnTo>
                  <a:lnTo>
                    <a:pt x="81" y="427"/>
                  </a:lnTo>
                  <a:lnTo>
                    <a:pt x="81" y="427"/>
                  </a:lnTo>
                  <a:lnTo>
                    <a:pt x="80" y="416"/>
                  </a:lnTo>
                  <a:lnTo>
                    <a:pt x="77" y="409"/>
                  </a:lnTo>
                  <a:lnTo>
                    <a:pt x="70" y="410"/>
                  </a:lnTo>
                  <a:lnTo>
                    <a:pt x="70" y="410"/>
                  </a:lnTo>
                  <a:lnTo>
                    <a:pt x="73" y="416"/>
                  </a:lnTo>
                  <a:lnTo>
                    <a:pt x="73" y="426"/>
                  </a:lnTo>
                  <a:lnTo>
                    <a:pt x="73" y="426"/>
                  </a:lnTo>
                  <a:lnTo>
                    <a:pt x="72" y="433"/>
                  </a:lnTo>
                  <a:lnTo>
                    <a:pt x="69" y="438"/>
                  </a:lnTo>
                  <a:lnTo>
                    <a:pt x="63" y="442"/>
                  </a:lnTo>
                  <a:lnTo>
                    <a:pt x="55" y="444"/>
                  </a:lnTo>
                  <a:lnTo>
                    <a:pt x="55" y="406"/>
                  </a:lnTo>
                  <a:close/>
                  <a:moveTo>
                    <a:pt x="48" y="444"/>
                  </a:moveTo>
                  <a:lnTo>
                    <a:pt x="48" y="444"/>
                  </a:lnTo>
                  <a:lnTo>
                    <a:pt x="42" y="442"/>
                  </a:lnTo>
                  <a:lnTo>
                    <a:pt x="36" y="440"/>
                  </a:lnTo>
                  <a:lnTo>
                    <a:pt x="32" y="435"/>
                  </a:lnTo>
                  <a:lnTo>
                    <a:pt x="32" y="431"/>
                  </a:lnTo>
                  <a:lnTo>
                    <a:pt x="31" y="428"/>
                  </a:lnTo>
                  <a:lnTo>
                    <a:pt x="31" y="428"/>
                  </a:lnTo>
                  <a:lnTo>
                    <a:pt x="32" y="424"/>
                  </a:lnTo>
                  <a:lnTo>
                    <a:pt x="32" y="421"/>
                  </a:lnTo>
                  <a:lnTo>
                    <a:pt x="36" y="417"/>
                  </a:lnTo>
                  <a:lnTo>
                    <a:pt x="42" y="416"/>
                  </a:lnTo>
                  <a:lnTo>
                    <a:pt x="48" y="414"/>
                  </a:lnTo>
                  <a:lnTo>
                    <a:pt x="48" y="444"/>
                  </a:lnTo>
                  <a:close/>
                  <a:moveTo>
                    <a:pt x="15" y="367"/>
                  </a:moveTo>
                  <a:lnTo>
                    <a:pt x="25" y="367"/>
                  </a:lnTo>
                  <a:lnTo>
                    <a:pt x="25" y="375"/>
                  </a:lnTo>
                  <a:lnTo>
                    <a:pt x="34" y="375"/>
                  </a:lnTo>
                  <a:lnTo>
                    <a:pt x="34" y="367"/>
                  </a:lnTo>
                  <a:lnTo>
                    <a:pt x="63" y="367"/>
                  </a:lnTo>
                  <a:lnTo>
                    <a:pt x="63" y="367"/>
                  </a:lnTo>
                  <a:lnTo>
                    <a:pt x="72" y="367"/>
                  </a:lnTo>
                  <a:lnTo>
                    <a:pt x="77" y="362"/>
                  </a:lnTo>
                  <a:lnTo>
                    <a:pt x="77" y="362"/>
                  </a:lnTo>
                  <a:lnTo>
                    <a:pt x="80" y="358"/>
                  </a:lnTo>
                  <a:lnTo>
                    <a:pt x="81" y="352"/>
                  </a:lnTo>
                  <a:lnTo>
                    <a:pt x="81" y="352"/>
                  </a:lnTo>
                  <a:lnTo>
                    <a:pt x="80" y="347"/>
                  </a:lnTo>
                  <a:lnTo>
                    <a:pt x="80" y="344"/>
                  </a:lnTo>
                  <a:lnTo>
                    <a:pt x="72" y="344"/>
                  </a:lnTo>
                  <a:lnTo>
                    <a:pt x="72" y="344"/>
                  </a:lnTo>
                  <a:lnTo>
                    <a:pt x="73" y="350"/>
                  </a:lnTo>
                  <a:lnTo>
                    <a:pt x="73" y="350"/>
                  </a:lnTo>
                  <a:lnTo>
                    <a:pt x="72" y="354"/>
                  </a:lnTo>
                  <a:lnTo>
                    <a:pt x="70" y="355"/>
                  </a:lnTo>
                  <a:lnTo>
                    <a:pt x="67" y="357"/>
                  </a:lnTo>
                  <a:lnTo>
                    <a:pt x="62" y="357"/>
                  </a:lnTo>
                  <a:lnTo>
                    <a:pt x="34" y="357"/>
                  </a:lnTo>
                  <a:lnTo>
                    <a:pt x="34" y="343"/>
                  </a:lnTo>
                  <a:lnTo>
                    <a:pt x="25" y="343"/>
                  </a:lnTo>
                  <a:lnTo>
                    <a:pt x="25" y="357"/>
                  </a:lnTo>
                  <a:lnTo>
                    <a:pt x="12" y="357"/>
                  </a:lnTo>
                  <a:lnTo>
                    <a:pt x="15" y="367"/>
                  </a:lnTo>
                  <a:close/>
                  <a:moveTo>
                    <a:pt x="81" y="309"/>
                  </a:moveTo>
                  <a:lnTo>
                    <a:pt x="81" y="309"/>
                  </a:lnTo>
                  <a:lnTo>
                    <a:pt x="80" y="305"/>
                  </a:lnTo>
                  <a:lnTo>
                    <a:pt x="80" y="300"/>
                  </a:lnTo>
                  <a:lnTo>
                    <a:pt x="77" y="295"/>
                  </a:lnTo>
                  <a:lnTo>
                    <a:pt x="74" y="291"/>
                  </a:lnTo>
                  <a:lnTo>
                    <a:pt x="70" y="288"/>
                  </a:lnTo>
                  <a:lnTo>
                    <a:pt x="65" y="285"/>
                  </a:lnTo>
                  <a:lnTo>
                    <a:pt x="59" y="284"/>
                  </a:lnTo>
                  <a:lnTo>
                    <a:pt x="52" y="282"/>
                  </a:lnTo>
                  <a:lnTo>
                    <a:pt x="52" y="282"/>
                  </a:lnTo>
                  <a:lnTo>
                    <a:pt x="46" y="284"/>
                  </a:lnTo>
                  <a:lnTo>
                    <a:pt x="41" y="285"/>
                  </a:lnTo>
                  <a:lnTo>
                    <a:pt x="36" y="286"/>
                  </a:lnTo>
                  <a:lnTo>
                    <a:pt x="32" y="289"/>
                  </a:lnTo>
                  <a:lnTo>
                    <a:pt x="28" y="293"/>
                  </a:lnTo>
                  <a:lnTo>
                    <a:pt x="27" y="298"/>
                  </a:lnTo>
                  <a:lnTo>
                    <a:pt x="25" y="303"/>
                  </a:lnTo>
                  <a:lnTo>
                    <a:pt x="24" y="309"/>
                  </a:lnTo>
                  <a:lnTo>
                    <a:pt x="24" y="309"/>
                  </a:lnTo>
                  <a:lnTo>
                    <a:pt x="25" y="314"/>
                  </a:lnTo>
                  <a:lnTo>
                    <a:pt x="27" y="319"/>
                  </a:lnTo>
                  <a:lnTo>
                    <a:pt x="28" y="324"/>
                  </a:lnTo>
                  <a:lnTo>
                    <a:pt x="32" y="329"/>
                  </a:lnTo>
                  <a:lnTo>
                    <a:pt x="36" y="331"/>
                  </a:lnTo>
                  <a:lnTo>
                    <a:pt x="41" y="334"/>
                  </a:lnTo>
                  <a:lnTo>
                    <a:pt x="46" y="336"/>
                  </a:lnTo>
                  <a:lnTo>
                    <a:pt x="53" y="336"/>
                  </a:lnTo>
                  <a:lnTo>
                    <a:pt x="53" y="336"/>
                  </a:lnTo>
                  <a:lnTo>
                    <a:pt x="59" y="336"/>
                  </a:lnTo>
                  <a:lnTo>
                    <a:pt x="65" y="334"/>
                  </a:lnTo>
                  <a:lnTo>
                    <a:pt x="70" y="331"/>
                  </a:lnTo>
                  <a:lnTo>
                    <a:pt x="73" y="329"/>
                  </a:lnTo>
                  <a:lnTo>
                    <a:pt x="77" y="324"/>
                  </a:lnTo>
                  <a:lnTo>
                    <a:pt x="79" y="320"/>
                  </a:lnTo>
                  <a:lnTo>
                    <a:pt x="80" y="314"/>
                  </a:lnTo>
                  <a:lnTo>
                    <a:pt x="81" y="310"/>
                  </a:lnTo>
                  <a:lnTo>
                    <a:pt x="81" y="309"/>
                  </a:lnTo>
                  <a:close/>
                  <a:moveTo>
                    <a:pt x="73" y="309"/>
                  </a:moveTo>
                  <a:lnTo>
                    <a:pt x="73" y="309"/>
                  </a:lnTo>
                  <a:lnTo>
                    <a:pt x="72" y="316"/>
                  </a:lnTo>
                  <a:lnTo>
                    <a:pt x="67" y="322"/>
                  </a:lnTo>
                  <a:lnTo>
                    <a:pt x="62" y="324"/>
                  </a:lnTo>
                  <a:lnTo>
                    <a:pt x="53" y="326"/>
                  </a:lnTo>
                  <a:lnTo>
                    <a:pt x="53" y="326"/>
                  </a:lnTo>
                  <a:lnTo>
                    <a:pt x="45" y="324"/>
                  </a:lnTo>
                  <a:lnTo>
                    <a:pt x="38" y="322"/>
                  </a:lnTo>
                  <a:lnTo>
                    <a:pt x="35" y="320"/>
                  </a:lnTo>
                  <a:lnTo>
                    <a:pt x="34" y="316"/>
                  </a:lnTo>
                  <a:lnTo>
                    <a:pt x="32" y="313"/>
                  </a:lnTo>
                  <a:lnTo>
                    <a:pt x="32" y="309"/>
                  </a:lnTo>
                  <a:lnTo>
                    <a:pt x="32" y="309"/>
                  </a:lnTo>
                  <a:lnTo>
                    <a:pt x="32" y="305"/>
                  </a:lnTo>
                  <a:lnTo>
                    <a:pt x="34" y="302"/>
                  </a:lnTo>
                  <a:lnTo>
                    <a:pt x="36" y="299"/>
                  </a:lnTo>
                  <a:lnTo>
                    <a:pt x="39" y="296"/>
                  </a:lnTo>
                  <a:lnTo>
                    <a:pt x="45" y="293"/>
                  </a:lnTo>
                  <a:lnTo>
                    <a:pt x="52" y="293"/>
                  </a:lnTo>
                  <a:lnTo>
                    <a:pt x="52" y="293"/>
                  </a:lnTo>
                  <a:lnTo>
                    <a:pt x="60" y="293"/>
                  </a:lnTo>
                  <a:lnTo>
                    <a:pt x="67" y="298"/>
                  </a:lnTo>
                  <a:lnTo>
                    <a:pt x="72" y="303"/>
                  </a:lnTo>
                  <a:lnTo>
                    <a:pt x="73" y="309"/>
                  </a:lnTo>
                  <a:lnTo>
                    <a:pt x="73" y="309"/>
                  </a:lnTo>
                  <a:close/>
                  <a:moveTo>
                    <a:pt x="80" y="246"/>
                  </a:moveTo>
                  <a:lnTo>
                    <a:pt x="80" y="203"/>
                  </a:lnTo>
                  <a:lnTo>
                    <a:pt x="72" y="203"/>
                  </a:lnTo>
                  <a:lnTo>
                    <a:pt x="72" y="236"/>
                  </a:lnTo>
                  <a:lnTo>
                    <a:pt x="4" y="236"/>
                  </a:lnTo>
                  <a:lnTo>
                    <a:pt x="4" y="246"/>
                  </a:lnTo>
                  <a:lnTo>
                    <a:pt x="80" y="246"/>
                  </a:lnTo>
                  <a:close/>
                  <a:moveTo>
                    <a:pt x="80" y="184"/>
                  </a:moveTo>
                  <a:lnTo>
                    <a:pt x="25" y="184"/>
                  </a:lnTo>
                  <a:lnTo>
                    <a:pt x="25" y="194"/>
                  </a:lnTo>
                  <a:lnTo>
                    <a:pt x="80" y="194"/>
                  </a:lnTo>
                  <a:lnTo>
                    <a:pt x="80" y="184"/>
                  </a:lnTo>
                  <a:close/>
                  <a:moveTo>
                    <a:pt x="15" y="188"/>
                  </a:moveTo>
                  <a:lnTo>
                    <a:pt x="15" y="188"/>
                  </a:lnTo>
                  <a:lnTo>
                    <a:pt x="15" y="185"/>
                  </a:lnTo>
                  <a:lnTo>
                    <a:pt x="14" y="184"/>
                  </a:lnTo>
                  <a:lnTo>
                    <a:pt x="11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7" y="182"/>
                  </a:lnTo>
                  <a:lnTo>
                    <a:pt x="4" y="184"/>
                  </a:lnTo>
                  <a:lnTo>
                    <a:pt x="3" y="185"/>
                  </a:lnTo>
                  <a:lnTo>
                    <a:pt x="3" y="188"/>
                  </a:lnTo>
                  <a:lnTo>
                    <a:pt x="3" y="188"/>
                  </a:lnTo>
                  <a:lnTo>
                    <a:pt x="3" y="191"/>
                  </a:lnTo>
                  <a:lnTo>
                    <a:pt x="4" y="192"/>
                  </a:lnTo>
                  <a:lnTo>
                    <a:pt x="7" y="194"/>
                  </a:lnTo>
                  <a:lnTo>
                    <a:pt x="8" y="195"/>
                  </a:lnTo>
                  <a:lnTo>
                    <a:pt x="8" y="195"/>
                  </a:lnTo>
                  <a:lnTo>
                    <a:pt x="11" y="194"/>
                  </a:lnTo>
                  <a:lnTo>
                    <a:pt x="14" y="194"/>
                  </a:lnTo>
                  <a:lnTo>
                    <a:pt x="15" y="191"/>
                  </a:lnTo>
                  <a:lnTo>
                    <a:pt x="15" y="188"/>
                  </a:lnTo>
                  <a:lnTo>
                    <a:pt x="15" y="188"/>
                  </a:lnTo>
                  <a:close/>
                  <a:moveTo>
                    <a:pt x="80" y="167"/>
                  </a:moveTo>
                  <a:lnTo>
                    <a:pt x="80" y="157"/>
                  </a:lnTo>
                  <a:lnTo>
                    <a:pt x="48" y="157"/>
                  </a:lnTo>
                  <a:lnTo>
                    <a:pt x="48" y="157"/>
                  </a:lnTo>
                  <a:lnTo>
                    <a:pt x="42" y="156"/>
                  </a:lnTo>
                  <a:lnTo>
                    <a:pt x="42" y="156"/>
                  </a:lnTo>
                  <a:lnTo>
                    <a:pt x="38" y="154"/>
                  </a:lnTo>
                  <a:lnTo>
                    <a:pt x="35" y="151"/>
                  </a:lnTo>
                  <a:lnTo>
                    <a:pt x="34" y="147"/>
                  </a:lnTo>
                  <a:lnTo>
                    <a:pt x="32" y="143"/>
                  </a:lnTo>
                  <a:lnTo>
                    <a:pt x="32" y="143"/>
                  </a:lnTo>
                  <a:lnTo>
                    <a:pt x="34" y="137"/>
                  </a:lnTo>
                  <a:lnTo>
                    <a:pt x="36" y="133"/>
                  </a:lnTo>
                  <a:lnTo>
                    <a:pt x="42" y="132"/>
                  </a:lnTo>
                  <a:lnTo>
                    <a:pt x="49" y="130"/>
                  </a:lnTo>
                  <a:lnTo>
                    <a:pt x="80" y="130"/>
                  </a:lnTo>
                  <a:lnTo>
                    <a:pt x="80" y="120"/>
                  </a:lnTo>
                  <a:lnTo>
                    <a:pt x="48" y="120"/>
                  </a:lnTo>
                  <a:lnTo>
                    <a:pt x="48" y="120"/>
                  </a:lnTo>
                  <a:lnTo>
                    <a:pt x="41" y="120"/>
                  </a:lnTo>
                  <a:lnTo>
                    <a:pt x="36" y="122"/>
                  </a:lnTo>
                  <a:lnTo>
                    <a:pt x="32" y="125"/>
                  </a:lnTo>
                  <a:lnTo>
                    <a:pt x="29" y="127"/>
                  </a:lnTo>
                  <a:lnTo>
                    <a:pt x="25" y="133"/>
                  </a:lnTo>
                  <a:lnTo>
                    <a:pt x="24" y="140"/>
                  </a:lnTo>
                  <a:lnTo>
                    <a:pt x="24" y="140"/>
                  </a:lnTo>
                  <a:lnTo>
                    <a:pt x="25" y="146"/>
                  </a:lnTo>
                  <a:lnTo>
                    <a:pt x="28" y="151"/>
                  </a:lnTo>
                  <a:lnTo>
                    <a:pt x="31" y="156"/>
                  </a:lnTo>
                  <a:lnTo>
                    <a:pt x="34" y="157"/>
                  </a:lnTo>
                  <a:lnTo>
                    <a:pt x="34" y="158"/>
                  </a:lnTo>
                  <a:lnTo>
                    <a:pt x="25" y="158"/>
                  </a:lnTo>
                  <a:lnTo>
                    <a:pt x="25" y="167"/>
                  </a:lnTo>
                  <a:lnTo>
                    <a:pt x="25" y="167"/>
                  </a:lnTo>
                  <a:lnTo>
                    <a:pt x="41" y="167"/>
                  </a:lnTo>
                  <a:lnTo>
                    <a:pt x="80" y="167"/>
                  </a:lnTo>
                  <a:close/>
                  <a:moveTo>
                    <a:pt x="25" y="59"/>
                  </a:moveTo>
                  <a:lnTo>
                    <a:pt x="25" y="68"/>
                  </a:lnTo>
                  <a:lnTo>
                    <a:pt x="59" y="68"/>
                  </a:lnTo>
                  <a:lnTo>
                    <a:pt x="59" y="68"/>
                  </a:lnTo>
                  <a:lnTo>
                    <a:pt x="63" y="70"/>
                  </a:lnTo>
                  <a:lnTo>
                    <a:pt x="63" y="70"/>
                  </a:lnTo>
                  <a:lnTo>
                    <a:pt x="67" y="71"/>
                  </a:lnTo>
                  <a:lnTo>
                    <a:pt x="70" y="74"/>
                  </a:lnTo>
                  <a:lnTo>
                    <a:pt x="72" y="78"/>
                  </a:lnTo>
                  <a:lnTo>
                    <a:pt x="73" y="82"/>
                  </a:lnTo>
                  <a:lnTo>
                    <a:pt x="73" y="82"/>
                  </a:lnTo>
                  <a:lnTo>
                    <a:pt x="72" y="88"/>
                  </a:lnTo>
                  <a:lnTo>
                    <a:pt x="67" y="92"/>
                  </a:lnTo>
                  <a:lnTo>
                    <a:pt x="63" y="94"/>
                  </a:lnTo>
                  <a:lnTo>
                    <a:pt x="56" y="95"/>
                  </a:lnTo>
                  <a:lnTo>
                    <a:pt x="25" y="95"/>
                  </a:lnTo>
                  <a:lnTo>
                    <a:pt x="25" y="105"/>
                  </a:lnTo>
                  <a:lnTo>
                    <a:pt x="57" y="105"/>
                  </a:lnTo>
                  <a:lnTo>
                    <a:pt x="57" y="105"/>
                  </a:lnTo>
                  <a:lnTo>
                    <a:pt x="63" y="104"/>
                  </a:lnTo>
                  <a:lnTo>
                    <a:pt x="69" y="104"/>
                  </a:lnTo>
                  <a:lnTo>
                    <a:pt x="73" y="101"/>
                  </a:lnTo>
                  <a:lnTo>
                    <a:pt x="76" y="98"/>
                  </a:lnTo>
                  <a:lnTo>
                    <a:pt x="79" y="95"/>
                  </a:lnTo>
                  <a:lnTo>
                    <a:pt x="80" y="92"/>
                  </a:lnTo>
                  <a:lnTo>
                    <a:pt x="81" y="85"/>
                  </a:lnTo>
                  <a:lnTo>
                    <a:pt x="81" y="85"/>
                  </a:lnTo>
                  <a:lnTo>
                    <a:pt x="80" y="80"/>
                  </a:lnTo>
                  <a:lnTo>
                    <a:pt x="77" y="74"/>
                  </a:lnTo>
                  <a:lnTo>
                    <a:pt x="74" y="70"/>
                  </a:lnTo>
                  <a:lnTo>
                    <a:pt x="72" y="68"/>
                  </a:lnTo>
                  <a:lnTo>
                    <a:pt x="72" y="67"/>
                  </a:lnTo>
                  <a:lnTo>
                    <a:pt x="80" y="67"/>
                  </a:lnTo>
                  <a:lnTo>
                    <a:pt x="80" y="59"/>
                  </a:lnTo>
                  <a:lnTo>
                    <a:pt x="80" y="59"/>
                  </a:lnTo>
                  <a:lnTo>
                    <a:pt x="65" y="59"/>
                  </a:lnTo>
                  <a:lnTo>
                    <a:pt x="25" y="59"/>
                  </a:lnTo>
                  <a:close/>
                  <a:moveTo>
                    <a:pt x="25" y="49"/>
                  </a:moveTo>
                  <a:lnTo>
                    <a:pt x="52" y="30"/>
                  </a:lnTo>
                  <a:lnTo>
                    <a:pt x="80" y="50"/>
                  </a:lnTo>
                  <a:lnTo>
                    <a:pt x="80" y="39"/>
                  </a:lnTo>
                  <a:lnTo>
                    <a:pt x="67" y="30"/>
                  </a:lnTo>
                  <a:lnTo>
                    <a:pt x="67" y="30"/>
                  </a:lnTo>
                  <a:lnTo>
                    <a:pt x="57" y="25"/>
                  </a:lnTo>
                  <a:lnTo>
                    <a:pt x="57" y="25"/>
                  </a:lnTo>
                  <a:lnTo>
                    <a:pt x="57" y="25"/>
                  </a:lnTo>
                  <a:lnTo>
                    <a:pt x="67" y="19"/>
                  </a:lnTo>
                  <a:lnTo>
                    <a:pt x="80" y="11"/>
                  </a:lnTo>
                  <a:lnTo>
                    <a:pt x="80" y="0"/>
                  </a:lnTo>
                  <a:lnTo>
                    <a:pt x="52" y="19"/>
                  </a:lnTo>
                  <a:lnTo>
                    <a:pt x="25" y="1"/>
                  </a:lnTo>
                  <a:lnTo>
                    <a:pt x="25" y="11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46" y="25"/>
                  </a:lnTo>
                  <a:lnTo>
                    <a:pt x="46" y="25"/>
                  </a:lnTo>
                  <a:lnTo>
                    <a:pt x="46" y="25"/>
                  </a:lnTo>
                  <a:lnTo>
                    <a:pt x="36" y="30"/>
                  </a:lnTo>
                  <a:lnTo>
                    <a:pt x="25" y="37"/>
                  </a:lnTo>
                  <a:lnTo>
                    <a:pt x="25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24" name="Rectangle 56"/>
            <p:cNvSpPr>
              <a:spLocks noChangeArrowheads="1"/>
            </p:cNvSpPr>
            <p:nvPr/>
          </p:nvSpPr>
          <p:spPr bwMode="auto">
            <a:xfrm>
              <a:off x="455613" y="6057900"/>
              <a:ext cx="82931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b="1" i="0">
                  <a:solidFill>
                    <a:srgbClr val="000000"/>
                  </a:solidFill>
                  <a:latin typeface="Myriad Roman" charset="0"/>
                </a:rPr>
                <a:t>lmbench results on Linux (L), Xen (X), VMWare Workstation (V), and UML (U)</a:t>
              </a:r>
              <a:endParaRPr lang="en-GB" sz="3200" b="1" i="0">
                <a:latin typeface="Times New Roman" pitchFamily="18" charset="0"/>
              </a:endParaRPr>
            </a:p>
          </p:txBody>
        </p:sp>
        <p:sp>
          <p:nvSpPr>
            <p:cNvPr id="212025" name="Freeform 57"/>
            <p:cNvSpPr>
              <a:spLocks/>
            </p:cNvSpPr>
            <p:nvPr/>
          </p:nvSpPr>
          <p:spPr bwMode="auto">
            <a:xfrm>
              <a:off x="949325" y="2111375"/>
              <a:ext cx="7715250" cy="3214688"/>
            </a:xfrm>
            <a:custGeom>
              <a:avLst/>
              <a:gdLst/>
              <a:ahLst/>
              <a:cxnLst>
                <a:cxn ang="0">
                  <a:pos x="4860" y="2025"/>
                </a:cxn>
                <a:cxn ang="0">
                  <a:pos x="0" y="2025"/>
                </a:cxn>
                <a:cxn ang="0">
                  <a:pos x="0" y="2025"/>
                </a:cxn>
                <a:cxn ang="0">
                  <a:pos x="0" y="0"/>
                </a:cxn>
              </a:cxnLst>
              <a:rect l="0" t="0" r="r" b="b"/>
              <a:pathLst>
                <a:path w="4860" h="2025">
                  <a:moveTo>
                    <a:pt x="4860" y="2025"/>
                  </a:moveTo>
                  <a:lnTo>
                    <a:pt x="0" y="2025"/>
                  </a:lnTo>
                  <a:lnTo>
                    <a:pt x="0" y="2025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26" name="Rectangle 58"/>
            <p:cNvSpPr>
              <a:spLocks noChangeArrowheads="1"/>
            </p:cNvSpPr>
            <p:nvPr/>
          </p:nvSpPr>
          <p:spPr bwMode="auto">
            <a:xfrm>
              <a:off x="949325" y="2111375"/>
              <a:ext cx="7715250" cy="3214688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</a:t>
            </a:r>
            <a:r>
              <a:rPr lang="en-US" altLang="zh-CN">
                <a:ea typeface="宋体" pitchFamily="-123" charset="-122"/>
                <a:cs typeface="宋体" pitchFamily="-123" charset="-122"/>
              </a:rPr>
              <a:t>utline</a:t>
            </a:r>
            <a:endParaRPr lang="en-US" altLang="zh-CN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1043608" y="1124744"/>
            <a:ext cx="7416824" cy="5312047"/>
          </a:xfrm>
        </p:spPr>
        <p:txBody>
          <a:bodyPr/>
          <a:lstStyle/>
          <a:p>
            <a:r>
              <a:rPr lang="en-US" sz="3600" dirty="0" err="1"/>
              <a:t>Exokernel</a:t>
            </a:r>
            <a:r>
              <a:rPr lang="en-US" sz="3600" dirty="0"/>
              <a:t> Overview</a:t>
            </a:r>
          </a:p>
          <a:p>
            <a:r>
              <a:rPr lang="en-US" sz="3600" dirty="0" err="1"/>
              <a:t>LibOS</a:t>
            </a:r>
            <a:endParaRPr lang="en-US" sz="3600" dirty="0"/>
          </a:p>
          <a:p>
            <a:r>
              <a:rPr lang="en-US" sz="3600" dirty="0" err="1"/>
              <a:t>Xen</a:t>
            </a:r>
            <a:endParaRPr lang="en-US" sz="3600" dirty="0"/>
          </a:p>
          <a:p>
            <a:pPr lvl="1"/>
            <a:r>
              <a:rPr lang="en-US" sz="3200" dirty="0" err="1"/>
              <a:t>Xen</a:t>
            </a:r>
            <a:r>
              <a:rPr lang="en-US" sz="3200" dirty="0"/>
              <a:t> Architecture</a:t>
            </a:r>
          </a:p>
          <a:p>
            <a:pPr lvl="1"/>
            <a:r>
              <a:rPr lang="en-US" sz="3200" dirty="0"/>
              <a:t>Virtualization of MMU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SMP support</a:t>
            </a:r>
          </a:p>
          <a:p>
            <a:pPr lvl="1"/>
            <a:r>
              <a:rPr lang="en-US" sz="3200" dirty="0" err="1"/>
              <a:t>Xen</a:t>
            </a:r>
            <a:r>
              <a:rPr lang="en-US" sz="3200" dirty="0"/>
              <a:t> I/O Architecture</a:t>
            </a:r>
          </a:p>
          <a:p>
            <a:pPr lvl="1"/>
            <a:r>
              <a:rPr lang="en-US" altLang="zh-CN" sz="3200" dirty="0" err="1"/>
              <a:t>Unikernel</a:t>
            </a:r>
            <a:r>
              <a:rPr lang="en-US" altLang="zh-CN" sz="3200" dirty="0"/>
              <a:t> &amp; </a:t>
            </a:r>
            <a:r>
              <a:rPr lang="en-US" altLang="zh-CN" sz="3200" dirty="0" err="1"/>
              <a:t>MirageOS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5780062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SMP Guest Kernels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Xen extended to support multiple VCPUs</a:t>
            </a:r>
          </a:p>
          <a:p>
            <a:pPr lvl="1"/>
            <a:r>
              <a:rPr lang="en-GB"/>
              <a:t>Virtual IPI’s sent via Xen event channels</a:t>
            </a:r>
          </a:p>
          <a:p>
            <a:pPr lvl="1"/>
            <a:r>
              <a:rPr lang="en-GB"/>
              <a:t>Currently up to 32 VCPUs supported</a:t>
            </a:r>
          </a:p>
          <a:p>
            <a:r>
              <a:rPr lang="en-GB"/>
              <a:t>Simple hotplug/unplug of VCPUs</a:t>
            </a:r>
          </a:p>
          <a:p>
            <a:pPr lvl="1"/>
            <a:r>
              <a:rPr lang="en-GB"/>
              <a:t>From within VM or via control tools</a:t>
            </a:r>
          </a:p>
          <a:p>
            <a:pPr lvl="1"/>
            <a:r>
              <a:rPr lang="en-GB"/>
              <a:t>Optimize one active VCPU case by binary patching spinlocks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SMP Guest Kernels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Takes great care to get good SMP performance while remaining secure</a:t>
            </a:r>
          </a:p>
          <a:p>
            <a:pPr lvl="1"/>
            <a:r>
              <a:rPr lang="en-GB"/>
              <a:t>Requires extra TLB syncronization IPIs</a:t>
            </a:r>
          </a:p>
          <a:p>
            <a:r>
              <a:rPr lang="en-GB"/>
              <a:t>Paravirtualized approach enables several important benefits</a:t>
            </a:r>
          </a:p>
          <a:p>
            <a:pPr lvl="1"/>
            <a:r>
              <a:rPr lang="en-GB"/>
              <a:t>Avoids many virtual IPIs</a:t>
            </a:r>
          </a:p>
          <a:p>
            <a:pPr lvl="1"/>
            <a:r>
              <a:rPr lang="en-GB"/>
              <a:t>Allows ‘bad preemption’ avoidance</a:t>
            </a:r>
          </a:p>
          <a:p>
            <a:pPr lvl="1"/>
            <a:r>
              <a:rPr lang="en-GB"/>
              <a:t>Auto hot plug/unplug of CPUs</a:t>
            </a:r>
          </a:p>
          <a:p>
            <a:r>
              <a:rPr lang="en-GB"/>
              <a:t>SMP scheduling is a tricky problem</a:t>
            </a:r>
          </a:p>
          <a:p>
            <a:pPr lvl="1"/>
            <a:r>
              <a:rPr lang="en-GB"/>
              <a:t>Strict gang scheduling leads to wasted cycles</a:t>
            </a:r>
          </a:p>
          <a:p>
            <a:endParaRPr lang="en-GB"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</a:t>
            </a:r>
            <a:r>
              <a:rPr lang="en-US" altLang="zh-CN">
                <a:ea typeface="宋体" pitchFamily="-123" charset="-122"/>
                <a:cs typeface="宋体" pitchFamily="-123" charset="-122"/>
              </a:rPr>
              <a:t>utline</a:t>
            </a:r>
            <a:endParaRPr lang="en-US" altLang="zh-CN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1043608" y="1124744"/>
            <a:ext cx="7416824" cy="5312047"/>
          </a:xfrm>
        </p:spPr>
        <p:txBody>
          <a:bodyPr/>
          <a:lstStyle/>
          <a:p>
            <a:r>
              <a:rPr lang="en-US" sz="3600" dirty="0" err="1"/>
              <a:t>Exokernel</a:t>
            </a:r>
            <a:r>
              <a:rPr lang="en-US" sz="3600" dirty="0"/>
              <a:t> Overview</a:t>
            </a:r>
          </a:p>
          <a:p>
            <a:r>
              <a:rPr lang="en-US" sz="3600" dirty="0" err="1"/>
              <a:t>LibOS</a:t>
            </a:r>
            <a:endParaRPr lang="en-US" sz="3600" dirty="0"/>
          </a:p>
          <a:p>
            <a:r>
              <a:rPr lang="en-US" sz="3600" dirty="0" err="1"/>
              <a:t>Xen</a:t>
            </a:r>
            <a:endParaRPr lang="en-US" sz="3600" dirty="0"/>
          </a:p>
          <a:p>
            <a:pPr lvl="1"/>
            <a:r>
              <a:rPr lang="en-US" sz="3200" dirty="0" err="1"/>
              <a:t>Xen</a:t>
            </a:r>
            <a:r>
              <a:rPr lang="en-US" sz="3200" dirty="0"/>
              <a:t> Architecture</a:t>
            </a:r>
          </a:p>
          <a:p>
            <a:pPr lvl="1"/>
            <a:r>
              <a:rPr lang="en-US" sz="3200" dirty="0"/>
              <a:t>Virtualization of MMU</a:t>
            </a:r>
          </a:p>
          <a:p>
            <a:pPr lvl="1"/>
            <a:r>
              <a:rPr lang="en-US" sz="3200" dirty="0"/>
              <a:t>SMP support</a:t>
            </a:r>
          </a:p>
          <a:p>
            <a:pPr lvl="1"/>
            <a:r>
              <a:rPr lang="en-US" sz="3200" dirty="0" err="1">
                <a:solidFill>
                  <a:srgbClr val="FF0000"/>
                </a:solidFill>
              </a:rPr>
              <a:t>Xen</a:t>
            </a:r>
            <a:r>
              <a:rPr lang="en-US" sz="3200" dirty="0">
                <a:solidFill>
                  <a:srgbClr val="FF0000"/>
                </a:solidFill>
              </a:rPr>
              <a:t> I/O Architecture</a:t>
            </a:r>
          </a:p>
          <a:p>
            <a:pPr lvl="1"/>
            <a:r>
              <a:rPr lang="en-US" altLang="zh-CN" sz="3200" dirty="0" err="1"/>
              <a:t>Unikernel</a:t>
            </a:r>
            <a:r>
              <a:rPr lang="en-US" altLang="zh-CN" sz="3200" dirty="0"/>
              <a:t> &amp; </a:t>
            </a:r>
            <a:r>
              <a:rPr lang="en-US" altLang="zh-CN" sz="3200" dirty="0" err="1"/>
              <a:t>MirageOS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0948594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I/O Architecture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Xen</a:t>
            </a:r>
            <a:r>
              <a:rPr lang="en-GB" dirty="0"/>
              <a:t> I/O-Spaces  delegate guest </a:t>
            </a:r>
            <a:r>
              <a:rPr lang="en-GB" dirty="0" err="1"/>
              <a:t>OSes</a:t>
            </a:r>
            <a:r>
              <a:rPr lang="en-GB" dirty="0"/>
              <a:t> protected access to specified h/w devices</a:t>
            </a:r>
          </a:p>
          <a:p>
            <a:pPr lvl="1"/>
            <a:r>
              <a:rPr lang="en-GB" dirty="0"/>
              <a:t>Virtual PCI configuration space</a:t>
            </a:r>
          </a:p>
          <a:p>
            <a:pPr lvl="1"/>
            <a:r>
              <a:rPr lang="en-GB" dirty="0"/>
              <a:t>Virtual interrupts</a:t>
            </a:r>
          </a:p>
          <a:p>
            <a:pPr lvl="1"/>
            <a:r>
              <a:rPr lang="en-GB" dirty="0"/>
              <a:t>(Need IOMMU for full DMA protection)</a:t>
            </a:r>
          </a:p>
          <a:p>
            <a:r>
              <a:rPr lang="en-GB" dirty="0"/>
              <a:t>Devices are virtualised and exported to other VMs via Device Channels</a:t>
            </a:r>
          </a:p>
          <a:p>
            <a:pPr lvl="1"/>
            <a:r>
              <a:rPr lang="en-GB" dirty="0"/>
              <a:t>Safe asynchronous shared memory transport</a:t>
            </a:r>
          </a:p>
          <a:p>
            <a:pPr lvl="1"/>
            <a:r>
              <a:rPr lang="en-GB" dirty="0"/>
              <a:t>‘Backend’ drivers export to ‘frontend’ drivers</a:t>
            </a:r>
          </a:p>
          <a:p>
            <a:pPr lvl="1"/>
            <a:r>
              <a:rPr lang="en-GB" dirty="0"/>
              <a:t>Net: use normal bridging, routing, </a:t>
            </a:r>
            <a:r>
              <a:rPr lang="en-GB" dirty="0" err="1"/>
              <a:t>iptables</a:t>
            </a:r>
            <a:endParaRPr lang="en-GB" dirty="0"/>
          </a:p>
          <a:p>
            <a:pPr lvl="1"/>
            <a:r>
              <a:rPr lang="en-GB" dirty="0"/>
              <a:t>Block: export any </a:t>
            </a:r>
            <a:r>
              <a:rPr lang="en-GB" dirty="0" err="1"/>
              <a:t>blk</a:t>
            </a:r>
            <a:r>
              <a:rPr lang="en-GB" dirty="0"/>
              <a:t> </a:t>
            </a:r>
            <a:r>
              <a:rPr lang="en-GB" dirty="0" err="1"/>
              <a:t>dev</a:t>
            </a:r>
            <a:r>
              <a:rPr lang="en-GB" dirty="0"/>
              <a:t> e.g. sda4,loop0,vg3</a:t>
            </a:r>
          </a:p>
          <a:p>
            <a:r>
              <a:rPr lang="en-GB" dirty="0"/>
              <a:t>(</a:t>
            </a:r>
            <a:r>
              <a:rPr lang="en-GB" dirty="0" err="1"/>
              <a:t>Infiniband</a:t>
            </a:r>
            <a:r>
              <a:rPr lang="en-GB" dirty="0"/>
              <a:t> / Smart NICs for direct guest I/O)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VT-x / (Pacifica)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Enable Guest </a:t>
            </a:r>
            <a:r>
              <a:rPr lang="en-GB" dirty="0" err="1"/>
              <a:t>OSes</a:t>
            </a:r>
            <a:r>
              <a:rPr lang="en-GB" dirty="0"/>
              <a:t> to be run without </a:t>
            </a:r>
            <a:r>
              <a:rPr lang="en-GB" dirty="0" err="1"/>
              <a:t>para</a:t>
            </a:r>
            <a:r>
              <a:rPr lang="en-GB" dirty="0"/>
              <a:t>-virtualization modifications</a:t>
            </a:r>
          </a:p>
          <a:p>
            <a:pPr lvl="1"/>
            <a:r>
              <a:rPr lang="en-GB" dirty="0"/>
              <a:t>E.g. legacy Linux, Windows XP/2003</a:t>
            </a:r>
          </a:p>
          <a:p>
            <a:r>
              <a:rPr lang="en-GB" dirty="0"/>
              <a:t>CPU provides traps for certain privileged </a:t>
            </a:r>
            <a:r>
              <a:rPr lang="en-GB" dirty="0" err="1"/>
              <a:t>instrs</a:t>
            </a:r>
            <a:endParaRPr lang="en-GB" dirty="0"/>
          </a:p>
          <a:p>
            <a:r>
              <a:rPr lang="en-GB" dirty="0"/>
              <a:t>Shadow page tables used to provide MMU virtualization </a:t>
            </a:r>
          </a:p>
          <a:p>
            <a:r>
              <a:rPr lang="en-GB" dirty="0" err="1"/>
              <a:t>Xen</a:t>
            </a:r>
            <a:r>
              <a:rPr lang="en-GB" dirty="0"/>
              <a:t> provides simple platform emulation</a:t>
            </a:r>
          </a:p>
          <a:p>
            <a:pPr lvl="1"/>
            <a:r>
              <a:rPr lang="en-GB" dirty="0"/>
              <a:t>BIOS, Ethernet (ne2k), IDE emulation</a:t>
            </a:r>
          </a:p>
          <a:p>
            <a:r>
              <a:rPr lang="en-GB" dirty="0"/>
              <a:t>(Install </a:t>
            </a:r>
            <a:r>
              <a:rPr lang="en-GB" dirty="0" err="1"/>
              <a:t>paravirtualized</a:t>
            </a:r>
            <a:r>
              <a:rPr lang="en-GB" dirty="0"/>
              <a:t> drivers after booting for high-performance I/O)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Monolithic Kernel</a:t>
            </a:r>
            <a:endParaRPr lang="en-US" dirty="0"/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Kernel takes care of almost all the system tasks</a:t>
            </a:r>
          </a:p>
          <a:p>
            <a:r>
              <a:rPr lang="en-US" altLang="zh-CN"/>
              <a:t>Applications do not have control over resources</a:t>
            </a:r>
          </a:p>
          <a:p>
            <a:r>
              <a:rPr lang="en-US" altLang="zh-CN"/>
              <a:t>Example:</a:t>
            </a:r>
          </a:p>
          <a:p>
            <a:pPr lvl="1"/>
            <a:r>
              <a:rPr lang="en-US" altLang="zh-CN"/>
              <a:t>Windows 9x series: Windows 95, 98</a:t>
            </a:r>
          </a:p>
          <a:p>
            <a:pPr lvl="1"/>
            <a:r>
              <a:rPr lang="en-US" altLang="zh-CN"/>
              <a:t>BSD: FreeBSD, OpenBSD</a:t>
            </a:r>
          </a:p>
          <a:p>
            <a:pPr lvl="1"/>
            <a:r>
              <a:rPr lang="en-US" altLang="zh-CN"/>
              <a:t>Linux</a:t>
            </a:r>
          </a:p>
          <a:p>
            <a:pPr lvl="1"/>
            <a:endParaRPr lang="zh-CN" altLang="en-US" dirty="0"/>
          </a:p>
        </p:txBody>
      </p:sp>
      <p:sp>
        <p:nvSpPr>
          <p:cNvPr id="18437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29940C7-0577-7B46-A703-71C35C7ED5A2}" type="slidenum">
              <a:rPr kumimoji="0" lang="en-US" altLang="zh-CN" sz="1400">
                <a:solidFill>
                  <a:srgbClr val="FFFFFF"/>
                </a:solidFill>
                <a:latin typeface="Century Schoolbook" charset="0"/>
              </a:rPr>
              <a:pPr/>
              <a:t>6</a:t>
            </a:fld>
            <a:endParaRPr kumimoji="0" lang="en-US" altLang="zh-CN" sz="1400">
              <a:solidFill>
                <a:srgbClr val="FFFFFF"/>
              </a:solidFill>
              <a:latin typeface="Century Schoolbook" charset="0"/>
            </a:endParaRPr>
          </a:p>
        </p:txBody>
      </p:sp>
      <p:pic>
        <p:nvPicPr>
          <p:cNvPr id="18435" name="Picture 4" descr="MonoMicr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74" b="56088"/>
          <a:stretch>
            <a:fillRect/>
          </a:stretch>
        </p:blipFill>
        <p:spPr bwMode="auto">
          <a:xfrm>
            <a:off x="5105400" y="3551238"/>
            <a:ext cx="2895600" cy="254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5562600" y="6259513"/>
            <a:ext cx="2386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kumimoji="0" lang="en-US" altLang="zh-CN" sz="1800">
                <a:latin typeface="Century Schoolbook" charset="0"/>
              </a:rPr>
              <a:t>Ref: Kaashoek et al. </a:t>
            </a:r>
          </a:p>
        </p:txBody>
      </p:sp>
    </p:spTree>
    <p:extLst>
      <p:ext uri="{BB962C8B-B14F-4D97-AF65-F5344CB8AC3E}">
        <p14:creationId xmlns:p14="http://schemas.microsoft.com/office/powerpoint/2010/main" val="3218238913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7" name="PubL"/>
          <p:cNvSpPr>
            <a:spLocks noEditPoints="1" noChangeArrowheads="1"/>
          </p:cNvSpPr>
          <p:nvPr/>
        </p:nvSpPr>
        <p:spPr bwMode="auto">
          <a:xfrm>
            <a:off x="120650" y="1136650"/>
            <a:ext cx="8686800" cy="5111750"/>
          </a:xfrm>
          <a:custGeom>
            <a:avLst/>
            <a:gdLst>
              <a:gd name="G0" fmla="+- 0 0 0"/>
              <a:gd name="G1" fmla="*/ 11759 1 2"/>
              <a:gd name="G2" fmla="+- 11759 0 0"/>
              <a:gd name="G3" fmla="+- 14925 0 0"/>
              <a:gd name="G4" fmla="*/ 14925 1 2"/>
              <a:gd name="G5" fmla="+- 10800 G4 0"/>
              <a:gd name="T0" fmla="*/ 5880 w 21600"/>
              <a:gd name="T1" fmla="*/ 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826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0 w 21600"/>
              <a:gd name="T13" fmla="*/ G3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4925"/>
                </a:lnTo>
                <a:lnTo>
                  <a:pt x="11759" y="14925"/>
                </a:lnTo>
                <a:lnTo>
                  <a:pt x="11759" y="0"/>
                </a:lnTo>
                <a:close/>
              </a:path>
            </a:pathLst>
          </a:custGeom>
          <a:solidFill>
            <a:srgbClr val="00CC6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6708" name="Rectangle 4" descr="Light downward diagonal"/>
          <p:cNvSpPr>
            <a:spLocks noChangeArrowheads="1"/>
          </p:cNvSpPr>
          <p:nvPr/>
        </p:nvSpPr>
        <p:spPr bwMode="auto">
          <a:xfrm>
            <a:off x="381000" y="4724400"/>
            <a:ext cx="8229600" cy="1447800"/>
          </a:xfrm>
          <a:prstGeom prst="rect">
            <a:avLst/>
          </a:prstGeom>
          <a:pattFill prst="ltDnDiag">
            <a:fgClr>
              <a:srgbClr val="FFD5D5"/>
            </a:fgClr>
            <a:bgClr>
              <a:schemeClr val="bg1"/>
            </a:bgClr>
          </a:pattFill>
          <a:ln w="9525" algn="ctr">
            <a:solidFill>
              <a:srgbClr val="555D6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6709" name="Rectangle 5"/>
          <p:cNvSpPr>
            <a:spLocks noChangeArrowheads="1"/>
          </p:cNvSpPr>
          <p:nvPr/>
        </p:nvSpPr>
        <p:spPr bwMode="auto">
          <a:xfrm>
            <a:off x="452438" y="1252538"/>
            <a:ext cx="1978025" cy="31670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6710" name="Text Box 6"/>
          <p:cNvSpPr txBox="1">
            <a:spLocks noChangeArrowheads="1"/>
          </p:cNvSpPr>
          <p:nvPr/>
        </p:nvSpPr>
        <p:spPr bwMode="auto">
          <a:xfrm>
            <a:off x="466725" y="3657600"/>
            <a:ext cx="833438" cy="762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1400" b="1" i="0">
                <a:latin typeface="Arial" pitchFamily="34" charset="0"/>
                <a:ea typeface="MS Mincho" pitchFamily="49" charset="-128"/>
              </a:rPr>
              <a:t>Native</a:t>
            </a:r>
          </a:p>
          <a:p>
            <a:pPr algn="ctr"/>
            <a:r>
              <a:rPr lang="en-US" altLang="ja-JP" sz="1400" b="1" i="0">
                <a:latin typeface="Arial" pitchFamily="34" charset="0"/>
                <a:ea typeface="MS Mincho" pitchFamily="49" charset="-128"/>
              </a:rPr>
              <a:t>Device Drivers</a:t>
            </a:r>
            <a:endParaRPr lang="en-US" altLang="zh-CN" sz="1400" b="1" i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6711" name="Text Box 7" descr="Light downward diagonal"/>
          <p:cNvSpPr txBox="1">
            <a:spLocks noChangeArrowheads="1"/>
          </p:cNvSpPr>
          <p:nvPr/>
        </p:nvSpPr>
        <p:spPr bwMode="auto">
          <a:xfrm rot="5400000">
            <a:off x="363538" y="1778000"/>
            <a:ext cx="1038225" cy="739775"/>
          </a:xfrm>
          <a:prstGeom prst="rect">
            <a:avLst/>
          </a:prstGeom>
          <a:pattFill prst="ltDnDiag">
            <a:fgClr>
              <a:srgbClr val="FFD5D5"/>
            </a:fgClr>
            <a:bgClr>
              <a:schemeClr val="bg1"/>
            </a:bgClr>
          </a:pattFill>
          <a:ln w="9525" algn="ctr">
            <a:solidFill>
              <a:srgbClr val="555D6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ja-JP" sz="1400" b="1" i="0">
                <a:latin typeface="Arial" pitchFamily="34" charset="0"/>
                <a:ea typeface="MS Mincho" pitchFamily="49" charset="-128"/>
                <a:cs typeface="Arial" pitchFamily="34" charset="0"/>
              </a:rPr>
              <a:t>Control Panel (xm/xend)</a:t>
            </a:r>
            <a:endParaRPr lang="en-US" altLang="zh-CN" sz="1400" b="1" i="0">
              <a:latin typeface="Arial" pitchFamily="34" charset="0"/>
              <a:ea typeface="MS Mincho" pitchFamily="49" charset="-128"/>
              <a:cs typeface="Arial" pitchFamily="34" charset="0"/>
            </a:endParaRPr>
          </a:p>
        </p:txBody>
      </p:sp>
      <p:sp>
        <p:nvSpPr>
          <p:cNvPr id="456712" name="Rectangle 8"/>
          <p:cNvSpPr>
            <a:spLocks noChangeArrowheads="1"/>
          </p:cNvSpPr>
          <p:nvPr/>
        </p:nvSpPr>
        <p:spPr bwMode="auto">
          <a:xfrm>
            <a:off x="3048000" y="1254125"/>
            <a:ext cx="1592263" cy="3165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6713" name="Text Box 9"/>
          <p:cNvSpPr txBox="1">
            <a:spLocks noChangeArrowheads="1"/>
          </p:cNvSpPr>
          <p:nvPr/>
        </p:nvSpPr>
        <p:spPr bwMode="auto">
          <a:xfrm>
            <a:off x="4056063" y="2822575"/>
            <a:ext cx="585787" cy="1597025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pPr algn="ctr"/>
            <a:r>
              <a:rPr lang="en-US" altLang="ja-JP" sz="1400" b="1" i="0">
                <a:latin typeface="Arial" pitchFamily="34" charset="0"/>
                <a:ea typeface="MS Mincho" pitchFamily="49" charset="-128"/>
              </a:rPr>
              <a:t>Front end Virtual Drivers</a:t>
            </a:r>
            <a:endParaRPr lang="en-US" altLang="zh-CN" sz="1400" b="1" i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6714" name="Text Box 10"/>
          <p:cNvSpPr txBox="1">
            <a:spLocks noChangeArrowheads="1"/>
          </p:cNvSpPr>
          <p:nvPr/>
        </p:nvSpPr>
        <p:spPr bwMode="auto">
          <a:xfrm>
            <a:off x="3105150" y="2193925"/>
            <a:ext cx="14144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1600" b="1" i="0">
                <a:latin typeface="Arial" pitchFamily="34" charset="0"/>
                <a:ea typeface="MS Mincho" pitchFamily="49" charset="-128"/>
              </a:rPr>
              <a:t>Linux xen64</a:t>
            </a:r>
            <a:endParaRPr lang="en-US" altLang="zh-CN" sz="1600" b="1" i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6715" name="Text Box 11"/>
          <p:cNvSpPr txBox="1">
            <a:spLocks noChangeArrowheads="1"/>
          </p:cNvSpPr>
          <p:nvPr/>
        </p:nvSpPr>
        <p:spPr bwMode="auto">
          <a:xfrm>
            <a:off x="2667000" y="6172200"/>
            <a:ext cx="2779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1600" b="1" i="0">
                <a:latin typeface="Arial" pitchFamily="34" charset="0"/>
                <a:ea typeface="MS Mincho" pitchFamily="49" charset="-128"/>
              </a:rPr>
              <a:t>Xen Hypervisor</a:t>
            </a:r>
            <a:endParaRPr lang="en-US" altLang="zh-CN" sz="1400" b="1" i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6716" name="Text Box 12" descr="Light downward diagonal"/>
          <p:cNvSpPr txBox="1">
            <a:spLocks noChangeArrowheads="1"/>
          </p:cNvSpPr>
          <p:nvPr/>
        </p:nvSpPr>
        <p:spPr bwMode="auto">
          <a:xfrm rot="5400000">
            <a:off x="1012825" y="1884363"/>
            <a:ext cx="1038225" cy="527050"/>
          </a:xfrm>
          <a:prstGeom prst="rect">
            <a:avLst/>
          </a:prstGeom>
          <a:pattFill prst="ltDnDiag">
            <a:fgClr>
              <a:srgbClr val="FFD5D5"/>
            </a:fgClr>
            <a:bgClr>
              <a:schemeClr val="bg1"/>
            </a:bgClr>
          </a:pattFill>
          <a:ln w="9525" algn="ctr">
            <a:solidFill>
              <a:srgbClr val="555D6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ja-JP" sz="1400" b="1" i="0">
                <a:latin typeface="Arial" pitchFamily="34" charset="0"/>
                <a:ea typeface="MS Mincho" pitchFamily="49" charset="-128"/>
                <a:cs typeface="Arial" pitchFamily="34" charset="0"/>
              </a:rPr>
              <a:t>Device Models</a:t>
            </a:r>
            <a:endParaRPr lang="en-US" altLang="zh-CN" sz="1400" b="1" i="0">
              <a:latin typeface="Arial" pitchFamily="34" charset="0"/>
              <a:ea typeface="MS Mincho" pitchFamily="49" charset="-128"/>
              <a:cs typeface="Arial" pitchFamily="34" charset="0"/>
            </a:endParaRPr>
          </a:p>
        </p:txBody>
      </p:sp>
      <p:sp>
        <p:nvSpPr>
          <p:cNvPr id="456717" name="Rectangle 13"/>
          <p:cNvSpPr>
            <a:spLocks noChangeArrowheads="1"/>
          </p:cNvSpPr>
          <p:nvPr/>
        </p:nvSpPr>
        <p:spPr bwMode="auto">
          <a:xfrm>
            <a:off x="5181600" y="1447800"/>
            <a:ext cx="1666875" cy="2938463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6718" name="Text Box 14" descr="Light downward diagonal"/>
          <p:cNvSpPr txBox="1">
            <a:spLocks noChangeArrowheads="1"/>
          </p:cNvSpPr>
          <p:nvPr/>
        </p:nvSpPr>
        <p:spPr bwMode="auto">
          <a:xfrm>
            <a:off x="5181600" y="3429000"/>
            <a:ext cx="1666875" cy="498475"/>
          </a:xfrm>
          <a:prstGeom prst="rect">
            <a:avLst/>
          </a:prstGeom>
          <a:pattFill prst="ltDnDiag">
            <a:fgClr>
              <a:srgbClr val="FF9900"/>
            </a:fgClr>
            <a:bgClr>
              <a:srgbClr val="FFFFFF"/>
            </a:bgClr>
          </a:patt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ja-JP" sz="1400" b="1" i="0">
                <a:latin typeface="Arial" pitchFamily="34" charset="0"/>
                <a:ea typeface="MS Mincho" pitchFamily="49" charset="-128"/>
              </a:rPr>
              <a:t>Guest BIOS</a:t>
            </a:r>
            <a:endParaRPr lang="en-US" altLang="zh-CN" sz="1400" b="1" i="0">
              <a:latin typeface="Arial" pitchFamily="34" charset="0"/>
              <a:ea typeface="MS Mincho" pitchFamily="49" charset="-128"/>
            </a:endParaRPr>
          </a:p>
        </p:txBody>
      </p:sp>
      <p:sp>
        <p:nvSpPr>
          <p:cNvPr id="456719" name="Text Box 15"/>
          <p:cNvSpPr txBox="1">
            <a:spLocks noChangeArrowheads="1"/>
          </p:cNvSpPr>
          <p:nvPr/>
        </p:nvSpPr>
        <p:spPr bwMode="auto">
          <a:xfrm>
            <a:off x="5181600" y="1828800"/>
            <a:ext cx="1666875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1600" b="1" i="0">
                <a:latin typeface="Arial" pitchFamily="34" charset="0"/>
                <a:ea typeface="MS Mincho" pitchFamily="49" charset="-128"/>
              </a:rPr>
              <a:t>Unmodified OS</a:t>
            </a:r>
            <a:endParaRPr lang="en-US" altLang="zh-CN" sz="1600" b="1" i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6720" name="Text Box 16"/>
          <p:cNvSpPr txBox="1">
            <a:spLocks noChangeArrowheads="1"/>
          </p:cNvSpPr>
          <p:nvPr/>
        </p:nvSpPr>
        <p:spPr bwMode="auto">
          <a:xfrm>
            <a:off x="3262313" y="846138"/>
            <a:ext cx="11112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1600" b="1" i="0">
                <a:latin typeface="Arial" pitchFamily="34" charset="0"/>
                <a:ea typeface="MS Mincho" pitchFamily="49" charset="-128"/>
              </a:rPr>
              <a:t>Domain</a:t>
            </a:r>
            <a:r>
              <a:rPr lang="en-US" altLang="ja-JP" sz="1400" b="1" i="0">
                <a:latin typeface="Arial" pitchFamily="34" charset="0"/>
                <a:ea typeface="MS Mincho" pitchFamily="49" charset="-128"/>
              </a:rPr>
              <a:t> N</a:t>
            </a:r>
            <a:endParaRPr lang="en-US" altLang="zh-CN" sz="1400" b="1" i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6721" name="Text Box 17"/>
          <p:cNvSpPr txBox="1">
            <a:spLocks noChangeArrowheads="1"/>
          </p:cNvSpPr>
          <p:nvPr/>
        </p:nvSpPr>
        <p:spPr bwMode="auto">
          <a:xfrm>
            <a:off x="762000" y="12954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1600" b="1" i="0">
                <a:latin typeface="Arial" pitchFamily="34" charset="0"/>
                <a:ea typeface="MS Mincho" pitchFamily="49" charset="-128"/>
              </a:rPr>
              <a:t>Linux xen64</a:t>
            </a:r>
          </a:p>
        </p:txBody>
      </p:sp>
      <p:sp>
        <p:nvSpPr>
          <p:cNvPr id="456722" name="Line 18"/>
          <p:cNvSpPr>
            <a:spLocks noChangeShapeType="1"/>
          </p:cNvSpPr>
          <p:nvPr/>
        </p:nvSpPr>
        <p:spPr bwMode="auto">
          <a:xfrm>
            <a:off x="1447800" y="2590800"/>
            <a:ext cx="0" cy="26670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6723" name="Line 19"/>
          <p:cNvSpPr>
            <a:spLocks noChangeShapeType="1"/>
          </p:cNvSpPr>
          <p:nvPr/>
        </p:nvSpPr>
        <p:spPr bwMode="auto">
          <a:xfrm>
            <a:off x="1447800" y="5181600"/>
            <a:ext cx="4648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6724" name="Line 20"/>
          <p:cNvSpPr>
            <a:spLocks noChangeShapeType="1"/>
          </p:cNvSpPr>
          <p:nvPr/>
        </p:nvSpPr>
        <p:spPr bwMode="auto">
          <a:xfrm>
            <a:off x="6096000" y="4419600"/>
            <a:ext cx="0" cy="8382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6725" name="Text Box 21"/>
          <p:cNvSpPr txBox="1">
            <a:spLocks noChangeArrowheads="1"/>
          </p:cNvSpPr>
          <p:nvPr/>
        </p:nvSpPr>
        <p:spPr bwMode="auto">
          <a:xfrm>
            <a:off x="2133600" y="4440238"/>
            <a:ext cx="1981200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1400" b="1" i="0">
                <a:latin typeface="Arial" pitchFamily="34" charset="0"/>
                <a:ea typeface="MS Mincho" pitchFamily="49" charset="-128"/>
              </a:rPr>
              <a:t>Callback / Hypercall</a:t>
            </a:r>
            <a:endParaRPr lang="en-US" altLang="zh-CN" sz="1400" b="1" i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6726" name="Text Box 22"/>
          <p:cNvSpPr txBox="1">
            <a:spLocks noChangeArrowheads="1"/>
          </p:cNvSpPr>
          <p:nvPr/>
        </p:nvSpPr>
        <p:spPr bwMode="auto">
          <a:xfrm>
            <a:off x="5029200" y="4419600"/>
            <a:ext cx="1095375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1400" b="1" i="0">
                <a:latin typeface="Arial" pitchFamily="34" charset="0"/>
                <a:ea typeface="MS Mincho" pitchFamily="49" charset="-128"/>
              </a:rPr>
              <a:t>VMExit</a:t>
            </a:r>
            <a:endParaRPr lang="en-US" altLang="zh-CN" sz="1400" b="1" i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6727" name="Text Box 23" descr="Blue tissue paper"/>
          <p:cNvSpPr txBox="1">
            <a:spLocks noChangeArrowheads="1"/>
          </p:cNvSpPr>
          <p:nvPr/>
        </p:nvSpPr>
        <p:spPr bwMode="auto">
          <a:xfrm>
            <a:off x="5191125" y="3886200"/>
            <a:ext cx="1666875" cy="4889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ja-JP" sz="1400" i="0">
                <a:latin typeface="Arial" pitchFamily="34" charset="0"/>
                <a:ea typeface="MS Mincho" pitchFamily="49" charset="-128"/>
              </a:rPr>
              <a:t>Virtual Platform</a:t>
            </a:r>
            <a:endParaRPr lang="en-US" altLang="zh-CN" sz="1400" i="0">
              <a:latin typeface="Arial" pitchFamily="34" charset="0"/>
              <a:ea typeface="MS Mincho" pitchFamily="49" charset="-128"/>
            </a:endParaRPr>
          </a:p>
        </p:txBody>
      </p:sp>
      <p:sp>
        <p:nvSpPr>
          <p:cNvPr id="456728" name="Text Box 24"/>
          <p:cNvSpPr txBox="1">
            <a:spLocks noChangeArrowheads="1"/>
          </p:cNvSpPr>
          <p:nvPr/>
        </p:nvSpPr>
        <p:spPr bwMode="auto">
          <a:xfrm>
            <a:off x="8686800" y="3581400"/>
            <a:ext cx="4572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1400" b="1" i="0">
                <a:latin typeface="Arial" pitchFamily="34" charset="0"/>
                <a:ea typeface="MS Mincho" pitchFamily="49" charset="-128"/>
              </a:rPr>
              <a:t>0D</a:t>
            </a:r>
            <a:endParaRPr lang="en-US" altLang="zh-CN" sz="1400" b="1" i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6729" name="Text Box 25"/>
          <p:cNvSpPr txBox="1">
            <a:spLocks noChangeArrowheads="1"/>
          </p:cNvSpPr>
          <p:nvPr/>
        </p:nvSpPr>
        <p:spPr bwMode="auto">
          <a:xfrm>
            <a:off x="4953000" y="868363"/>
            <a:ext cx="19050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1600" b="1" i="0">
                <a:latin typeface="Arial" pitchFamily="34" charset="0"/>
                <a:ea typeface="MS Mincho" pitchFamily="49" charset="-128"/>
              </a:rPr>
              <a:t>Guest VM (VMX)</a:t>
            </a:r>
          </a:p>
          <a:p>
            <a:r>
              <a:rPr lang="en-US" altLang="ja-JP" sz="1600" b="1" i="0">
                <a:latin typeface="Arial" pitchFamily="34" charset="0"/>
                <a:ea typeface="MS Mincho" pitchFamily="49" charset="-128"/>
              </a:rPr>
              <a:t>(32-bit)</a:t>
            </a:r>
            <a:endParaRPr lang="en-US" altLang="zh-CN" sz="1600" b="1" i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6730" name="Text Box 26"/>
          <p:cNvSpPr txBox="1">
            <a:spLocks noChangeArrowheads="1"/>
          </p:cNvSpPr>
          <p:nvPr/>
        </p:nvSpPr>
        <p:spPr bwMode="auto">
          <a:xfrm>
            <a:off x="1905000" y="2895600"/>
            <a:ext cx="523875" cy="1538288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pPr algn="ctr"/>
            <a:r>
              <a:rPr lang="en-US" altLang="ja-JP" sz="1400" b="1" i="0">
                <a:latin typeface="Arial" pitchFamily="34" charset="0"/>
                <a:ea typeface="MS Mincho" pitchFamily="49" charset="-128"/>
              </a:rPr>
              <a:t>Backend</a:t>
            </a:r>
          </a:p>
          <a:p>
            <a:pPr algn="ctr"/>
            <a:r>
              <a:rPr lang="en-US" altLang="ja-JP" sz="1400" b="1" i="0">
                <a:latin typeface="Arial" pitchFamily="34" charset="0"/>
                <a:ea typeface="MS Mincho" pitchFamily="49" charset="-128"/>
              </a:rPr>
              <a:t>Virtual driver</a:t>
            </a:r>
            <a:endParaRPr lang="en-US" altLang="zh-CN" sz="1400" b="1" i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6731" name="Text Box 27"/>
          <p:cNvSpPr txBox="1">
            <a:spLocks noChangeArrowheads="1"/>
          </p:cNvSpPr>
          <p:nvPr/>
        </p:nvSpPr>
        <p:spPr bwMode="auto">
          <a:xfrm>
            <a:off x="3051175" y="3636963"/>
            <a:ext cx="857250" cy="782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1400" b="1" i="0">
                <a:latin typeface="Arial" pitchFamily="34" charset="0"/>
                <a:ea typeface="MS Mincho" pitchFamily="49" charset="-128"/>
              </a:rPr>
              <a:t>Native Device Drivers</a:t>
            </a:r>
            <a:endParaRPr lang="en-US" altLang="zh-CN" sz="1400" b="1" i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6732" name="Text Box 28"/>
          <p:cNvSpPr txBox="1">
            <a:spLocks noChangeArrowheads="1"/>
          </p:cNvSpPr>
          <p:nvPr/>
        </p:nvSpPr>
        <p:spPr bwMode="auto">
          <a:xfrm>
            <a:off x="985838" y="846138"/>
            <a:ext cx="11112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1600" b="1" i="0">
                <a:latin typeface="Arial" pitchFamily="34" charset="0"/>
                <a:ea typeface="MS Mincho" pitchFamily="49" charset="-128"/>
              </a:rPr>
              <a:t>Domain</a:t>
            </a:r>
            <a:r>
              <a:rPr lang="en-US" altLang="ja-JP" sz="1400" b="1" i="0">
                <a:latin typeface="Arial" pitchFamily="34" charset="0"/>
                <a:ea typeface="MS Mincho" pitchFamily="49" charset="-128"/>
              </a:rPr>
              <a:t> 0</a:t>
            </a:r>
            <a:endParaRPr lang="en-US" altLang="zh-CN" sz="1400" b="1" i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6733" name="Text Box 29"/>
          <p:cNvSpPr txBox="1">
            <a:spLocks noChangeArrowheads="1"/>
          </p:cNvSpPr>
          <p:nvPr/>
        </p:nvSpPr>
        <p:spPr bwMode="auto">
          <a:xfrm>
            <a:off x="2362200" y="4953000"/>
            <a:ext cx="25971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1400" b="1" i="0">
                <a:latin typeface="Arial" pitchFamily="34" charset="0"/>
                <a:ea typeface="MS Mincho" pitchFamily="49" charset="-128"/>
              </a:rPr>
              <a:t>Event channel</a:t>
            </a:r>
            <a:endParaRPr lang="en-US" altLang="zh-CN" sz="1400" b="1" i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6734" name="Line 30"/>
          <p:cNvSpPr>
            <a:spLocks noChangeShapeType="1"/>
          </p:cNvSpPr>
          <p:nvPr/>
        </p:nvSpPr>
        <p:spPr bwMode="auto">
          <a:xfrm>
            <a:off x="2133600" y="4953000"/>
            <a:ext cx="22098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6735" name="Line 31"/>
          <p:cNvSpPr>
            <a:spLocks noChangeShapeType="1"/>
          </p:cNvSpPr>
          <p:nvPr/>
        </p:nvSpPr>
        <p:spPr bwMode="auto">
          <a:xfrm>
            <a:off x="4324350" y="4419600"/>
            <a:ext cx="0" cy="5334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6736" name="Line 32"/>
          <p:cNvSpPr>
            <a:spLocks noChangeShapeType="1"/>
          </p:cNvSpPr>
          <p:nvPr/>
        </p:nvSpPr>
        <p:spPr bwMode="auto">
          <a:xfrm>
            <a:off x="2133600" y="4419600"/>
            <a:ext cx="0" cy="5334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6737" name="Text Box 33"/>
          <p:cNvSpPr txBox="1">
            <a:spLocks noChangeArrowheads="1"/>
          </p:cNvSpPr>
          <p:nvPr/>
        </p:nvSpPr>
        <p:spPr bwMode="auto">
          <a:xfrm>
            <a:off x="76200" y="5181600"/>
            <a:ext cx="555625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1400" b="1" i="0">
                <a:latin typeface="Arial" pitchFamily="34" charset="0"/>
                <a:ea typeface="MS Mincho" pitchFamily="49" charset="-128"/>
              </a:rPr>
              <a:t>0P</a:t>
            </a:r>
            <a:endParaRPr lang="en-US" altLang="zh-CN" sz="1400" b="1" i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6738" name="Text Box 34"/>
          <p:cNvSpPr txBox="1">
            <a:spLocks noChangeArrowheads="1"/>
          </p:cNvSpPr>
          <p:nvPr/>
        </p:nvSpPr>
        <p:spPr bwMode="auto">
          <a:xfrm>
            <a:off x="-22225" y="3733800"/>
            <a:ext cx="555625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1200" b="1" i="0">
                <a:latin typeface="Arial" pitchFamily="34" charset="0"/>
                <a:ea typeface="MS Mincho" pitchFamily="49" charset="-128"/>
              </a:rPr>
              <a:t>1/3P</a:t>
            </a:r>
            <a:endParaRPr lang="en-US" altLang="zh-CN" sz="1200" b="1" i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6739" name="Text Box 35"/>
          <p:cNvSpPr txBox="1">
            <a:spLocks noChangeArrowheads="1"/>
          </p:cNvSpPr>
          <p:nvPr/>
        </p:nvSpPr>
        <p:spPr bwMode="auto">
          <a:xfrm>
            <a:off x="53975" y="1905000"/>
            <a:ext cx="555625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1400" b="1" i="0">
                <a:latin typeface="Arial" pitchFamily="34" charset="0"/>
                <a:ea typeface="MS Mincho" pitchFamily="49" charset="-128"/>
              </a:rPr>
              <a:t>3P</a:t>
            </a:r>
            <a:endParaRPr lang="en-US" altLang="zh-CN" sz="1400" b="1" i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6740" name="Rectangle 36"/>
          <p:cNvSpPr>
            <a:spLocks noChangeArrowheads="1"/>
          </p:cNvSpPr>
          <p:nvPr/>
        </p:nvSpPr>
        <p:spPr bwMode="auto">
          <a:xfrm>
            <a:off x="381000" y="2743200"/>
            <a:ext cx="4343400" cy="16764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81000" y="5561013"/>
            <a:ext cx="8229600" cy="611187"/>
            <a:chOff x="240" y="3503"/>
            <a:chExt cx="5184" cy="385"/>
          </a:xfrm>
        </p:grpSpPr>
        <p:sp>
          <p:nvSpPr>
            <p:cNvPr id="456742" name="Text Box 38" descr="Light downward diagonal"/>
            <p:cNvSpPr txBox="1">
              <a:spLocks noChangeArrowheads="1"/>
            </p:cNvSpPr>
            <p:nvPr/>
          </p:nvSpPr>
          <p:spPr bwMode="auto">
            <a:xfrm>
              <a:off x="2640" y="3690"/>
              <a:ext cx="2784" cy="198"/>
            </a:xfrm>
            <a:prstGeom prst="rect">
              <a:avLst/>
            </a:prstGeom>
            <a:pattFill prst="ltDnDiag">
              <a:fgClr>
                <a:srgbClr val="FFD5D5"/>
              </a:fgClr>
              <a:bgClr>
                <a:schemeClr val="bg1"/>
              </a:bgClr>
            </a:pattFill>
            <a:ln w="9525" algn="ctr">
              <a:solidFill>
                <a:srgbClr val="555D6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i="0">
                  <a:latin typeface="Arial" pitchFamily="34" charset="0"/>
                  <a:ea typeface="宋体" pitchFamily="2" charset="-122"/>
                  <a:cs typeface="Arial" pitchFamily="34" charset="0"/>
                </a:rPr>
                <a:t>I/O: PIT, APIC, PIC, IOAPIC</a:t>
              </a:r>
            </a:p>
          </p:txBody>
        </p:sp>
        <p:sp>
          <p:nvSpPr>
            <p:cNvPr id="456743" name="Text Box 39" descr="Light downward diagonal"/>
            <p:cNvSpPr txBox="1">
              <a:spLocks noChangeArrowheads="1"/>
            </p:cNvSpPr>
            <p:nvPr/>
          </p:nvSpPr>
          <p:spPr bwMode="auto">
            <a:xfrm>
              <a:off x="240" y="3690"/>
              <a:ext cx="1773" cy="198"/>
            </a:xfrm>
            <a:prstGeom prst="rect">
              <a:avLst/>
            </a:prstGeom>
            <a:pattFill prst="ltDnDiag">
              <a:fgClr>
                <a:srgbClr val="FFD5D5"/>
              </a:fgClr>
              <a:bgClr>
                <a:schemeClr val="bg1"/>
              </a:bgClr>
            </a:pattFill>
            <a:ln w="9525" algn="ctr">
              <a:solidFill>
                <a:srgbClr val="555D6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i="0">
                  <a:latin typeface="Arial" pitchFamily="34" charset="0"/>
                  <a:ea typeface="宋体" pitchFamily="2" charset="-122"/>
                  <a:cs typeface="Arial" pitchFamily="34" charset="0"/>
                </a:rPr>
                <a:t>Processor</a:t>
              </a:r>
            </a:p>
          </p:txBody>
        </p:sp>
        <p:sp>
          <p:nvSpPr>
            <p:cNvPr id="456744" name="Text Box 40" descr="Light downward diagonal"/>
            <p:cNvSpPr txBox="1">
              <a:spLocks noChangeArrowheads="1"/>
            </p:cNvSpPr>
            <p:nvPr/>
          </p:nvSpPr>
          <p:spPr bwMode="auto">
            <a:xfrm>
              <a:off x="2013" y="3690"/>
              <a:ext cx="627" cy="198"/>
            </a:xfrm>
            <a:prstGeom prst="rect">
              <a:avLst/>
            </a:prstGeom>
            <a:pattFill prst="ltDnDiag">
              <a:fgClr>
                <a:srgbClr val="FFD5D5"/>
              </a:fgClr>
              <a:bgClr>
                <a:schemeClr val="bg1"/>
              </a:bgClr>
            </a:pattFill>
            <a:ln w="9525" algn="ctr">
              <a:solidFill>
                <a:srgbClr val="555D6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i="0">
                  <a:latin typeface="Arial" pitchFamily="34" charset="0"/>
                  <a:ea typeface="宋体" pitchFamily="2" charset="-122"/>
                  <a:cs typeface="Arial" pitchFamily="34" charset="0"/>
                </a:rPr>
                <a:t>Memory</a:t>
              </a:r>
            </a:p>
          </p:txBody>
        </p:sp>
        <p:sp>
          <p:nvSpPr>
            <p:cNvPr id="456745" name="Text Box 41" descr="Light downward diagonal"/>
            <p:cNvSpPr txBox="1">
              <a:spLocks noChangeArrowheads="1"/>
            </p:cNvSpPr>
            <p:nvPr/>
          </p:nvSpPr>
          <p:spPr bwMode="auto">
            <a:xfrm>
              <a:off x="240" y="3503"/>
              <a:ext cx="1501" cy="198"/>
            </a:xfrm>
            <a:prstGeom prst="rect">
              <a:avLst/>
            </a:prstGeom>
            <a:pattFill prst="ltDnDiag">
              <a:fgClr>
                <a:srgbClr val="FFD5D5"/>
              </a:fgClr>
              <a:bgClr>
                <a:schemeClr val="bg1"/>
              </a:bgClr>
            </a:pattFill>
            <a:ln w="9525" algn="ctr">
              <a:solidFill>
                <a:srgbClr val="555D6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i="0">
                  <a:latin typeface="Arial" pitchFamily="34" charset="0"/>
                  <a:ea typeface="宋体" pitchFamily="2" charset="-122"/>
                  <a:cs typeface="Arial" pitchFamily="34" charset="0"/>
                </a:rPr>
                <a:t>Control Interface</a:t>
              </a:r>
            </a:p>
          </p:txBody>
        </p:sp>
        <p:sp>
          <p:nvSpPr>
            <p:cNvPr id="456746" name="Text Box 42" descr="Light downward diagonal"/>
            <p:cNvSpPr txBox="1">
              <a:spLocks noChangeArrowheads="1"/>
            </p:cNvSpPr>
            <p:nvPr/>
          </p:nvSpPr>
          <p:spPr bwMode="auto">
            <a:xfrm>
              <a:off x="4060" y="3503"/>
              <a:ext cx="1364" cy="198"/>
            </a:xfrm>
            <a:prstGeom prst="rect">
              <a:avLst/>
            </a:prstGeom>
            <a:pattFill prst="ltDnDiag">
              <a:fgClr>
                <a:srgbClr val="FFD5D5"/>
              </a:fgClr>
              <a:bgClr>
                <a:schemeClr val="bg1"/>
              </a:bgClr>
            </a:pattFill>
            <a:ln w="9525" algn="ctr">
              <a:solidFill>
                <a:srgbClr val="555D6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i="0">
                  <a:latin typeface="Arial" pitchFamily="34" charset="0"/>
                  <a:ea typeface="宋体" pitchFamily="2" charset="-122"/>
                  <a:cs typeface="Arial" pitchFamily="34" charset="0"/>
                </a:rPr>
                <a:t>Hypercalls </a:t>
              </a:r>
            </a:p>
          </p:txBody>
        </p:sp>
        <p:sp>
          <p:nvSpPr>
            <p:cNvPr id="456747" name="Text Box 43" descr="Light downward diagonal"/>
            <p:cNvSpPr txBox="1">
              <a:spLocks noChangeArrowheads="1"/>
            </p:cNvSpPr>
            <p:nvPr/>
          </p:nvSpPr>
          <p:spPr bwMode="auto">
            <a:xfrm>
              <a:off x="2764" y="3503"/>
              <a:ext cx="1296" cy="198"/>
            </a:xfrm>
            <a:prstGeom prst="rect">
              <a:avLst/>
            </a:prstGeom>
            <a:pattFill prst="ltDnDiag">
              <a:fgClr>
                <a:srgbClr val="FFD5D5"/>
              </a:fgClr>
              <a:bgClr>
                <a:schemeClr val="bg1"/>
              </a:bgClr>
            </a:pattFill>
            <a:ln w="9525" algn="ctr">
              <a:solidFill>
                <a:srgbClr val="555D6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i="0">
                  <a:latin typeface="Arial" pitchFamily="34" charset="0"/>
                  <a:ea typeface="宋体" pitchFamily="2" charset="-122"/>
                  <a:cs typeface="Arial" pitchFamily="34" charset="0"/>
                </a:rPr>
                <a:t>Event Channel </a:t>
              </a:r>
            </a:p>
          </p:txBody>
        </p:sp>
        <p:sp>
          <p:nvSpPr>
            <p:cNvPr id="456748" name="Text Box 44" descr="Light downward diagonal"/>
            <p:cNvSpPr txBox="1">
              <a:spLocks noChangeArrowheads="1"/>
            </p:cNvSpPr>
            <p:nvPr/>
          </p:nvSpPr>
          <p:spPr bwMode="auto">
            <a:xfrm>
              <a:off x="1741" y="3503"/>
              <a:ext cx="1023" cy="198"/>
            </a:xfrm>
            <a:prstGeom prst="rect">
              <a:avLst/>
            </a:prstGeom>
            <a:pattFill prst="ltDnDiag">
              <a:fgClr>
                <a:srgbClr val="FFD5D5"/>
              </a:fgClr>
              <a:bgClr>
                <a:schemeClr val="bg1"/>
              </a:bgClr>
            </a:pattFill>
            <a:ln w="9525" algn="ctr">
              <a:solidFill>
                <a:srgbClr val="555D6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i="0">
                  <a:latin typeface="Arial" pitchFamily="34" charset="0"/>
                  <a:ea typeface="宋体" pitchFamily="2" charset="-122"/>
                  <a:cs typeface="Arial" pitchFamily="34" charset="0"/>
                </a:rPr>
                <a:t>Scheduler</a:t>
              </a:r>
            </a:p>
          </p:txBody>
        </p:sp>
      </p:grpSp>
      <p:sp>
        <p:nvSpPr>
          <p:cNvPr id="456749" name="Text Box 45" descr="Light downward diagonal"/>
          <p:cNvSpPr txBox="1">
            <a:spLocks noChangeArrowheads="1"/>
          </p:cNvSpPr>
          <p:nvPr/>
        </p:nvSpPr>
        <p:spPr bwMode="auto">
          <a:xfrm>
            <a:off x="5181600" y="2438400"/>
            <a:ext cx="585788" cy="987425"/>
          </a:xfrm>
          <a:prstGeom prst="rect">
            <a:avLst/>
          </a:prstGeom>
          <a:pattFill prst="ltDnDiag">
            <a:fgClr>
              <a:srgbClr val="FFB3B3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pPr algn="ctr"/>
            <a:r>
              <a:rPr lang="en-US" altLang="ja-JP" sz="1400" b="1" i="0">
                <a:latin typeface="Arial" pitchFamily="34" charset="0"/>
                <a:ea typeface="MS Mincho" pitchFamily="49" charset="-128"/>
              </a:rPr>
              <a:t>FE Virtual Drivers</a:t>
            </a:r>
            <a:endParaRPr lang="en-US" altLang="zh-CN" sz="1400" b="1" i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6750" name="Rectangle 46"/>
          <p:cNvSpPr>
            <a:spLocks noChangeArrowheads="1"/>
          </p:cNvSpPr>
          <p:nvPr/>
        </p:nvSpPr>
        <p:spPr bwMode="auto">
          <a:xfrm>
            <a:off x="7062788" y="1447800"/>
            <a:ext cx="1666875" cy="2938463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6751" name="Text Box 47" descr="Light downward diagonal"/>
          <p:cNvSpPr txBox="1">
            <a:spLocks noChangeArrowheads="1"/>
          </p:cNvSpPr>
          <p:nvPr/>
        </p:nvSpPr>
        <p:spPr bwMode="auto">
          <a:xfrm>
            <a:off x="7062788" y="3429000"/>
            <a:ext cx="1666875" cy="498475"/>
          </a:xfrm>
          <a:prstGeom prst="rect">
            <a:avLst/>
          </a:prstGeom>
          <a:pattFill prst="ltDnDiag">
            <a:fgClr>
              <a:srgbClr val="FF9900"/>
            </a:fgClr>
            <a:bgClr>
              <a:srgbClr val="FFFFFF"/>
            </a:bgClr>
          </a:patt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ja-JP" sz="1400" b="1" i="0">
                <a:latin typeface="Arial" pitchFamily="34" charset="0"/>
                <a:ea typeface="MS Mincho" pitchFamily="49" charset="-128"/>
              </a:rPr>
              <a:t>Guest BIOS</a:t>
            </a:r>
            <a:endParaRPr lang="en-US" altLang="zh-CN" sz="1400" b="1" i="0">
              <a:latin typeface="Arial" pitchFamily="34" charset="0"/>
              <a:ea typeface="MS Mincho" pitchFamily="49" charset="-128"/>
            </a:endParaRPr>
          </a:p>
        </p:txBody>
      </p:sp>
      <p:sp>
        <p:nvSpPr>
          <p:cNvPr id="456752" name="Text Box 48"/>
          <p:cNvSpPr txBox="1">
            <a:spLocks noChangeArrowheads="1"/>
          </p:cNvSpPr>
          <p:nvPr/>
        </p:nvSpPr>
        <p:spPr bwMode="auto">
          <a:xfrm>
            <a:off x="7062788" y="1828800"/>
            <a:ext cx="1666875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1600" b="1" i="0">
                <a:latin typeface="Arial" pitchFamily="34" charset="0"/>
                <a:ea typeface="MS Mincho" pitchFamily="49" charset="-128"/>
              </a:rPr>
              <a:t>Unmodified OS</a:t>
            </a:r>
            <a:endParaRPr lang="en-US" altLang="zh-CN" sz="1600" b="1" i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6753" name="Line 49"/>
          <p:cNvSpPr>
            <a:spLocks noChangeShapeType="1"/>
          </p:cNvSpPr>
          <p:nvPr/>
        </p:nvSpPr>
        <p:spPr bwMode="auto">
          <a:xfrm>
            <a:off x="7977188" y="4343400"/>
            <a:ext cx="23812" cy="9906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6754" name="Text Box 50"/>
          <p:cNvSpPr txBox="1">
            <a:spLocks noChangeArrowheads="1"/>
          </p:cNvSpPr>
          <p:nvPr/>
        </p:nvSpPr>
        <p:spPr bwMode="auto">
          <a:xfrm>
            <a:off x="6910388" y="4419600"/>
            <a:ext cx="1095375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1400" b="1" i="0">
                <a:latin typeface="Arial" pitchFamily="34" charset="0"/>
                <a:ea typeface="MS Mincho" pitchFamily="49" charset="-128"/>
              </a:rPr>
              <a:t>VMExit</a:t>
            </a:r>
            <a:endParaRPr lang="en-US" altLang="zh-CN" sz="1400" b="1" i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6755" name="Text Box 51" descr="Blue tissue paper"/>
          <p:cNvSpPr txBox="1">
            <a:spLocks noChangeArrowheads="1"/>
          </p:cNvSpPr>
          <p:nvPr/>
        </p:nvSpPr>
        <p:spPr bwMode="auto">
          <a:xfrm>
            <a:off x="7086600" y="3886200"/>
            <a:ext cx="1666875" cy="4889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ja-JP" sz="1400" i="0">
                <a:latin typeface="Arial" pitchFamily="34" charset="0"/>
                <a:ea typeface="MS Mincho" pitchFamily="49" charset="-128"/>
              </a:rPr>
              <a:t>Virtual Platform</a:t>
            </a:r>
            <a:endParaRPr lang="en-US" altLang="zh-CN" sz="1400" i="0">
              <a:latin typeface="Arial" pitchFamily="34" charset="0"/>
              <a:ea typeface="MS Mincho" pitchFamily="49" charset="-128"/>
            </a:endParaRPr>
          </a:p>
        </p:txBody>
      </p:sp>
      <p:sp>
        <p:nvSpPr>
          <p:cNvPr id="456756" name="Text Box 52"/>
          <p:cNvSpPr txBox="1">
            <a:spLocks noChangeArrowheads="1"/>
          </p:cNvSpPr>
          <p:nvPr/>
        </p:nvSpPr>
        <p:spPr bwMode="auto">
          <a:xfrm>
            <a:off x="6834188" y="868363"/>
            <a:ext cx="19050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1600" b="1" i="0">
                <a:latin typeface="Arial" pitchFamily="34" charset="0"/>
                <a:ea typeface="MS Mincho" pitchFamily="49" charset="-128"/>
              </a:rPr>
              <a:t>Guest VM (VMX)</a:t>
            </a:r>
          </a:p>
          <a:p>
            <a:r>
              <a:rPr lang="en-US" altLang="ja-JP" sz="1600" b="1" i="0">
                <a:latin typeface="Arial" pitchFamily="34" charset="0"/>
                <a:ea typeface="MS Mincho" pitchFamily="49" charset="-128"/>
              </a:rPr>
              <a:t>(64-bit)</a:t>
            </a:r>
            <a:endParaRPr lang="en-US" altLang="zh-CN" sz="1600" b="1" i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6757" name="Text Box 53" descr="Light downward diagonal"/>
          <p:cNvSpPr txBox="1">
            <a:spLocks noChangeArrowheads="1"/>
          </p:cNvSpPr>
          <p:nvPr/>
        </p:nvSpPr>
        <p:spPr bwMode="auto">
          <a:xfrm>
            <a:off x="7062788" y="2438400"/>
            <a:ext cx="585787" cy="987425"/>
          </a:xfrm>
          <a:prstGeom prst="rect">
            <a:avLst/>
          </a:prstGeom>
          <a:pattFill prst="ltDnDiag">
            <a:fgClr>
              <a:srgbClr val="FFB3B3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pPr algn="ctr"/>
            <a:r>
              <a:rPr lang="en-US" altLang="ja-JP" sz="1400" b="1" i="0">
                <a:latin typeface="Arial" pitchFamily="34" charset="0"/>
                <a:ea typeface="MS Mincho" pitchFamily="49" charset="-128"/>
              </a:rPr>
              <a:t>FE Virtual Drivers</a:t>
            </a:r>
            <a:endParaRPr lang="en-US" altLang="zh-CN" sz="1400" b="1" i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6758" name="Line 54"/>
          <p:cNvSpPr>
            <a:spLocks noChangeShapeType="1"/>
          </p:cNvSpPr>
          <p:nvPr/>
        </p:nvSpPr>
        <p:spPr bwMode="auto">
          <a:xfrm>
            <a:off x="1676400" y="5334000"/>
            <a:ext cx="63246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6759" name="Line 55"/>
          <p:cNvSpPr>
            <a:spLocks noChangeShapeType="1"/>
          </p:cNvSpPr>
          <p:nvPr/>
        </p:nvSpPr>
        <p:spPr bwMode="auto">
          <a:xfrm>
            <a:off x="1676400" y="2667000"/>
            <a:ext cx="0" cy="27432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6760" name="Text Box 56"/>
          <p:cNvSpPr txBox="1">
            <a:spLocks noChangeArrowheads="1"/>
          </p:cNvSpPr>
          <p:nvPr/>
        </p:nvSpPr>
        <p:spPr bwMode="auto">
          <a:xfrm>
            <a:off x="8686800" y="1878013"/>
            <a:ext cx="457200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1400" b="1" i="0">
                <a:latin typeface="Arial" pitchFamily="34" charset="0"/>
                <a:ea typeface="MS Mincho" pitchFamily="49" charset="-128"/>
              </a:rPr>
              <a:t>3D</a:t>
            </a:r>
            <a:endParaRPr lang="en-US" altLang="zh-CN" sz="1400" b="1" i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6761" name="Line 57"/>
          <p:cNvSpPr>
            <a:spLocks noChangeShapeType="1"/>
          </p:cNvSpPr>
          <p:nvPr/>
        </p:nvSpPr>
        <p:spPr bwMode="auto">
          <a:xfrm flipH="1">
            <a:off x="762000" y="4267200"/>
            <a:ext cx="0" cy="2133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6762" name="Text Box 58"/>
          <p:cNvSpPr txBox="1">
            <a:spLocks noChangeArrowheads="1"/>
          </p:cNvSpPr>
          <p:nvPr/>
        </p:nvSpPr>
        <p:spPr bwMode="auto">
          <a:xfrm>
            <a:off x="0" y="5029200"/>
            <a:ext cx="555625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 sz="1400" b="1" i="0">
              <a:latin typeface="Arial" pitchFamily="34" charset="0"/>
            </a:endParaRPr>
          </a:p>
        </p:txBody>
      </p:sp>
      <p:sp>
        <p:nvSpPr>
          <p:cNvPr id="456763" name="Text Box 59"/>
          <p:cNvSpPr txBox="1">
            <a:spLocks noChangeArrowheads="1"/>
          </p:cNvSpPr>
          <p:nvPr/>
        </p:nvSpPr>
        <p:spPr bwMode="auto">
          <a:xfrm>
            <a:off x="0" y="3505200"/>
            <a:ext cx="555625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 sz="1200" b="1" i="0">
              <a:latin typeface="Arial" pitchFamily="34" charset="0"/>
            </a:endParaRPr>
          </a:p>
        </p:txBody>
      </p:sp>
      <p:sp>
        <p:nvSpPr>
          <p:cNvPr id="456764" name="Text Box 60"/>
          <p:cNvSpPr txBox="1">
            <a:spLocks noChangeArrowheads="1"/>
          </p:cNvSpPr>
          <p:nvPr/>
        </p:nvSpPr>
        <p:spPr bwMode="auto">
          <a:xfrm>
            <a:off x="0" y="1676400"/>
            <a:ext cx="555625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 sz="1400" b="1" i="0"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5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5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5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5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56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5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56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5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5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5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5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5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5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5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5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56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45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45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45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45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56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456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45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45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45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45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5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xit" presetSubtype="16" fill="hold" grpId="2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animEffect transition="out" filter="box(in)">
                                      <p:cBhvr>
                                        <p:cTn id="99" dur="500"/>
                                        <p:tgtEl>
                                          <p:spTgt spid="456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" presetClass="exit" presetSubtype="16" fill="hold" grpId="2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animEffect transition="out" filter="box(in)">
                                      <p:cBhvr>
                                        <p:cTn id="102" dur="500"/>
                                        <p:tgtEl>
                                          <p:spTgt spid="456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" presetClass="exit" presetSubtype="16" fill="hold" grpId="2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4"/>
                                    </p:cond>
                                  </p:endCondLst>
                                  <p:childTnLst>
                                    <p:animEffect transition="out" filter="box(in)">
                                      <p:cBhvr>
                                        <p:cTn id="105" dur="500"/>
                                        <p:tgtEl>
                                          <p:spTgt spid="456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45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45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45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45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45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45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45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45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45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45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45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45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9" dur="500"/>
                                        <p:tgtEl>
                                          <p:spTgt spid="45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45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5" dur="500"/>
                                        <p:tgtEl>
                                          <p:spTgt spid="45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45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500"/>
                                        <p:tgtEl>
                                          <p:spTgt spid="45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4" dur="500"/>
                                        <p:tgtEl>
                                          <p:spTgt spid="45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456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45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45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45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4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9" dur="500"/>
                                        <p:tgtEl>
                                          <p:spTgt spid="45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4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2" dur="500"/>
                                        <p:tgtEl>
                                          <p:spTgt spid="45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45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0" dur="500"/>
                                        <p:tgtEl>
                                          <p:spTgt spid="45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7" grpId="0" animBg="1"/>
      <p:bldP spid="456708" grpId="0" animBg="1"/>
      <p:bldP spid="456709" grpId="0" animBg="1"/>
      <p:bldP spid="456710" grpId="0" animBg="1"/>
      <p:bldP spid="456711" grpId="0" animBg="1"/>
      <p:bldP spid="456712" grpId="0" animBg="1"/>
      <p:bldP spid="456713" grpId="0" animBg="1"/>
      <p:bldP spid="456714" grpId="0"/>
      <p:bldP spid="456715" grpId="0"/>
      <p:bldP spid="456716" grpId="0" animBg="1"/>
      <p:bldP spid="456717" grpId="0" animBg="1"/>
      <p:bldP spid="456718" grpId="0" animBg="1"/>
      <p:bldP spid="456719" grpId="0"/>
      <p:bldP spid="456720" grpId="0"/>
      <p:bldP spid="456721" grpId="0"/>
      <p:bldP spid="456722" grpId="0" animBg="1"/>
      <p:bldP spid="456723" grpId="0" animBg="1"/>
      <p:bldP spid="456724" grpId="0" animBg="1"/>
      <p:bldP spid="456725" grpId="0"/>
      <p:bldP spid="456725" grpId="1"/>
      <p:bldP spid="456726" grpId="0"/>
      <p:bldP spid="456727" grpId="0" animBg="1"/>
      <p:bldP spid="456728" grpId="0"/>
      <p:bldP spid="456729" grpId="0"/>
      <p:bldP spid="456730" grpId="0" animBg="1"/>
      <p:bldP spid="456731" grpId="0" animBg="1"/>
      <p:bldP spid="456732" grpId="0"/>
      <p:bldP spid="456733" grpId="0"/>
      <p:bldP spid="456734" grpId="0" animBg="1"/>
      <p:bldP spid="456735" grpId="0" animBg="1"/>
      <p:bldP spid="456736" grpId="0" animBg="1"/>
      <p:bldP spid="456736" grpId="1" animBg="1"/>
      <p:bldP spid="456737" grpId="0"/>
      <p:bldP spid="456738" grpId="0"/>
      <p:bldP spid="456739" grpId="0"/>
      <p:bldP spid="456740" grpId="0" animBg="1"/>
      <p:bldP spid="456749" grpId="0" animBg="1"/>
      <p:bldP spid="456750" grpId="0" animBg="1"/>
      <p:bldP spid="456751" grpId="0" animBg="1"/>
      <p:bldP spid="456752" grpId="0"/>
      <p:bldP spid="456753" grpId="0" animBg="1"/>
      <p:bldP spid="456754" grpId="0"/>
      <p:bldP spid="456755" grpId="0" animBg="1"/>
      <p:bldP spid="456756" grpId="0"/>
      <p:bldP spid="456757" grpId="0" animBg="1"/>
      <p:bldP spid="456758" grpId="0" animBg="1"/>
      <p:bldP spid="456759" grpId="0" animBg="1"/>
      <p:bldP spid="456760" grpId="0"/>
      <p:bldP spid="456761" grpId="0" animBg="1"/>
      <p:bldP spid="456762" grpId="0"/>
      <p:bldP spid="456762" grpId="1"/>
      <p:bldP spid="456762" grpId="2"/>
      <p:bldP spid="456763" grpId="0"/>
      <p:bldP spid="456763" grpId="1"/>
      <p:bldP spid="456763" grpId="2"/>
      <p:bldP spid="456764" grpId="0"/>
      <p:bldP spid="456764" grpId="1"/>
      <p:bldP spid="456764" grpId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</a:t>
            </a:r>
            <a:r>
              <a:rPr lang="en-US" altLang="zh-CN">
                <a:ea typeface="宋体" pitchFamily="-123" charset="-122"/>
                <a:cs typeface="宋体" pitchFamily="-123" charset="-122"/>
              </a:rPr>
              <a:t>utline</a:t>
            </a:r>
            <a:endParaRPr lang="en-US" altLang="zh-CN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1043608" y="1124744"/>
            <a:ext cx="7416824" cy="5312047"/>
          </a:xfrm>
        </p:spPr>
        <p:txBody>
          <a:bodyPr/>
          <a:lstStyle/>
          <a:p>
            <a:r>
              <a:rPr lang="en-US" sz="3600" dirty="0" err="1"/>
              <a:t>Exokernel</a:t>
            </a:r>
            <a:r>
              <a:rPr lang="en-US" sz="3600" dirty="0"/>
              <a:t> Overview</a:t>
            </a:r>
          </a:p>
          <a:p>
            <a:r>
              <a:rPr lang="en-US" sz="3600" dirty="0" err="1"/>
              <a:t>LibOS</a:t>
            </a:r>
            <a:endParaRPr lang="en-US" sz="3600" dirty="0"/>
          </a:p>
          <a:p>
            <a:r>
              <a:rPr lang="en-US" sz="3600" dirty="0" err="1"/>
              <a:t>Xen</a:t>
            </a:r>
            <a:endParaRPr lang="en-US" sz="3600" dirty="0"/>
          </a:p>
          <a:p>
            <a:pPr lvl="1"/>
            <a:r>
              <a:rPr lang="en-US" sz="3200" dirty="0" err="1"/>
              <a:t>Xen</a:t>
            </a:r>
            <a:r>
              <a:rPr lang="en-US" sz="3200" dirty="0"/>
              <a:t> Architecture</a:t>
            </a:r>
          </a:p>
          <a:p>
            <a:pPr lvl="1"/>
            <a:r>
              <a:rPr lang="en-US" sz="3200" dirty="0"/>
              <a:t>Virtualization of MMU</a:t>
            </a:r>
          </a:p>
          <a:p>
            <a:pPr lvl="1"/>
            <a:r>
              <a:rPr lang="en-US" sz="3200" dirty="0"/>
              <a:t>SMP support</a:t>
            </a:r>
          </a:p>
          <a:p>
            <a:pPr lvl="1"/>
            <a:r>
              <a:rPr lang="en-US" sz="3200" dirty="0" err="1"/>
              <a:t>Xen</a:t>
            </a:r>
            <a:r>
              <a:rPr lang="en-US" sz="3200" dirty="0"/>
              <a:t> I/O Architecture</a:t>
            </a:r>
          </a:p>
          <a:p>
            <a:pPr lvl="1"/>
            <a:r>
              <a:rPr lang="en-US" altLang="zh-CN" sz="3200" dirty="0" err="1">
                <a:solidFill>
                  <a:srgbClr val="FF0000"/>
                </a:solidFill>
              </a:rPr>
              <a:t>Unikernel</a:t>
            </a:r>
            <a:r>
              <a:rPr lang="en-US" altLang="zh-CN" sz="3200" dirty="0">
                <a:solidFill>
                  <a:srgbClr val="FF0000"/>
                </a:solidFill>
              </a:rPr>
              <a:t> &amp; </a:t>
            </a:r>
            <a:r>
              <a:rPr lang="en-US" altLang="zh-CN" sz="3200" dirty="0" err="1">
                <a:solidFill>
                  <a:srgbClr val="FF0000"/>
                </a:solidFill>
              </a:rPr>
              <a:t>MirageOS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73479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Unikernel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052736"/>
            <a:ext cx="7704856" cy="1362720"/>
          </a:xfrm>
        </p:spPr>
        <p:txBody>
          <a:bodyPr/>
          <a:lstStyle/>
          <a:p>
            <a:r>
              <a:rPr kumimoji="1" lang="en-US" altLang="zh-CN" sz="2000" dirty="0"/>
              <a:t>A </a:t>
            </a:r>
            <a:r>
              <a:rPr kumimoji="1" lang="en-US" altLang="zh-CN" sz="2000" dirty="0" err="1"/>
              <a:t>unikernel</a:t>
            </a:r>
            <a:r>
              <a:rPr kumimoji="1" lang="en-US" altLang="zh-CN" sz="2000" dirty="0"/>
              <a:t> is a </a:t>
            </a:r>
            <a:r>
              <a:rPr kumimoji="1" lang="en-US" altLang="zh-CN" sz="2000" dirty="0" err="1"/>
              <a:t>specialised</a:t>
            </a:r>
            <a:r>
              <a:rPr kumimoji="1" lang="en-US" altLang="zh-CN" sz="2000" dirty="0"/>
              <a:t>, single address space machine image constructed by using library operating systems.</a:t>
            </a:r>
          </a:p>
          <a:p>
            <a:r>
              <a:rPr kumimoji="1" lang="en-US" altLang="zh-CN" sz="2000" dirty="0"/>
              <a:t>Enterprise Component for A Highly Re-configurable Architectural Style</a:t>
            </a:r>
            <a:endParaRPr kumimoji="1" lang="zh-CN" altLang="en-US" sz="2000" dirty="0"/>
          </a:p>
        </p:txBody>
      </p:sp>
      <p:pic>
        <p:nvPicPr>
          <p:cNvPr id="5" name="图片 4" descr="屏幕快照 2017-10-19 下午11.33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92896"/>
            <a:ext cx="6480720" cy="418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98998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MirageOS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346200"/>
            <a:ext cx="7772400" cy="1434728"/>
          </a:xfrm>
        </p:spPr>
        <p:txBody>
          <a:bodyPr/>
          <a:lstStyle/>
          <a:p>
            <a:r>
              <a:rPr kumimoji="1" lang="en-US" altLang="zh-CN" sz="2000" dirty="0"/>
              <a:t>A library operating system that constructs </a:t>
            </a:r>
            <a:r>
              <a:rPr kumimoji="1" lang="en-US" altLang="zh-CN" sz="2000" dirty="0" err="1"/>
              <a:t>unikernels</a:t>
            </a:r>
            <a:r>
              <a:rPr kumimoji="1" lang="en-US" altLang="zh-CN" sz="2000" dirty="0"/>
              <a:t> for secure, high-performance network applications</a:t>
            </a:r>
          </a:p>
          <a:p>
            <a:r>
              <a:rPr kumimoji="1" lang="en-US" altLang="zh-CN" sz="2000" dirty="0"/>
              <a:t>A fully-standalone, </a:t>
            </a:r>
            <a:r>
              <a:rPr kumimoji="1" lang="en-US" altLang="zh-CN" sz="2000" dirty="0" err="1"/>
              <a:t>specialised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unikernel</a:t>
            </a:r>
            <a:r>
              <a:rPr kumimoji="1" lang="en-US" altLang="zh-CN" sz="2000" dirty="0"/>
              <a:t> that runs under a </a:t>
            </a:r>
            <a:r>
              <a:rPr kumimoji="1" lang="en-US" altLang="zh-CN" sz="2000" dirty="0" err="1"/>
              <a:t>Xen</a:t>
            </a:r>
            <a:r>
              <a:rPr kumimoji="1" lang="en-US" altLang="zh-CN" sz="2000" dirty="0"/>
              <a:t> or KVM hypervisor.</a:t>
            </a:r>
            <a:endParaRPr kumimoji="1" lang="zh-CN" altLang="en-US" sz="2000" dirty="0"/>
          </a:p>
        </p:txBody>
      </p:sp>
      <p:pic>
        <p:nvPicPr>
          <p:cNvPr id="4" name="图片 3" descr="屏幕快照 2017-10-19 下午11.27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08920"/>
            <a:ext cx="6012160" cy="409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44014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Logical Workflow in </a:t>
            </a:r>
            <a:r>
              <a:rPr kumimoji="1" lang="en-US" altLang="zh-CN" dirty="0" err="1"/>
              <a:t>MirageOS</a:t>
            </a:r>
            <a:endParaRPr kumimoji="1" lang="zh-CN" altLang="en-US" dirty="0"/>
          </a:p>
        </p:txBody>
      </p:sp>
      <p:pic>
        <p:nvPicPr>
          <p:cNvPr id="4" name="图片 3" descr="屏幕快照 2017-10-19 下午11.38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80" y="908720"/>
            <a:ext cx="705122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05244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1800" dirty="0"/>
              <a:t>Virtual Address Space of the </a:t>
            </a:r>
            <a:r>
              <a:rPr kumimoji="1" lang="en-US" altLang="zh-CN" sz="1800" dirty="0" err="1"/>
              <a:t>MirageOS</a:t>
            </a:r>
            <a:r>
              <a:rPr kumimoji="1" lang="en-US" altLang="zh-CN" sz="1800" dirty="0"/>
              <a:t> </a:t>
            </a:r>
            <a:r>
              <a:rPr kumimoji="1" lang="en-US" altLang="zh-CN" sz="1800" dirty="0" err="1"/>
              <a:t>Xen</a:t>
            </a:r>
            <a:r>
              <a:rPr kumimoji="1" lang="en-US" altLang="zh-CN" sz="1800" dirty="0"/>
              <a:t> </a:t>
            </a:r>
            <a:r>
              <a:rPr kumimoji="1" lang="en-US" altLang="zh-CN" sz="1800" dirty="0" err="1"/>
              <a:t>Unikernel</a:t>
            </a:r>
            <a:r>
              <a:rPr kumimoji="1" lang="en-US" altLang="zh-CN" sz="1800" dirty="0"/>
              <a:t> Target</a:t>
            </a:r>
            <a:endParaRPr kumimoji="1" lang="zh-CN" altLang="en-US" sz="1800" dirty="0"/>
          </a:p>
        </p:txBody>
      </p:sp>
      <p:pic>
        <p:nvPicPr>
          <p:cNvPr id="4" name="图片 3" descr="屏幕快照 2017-10-19 下午11.43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00" y="908720"/>
            <a:ext cx="7917148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49535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Other </a:t>
            </a:r>
            <a:r>
              <a:rPr kumimoji="1" lang="en-US" altLang="zh-CN" dirty="0" err="1"/>
              <a:t>unikernel</a:t>
            </a:r>
            <a:r>
              <a:rPr kumimoji="1" lang="en-US" altLang="zh-CN" dirty="0"/>
              <a:t> implementations</a:t>
            </a:r>
            <a:endParaRPr kumimoji="1" lang="zh-CN" altLang="en-US" dirty="0"/>
          </a:p>
        </p:txBody>
      </p:sp>
      <p:pic>
        <p:nvPicPr>
          <p:cNvPr id="4" name="图片 3" descr="屏幕快照 2017-10-19 下午11.58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9297"/>
            <a:ext cx="9144000" cy="345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8616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Reference</a:t>
            </a:r>
            <a:endParaRPr lang="zh-CN" altLang="en-US"/>
          </a:p>
        </p:txBody>
      </p:sp>
      <p:sp>
        <p:nvSpPr>
          <p:cNvPr id="228354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1600" dirty="0">
                <a:hlinkClick r:id="rId3"/>
              </a:rPr>
              <a:t>http://pages.cs.wisc.edu/~remzi/Classes/736/Papers/exo-sosp97.pdf</a:t>
            </a:r>
            <a:endParaRPr lang="en-US" altLang="zh-CN" sz="1600" dirty="0"/>
          </a:p>
          <a:p>
            <a:r>
              <a:rPr lang="en-US" altLang="zh-CN" sz="1600" dirty="0">
                <a:hlinkClick r:id="rId4"/>
              </a:rPr>
              <a:t>https://pdos.csail.mit.edu/~engler/sosp97-talk.ps</a:t>
            </a:r>
            <a:endParaRPr lang="en-US" altLang="zh-CN" sz="1600" dirty="0"/>
          </a:p>
          <a:p>
            <a:r>
              <a:rPr lang="en-US" altLang="zh-CN" sz="1600" dirty="0"/>
              <a:t>https://</a:t>
            </a:r>
            <a:r>
              <a:rPr lang="en-US" altLang="zh-CN" sz="1600" dirty="0" err="1"/>
              <a:t>pdos.csail.mit.edu</a:t>
            </a:r>
            <a:r>
              <a:rPr lang="en-US" altLang="zh-CN" sz="1600" dirty="0"/>
              <a:t>/~</a:t>
            </a:r>
            <a:r>
              <a:rPr lang="en-US" altLang="zh-CN" sz="1600" dirty="0" err="1"/>
              <a:t>engler</a:t>
            </a:r>
            <a:r>
              <a:rPr lang="en-US" altLang="zh-CN" sz="1600" dirty="0"/>
              <a:t>/</a:t>
            </a:r>
            <a:r>
              <a:rPr lang="en-US" altLang="zh-CN" sz="1600" dirty="0" err="1"/>
              <a:t>dpf.html</a:t>
            </a:r>
            <a:endParaRPr lang="en-US" altLang="zh-CN" sz="1600" dirty="0"/>
          </a:p>
          <a:p>
            <a:r>
              <a:rPr lang="en-US" altLang="zh-CN" sz="1600" dirty="0"/>
              <a:t>http://</a:t>
            </a:r>
            <a:r>
              <a:rPr lang="en-US" altLang="zh-CN" sz="1600" dirty="0" err="1"/>
              <a:t>www.cc.gatech.edu</a:t>
            </a:r>
            <a:r>
              <a:rPr lang="en-US" altLang="zh-CN" sz="1600" dirty="0"/>
              <a:t>/classes/AY2009/cs6210_fall/lectures/02-Exokernel.pdf</a:t>
            </a:r>
          </a:p>
          <a:p>
            <a:r>
              <a:rPr lang="en-US" altLang="zh-CN" sz="1600" dirty="0"/>
              <a:t>http://</a:t>
            </a:r>
            <a:r>
              <a:rPr lang="en-US" altLang="zh-CN" sz="1600" dirty="0" err="1"/>
              <a:t>web.cecs.pdx.edu</a:t>
            </a:r>
            <a:r>
              <a:rPr lang="en-US" altLang="zh-CN" sz="1600" dirty="0"/>
              <a:t>/~</a:t>
            </a:r>
            <a:r>
              <a:rPr lang="en-US" altLang="zh-CN" sz="1600" dirty="0" err="1"/>
              <a:t>walpole</a:t>
            </a:r>
            <a:r>
              <a:rPr lang="en-US" altLang="zh-CN" sz="1600" dirty="0"/>
              <a:t>/class/cs533/spring2005/slides/161.ppt</a:t>
            </a:r>
          </a:p>
          <a:p>
            <a:r>
              <a:rPr lang="en-US" altLang="zh-CN" sz="1600" dirty="0"/>
              <a:t>http://</a:t>
            </a:r>
            <a:r>
              <a:rPr lang="en-US" altLang="zh-CN" sz="1600" dirty="0" err="1"/>
              <a:t>dcslab.snu.ac.kr</a:t>
            </a:r>
            <a:r>
              <a:rPr lang="en-US" altLang="zh-CN" sz="1600" dirty="0"/>
              <a:t>/research/sig-net/presentation/0427_shahn.ppt</a:t>
            </a:r>
          </a:p>
          <a:p>
            <a:r>
              <a:rPr lang="en-US" altLang="zh-CN" sz="1600" dirty="0"/>
              <a:t>http://</a:t>
            </a:r>
            <a:r>
              <a:rPr lang="en-US" altLang="zh-CN" sz="1600" dirty="0" err="1"/>
              <a:t>os.korea.ac.kr</a:t>
            </a:r>
            <a:r>
              <a:rPr lang="en-US" altLang="zh-CN" sz="1600" dirty="0"/>
              <a:t>/</a:t>
            </a:r>
            <a:r>
              <a:rPr lang="en-US" altLang="zh-CN" sz="1600" dirty="0" err="1"/>
              <a:t>course_papers</a:t>
            </a:r>
            <a:r>
              <a:rPr lang="en-US" altLang="zh-CN" sz="1600" dirty="0"/>
              <a:t>/2009_AOS/2009_nos_slide_03.pdf</a:t>
            </a:r>
          </a:p>
          <a:p>
            <a:r>
              <a:rPr lang="en-US" altLang="zh-CN" sz="1600" dirty="0"/>
              <a:t>https://</a:t>
            </a:r>
            <a:r>
              <a:rPr lang="en-US" altLang="zh-CN" sz="1600" dirty="0" err="1"/>
              <a:t>agora.cs.illinois.edu</a:t>
            </a:r>
            <a:r>
              <a:rPr lang="en-US" altLang="zh-CN" sz="1600" dirty="0"/>
              <a:t>/download/attachments/7340110/</a:t>
            </a:r>
            <a:r>
              <a:rPr lang="en-US" altLang="zh-CN" sz="1600" dirty="0" err="1"/>
              <a:t>Exokernel+presentation.ppt?version</a:t>
            </a:r>
            <a:r>
              <a:rPr lang="en-US" altLang="zh-CN" sz="1600" dirty="0"/>
              <a:t>=1&amp;modificationDate=1204401253000</a:t>
            </a:r>
          </a:p>
          <a:p>
            <a:r>
              <a:rPr lang="en-US" altLang="zh-CN" sz="1600" dirty="0"/>
              <a:t>http://</a:t>
            </a:r>
            <a:r>
              <a:rPr lang="en-US" altLang="zh-CN" sz="1600" dirty="0" err="1"/>
              <a:t>www.cs.ucf.edu</a:t>
            </a:r>
            <a:r>
              <a:rPr lang="en-US" altLang="zh-CN" sz="1600" dirty="0"/>
              <a:t>/courses/cop5611/spring05/item/</a:t>
            </a:r>
            <a:r>
              <a:rPr lang="en-US" altLang="zh-CN" sz="1600" dirty="0" err="1"/>
              <a:t>exokernel.pdf</a:t>
            </a:r>
            <a:endParaRPr lang="en-US" altLang="zh-CN" sz="1600" dirty="0"/>
          </a:p>
          <a:p>
            <a:r>
              <a:rPr lang="en-US" altLang="zh-CN" sz="1600" dirty="0"/>
              <a:t>http://www2.cs.uh.edu/~</a:t>
            </a:r>
            <a:r>
              <a:rPr lang="en-US" altLang="zh-CN" sz="1600" dirty="0" err="1"/>
              <a:t>paris</a:t>
            </a:r>
            <a:r>
              <a:rPr lang="en-US" altLang="zh-CN" sz="1600" dirty="0"/>
              <a:t>/6360/PowerPoint/</a:t>
            </a:r>
            <a:r>
              <a:rPr lang="en-US" altLang="zh-CN" sz="1600" dirty="0" err="1"/>
              <a:t>Xok.ppt</a:t>
            </a:r>
            <a:endParaRPr lang="en-US" altLang="zh-CN" sz="1600" dirty="0"/>
          </a:p>
          <a:p>
            <a:r>
              <a:rPr lang="en-US" altLang="zh-CN" sz="1600" dirty="0">
                <a:hlinkClick r:id="rId5"/>
              </a:rPr>
              <a:t>http://www.cl.cam.ac.uk/research/srg/netos/papers/2005-xen-ols.ppt</a:t>
            </a:r>
            <a:endParaRPr lang="en-US" altLang="zh-CN" sz="1600" dirty="0"/>
          </a:p>
          <a:p>
            <a:r>
              <a:rPr lang="en-US" altLang="zh-CN" sz="1600" dirty="0" err="1"/>
              <a:t>Unikernels</a:t>
            </a:r>
            <a:r>
              <a:rPr lang="en-US" altLang="zh-CN" sz="1600" dirty="0"/>
              <a:t>: Rise of the Virtual Library Operating System</a:t>
            </a:r>
          </a:p>
          <a:p>
            <a:pPr lvl="1"/>
            <a:r>
              <a:rPr lang="en-US" altLang="zh-CN" sz="1200" dirty="0"/>
              <a:t>http://</a:t>
            </a:r>
            <a:r>
              <a:rPr lang="en-US" altLang="zh-CN" sz="1200" dirty="0" err="1"/>
              <a:t>queue.acm.org</a:t>
            </a:r>
            <a:r>
              <a:rPr lang="en-US" altLang="zh-CN" sz="1200" dirty="0"/>
              <a:t>/</a:t>
            </a:r>
            <a:r>
              <a:rPr lang="en-US" altLang="zh-CN" sz="1200" dirty="0" err="1"/>
              <a:t>detail.cfm?id</a:t>
            </a:r>
            <a:r>
              <a:rPr lang="en-US" altLang="zh-CN" sz="1200" dirty="0"/>
              <a:t>=2566628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Microkernel</a:t>
            </a:r>
            <a:endParaRPr lang="en-US" dirty="0"/>
          </a:p>
        </p:txBody>
      </p:sp>
      <p:sp>
        <p:nvSpPr>
          <p:cNvPr id="19458" name="Content Placeholder 4"/>
          <p:cNvSpPr>
            <a:spLocks noGrp="1"/>
          </p:cNvSpPr>
          <p:nvPr>
            <p:ph sz="quarter" idx="1"/>
          </p:nvPr>
        </p:nvSpPr>
        <p:spPr>
          <a:xfrm>
            <a:off x="755576" y="1196752"/>
            <a:ext cx="8064896" cy="4114800"/>
          </a:xfrm>
        </p:spPr>
        <p:txBody>
          <a:bodyPr/>
          <a:lstStyle/>
          <a:p>
            <a:r>
              <a:rPr lang="en-US" altLang="zh-CN" sz="2000" dirty="0"/>
              <a:t>Runs most of the operating system services at the user space</a:t>
            </a:r>
          </a:p>
          <a:p>
            <a:r>
              <a:rPr lang="en-US" altLang="zh-CN" sz="2000" dirty="0"/>
              <a:t>Parts that require privilege (IPC, 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) are in kernel mode</a:t>
            </a:r>
          </a:p>
          <a:p>
            <a:r>
              <a:rPr lang="en-US" altLang="zh-CN" sz="2000" dirty="0"/>
              <a:t>Other critical parts (FS, Network Stack) in user mode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Performance issue </a:t>
            </a:r>
            <a:r>
              <a:rPr lang="en-US" altLang="zh-CN" sz="2000" dirty="0"/>
              <a:t>!</a:t>
            </a:r>
          </a:p>
          <a:p>
            <a:endParaRPr lang="zh-CN" altLang="en-US" sz="2000" dirty="0"/>
          </a:p>
        </p:txBody>
      </p:sp>
      <p:sp>
        <p:nvSpPr>
          <p:cNvPr id="19461" name="Slide Number Placeholder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31C9A66-DAA2-D846-BAA4-2CED1F310F30}" type="slidenum">
              <a:rPr kumimoji="0" lang="en-US" altLang="zh-CN" sz="1400">
                <a:solidFill>
                  <a:srgbClr val="FFFFFF"/>
                </a:solidFill>
                <a:latin typeface="Century Schoolbook" charset="0"/>
              </a:rPr>
              <a:pPr/>
              <a:t>7</a:t>
            </a:fld>
            <a:endParaRPr kumimoji="0" lang="en-US" altLang="zh-CN" sz="1400">
              <a:solidFill>
                <a:srgbClr val="FFFFFF"/>
              </a:solidFill>
              <a:latin typeface="Century Schoolbook" charset="0"/>
            </a:endParaRP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80928"/>
            <a:ext cx="7467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2732584" y="5763841"/>
            <a:ext cx="4341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kumimoji="0" lang="en-US" altLang="zh-CN" sz="1800" dirty="0">
                <a:latin typeface="Century Schoolbook" charset="0"/>
              </a:rPr>
              <a:t>Ref: </a:t>
            </a:r>
            <a:r>
              <a:rPr kumimoji="0" lang="en-US" altLang="zh-CN" sz="1800" dirty="0" err="1">
                <a:latin typeface="Century Schoolbook" charset="0"/>
              </a:rPr>
              <a:t>Tanenbaum’s</a:t>
            </a:r>
            <a:r>
              <a:rPr kumimoji="0" lang="en-US" altLang="zh-CN" sz="1800" dirty="0">
                <a:latin typeface="Century Schoolbook" charset="0"/>
              </a:rPr>
              <a:t> distributed systems.</a:t>
            </a:r>
          </a:p>
        </p:txBody>
      </p:sp>
    </p:spTree>
    <p:extLst>
      <p:ext uri="{BB962C8B-B14F-4D97-AF65-F5344CB8AC3E}">
        <p14:creationId xmlns:p14="http://schemas.microsoft.com/office/powerpoint/2010/main" val="12991906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Exokernel</a:t>
            </a:r>
            <a:endParaRPr 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Separates resource management from protection</a:t>
            </a:r>
          </a:p>
          <a:p>
            <a:pPr lvl="1"/>
            <a:r>
              <a:rPr lang="en-US" altLang="zh-CN" dirty="0"/>
              <a:t>Normal kernel does both</a:t>
            </a:r>
          </a:p>
          <a:p>
            <a:r>
              <a:rPr lang="en-US" altLang="zh-CN" dirty="0"/>
              <a:t>Kernel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protect</a:t>
            </a:r>
            <a:r>
              <a:rPr lang="en-US" altLang="zh-CN" dirty="0"/>
              <a:t> the resources</a:t>
            </a:r>
          </a:p>
          <a:p>
            <a:r>
              <a:rPr lang="en-US" altLang="zh-CN" dirty="0"/>
              <a:t>Application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Manage</a:t>
            </a:r>
            <a:r>
              <a:rPr lang="en-US" altLang="zh-CN" dirty="0"/>
              <a:t> the resources</a:t>
            </a:r>
          </a:p>
          <a:p>
            <a:pPr lvl="1"/>
            <a:r>
              <a:rPr lang="en-US" altLang="zh-CN" dirty="0"/>
              <a:t>Virtual memory, file system etc. are in application libraries</a:t>
            </a:r>
          </a:p>
          <a:p>
            <a:pPr lvl="1"/>
            <a:r>
              <a:rPr lang="en-US" altLang="zh-CN" dirty="0"/>
              <a:t>Gives untrusted software as much control over  hardware and software resources as possible</a:t>
            </a:r>
          </a:p>
          <a:p>
            <a:pPr lvl="1"/>
            <a:r>
              <a:rPr lang="en-US" altLang="zh-CN" dirty="0"/>
              <a:t>Specialized applications can gain high performance without sacrificing the unmodified UNIX program</a:t>
            </a:r>
          </a:p>
          <a:p>
            <a:endParaRPr lang="en-US" altLang="zh-CN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44D6143-549B-224A-BB84-775A03F1B18A}" type="slidenum">
              <a:rPr kumimoji="0" lang="en-US" altLang="zh-CN" sz="1400">
                <a:solidFill>
                  <a:srgbClr val="FFFFFF"/>
                </a:solidFill>
                <a:latin typeface="Century Schoolbook" charset="0"/>
              </a:rPr>
              <a:pPr/>
              <a:t>8</a:t>
            </a:fld>
            <a:endParaRPr kumimoji="0" lang="en-US" altLang="zh-CN" sz="1400">
              <a:solidFill>
                <a:srgbClr val="FFFFFF"/>
              </a:solidFill>
              <a:latin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0818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Architecture of Exokernel</a:t>
            </a:r>
            <a:endParaRPr lang="zh-CN" altLang="en-US"/>
          </a:p>
        </p:txBody>
      </p:sp>
      <p:pic>
        <p:nvPicPr>
          <p:cNvPr id="202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19200"/>
            <a:ext cx="7477125" cy="399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2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5334000"/>
            <a:ext cx="7772400" cy="1295400"/>
          </a:xfrm>
        </p:spPr>
        <p:txBody>
          <a:bodyPr/>
          <a:lstStyle/>
          <a:p>
            <a:r>
              <a:rPr lang="en-US" altLang="ko-KR" sz="1600" dirty="0"/>
              <a:t>It includes an </a:t>
            </a:r>
            <a:r>
              <a:rPr lang="en-US" altLang="ko-KR" sz="1600" dirty="0" err="1"/>
              <a:t>exokernel</a:t>
            </a:r>
            <a:r>
              <a:rPr lang="en-US" altLang="ko-KR" sz="1600" dirty="0"/>
              <a:t> and </a:t>
            </a:r>
            <a:r>
              <a:rPr lang="en-US" altLang="ko-KR" sz="1600" dirty="0">
                <a:solidFill>
                  <a:srgbClr val="FF0000"/>
                </a:solidFill>
              </a:rPr>
              <a:t>untrusted</a:t>
            </a:r>
            <a:r>
              <a:rPr lang="en-US" altLang="ko-KR" sz="1600" dirty="0"/>
              <a:t> (application-level) library OS</a:t>
            </a:r>
          </a:p>
          <a:p>
            <a:r>
              <a:rPr lang="en-US" altLang="ko-KR" sz="1600" dirty="0" err="1"/>
              <a:t>Exokernel</a:t>
            </a:r>
            <a:r>
              <a:rPr lang="en-US" altLang="ko-KR" sz="1600" dirty="0"/>
              <a:t> defines low-level interface &amp;</a:t>
            </a:r>
            <a:r>
              <a:rPr lang="en-US" altLang="ko-KR" sz="1600" dirty="0">
                <a:solidFill>
                  <a:srgbClr val="FF0000"/>
                </a:solidFill>
              </a:rPr>
              <a:t>multiplexes</a:t>
            </a:r>
            <a:r>
              <a:rPr lang="en-US" altLang="ko-KR" sz="1600" dirty="0"/>
              <a:t>(not emulate but exports) available HW resources</a:t>
            </a:r>
          </a:p>
          <a:p>
            <a:r>
              <a:rPr lang="en-US" altLang="ko-KR" sz="1600" dirty="0"/>
              <a:t>Lib OS implements higher-level OS</a:t>
            </a:r>
            <a:endParaRPr lang="en-US" sz="1600" dirty="0"/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2006"/>
  <p:tag name="INCLUDESESSION" val="True"/>
</p:tagLst>
</file>

<file path=ppt/theme/theme1.xml><?xml version="1.0" encoding="utf-8"?>
<a:theme xmlns:a="http://schemas.openxmlformats.org/drawingml/2006/main" name="5.AdvancedScheduling">
  <a:themeElements>
    <a:clrScheme name="">
      <a:dk1>
        <a:srgbClr val="000099"/>
      </a:dk1>
      <a:lt1>
        <a:srgbClr val="FFFFFF"/>
      </a:lt1>
      <a:dk2>
        <a:srgbClr val="FFFFCC"/>
      </a:dk2>
      <a:lt2>
        <a:srgbClr val="B2B2B2"/>
      </a:lt2>
      <a:accent1>
        <a:srgbClr val="CCFFFF"/>
      </a:accent1>
      <a:accent2>
        <a:srgbClr val="99FFCC"/>
      </a:accent2>
      <a:accent3>
        <a:srgbClr val="FFFFFF"/>
      </a:accent3>
      <a:accent4>
        <a:srgbClr val="000082"/>
      </a:accent4>
      <a:accent5>
        <a:srgbClr val="E2FFFF"/>
      </a:accent5>
      <a:accent6>
        <a:srgbClr val="8AE7B9"/>
      </a:accent6>
      <a:hlink>
        <a:srgbClr val="660066"/>
      </a:hlink>
      <a:folHlink>
        <a:srgbClr val="0066FF"/>
      </a:folHlink>
    </a:clrScheme>
    <a:fontScheme name="5.AdvancedScheduling">
      <a:majorFont>
        <a:latin typeface="Lucida Calligraphy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5.AdvancedSchedul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AdvancedSchedul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.AdvancedSchedul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AdvancedSchedul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AdvancedSchedul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AdvancedSchedul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AdvancedSchedul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D:\Teaching\CS372\Harrick\Slides\5.AdvancedScheduling.ppt</Template>
  <TotalTime>31556</TotalTime>
  <Words>3077</Words>
  <Application>Microsoft Macintosh PowerPoint</Application>
  <PresentationFormat>全屏显示(4:3)</PresentationFormat>
  <Paragraphs>619</Paragraphs>
  <Slides>67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9" baseType="lpstr">
      <vt:lpstr>宋体</vt:lpstr>
      <vt:lpstr>Myriad Roman</vt:lpstr>
      <vt:lpstr>Arial</vt:lpstr>
      <vt:lpstr>Arial Narrow</vt:lpstr>
      <vt:lpstr>Century Schoolbook</vt:lpstr>
      <vt:lpstr>Comic Sans MS</vt:lpstr>
      <vt:lpstr>Lucida Calligraphy</vt:lpstr>
      <vt:lpstr>Monotype Sorts</vt:lpstr>
      <vt:lpstr>Times</vt:lpstr>
      <vt:lpstr>Times New Roman</vt:lpstr>
      <vt:lpstr>Wingdings</vt:lpstr>
      <vt:lpstr>5.AdvancedScheduling</vt:lpstr>
      <vt:lpstr>Practice in Operating System </vt:lpstr>
      <vt:lpstr>Questions</vt:lpstr>
      <vt:lpstr>Outline</vt:lpstr>
      <vt:lpstr>Exokernel</vt:lpstr>
      <vt:lpstr>Traditional OS</vt:lpstr>
      <vt:lpstr>Monolithic Kernel</vt:lpstr>
      <vt:lpstr>Microkernel</vt:lpstr>
      <vt:lpstr>Exokernel</vt:lpstr>
      <vt:lpstr>Architecture of Exokernel</vt:lpstr>
      <vt:lpstr>Microkernel vs. Exokernel</vt:lpstr>
      <vt:lpstr>Advantages of the architecture</vt:lpstr>
      <vt:lpstr>Outline</vt:lpstr>
      <vt:lpstr>Exokernel Design</vt:lpstr>
      <vt:lpstr>Exokernel Design: Secure Binding</vt:lpstr>
      <vt:lpstr>Exokernel Design(cont’d)</vt:lpstr>
      <vt:lpstr>Multiplexing resources</vt:lpstr>
      <vt:lpstr>Virtual Memory example</vt:lpstr>
      <vt:lpstr>Memory – Address translation</vt:lpstr>
      <vt:lpstr>How To Multiplex the Disk?</vt:lpstr>
      <vt:lpstr>UDFs: untrusted deterministic functions</vt:lpstr>
      <vt:lpstr>C-FFS: A Fast LibFS</vt:lpstr>
      <vt:lpstr>Outline</vt:lpstr>
      <vt:lpstr>Library OS</vt:lpstr>
      <vt:lpstr>Exokernels</vt:lpstr>
      <vt:lpstr>LibOSes</vt:lpstr>
      <vt:lpstr>LibOSes</vt:lpstr>
      <vt:lpstr>LibOSes</vt:lpstr>
      <vt:lpstr>Five  Principles</vt:lpstr>
      <vt:lpstr>Outline</vt:lpstr>
      <vt:lpstr>Problem</vt:lpstr>
      <vt:lpstr>DPFs: Dynamic Packet Filters</vt:lpstr>
      <vt:lpstr>DPF: Operational Overview</vt:lpstr>
      <vt:lpstr>DPF: Operational View</vt:lpstr>
      <vt:lpstr>DPF Language</vt:lpstr>
      <vt:lpstr>Dynamic code generation</vt:lpstr>
      <vt:lpstr>Making Filters Fast</vt:lpstr>
      <vt:lpstr>Classification Overhead</vt:lpstr>
      <vt:lpstr>Outline</vt:lpstr>
      <vt:lpstr>Performance of unmodified UNIX applications</vt:lpstr>
      <vt:lpstr>Performance of modified HTTP Server</vt:lpstr>
      <vt:lpstr>Global Performance</vt:lpstr>
      <vt:lpstr>Advantages and Disadvantages</vt:lpstr>
      <vt:lpstr>Outline</vt:lpstr>
      <vt:lpstr>Xen Today :</vt:lpstr>
      <vt:lpstr>Para-Virtualization in Xen</vt:lpstr>
      <vt:lpstr>Xen 2.0 Architecture</vt:lpstr>
      <vt:lpstr>Xen 3.0 Architecture</vt:lpstr>
      <vt:lpstr>x86_32 </vt:lpstr>
      <vt:lpstr>x86_64 </vt:lpstr>
      <vt:lpstr>x86_64 </vt:lpstr>
      <vt:lpstr>Outline</vt:lpstr>
      <vt:lpstr>Para-Virtualizing the MMU</vt:lpstr>
      <vt:lpstr>MMU Micro-Benchmarks</vt:lpstr>
      <vt:lpstr>Outline</vt:lpstr>
      <vt:lpstr>SMP Guest Kernels</vt:lpstr>
      <vt:lpstr>SMP Guest Kernels</vt:lpstr>
      <vt:lpstr>Outline</vt:lpstr>
      <vt:lpstr>I/O Architecture</vt:lpstr>
      <vt:lpstr>VT-x / (Pacifica)</vt:lpstr>
      <vt:lpstr>PowerPoint 演示文稿</vt:lpstr>
      <vt:lpstr>Outline</vt:lpstr>
      <vt:lpstr>Unikernel</vt:lpstr>
      <vt:lpstr>MirageOS</vt:lpstr>
      <vt:lpstr>Logical Workflow in MirageOS</vt:lpstr>
      <vt:lpstr>Virtual Address Space of the MirageOS Xen Unikernel Target</vt:lpstr>
      <vt:lpstr>Other unikernel implementations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Microsoft Office User</cp:lastModifiedBy>
  <cp:revision>1505</cp:revision>
  <cp:lastPrinted>2013-10-10T03:07:14Z</cp:lastPrinted>
  <dcterms:created xsi:type="dcterms:W3CDTF">1995-05-24T20:16:34Z</dcterms:created>
  <dcterms:modified xsi:type="dcterms:W3CDTF">2021-10-03T02:52:11Z</dcterms:modified>
</cp:coreProperties>
</file>