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511" r:id="rId3"/>
    <p:sldId id="508" r:id="rId4"/>
    <p:sldId id="498" r:id="rId5"/>
    <p:sldId id="519" r:id="rId6"/>
    <p:sldId id="515" r:id="rId7"/>
    <p:sldId id="51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72"/>
      </p:cViewPr>
      <p:guideLst>
        <p:guide orient="horz"/>
        <p:guide pos="3863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367817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组件化内核</a:t>
            </a:r>
            <a:r>
              <a:rPr lang="en-US" altLang="zh-CN" sz="4800"/>
              <a:t>ArceOS</a:t>
            </a:r>
            <a:br>
              <a:rPr lang="en-US" altLang="zh-CN" sz="4800"/>
            </a:br>
            <a:r>
              <a:rPr lang="zh-CN" altLang="en-US" sz="4800"/>
              <a:t>发展计划</a:t>
            </a:r>
            <a:br>
              <a:rPr lang="en-US" altLang="zh-CN" sz="4800"/>
            </a:b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510"/>
            <a:ext cx="9144000" cy="1655762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2024.4.7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487907-0D5B-5368-AA94-0BF3AE0F1D00}"/>
              </a:ext>
            </a:extLst>
          </p:cNvPr>
          <p:cNvSpPr/>
          <p:nvPr/>
        </p:nvSpPr>
        <p:spPr>
          <a:xfrm>
            <a:off x="1397411" y="2834567"/>
            <a:ext cx="7355429" cy="1350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研发目标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BDE706-83E8-1C01-3D11-4CEDBF9308AC}"/>
              </a:ext>
            </a:extLst>
          </p:cNvPr>
          <p:cNvSpPr/>
          <p:nvPr/>
        </p:nvSpPr>
        <p:spPr>
          <a:xfrm>
            <a:off x="1379476" y="4544390"/>
            <a:ext cx="7355429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ArceOS</a:t>
            </a:r>
            <a:r>
              <a:rPr lang="zh-CN" altLang="en-US" sz="1600" b="1">
                <a:solidFill>
                  <a:schemeClr val="tx1"/>
                </a:solidFill>
              </a:rPr>
              <a:t>开源项目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624AD3-B279-B463-0537-4B748AC51D98}"/>
              </a:ext>
            </a:extLst>
          </p:cNvPr>
          <p:cNvSpPr/>
          <p:nvPr/>
        </p:nvSpPr>
        <p:spPr>
          <a:xfrm>
            <a:off x="4016803" y="5371440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组件化设计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E6273-3AB1-D164-D06A-B41E585B8A57}"/>
              </a:ext>
            </a:extLst>
          </p:cNvPr>
          <p:cNvSpPr/>
          <p:nvPr/>
        </p:nvSpPr>
        <p:spPr>
          <a:xfrm>
            <a:off x="1379477" y="5371440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多</a:t>
            </a:r>
            <a:r>
              <a:rPr lang="en-US" altLang="zh-CN" sz="1600">
                <a:solidFill>
                  <a:schemeClr val="tx1"/>
                </a:solidFill>
              </a:rPr>
              <a:t>OS</a:t>
            </a:r>
            <a:r>
              <a:rPr lang="zh-CN" altLang="en-US" sz="1600">
                <a:solidFill>
                  <a:schemeClr val="tx1"/>
                </a:solidFill>
              </a:rPr>
              <a:t>架构支持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081480-F493-A4D1-4701-B08012601618}"/>
              </a:ext>
            </a:extLst>
          </p:cNvPr>
          <p:cNvSpPr/>
          <p:nvPr/>
        </p:nvSpPr>
        <p:spPr>
          <a:xfrm>
            <a:off x="6654129" y="5371440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基于</a:t>
            </a:r>
            <a:r>
              <a:rPr lang="en-US" altLang="zh-CN" sz="1600">
                <a:solidFill>
                  <a:schemeClr val="tx1"/>
                </a:solidFill>
              </a:rPr>
              <a:t>Rust</a:t>
            </a:r>
            <a:r>
              <a:rPr lang="zh-CN" altLang="en-US" sz="1600">
                <a:solidFill>
                  <a:schemeClr val="tx1"/>
                </a:solidFill>
              </a:rPr>
              <a:t>语言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B7697D-2358-D86D-067C-281E71A2AECE}"/>
              </a:ext>
            </a:extLst>
          </p:cNvPr>
          <p:cNvSpPr txBox="1"/>
          <p:nvPr/>
        </p:nvSpPr>
        <p:spPr>
          <a:xfrm>
            <a:off x="-7917" y="0"/>
            <a:ext cx="2927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研发目标和设计思想</a:t>
            </a:r>
            <a:endParaRPr lang="en-US" altLang="zh-CN" sz="24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A12B95-F36C-7346-2A2C-3872D1EED7DA}"/>
              </a:ext>
            </a:extLst>
          </p:cNvPr>
          <p:cNvSpPr/>
          <p:nvPr/>
        </p:nvSpPr>
        <p:spPr>
          <a:xfrm>
            <a:off x="1393164" y="1124744"/>
            <a:ext cx="7359676" cy="1350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现有</a:t>
            </a:r>
            <a:r>
              <a:rPr lang="en-US" altLang="zh-CN" sz="1600" b="1">
                <a:solidFill>
                  <a:schemeClr val="tx1"/>
                </a:solidFill>
              </a:rPr>
              <a:t>OS</a:t>
            </a:r>
            <a:r>
              <a:rPr lang="zh-CN" altLang="en-US" sz="1600" b="1">
                <a:solidFill>
                  <a:schemeClr val="tx1"/>
                </a:solidFill>
              </a:rPr>
              <a:t>的问题</a:t>
            </a:r>
            <a:r>
              <a:rPr lang="en-US" altLang="zh-CN" sz="1600" b="1">
                <a:solidFill>
                  <a:schemeClr val="tx1"/>
                </a:solidFill>
              </a:rPr>
              <a:t>&amp;</a:t>
            </a:r>
            <a:r>
              <a:rPr lang="zh-CN" altLang="en-US" sz="1600" b="1">
                <a:solidFill>
                  <a:schemeClr val="tx1"/>
                </a:solidFill>
              </a:rPr>
              <a:t>挑战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1243A0-6C59-3F5D-6CD2-17E017F89FB1}"/>
              </a:ext>
            </a:extLst>
          </p:cNvPr>
          <p:cNvSpPr/>
          <p:nvPr/>
        </p:nvSpPr>
        <p:spPr>
          <a:xfrm>
            <a:off x="1516036" y="1662964"/>
            <a:ext cx="1673232" cy="6581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安全问题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漏洞持续扩大化趋势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009A267-3D05-AE6C-72AB-77818F17477A}"/>
              </a:ext>
            </a:extLst>
          </p:cNvPr>
          <p:cNvSpPr/>
          <p:nvPr/>
        </p:nvSpPr>
        <p:spPr>
          <a:xfrm>
            <a:off x="3322267" y="1662963"/>
            <a:ext cx="1673232" cy="6581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性能问题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跟不上硬件发展速度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DDE65AD-6D10-C3A7-5459-90F6FE5BAF24}"/>
              </a:ext>
            </a:extLst>
          </p:cNvPr>
          <p:cNvSpPr/>
          <p:nvPr/>
        </p:nvSpPr>
        <p:spPr>
          <a:xfrm>
            <a:off x="5128498" y="1660336"/>
            <a:ext cx="1673232" cy="6581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维护问题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发布和维护负担加重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A8B084-F081-2955-811D-926BC075DF25}"/>
              </a:ext>
            </a:extLst>
          </p:cNvPr>
          <p:cNvSpPr/>
          <p:nvPr/>
        </p:nvSpPr>
        <p:spPr>
          <a:xfrm>
            <a:off x="6935721" y="1660336"/>
            <a:ext cx="1673232" cy="6581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适应性问题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通用内核的权衡折中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4BBD285-BEFA-BE1E-2DCF-83B462342D12}"/>
              </a:ext>
            </a:extLst>
          </p:cNvPr>
          <p:cNvSpPr/>
          <p:nvPr/>
        </p:nvSpPr>
        <p:spPr>
          <a:xfrm>
            <a:off x="1516036" y="3379036"/>
            <a:ext cx="1673232" cy="6581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安全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A061986-6461-7048-50ED-068ADB7071F6}"/>
              </a:ext>
            </a:extLst>
          </p:cNvPr>
          <p:cNvSpPr/>
          <p:nvPr/>
        </p:nvSpPr>
        <p:spPr>
          <a:xfrm>
            <a:off x="3322267" y="3379035"/>
            <a:ext cx="1673232" cy="6581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高并发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实时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7EDBEFE-278F-E6AC-E0B4-3E703E0577FD}"/>
              </a:ext>
            </a:extLst>
          </p:cNvPr>
          <p:cNvSpPr/>
          <p:nvPr/>
        </p:nvSpPr>
        <p:spPr>
          <a:xfrm>
            <a:off x="5128498" y="3376408"/>
            <a:ext cx="1673232" cy="6581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模块化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AE07222-E72C-BF7E-3D62-CBD67C5A1D7B}"/>
              </a:ext>
            </a:extLst>
          </p:cNvPr>
          <p:cNvSpPr/>
          <p:nvPr/>
        </p:nvSpPr>
        <p:spPr>
          <a:xfrm>
            <a:off x="6935721" y="3376408"/>
            <a:ext cx="1673232" cy="65811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生态兼容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定制能力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54117C-7DF3-F10E-9B83-CBFBAFE24D55}"/>
              </a:ext>
            </a:extLst>
          </p:cNvPr>
          <p:cNvSpPr/>
          <p:nvPr/>
        </p:nvSpPr>
        <p:spPr>
          <a:xfrm>
            <a:off x="9154809" y="1124745"/>
            <a:ext cx="1673232" cy="3060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自研</a:t>
            </a:r>
            <a:r>
              <a:rPr lang="en-US" altLang="zh-CN" sz="1600" b="1">
                <a:solidFill>
                  <a:schemeClr val="tx1"/>
                </a:solidFill>
              </a:rPr>
              <a:t>OS</a:t>
            </a:r>
            <a:r>
              <a:rPr lang="zh-CN" altLang="en-US" sz="1600" b="1">
                <a:solidFill>
                  <a:schemeClr val="tx1"/>
                </a:solidFill>
              </a:rPr>
              <a:t>经验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E6C7DC4-5AC1-CD81-2B44-72A28061665D}"/>
              </a:ext>
            </a:extLst>
          </p:cNvPr>
          <p:cNvSpPr/>
          <p:nvPr/>
        </p:nvSpPr>
        <p:spPr>
          <a:xfrm>
            <a:off x="9561506" y="1660336"/>
            <a:ext cx="858257" cy="65398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uCore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087B47E-0768-3F80-3349-56CC1C18F36F}"/>
              </a:ext>
            </a:extLst>
          </p:cNvPr>
          <p:cNvSpPr/>
          <p:nvPr/>
        </p:nvSpPr>
        <p:spPr>
          <a:xfrm>
            <a:off x="9561506" y="2518372"/>
            <a:ext cx="858257" cy="653983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rCore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DDC625C-6ED0-246E-97F7-7005C8ABB911}"/>
              </a:ext>
            </a:extLst>
          </p:cNvPr>
          <p:cNvSpPr/>
          <p:nvPr/>
        </p:nvSpPr>
        <p:spPr>
          <a:xfrm>
            <a:off x="9561506" y="3376408"/>
            <a:ext cx="858257" cy="65398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zCore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450F16-C678-F8F1-5EB8-C09739811F10}"/>
              </a:ext>
            </a:extLst>
          </p:cNvPr>
          <p:cNvSpPr/>
          <p:nvPr/>
        </p:nvSpPr>
        <p:spPr>
          <a:xfrm>
            <a:off x="1379477" y="5875496"/>
            <a:ext cx="2080776" cy="468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从</a:t>
            </a:r>
            <a:r>
              <a:rPr lang="en-US" altLang="zh-CN" sz="1600" b="1">
                <a:solidFill>
                  <a:schemeClr val="tx1"/>
                </a:solidFill>
              </a:rPr>
              <a:t>Unikernel</a:t>
            </a:r>
            <a:r>
              <a:rPr lang="zh-CN" altLang="en-US" sz="1600" b="1">
                <a:solidFill>
                  <a:schemeClr val="tx1"/>
                </a:solidFill>
              </a:rPr>
              <a:t>起步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7F510915-E24D-5B7F-FE48-59370FBF3E5F}"/>
              </a:ext>
            </a:extLst>
          </p:cNvPr>
          <p:cNvSpPr/>
          <p:nvPr/>
        </p:nvSpPr>
        <p:spPr>
          <a:xfrm>
            <a:off x="4765687" y="2455116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A693CEBF-F1B4-76E2-97ED-0C6F97B33E5C}"/>
              </a:ext>
            </a:extLst>
          </p:cNvPr>
          <p:cNvSpPr/>
          <p:nvPr/>
        </p:nvSpPr>
        <p:spPr>
          <a:xfrm>
            <a:off x="4765688" y="4179401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圆角右 27">
            <a:extLst>
              <a:ext uri="{FF2B5EF4-FFF2-40B4-BE49-F238E27FC236}">
                <a16:creationId xmlns:a16="http://schemas.microsoft.com/office/drawing/2014/main" id="{BCB490AE-974C-0CAD-5A67-19624722D7F1}"/>
              </a:ext>
            </a:extLst>
          </p:cNvPr>
          <p:cNvSpPr/>
          <p:nvPr/>
        </p:nvSpPr>
        <p:spPr>
          <a:xfrm flipH="1" flipV="1">
            <a:off x="9136873" y="4179401"/>
            <a:ext cx="905462" cy="83304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213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968EDC-D325-5D1C-F92D-68DD47D1A2D6}"/>
              </a:ext>
            </a:extLst>
          </p:cNvPr>
          <p:cNvSpPr txBox="1"/>
          <p:nvPr/>
        </p:nvSpPr>
        <p:spPr>
          <a:xfrm>
            <a:off x="-47424" y="0"/>
            <a:ext cx="266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设计与实现过程</a:t>
            </a:r>
            <a:endParaRPr lang="en-US" altLang="zh-CN" sz="2400" b="1"/>
          </a:p>
        </p:txBody>
      </p:sp>
      <p:sp>
        <p:nvSpPr>
          <p:cNvPr id="40" name="箭头: 圆角右 39">
            <a:extLst>
              <a:ext uri="{FF2B5EF4-FFF2-40B4-BE49-F238E27FC236}">
                <a16:creationId xmlns:a16="http://schemas.microsoft.com/office/drawing/2014/main" id="{DC4BCCA7-89CE-743C-365C-889EB7D3FE45}"/>
              </a:ext>
            </a:extLst>
          </p:cNvPr>
          <p:cNvSpPr/>
          <p:nvPr/>
        </p:nvSpPr>
        <p:spPr>
          <a:xfrm flipV="1">
            <a:off x="2714802" y="2528918"/>
            <a:ext cx="813816" cy="852082"/>
          </a:xfrm>
          <a:prstGeom prst="bentArrow">
            <a:avLst>
              <a:gd name="adj1" fmla="val 25000"/>
              <a:gd name="adj2" fmla="val 25000"/>
              <a:gd name="adj3" fmla="val 19325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箭头: 圆角右 44">
            <a:extLst>
              <a:ext uri="{FF2B5EF4-FFF2-40B4-BE49-F238E27FC236}">
                <a16:creationId xmlns:a16="http://schemas.microsoft.com/office/drawing/2014/main" id="{7513E3CB-91CC-F2B4-29DE-92433B2F7383}"/>
              </a:ext>
            </a:extLst>
          </p:cNvPr>
          <p:cNvSpPr/>
          <p:nvPr/>
        </p:nvSpPr>
        <p:spPr>
          <a:xfrm flipH="1" flipV="1">
            <a:off x="8051314" y="2458141"/>
            <a:ext cx="813816" cy="1400069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B12A0E-1AE1-F923-4E47-C530AB5C620F}"/>
              </a:ext>
            </a:extLst>
          </p:cNvPr>
          <p:cNvSpPr txBox="1"/>
          <p:nvPr/>
        </p:nvSpPr>
        <p:spPr>
          <a:xfrm>
            <a:off x="1235460" y="2528918"/>
            <a:ext cx="149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最简单</a:t>
            </a:r>
            <a:r>
              <a:rPr lang="en-US" altLang="zh-CN" sz="1600"/>
              <a:t>OS</a:t>
            </a:r>
            <a:r>
              <a:rPr lang="zh-CN" altLang="en-US" sz="1600"/>
              <a:t>架构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/>
              <a:t>单特权级</a:t>
            </a:r>
            <a:endParaRPr lang="en-US" altLang="zh-CN" sz="1600"/>
          </a:p>
          <a:p>
            <a:r>
              <a:rPr lang="en-US" altLang="zh-CN" sz="1600"/>
              <a:t>2. </a:t>
            </a:r>
            <a:r>
              <a:rPr lang="zh-CN" altLang="en-US" sz="1600"/>
              <a:t>单地址空间</a:t>
            </a:r>
            <a:endParaRPr lang="en-US" altLang="zh-CN" sz="16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0FE8F0D-9230-3AE1-9293-F6A3B6F41CC6}"/>
              </a:ext>
            </a:extLst>
          </p:cNvPr>
          <p:cNvSpPr/>
          <p:nvPr/>
        </p:nvSpPr>
        <p:spPr>
          <a:xfrm>
            <a:off x="4754818" y="2719506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组件仓库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FA680D-EE8A-5B05-8333-43BD1A35DB20}"/>
              </a:ext>
            </a:extLst>
          </p:cNvPr>
          <p:cNvSpPr txBox="1"/>
          <p:nvPr/>
        </p:nvSpPr>
        <p:spPr>
          <a:xfrm>
            <a:off x="3588987" y="2536581"/>
            <a:ext cx="1051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约束范围</a:t>
            </a:r>
            <a:endParaRPr lang="en-US" altLang="zh-CN" sz="1600"/>
          </a:p>
          <a:p>
            <a:r>
              <a:rPr lang="zh-CN" altLang="en-US" sz="1600"/>
              <a:t>建立初始</a:t>
            </a:r>
            <a:endParaRPr lang="en-US" altLang="zh-CN" sz="1600"/>
          </a:p>
          <a:p>
            <a:r>
              <a:rPr lang="zh-CN" altLang="en-US" sz="1600"/>
              <a:t>组件集合</a:t>
            </a:r>
          </a:p>
        </p:txBody>
      </p:sp>
      <p:sp>
        <p:nvSpPr>
          <p:cNvPr id="54" name="十字形 53">
            <a:extLst>
              <a:ext uri="{FF2B5EF4-FFF2-40B4-BE49-F238E27FC236}">
                <a16:creationId xmlns:a16="http://schemas.microsoft.com/office/drawing/2014/main" id="{18335A7C-52FA-A6C0-E8C4-7FC8C7B7B244}"/>
              </a:ext>
            </a:extLst>
          </p:cNvPr>
          <p:cNvSpPr/>
          <p:nvPr/>
        </p:nvSpPr>
        <p:spPr>
          <a:xfrm>
            <a:off x="5563414" y="3371866"/>
            <a:ext cx="463579" cy="441384"/>
          </a:xfrm>
          <a:prstGeom prst="plus">
            <a:avLst>
              <a:gd name="adj" fmla="val 3155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8F94C20-988A-E2BF-B887-33AE9B47379F}"/>
              </a:ext>
            </a:extLst>
          </p:cNvPr>
          <p:cNvSpPr txBox="1"/>
          <p:nvPr/>
        </p:nvSpPr>
        <p:spPr>
          <a:xfrm>
            <a:off x="9012325" y="2467478"/>
            <a:ext cx="2880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1. </a:t>
            </a:r>
            <a:r>
              <a:rPr lang="zh-CN" altLang="en-US" sz="1600"/>
              <a:t>语言级安全支持</a:t>
            </a:r>
            <a:endParaRPr lang="en-US" altLang="zh-CN" sz="1600"/>
          </a:p>
          <a:p>
            <a:r>
              <a:rPr lang="en-US" altLang="zh-CN" sz="1600"/>
              <a:t>    </a:t>
            </a:r>
            <a:r>
              <a:rPr lang="zh-CN" altLang="en-US" sz="1600"/>
              <a:t>类型</a:t>
            </a:r>
            <a:r>
              <a:rPr lang="en-US" altLang="zh-CN" sz="1600"/>
              <a:t>/</a:t>
            </a:r>
            <a:r>
              <a:rPr lang="zh-CN" altLang="en-US" sz="1600"/>
              <a:t>内存</a:t>
            </a:r>
            <a:r>
              <a:rPr lang="en-US" altLang="zh-CN" sz="1600"/>
              <a:t>/</a:t>
            </a:r>
            <a:r>
              <a:rPr lang="zh-CN" altLang="en-US" sz="1600"/>
              <a:t>并发安全</a:t>
            </a:r>
            <a:endParaRPr lang="en-US" altLang="zh-CN" sz="1600"/>
          </a:p>
          <a:p>
            <a:r>
              <a:rPr lang="en-US" altLang="zh-CN" sz="1600"/>
              <a:t>2. </a:t>
            </a:r>
            <a:r>
              <a:rPr lang="zh-CN" altLang="en-US" sz="1600"/>
              <a:t>组件</a:t>
            </a:r>
            <a:r>
              <a:rPr lang="en-US" altLang="zh-CN" sz="1600"/>
              <a:t>=crate, </a:t>
            </a:r>
            <a:r>
              <a:rPr lang="zh-CN" altLang="en-US" sz="1600"/>
              <a:t>接口</a:t>
            </a:r>
            <a:r>
              <a:rPr lang="en-US" altLang="zh-CN" sz="1600"/>
              <a:t>=trait</a:t>
            </a:r>
          </a:p>
          <a:p>
            <a:r>
              <a:rPr lang="en-US" altLang="zh-CN" sz="1600"/>
              <a:t>3. dependencies+features</a:t>
            </a:r>
          </a:p>
          <a:p>
            <a:r>
              <a:rPr lang="zh-CN" altLang="en-US" sz="1600"/>
              <a:t>    选择与组合组件</a:t>
            </a:r>
            <a:endParaRPr lang="en-US" altLang="zh-CN" sz="16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30B762F-1BB0-4E82-CCDA-B3AEB7A09E62}"/>
              </a:ext>
            </a:extLst>
          </p:cNvPr>
          <p:cNvSpPr txBox="1"/>
          <p:nvPr/>
        </p:nvSpPr>
        <p:spPr>
          <a:xfrm>
            <a:off x="7068108" y="3368741"/>
            <a:ext cx="105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安全支持</a:t>
            </a:r>
            <a:endParaRPr lang="en-US" altLang="zh-CN" sz="1600"/>
          </a:p>
          <a:p>
            <a:r>
              <a:rPr lang="zh-CN" altLang="en-US" sz="1600"/>
              <a:t>组件支持</a:t>
            </a:r>
            <a:endParaRPr lang="en-US" altLang="zh-CN" sz="160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C68A7A3-AD74-69C1-0286-52383922DCC5}"/>
              </a:ext>
            </a:extLst>
          </p:cNvPr>
          <p:cNvSpPr/>
          <p:nvPr/>
        </p:nvSpPr>
        <p:spPr>
          <a:xfrm>
            <a:off x="4511824" y="2541691"/>
            <a:ext cx="2556284" cy="205002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F9D09D5-3065-6137-1874-AA34AA43CC70}"/>
              </a:ext>
            </a:extLst>
          </p:cNvPr>
          <p:cNvSpPr/>
          <p:nvPr/>
        </p:nvSpPr>
        <p:spPr>
          <a:xfrm>
            <a:off x="2117491" y="740328"/>
            <a:ext cx="7355429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ArceOS</a:t>
            </a:r>
            <a:r>
              <a:rPr lang="zh-CN" altLang="en-US" sz="1600" b="1">
                <a:solidFill>
                  <a:schemeClr val="tx1"/>
                </a:solidFill>
              </a:rPr>
              <a:t>开源项目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E59156F-2057-7550-1972-7EC06EE1930D}"/>
              </a:ext>
            </a:extLst>
          </p:cNvPr>
          <p:cNvSpPr/>
          <p:nvPr/>
        </p:nvSpPr>
        <p:spPr>
          <a:xfrm>
            <a:off x="4754818" y="1567378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组件化设计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5EE07F3-FF4F-AF98-9E87-53C8CE8204B6}"/>
              </a:ext>
            </a:extLst>
          </p:cNvPr>
          <p:cNvSpPr/>
          <p:nvPr/>
        </p:nvSpPr>
        <p:spPr>
          <a:xfrm>
            <a:off x="2117492" y="1567378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多模式支持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1BFB21C-C716-6B32-2D31-D56A50DE7659}"/>
              </a:ext>
            </a:extLst>
          </p:cNvPr>
          <p:cNvSpPr/>
          <p:nvPr/>
        </p:nvSpPr>
        <p:spPr>
          <a:xfrm>
            <a:off x="7392144" y="1567378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基于</a:t>
            </a:r>
            <a:r>
              <a:rPr lang="en-US" altLang="zh-CN" sz="1600">
                <a:solidFill>
                  <a:schemeClr val="tx1"/>
                </a:solidFill>
              </a:rPr>
              <a:t>Rust</a:t>
            </a:r>
            <a:r>
              <a:rPr lang="zh-CN" altLang="en-US" sz="1600">
                <a:solidFill>
                  <a:schemeClr val="tx1"/>
                </a:solidFill>
              </a:rPr>
              <a:t>语言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36D5627-6403-54B0-7E22-A2187CCBCF36}"/>
              </a:ext>
            </a:extLst>
          </p:cNvPr>
          <p:cNvSpPr/>
          <p:nvPr/>
        </p:nvSpPr>
        <p:spPr>
          <a:xfrm>
            <a:off x="2117492" y="2071434"/>
            <a:ext cx="2080776" cy="4680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Unikernel</a:t>
            </a:r>
            <a:r>
              <a:rPr lang="zh-CN" altLang="en-US" sz="1600">
                <a:solidFill>
                  <a:schemeClr val="tx1"/>
                </a:solidFill>
              </a:rPr>
              <a:t>起步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B48526F0-FF40-D162-8D2D-80F0FE443C1B}"/>
              </a:ext>
            </a:extLst>
          </p:cNvPr>
          <p:cNvSpPr/>
          <p:nvPr/>
        </p:nvSpPr>
        <p:spPr>
          <a:xfrm>
            <a:off x="5503703" y="2023797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1F4F939-2C7E-15BA-3114-52154CF1AD56}"/>
              </a:ext>
            </a:extLst>
          </p:cNvPr>
          <p:cNvSpPr/>
          <p:nvPr/>
        </p:nvSpPr>
        <p:spPr>
          <a:xfrm>
            <a:off x="4754815" y="3967578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组合方式</a:t>
            </a:r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463A9979-0B47-8DD2-FA3C-5E60BF201BF0}"/>
              </a:ext>
            </a:extLst>
          </p:cNvPr>
          <p:cNvSpPr/>
          <p:nvPr/>
        </p:nvSpPr>
        <p:spPr>
          <a:xfrm>
            <a:off x="5503703" y="4760101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651490E-D9C5-DD47-BBBE-096216E6F46D}"/>
              </a:ext>
            </a:extLst>
          </p:cNvPr>
          <p:cNvSpPr/>
          <p:nvPr/>
        </p:nvSpPr>
        <p:spPr>
          <a:xfrm>
            <a:off x="4752168" y="5517232"/>
            <a:ext cx="2083423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Unikernel</a:t>
            </a:r>
            <a:r>
              <a:rPr lang="zh-CN" altLang="en-US" sz="1600" b="1">
                <a:solidFill>
                  <a:schemeClr val="tx1"/>
                </a:solidFill>
              </a:rPr>
              <a:t>模式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45B7DD-758A-E642-259D-6C5EFD11E3DF}"/>
              </a:ext>
            </a:extLst>
          </p:cNvPr>
          <p:cNvCxnSpPr/>
          <p:nvPr/>
        </p:nvCxnSpPr>
        <p:spPr>
          <a:xfrm>
            <a:off x="2117491" y="5203782"/>
            <a:ext cx="73554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6577D7F-B7B6-3444-EBC2-C381B401923E}"/>
              </a:ext>
            </a:extLst>
          </p:cNvPr>
          <p:cNvSpPr/>
          <p:nvPr/>
        </p:nvSpPr>
        <p:spPr>
          <a:xfrm>
            <a:off x="2117490" y="5517232"/>
            <a:ext cx="2083423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宏内核模式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38A9915-4320-A2C6-1EB9-E9DF7C00DB43}"/>
              </a:ext>
            </a:extLst>
          </p:cNvPr>
          <p:cNvSpPr/>
          <p:nvPr/>
        </p:nvSpPr>
        <p:spPr>
          <a:xfrm>
            <a:off x="7392144" y="5517232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Hypervisor</a:t>
            </a:r>
            <a:r>
              <a:rPr lang="zh-CN" altLang="en-US" sz="1600" b="1">
                <a:solidFill>
                  <a:schemeClr val="tx1"/>
                </a:solidFill>
              </a:rPr>
              <a:t>模式</a:t>
            </a: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9C87C2FE-41D2-C3AB-4253-845EA8E98B1D}"/>
              </a:ext>
            </a:extLst>
          </p:cNvPr>
          <p:cNvSpPr/>
          <p:nvPr/>
        </p:nvSpPr>
        <p:spPr>
          <a:xfrm>
            <a:off x="2572610" y="3544696"/>
            <a:ext cx="978408" cy="42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0054AA09-2FD1-A7C3-6797-06DEC30CDF3F}"/>
              </a:ext>
            </a:extLst>
          </p:cNvPr>
          <p:cNvSpPr/>
          <p:nvPr/>
        </p:nvSpPr>
        <p:spPr>
          <a:xfrm>
            <a:off x="2567623" y="4108115"/>
            <a:ext cx="978408" cy="42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166A588-DDAB-6D97-EEDB-5A4A35BCBE6E}"/>
              </a:ext>
            </a:extLst>
          </p:cNvPr>
          <p:cNvSpPr/>
          <p:nvPr/>
        </p:nvSpPr>
        <p:spPr>
          <a:xfrm>
            <a:off x="1595500" y="3547598"/>
            <a:ext cx="1193782" cy="36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宏内核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485EC1B-E853-076D-A609-33D1ED7A2BEE}"/>
              </a:ext>
            </a:extLst>
          </p:cNvPr>
          <p:cNvSpPr/>
          <p:nvPr/>
        </p:nvSpPr>
        <p:spPr>
          <a:xfrm>
            <a:off x="1451484" y="4131273"/>
            <a:ext cx="1193782" cy="36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630D766-F0A8-3C6A-F1ED-86E90095699B}"/>
              </a:ext>
            </a:extLst>
          </p:cNvPr>
          <p:cNvSpPr txBox="1"/>
          <p:nvPr/>
        </p:nvSpPr>
        <p:spPr>
          <a:xfrm>
            <a:off x="3575720" y="3580697"/>
            <a:ext cx="105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扩展组件</a:t>
            </a:r>
            <a:endParaRPr lang="en-US" altLang="zh-CN" sz="16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91B2FDD-5F12-489E-41BE-7A46F255FF81}"/>
              </a:ext>
            </a:extLst>
          </p:cNvPr>
          <p:cNvSpPr txBox="1"/>
          <p:nvPr/>
        </p:nvSpPr>
        <p:spPr>
          <a:xfrm>
            <a:off x="3568246" y="4145148"/>
            <a:ext cx="105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扩展组件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3175660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34E7735-5A6B-879B-F5E7-1043695F01B8}"/>
              </a:ext>
            </a:extLst>
          </p:cNvPr>
          <p:cNvCxnSpPr>
            <a:cxnSpLocks/>
          </p:cNvCxnSpPr>
          <p:nvPr/>
        </p:nvCxnSpPr>
        <p:spPr>
          <a:xfrm flipV="1">
            <a:off x="181940" y="3099602"/>
            <a:ext cx="11674700" cy="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DE53EC8-6E5F-F935-78F4-639B3A6DB62F}"/>
              </a:ext>
            </a:extLst>
          </p:cNvPr>
          <p:cNvCxnSpPr>
            <a:cxnSpLocks/>
          </p:cNvCxnSpPr>
          <p:nvPr/>
        </p:nvCxnSpPr>
        <p:spPr>
          <a:xfrm>
            <a:off x="181940" y="4576274"/>
            <a:ext cx="116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3693971-7C1A-98B5-B90E-1D8E9D36BFE3}"/>
              </a:ext>
            </a:extLst>
          </p:cNvPr>
          <p:cNvSpPr txBox="1"/>
          <p:nvPr/>
        </p:nvSpPr>
        <p:spPr>
          <a:xfrm>
            <a:off x="222752" y="2129743"/>
            <a:ext cx="11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公开接口</a:t>
            </a:r>
            <a:endParaRPr lang="en-US" altLang="zh-CN" b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F9060A-412E-B599-86CC-E5722201951D}"/>
              </a:ext>
            </a:extLst>
          </p:cNvPr>
          <p:cNvSpPr txBox="1"/>
          <p:nvPr/>
        </p:nvSpPr>
        <p:spPr>
          <a:xfrm>
            <a:off x="186748" y="3605907"/>
            <a:ext cx="124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基础框架</a:t>
            </a:r>
            <a:endParaRPr lang="en-US" altLang="zh-CN" b="1"/>
          </a:p>
          <a:p>
            <a:pPr algn="ctr"/>
            <a:r>
              <a:rPr lang="en-US" altLang="zh-CN"/>
              <a:t>modules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9FABCC-B9A7-DA8F-62F6-D6FD00AA71F1}"/>
              </a:ext>
            </a:extLst>
          </p:cNvPr>
          <p:cNvSpPr txBox="1"/>
          <p:nvPr/>
        </p:nvSpPr>
        <p:spPr>
          <a:xfrm>
            <a:off x="181940" y="4938055"/>
            <a:ext cx="124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算法</a:t>
            </a:r>
            <a:r>
              <a:rPr lang="en-US" altLang="zh-CN" b="1"/>
              <a:t>/</a:t>
            </a:r>
            <a:r>
              <a:rPr lang="zh-CN" altLang="en-US" b="1"/>
              <a:t>策略</a:t>
            </a:r>
            <a:endParaRPr lang="en-US" altLang="zh-CN" b="1"/>
          </a:p>
          <a:p>
            <a:pPr algn="ctr"/>
            <a:r>
              <a:rPr lang="en-US" altLang="zh-CN"/>
              <a:t>crates</a:t>
            </a:r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3346FA0-8D0C-2360-8C34-B3F0013A25C8}"/>
              </a:ext>
            </a:extLst>
          </p:cNvPr>
          <p:cNvCxnSpPr/>
          <p:nvPr/>
        </p:nvCxnSpPr>
        <p:spPr>
          <a:xfrm>
            <a:off x="1421505" y="965641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F03CF63-2AF5-BC8F-A2CD-97CDB6C10A7F}"/>
              </a:ext>
            </a:extLst>
          </p:cNvPr>
          <p:cNvCxnSpPr>
            <a:cxnSpLocks/>
          </p:cNvCxnSpPr>
          <p:nvPr/>
        </p:nvCxnSpPr>
        <p:spPr>
          <a:xfrm>
            <a:off x="181940" y="1695954"/>
            <a:ext cx="116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D2A3D85-E516-7D35-196C-987DDA23D232}"/>
              </a:ext>
            </a:extLst>
          </p:cNvPr>
          <p:cNvSpPr/>
          <p:nvPr/>
        </p:nvSpPr>
        <p:spPr>
          <a:xfrm>
            <a:off x="3031064" y="3729230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axtask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D33FE70-799F-E8B9-4188-9A2221EF6935}"/>
              </a:ext>
            </a:extLst>
          </p:cNvPr>
          <p:cNvCxnSpPr/>
          <p:nvPr/>
        </p:nvCxnSpPr>
        <p:spPr>
          <a:xfrm>
            <a:off x="2887048" y="965641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4D3C133-E5B2-7489-0D5D-28DBB05A13AE}"/>
              </a:ext>
            </a:extLst>
          </p:cNvPr>
          <p:cNvCxnSpPr/>
          <p:nvPr/>
        </p:nvCxnSpPr>
        <p:spPr>
          <a:xfrm>
            <a:off x="4399216" y="965641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604C351-298A-06B8-15EA-9A9391306DB0}"/>
              </a:ext>
            </a:extLst>
          </p:cNvPr>
          <p:cNvSpPr txBox="1"/>
          <p:nvPr/>
        </p:nvSpPr>
        <p:spPr>
          <a:xfrm>
            <a:off x="1617599" y="1152656"/>
            <a:ext cx="11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内存管理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4F03CE-0830-6639-9FF1-BBF75D08177B}"/>
              </a:ext>
            </a:extLst>
          </p:cNvPr>
          <p:cNvSpPr txBox="1"/>
          <p:nvPr/>
        </p:nvSpPr>
        <p:spPr>
          <a:xfrm>
            <a:off x="3112299" y="1152656"/>
            <a:ext cx="11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任务调度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9886862-518A-6A27-DB0C-383A6D3DEBA3}"/>
              </a:ext>
            </a:extLst>
          </p:cNvPr>
          <p:cNvSpPr/>
          <p:nvPr/>
        </p:nvSpPr>
        <p:spPr>
          <a:xfrm>
            <a:off x="3042896" y="1829817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spawn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895C54D-0B76-035D-C615-2CF78553ADAA}"/>
              </a:ext>
            </a:extLst>
          </p:cNvPr>
          <p:cNvSpPr/>
          <p:nvPr/>
        </p:nvSpPr>
        <p:spPr>
          <a:xfrm>
            <a:off x="3042183" y="2275135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yield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A85484B-2ACD-06B7-F0CB-2C1230AD0DF5}"/>
              </a:ext>
            </a:extLst>
          </p:cNvPr>
          <p:cNvCxnSpPr/>
          <p:nvPr/>
        </p:nvCxnSpPr>
        <p:spPr>
          <a:xfrm>
            <a:off x="5911384" y="965641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EE7E92E-2269-082B-DA49-9E603E4FD644}"/>
              </a:ext>
            </a:extLst>
          </p:cNvPr>
          <p:cNvSpPr txBox="1"/>
          <p:nvPr/>
        </p:nvSpPr>
        <p:spPr>
          <a:xfrm>
            <a:off x="155340" y="2508119"/>
            <a:ext cx="1363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axMod/api.rs</a:t>
            </a:r>
            <a:endParaRPr lang="zh-CN" altLang="en-US" sz="160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32EAC06-CC10-9D87-019D-ABCF13F97447}"/>
              </a:ext>
            </a:extLst>
          </p:cNvPr>
          <p:cNvSpPr/>
          <p:nvPr/>
        </p:nvSpPr>
        <p:spPr>
          <a:xfrm>
            <a:off x="1553063" y="4809351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allocator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3DFFD4B-F70A-1123-3337-AEAEAC8FD879}"/>
              </a:ext>
            </a:extLst>
          </p:cNvPr>
          <p:cNvSpPr/>
          <p:nvPr/>
        </p:nvSpPr>
        <p:spPr>
          <a:xfrm>
            <a:off x="3020695" y="5116661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sched_fifo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480ECEA-FA68-E261-056D-4FC695909EB3}"/>
              </a:ext>
            </a:extLst>
          </p:cNvPr>
          <p:cNvSpPr/>
          <p:nvPr/>
        </p:nvSpPr>
        <p:spPr>
          <a:xfrm>
            <a:off x="3022034" y="5433119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sched_rr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AB374DC-6207-A02E-AEB6-AA3F75DE9CE2}"/>
              </a:ext>
            </a:extLst>
          </p:cNvPr>
          <p:cNvSpPr/>
          <p:nvPr/>
        </p:nvSpPr>
        <p:spPr>
          <a:xfrm>
            <a:off x="3020695" y="5767974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sched_cfs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C5E8827-72DA-489A-F7E6-A33A69446699}"/>
              </a:ext>
            </a:extLst>
          </p:cNvPr>
          <p:cNvSpPr/>
          <p:nvPr/>
        </p:nvSpPr>
        <p:spPr>
          <a:xfrm>
            <a:off x="1555153" y="5128892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tlsf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E53C1FB-0FC2-9F4E-5988-081806CCE1A4}"/>
              </a:ext>
            </a:extLst>
          </p:cNvPr>
          <p:cNvSpPr/>
          <p:nvPr/>
        </p:nvSpPr>
        <p:spPr>
          <a:xfrm>
            <a:off x="1553062" y="5448433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buddy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FAF3B93-20A7-39D0-2B00-949440E2869A}"/>
              </a:ext>
            </a:extLst>
          </p:cNvPr>
          <p:cNvSpPr/>
          <p:nvPr/>
        </p:nvSpPr>
        <p:spPr>
          <a:xfrm>
            <a:off x="1557843" y="5767974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slab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B27CE54B-7B7B-F2A8-D674-36366D75E878}"/>
              </a:ext>
            </a:extLst>
          </p:cNvPr>
          <p:cNvSpPr/>
          <p:nvPr/>
        </p:nvSpPr>
        <p:spPr>
          <a:xfrm>
            <a:off x="1528334" y="1833170"/>
            <a:ext cx="124438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byte_alloc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447F4FB-E8BD-3E8A-94CC-433050419F58}"/>
              </a:ext>
            </a:extLst>
          </p:cNvPr>
          <p:cNvSpPr/>
          <p:nvPr/>
        </p:nvSpPr>
        <p:spPr>
          <a:xfrm>
            <a:off x="1519645" y="3715215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axalloc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D8139DC-C9D9-D6B7-2E98-D8ECAADD3A79}"/>
              </a:ext>
            </a:extLst>
          </p:cNvPr>
          <p:cNvSpPr/>
          <p:nvPr/>
        </p:nvSpPr>
        <p:spPr>
          <a:xfrm>
            <a:off x="1541271" y="2300314"/>
            <a:ext cx="124438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page_alloc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C55EB8C-8D93-A6B6-94C5-13ADEFD64057}"/>
              </a:ext>
            </a:extLst>
          </p:cNvPr>
          <p:cNvSpPr/>
          <p:nvPr/>
        </p:nvSpPr>
        <p:spPr>
          <a:xfrm>
            <a:off x="3031064" y="4804940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scheduler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722E566-5806-326D-7E5E-F3840C51140F}"/>
              </a:ext>
            </a:extLst>
          </p:cNvPr>
          <p:cNvSpPr/>
          <p:nvPr/>
        </p:nvSpPr>
        <p:spPr>
          <a:xfrm>
            <a:off x="3042183" y="2663876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exit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15E2E37-11BA-3F57-BCBE-187E72D453CB}"/>
              </a:ext>
            </a:extLst>
          </p:cNvPr>
          <p:cNvSpPr txBox="1"/>
          <p:nvPr/>
        </p:nvSpPr>
        <p:spPr>
          <a:xfrm>
            <a:off x="4610432" y="1157102"/>
            <a:ext cx="11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设备管理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DA91015-FA63-FE46-E1EC-2065626D5F28}"/>
              </a:ext>
            </a:extLst>
          </p:cNvPr>
          <p:cNvSpPr/>
          <p:nvPr/>
        </p:nvSpPr>
        <p:spPr>
          <a:xfrm>
            <a:off x="4520587" y="3729975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axdriver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5271C7A-DA45-AF4D-0106-5534FB776D7F}"/>
              </a:ext>
            </a:extLst>
          </p:cNvPr>
          <p:cNvSpPr/>
          <p:nvPr/>
        </p:nvSpPr>
        <p:spPr>
          <a:xfrm>
            <a:off x="4472372" y="1833170"/>
            <a:ext cx="1367004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init_drivers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E150E69-A7DC-5CE7-70D7-AC0007B524B0}"/>
              </a:ext>
            </a:extLst>
          </p:cNvPr>
          <p:cNvSpPr/>
          <p:nvPr/>
        </p:nvSpPr>
        <p:spPr>
          <a:xfrm>
            <a:off x="4472372" y="2277369"/>
            <a:ext cx="1367004" cy="65321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DriverProbe</a:t>
            </a:r>
          </a:p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mmio/pci/…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A1AC944-A985-4675-489A-B8C12572259C}"/>
              </a:ext>
            </a:extLst>
          </p:cNvPr>
          <p:cNvSpPr/>
          <p:nvPr/>
        </p:nvSpPr>
        <p:spPr>
          <a:xfrm>
            <a:off x="4529198" y="4804940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driver_pci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D49DF0D-253E-F832-24A9-A67C3E8FF3C9}"/>
              </a:ext>
            </a:extLst>
          </p:cNvPr>
          <p:cNvSpPr/>
          <p:nvPr/>
        </p:nvSpPr>
        <p:spPr>
          <a:xfrm>
            <a:off x="4525590" y="5126135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driver_virtio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93E4F3-DB5B-7A54-E3EC-901AF91BC95E}"/>
              </a:ext>
            </a:extLst>
          </p:cNvPr>
          <p:cNvSpPr txBox="1"/>
          <p:nvPr/>
        </p:nvSpPr>
        <p:spPr>
          <a:xfrm>
            <a:off x="5983393" y="1152656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块设备驱动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42B9F84-CC68-E2F0-64B2-C976D8BB8D00}"/>
              </a:ext>
            </a:extLst>
          </p:cNvPr>
          <p:cNvCxnSpPr/>
          <p:nvPr/>
        </p:nvCxnSpPr>
        <p:spPr>
          <a:xfrm>
            <a:off x="7423552" y="944724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145FD8C-C31E-1A17-29CD-97D6A5C66E67}"/>
              </a:ext>
            </a:extLst>
          </p:cNvPr>
          <p:cNvSpPr txBox="1"/>
          <p:nvPr/>
        </p:nvSpPr>
        <p:spPr>
          <a:xfrm>
            <a:off x="7567568" y="1157102"/>
            <a:ext cx="111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文件系统</a:t>
            </a: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C8E807-5D25-08DB-4B9A-4A50165A2ED5}"/>
              </a:ext>
            </a:extLst>
          </p:cNvPr>
          <p:cNvCxnSpPr/>
          <p:nvPr/>
        </p:nvCxnSpPr>
        <p:spPr>
          <a:xfrm>
            <a:off x="8863712" y="959613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309A085-7C38-8BD6-63F4-F83FD0B7C1FF}"/>
              </a:ext>
            </a:extLst>
          </p:cNvPr>
          <p:cNvSpPr txBox="1"/>
          <p:nvPr/>
        </p:nvSpPr>
        <p:spPr>
          <a:xfrm>
            <a:off x="9043730" y="1161548"/>
            <a:ext cx="115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网卡驱动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43214B0-9889-9000-BD63-AB182A98DAB8}"/>
              </a:ext>
            </a:extLst>
          </p:cNvPr>
          <p:cNvCxnSpPr/>
          <p:nvPr/>
        </p:nvCxnSpPr>
        <p:spPr>
          <a:xfrm>
            <a:off x="10411884" y="989858"/>
            <a:ext cx="0" cy="52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CCBDABBD-5FB8-D22A-F22F-48AAC59B5C6D}"/>
              </a:ext>
            </a:extLst>
          </p:cNvPr>
          <p:cNvSpPr/>
          <p:nvPr/>
        </p:nvSpPr>
        <p:spPr>
          <a:xfrm>
            <a:off x="6010786" y="5111924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ramdisk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1A2E2AD5-883B-1750-B589-67607DD92C9F}"/>
              </a:ext>
            </a:extLst>
          </p:cNvPr>
          <p:cNvSpPr/>
          <p:nvPr/>
        </p:nvSpPr>
        <p:spPr>
          <a:xfrm>
            <a:off x="6019397" y="5433119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virtio-blk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43540FC0-9247-3155-D0F2-3BF6845DB427}"/>
              </a:ext>
            </a:extLst>
          </p:cNvPr>
          <p:cNvSpPr/>
          <p:nvPr/>
        </p:nvSpPr>
        <p:spPr>
          <a:xfrm>
            <a:off x="6010786" y="4797835"/>
            <a:ext cx="1304754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driver_block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BE731FC-BA17-39DD-0823-2574EC985DBA}"/>
              </a:ext>
            </a:extLst>
          </p:cNvPr>
          <p:cNvSpPr/>
          <p:nvPr/>
        </p:nvSpPr>
        <p:spPr>
          <a:xfrm>
            <a:off x="6019397" y="5742478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bcm2835sdhci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497E18BB-918F-0A84-79E2-4F7FCB2F89FE}"/>
              </a:ext>
            </a:extLst>
          </p:cNvPr>
          <p:cNvSpPr/>
          <p:nvPr/>
        </p:nvSpPr>
        <p:spPr>
          <a:xfrm>
            <a:off x="6010786" y="2272776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BlockDriverOps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FBAB2B0F-9059-D55D-3F6D-D223B873FA1D}"/>
              </a:ext>
            </a:extLst>
          </p:cNvPr>
          <p:cNvSpPr/>
          <p:nvPr/>
        </p:nvSpPr>
        <p:spPr>
          <a:xfrm>
            <a:off x="9026512" y="5109699"/>
            <a:ext cx="1236629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ixgbe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3529E167-5BEE-0A11-D038-39852BBCBC95}"/>
              </a:ext>
            </a:extLst>
          </p:cNvPr>
          <p:cNvSpPr/>
          <p:nvPr/>
        </p:nvSpPr>
        <p:spPr>
          <a:xfrm>
            <a:off x="9037112" y="5781458"/>
            <a:ext cx="1226029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virtio-net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1BFE784C-436D-FE4A-9214-5B4CD04A47B7}"/>
              </a:ext>
            </a:extLst>
          </p:cNvPr>
          <p:cNvSpPr/>
          <p:nvPr/>
        </p:nvSpPr>
        <p:spPr>
          <a:xfrm>
            <a:off x="9026513" y="4795610"/>
            <a:ext cx="1236628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driver_net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BAFEAA7-BC0A-E495-BA5A-D64DC54A6424}"/>
              </a:ext>
            </a:extLst>
          </p:cNvPr>
          <p:cNvSpPr/>
          <p:nvPr/>
        </p:nvSpPr>
        <p:spPr>
          <a:xfrm>
            <a:off x="9039845" y="5457422"/>
            <a:ext cx="1236632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driver_virtio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F180D991-E3D9-B40B-2488-0B7D68EA7B13}"/>
              </a:ext>
            </a:extLst>
          </p:cNvPr>
          <p:cNvSpPr/>
          <p:nvPr/>
        </p:nvSpPr>
        <p:spPr>
          <a:xfrm>
            <a:off x="9009344" y="2277628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NetDriverOps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4C26880-2EF5-CF8E-7334-1655BABA89B0}"/>
              </a:ext>
            </a:extLst>
          </p:cNvPr>
          <p:cNvSpPr/>
          <p:nvPr/>
        </p:nvSpPr>
        <p:spPr>
          <a:xfrm>
            <a:off x="10567644" y="3735866"/>
            <a:ext cx="1233218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axnet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74B31C5-3D27-AFB9-5133-168527B10116}"/>
              </a:ext>
            </a:extLst>
          </p:cNvPr>
          <p:cNvSpPr txBox="1"/>
          <p:nvPr/>
        </p:nvSpPr>
        <p:spPr>
          <a:xfrm>
            <a:off x="10447888" y="1148159"/>
            <a:ext cx="136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网络协议栈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E088B95-D9D2-2B0A-F659-0812117182CC}"/>
              </a:ext>
            </a:extLst>
          </p:cNvPr>
          <p:cNvSpPr/>
          <p:nvPr/>
        </p:nvSpPr>
        <p:spPr>
          <a:xfrm>
            <a:off x="3026062" y="4097126"/>
            <a:ext cx="1246781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axsync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4B225711-2EDB-7D6D-2EDB-49BC2CE00EB0}"/>
              </a:ext>
            </a:extLst>
          </p:cNvPr>
          <p:cNvSpPr/>
          <p:nvPr/>
        </p:nvSpPr>
        <p:spPr>
          <a:xfrm>
            <a:off x="10556480" y="4783973"/>
            <a:ext cx="1244382" cy="306984"/>
          </a:xfrm>
          <a:prstGeom prst="round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smoltcp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129113F-6F82-84B1-5F4E-EA97D2C30C05}"/>
              </a:ext>
            </a:extLst>
          </p:cNvPr>
          <p:cNvSpPr/>
          <p:nvPr/>
        </p:nvSpPr>
        <p:spPr>
          <a:xfrm>
            <a:off x="10556479" y="1912623"/>
            <a:ext cx="124438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tcp socket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BE2968F7-3028-D36F-1627-FD487080EC49}"/>
              </a:ext>
            </a:extLst>
          </p:cNvPr>
          <p:cNvSpPr/>
          <p:nvPr/>
        </p:nvSpPr>
        <p:spPr>
          <a:xfrm>
            <a:off x="10569417" y="2379767"/>
            <a:ext cx="1231446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udp socket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9F5AB2FD-D9D9-77EB-C224-25CAE8CC96D5}"/>
              </a:ext>
            </a:extLst>
          </p:cNvPr>
          <p:cNvSpPr/>
          <p:nvPr/>
        </p:nvSpPr>
        <p:spPr>
          <a:xfrm>
            <a:off x="7544922" y="3735866"/>
            <a:ext cx="1246781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1700D6FC-E76B-D740-D026-124EF6ACC2C5}"/>
              </a:ext>
            </a:extLst>
          </p:cNvPr>
          <p:cNvSpPr/>
          <p:nvPr/>
        </p:nvSpPr>
        <p:spPr>
          <a:xfrm>
            <a:off x="7501603" y="4783973"/>
            <a:ext cx="1304754" cy="30698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axfs_vfs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1C128AA-A09A-2474-9FCC-BAA191C8BFC7}"/>
              </a:ext>
            </a:extLst>
          </p:cNvPr>
          <p:cNvSpPr/>
          <p:nvPr/>
        </p:nvSpPr>
        <p:spPr>
          <a:xfrm>
            <a:off x="7501603" y="5107254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axfs_ramfs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83ADEF7-8E92-9282-AFDD-E535FD3E0F4A}"/>
              </a:ext>
            </a:extLst>
          </p:cNvPr>
          <p:cNvSpPr/>
          <p:nvPr/>
        </p:nvSpPr>
        <p:spPr>
          <a:xfrm>
            <a:off x="7497136" y="5435826"/>
            <a:ext cx="130475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axfs_devfs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71F04FAF-59F0-FBF1-087F-7C34546054C2}"/>
              </a:ext>
            </a:extLst>
          </p:cNvPr>
          <p:cNvSpPr/>
          <p:nvPr/>
        </p:nvSpPr>
        <p:spPr>
          <a:xfrm>
            <a:off x="7522797" y="1944193"/>
            <a:ext cx="1244383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file_ops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5B76559-7A8F-B7BB-70B6-EFFE11CF5B18}"/>
              </a:ext>
            </a:extLst>
          </p:cNvPr>
          <p:cNvSpPr/>
          <p:nvPr/>
        </p:nvSpPr>
        <p:spPr>
          <a:xfrm>
            <a:off x="7535735" y="2411337"/>
            <a:ext cx="1231446" cy="30698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dir_ops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800EB0-F5FD-4F75-FC5D-1BE5E9FA904B}"/>
              </a:ext>
            </a:extLst>
          </p:cNvPr>
          <p:cNvSpPr txBox="1"/>
          <p:nvPr/>
        </p:nvSpPr>
        <p:spPr>
          <a:xfrm>
            <a:off x="-47424" y="0"/>
            <a:ext cx="266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组件化工作状况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21799678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2BC3D89-C344-C173-B380-DDC35F32A9C5}"/>
              </a:ext>
            </a:extLst>
          </p:cNvPr>
          <p:cNvSpPr/>
          <p:nvPr/>
        </p:nvSpPr>
        <p:spPr>
          <a:xfrm>
            <a:off x="5173981" y="1223768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核心组件仓库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10B8A4-44E0-7BA8-8DFE-B091E691C679}"/>
              </a:ext>
            </a:extLst>
          </p:cNvPr>
          <p:cNvSpPr/>
          <p:nvPr/>
        </p:nvSpPr>
        <p:spPr>
          <a:xfrm>
            <a:off x="9476535" y="2747773"/>
            <a:ext cx="2092073" cy="1358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Hypervisor</a:t>
            </a:r>
            <a:r>
              <a:rPr lang="zh-CN" altLang="en-US" sz="1600" b="1">
                <a:solidFill>
                  <a:schemeClr val="tx1"/>
                </a:solidFill>
              </a:rPr>
              <a:t>虚拟化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5C05E4-0B31-D36A-8491-AE4673821079}"/>
              </a:ext>
            </a:extLst>
          </p:cNvPr>
          <p:cNvSpPr/>
          <p:nvPr/>
        </p:nvSpPr>
        <p:spPr>
          <a:xfrm>
            <a:off x="5168333" y="1926922"/>
            <a:ext cx="2092073" cy="352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Unikernel</a:t>
            </a:r>
            <a:r>
              <a:rPr lang="en-US" altLang="zh-CN" sz="1600">
                <a:solidFill>
                  <a:schemeClr val="tx1"/>
                </a:solidFill>
              </a:rPr>
              <a:t> </a:t>
            </a:r>
            <a:r>
              <a:rPr lang="zh-CN" altLang="en-US" sz="1600">
                <a:solidFill>
                  <a:schemeClr val="tx1"/>
                </a:solidFill>
              </a:rPr>
              <a:t>组合方式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BF393-7315-871E-D494-E97853A35F65}"/>
              </a:ext>
            </a:extLst>
          </p:cNvPr>
          <p:cNvSpPr/>
          <p:nvPr/>
        </p:nvSpPr>
        <p:spPr>
          <a:xfrm>
            <a:off x="816826" y="1926922"/>
            <a:ext cx="2405366" cy="352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宏内核</a:t>
            </a:r>
            <a:r>
              <a:rPr lang="zh-CN" altLang="en-US" sz="1600">
                <a:solidFill>
                  <a:schemeClr val="tx1"/>
                </a:solidFill>
              </a:rPr>
              <a:t> 组合方式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E3D82C-C837-7636-4CD1-8CDCB6A941B9}"/>
              </a:ext>
            </a:extLst>
          </p:cNvPr>
          <p:cNvSpPr/>
          <p:nvPr/>
        </p:nvSpPr>
        <p:spPr>
          <a:xfrm>
            <a:off x="9476535" y="1926922"/>
            <a:ext cx="2092073" cy="352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Hypervisor</a:t>
            </a:r>
            <a:r>
              <a:rPr lang="en-US" altLang="zh-CN" sz="1600">
                <a:solidFill>
                  <a:schemeClr val="tx1"/>
                </a:solidFill>
              </a:rPr>
              <a:t> </a:t>
            </a:r>
            <a:r>
              <a:rPr lang="zh-CN" altLang="en-US" sz="1600">
                <a:solidFill>
                  <a:schemeClr val="tx1"/>
                </a:solidFill>
              </a:rPr>
              <a:t>组合方式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77CFE3-CA6B-9397-258F-88EE8C9CEA60}"/>
              </a:ext>
            </a:extLst>
          </p:cNvPr>
          <p:cNvSpPr/>
          <p:nvPr/>
        </p:nvSpPr>
        <p:spPr>
          <a:xfrm>
            <a:off x="5172173" y="2752450"/>
            <a:ext cx="2092073" cy="1358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ArceOS Unikernel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5EE5DF-7742-9CCA-24D9-E67D471F1C12}"/>
              </a:ext>
            </a:extLst>
          </p:cNvPr>
          <p:cNvCxnSpPr>
            <a:cxnSpLocks/>
          </p:cNvCxnSpPr>
          <p:nvPr/>
        </p:nvCxnSpPr>
        <p:spPr>
          <a:xfrm>
            <a:off x="5411924" y="3652495"/>
            <a:ext cx="18362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789CA8A-56A3-EB5C-B4AB-0FDBC1341416}"/>
              </a:ext>
            </a:extLst>
          </p:cNvPr>
          <p:cNvSpPr txBox="1"/>
          <p:nvPr/>
        </p:nvSpPr>
        <p:spPr>
          <a:xfrm>
            <a:off x="5303912" y="3283163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OS</a:t>
            </a:r>
            <a:r>
              <a:rPr lang="zh-CN" altLang="en-US" sz="1600"/>
              <a:t>相关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132CD6-2822-88C5-5C02-8620188E5794}"/>
              </a:ext>
            </a:extLst>
          </p:cNvPr>
          <p:cNvSpPr txBox="1"/>
          <p:nvPr/>
        </p:nvSpPr>
        <p:spPr>
          <a:xfrm>
            <a:off x="5303912" y="370339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OS</a:t>
            </a:r>
            <a:r>
              <a:rPr lang="zh-CN" altLang="en-US" sz="1600"/>
              <a:t>无关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6A060E-3517-CA8A-4771-1DBAA879A4F1}"/>
              </a:ext>
            </a:extLst>
          </p:cNvPr>
          <p:cNvSpPr/>
          <p:nvPr/>
        </p:nvSpPr>
        <p:spPr>
          <a:xfrm>
            <a:off x="7516312" y="2752450"/>
            <a:ext cx="1440160" cy="1358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Linux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3BD2089-2D7B-884B-C2B9-D947973104E4}"/>
              </a:ext>
            </a:extLst>
          </p:cNvPr>
          <p:cNvCxnSpPr>
            <a:cxnSpLocks/>
          </p:cNvCxnSpPr>
          <p:nvPr/>
        </p:nvCxnSpPr>
        <p:spPr>
          <a:xfrm>
            <a:off x="7598242" y="3652495"/>
            <a:ext cx="129614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E442856-1B58-6FC4-5B57-BC29C4B19A24}"/>
              </a:ext>
            </a:extLst>
          </p:cNvPr>
          <p:cNvSpPr txBox="1"/>
          <p:nvPr/>
        </p:nvSpPr>
        <p:spPr>
          <a:xfrm>
            <a:off x="7514607" y="3290699"/>
            <a:ext cx="1461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Rust for Linux</a:t>
            </a:r>
            <a:endParaRPr lang="zh-CN" altLang="en-US" sz="16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5947CA6-CCEC-1DCA-67C5-BBABBC650446}"/>
              </a:ext>
            </a:extLst>
          </p:cNvPr>
          <p:cNvSpPr/>
          <p:nvPr/>
        </p:nvSpPr>
        <p:spPr>
          <a:xfrm>
            <a:off x="7000195" y="4053285"/>
            <a:ext cx="986833" cy="186529"/>
          </a:xfrm>
          <a:custGeom>
            <a:avLst/>
            <a:gdLst>
              <a:gd name="connsiteX0" fmla="*/ 0 w 3759200"/>
              <a:gd name="connsiteY0" fmla="*/ 36945 h 526584"/>
              <a:gd name="connsiteX1" fmla="*/ 2050473 w 3759200"/>
              <a:gd name="connsiteY1" fmla="*/ 526472 h 526584"/>
              <a:gd name="connsiteX2" fmla="*/ 3759200 w 3759200"/>
              <a:gd name="connsiteY2" fmla="*/ 0 h 5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0" h="526584">
                <a:moveTo>
                  <a:pt x="0" y="36945"/>
                </a:moveTo>
                <a:cubicBezTo>
                  <a:pt x="711970" y="284787"/>
                  <a:pt x="1423940" y="532629"/>
                  <a:pt x="2050473" y="526472"/>
                </a:cubicBezTo>
                <a:cubicBezTo>
                  <a:pt x="2677006" y="520315"/>
                  <a:pt x="3218103" y="260157"/>
                  <a:pt x="375920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499A6DF-4130-E44A-0E45-314507F7A4F1}"/>
              </a:ext>
            </a:extLst>
          </p:cNvPr>
          <p:cNvSpPr/>
          <p:nvPr/>
        </p:nvSpPr>
        <p:spPr>
          <a:xfrm>
            <a:off x="6384032" y="3703399"/>
            <a:ext cx="634917" cy="3184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9FFFC72-D89A-9796-95C1-18A225B6D577}"/>
              </a:ext>
            </a:extLst>
          </p:cNvPr>
          <p:cNvSpPr/>
          <p:nvPr/>
        </p:nvSpPr>
        <p:spPr>
          <a:xfrm>
            <a:off x="7894902" y="3720579"/>
            <a:ext cx="685374" cy="318420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C08674-A306-6EFF-39C7-501E4233DAD0}"/>
              </a:ext>
            </a:extLst>
          </p:cNvPr>
          <p:cNvSpPr txBox="1"/>
          <p:nvPr/>
        </p:nvSpPr>
        <p:spPr>
          <a:xfrm>
            <a:off x="7213460" y="3895231"/>
            <a:ext cx="61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复用</a:t>
            </a:r>
            <a:endParaRPr lang="en-US" altLang="zh-CN" sz="16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14DD62-E089-CED8-3F9C-512A803A4C71}"/>
              </a:ext>
            </a:extLst>
          </p:cNvPr>
          <p:cNvSpPr/>
          <p:nvPr/>
        </p:nvSpPr>
        <p:spPr>
          <a:xfrm>
            <a:off x="9476534" y="1219943"/>
            <a:ext cx="2092073" cy="4846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扩展组件仓库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F427691-4536-1F28-383C-B0A90814029A}"/>
              </a:ext>
            </a:extLst>
          </p:cNvPr>
          <p:cNvSpPr/>
          <p:nvPr/>
        </p:nvSpPr>
        <p:spPr>
          <a:xfrm>
            <a:off x="816824" y="2747772"/>
            <a:ext cx="2405366" cy="1352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ArceOS</a:t>
            </a:r>
            <a:r>
              <a:rPr lang="zh-CN" altLang="en-US" sz="1600" b="1">
                <a:solidFill>
                  <a:schemeClr val="tx1"/>
                </a:solidFill>
              </a:rPr>
              <a:t>宏内核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CF1080C-5671-01DE-CE99-9DFF3804EABF}"/>
              </a:ext>
            </a:extLst>
          </p:cNvPr>
          <p:cNvSpPr/>
          <p:nvPr/>
        </p:nvSpPr>
        <p:spPr>
          <a:xfrm>
            <a:off x="3692736" y="3283163"/>
            <a:ext cx="1121972" cy="82809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unikernel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多进程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1F286E5-6A0B-C849-A61C-4FB27D6919DA}"/>
              </a:ext>
            </a:extLst>
          </p:cNvPr>
          <p:cNvSpPr/>
          <p:nvPr/>
        </p:nvSpPr>
        <p:spPr>
          <a:xfrm>
            <a:off x="6398230" y="3283172"/>
            <a:ext cx="634917" cy="3184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D7DFDEFD-9C39-0F7A-BDFB-A2131B0E8FDA}"/>
              </a:ext>
            </a:extLst>
          </p:cNvPr>
          <p:cNvSpPr/>
          <p:nvPr/>
        </p:nvSpPr>
        <p:spPr>
          <a:xfrm>
            <a:off x="1372612" y="3283164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linux</a:t>
            </a:r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syscall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B52745B-654D-65CA-7C52-F5054FE515B7}"/>
              </a:ext>
            </a:extLst>
          </p:cNvPr>
          <p:cNvSpPr/>
          <p:nvPr/>
        </p:nvSpPr>
        <p:spPr>
          <a:xfrm>
            <a:off x="1372613" y="3709541"/>
            <a:ext cx="1246039" cy="30098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多地址空间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647A175-E84F-EE72-9E89-2A0F4C19C650}"/>
              </a:ext>
            </a:extLst>
          </p:cNvPr>
          <p:cNvSpPr/>
          <p:nvPr/>
        </p:nvSpPr>
        <p:spPr>
          <a:xfrm>
            <a:off x="940368" y="3288813"/>
            <a:ext cx="360236" cy="72736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特权级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2B5C1B-CA2E-00A4-6935-D8E0D5B39417}"/>
              </a:ext>
            </a:extLst>
          </p:cNvPr>
          <p:cNvSpPr/>
          <p:nvPr/>
        </p:nvSpPr>
        <p:spPr>
          <a:xfrm>
            <a:off x="816824" y="1215478"/>
            <a:ext cx="2405366" cy="48463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扩展组件仓库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A334B93-600C-8B7F-DDB6-BC27350C870F}"/>
              </a:ext>
            </a:extLst>
          </p:cNvPr>
          <p:cNvSpPr/>
          <p:nvPr/>
        </p:nvSpPr>
        <p:spPr>
          <a:xfrm>
            <a:off x="2704760" y="3283164"/>
            <a:ext cx="383869" cy="72736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进程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1" name="箭头: 左 50">
            <a:extLst>
              <a:ext uri="{FF2B5EF4-FFF2-40B4-BE49-F238E27FC236}">
                <a16:creationId xmlns:a16="http://schemas.microsoft.com/office/drawing/2014/main" id="{0B69A8B0-F2E5-68F2-9112-75AEA7B5905E}"/>
              </a:ext>
            </a:extLst>
          </p:cNvPr>
          <p:cNvSpPr/>
          <p:nvPr/>
        </p:nvSpPr>
        <p:spPr>
          <a:xfrm>
            <a:off x="4799856" y="3391175"/>
            <a:ext cx="323181" cy="484632"/>
          </a:xfrm>
          <a:prstGeom prst="left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8FB9356D-59C9-8F4F-B17A-362B2961AAA3}"/>
              </a:ext>
            </a:extLst>
          </p:cNvPr>
          <p:cNvSpPr/>
          <p:nvPr/>
        </p:nvSpPr>
        <p:spPr>
          <a:xfrm>
            <a:off x="1762779" y="2304269"/>
            <a:ext cx="484632" cy="432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2B244F8B-51D1-742A-A146-2D13BCC689E8}"/>
              </a:ext>
            </a:extLst>
          </p:cNvPr>
          <p:cNvSpPr/>
          <p:nvPr/>
        </p:nvSpPr>
        <p:spPr>
          <a:xfrm>
            <a:off x="5926201" y="2288060"/>
            <a:ext cx="484632" cy="432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47C167A7-F814-5199-8C0F-55778AF27D07}"/>
              </a:ext>
            </a:extLst>
          </p:cNvPr>
          <p:cNvSpPr/>
          <p:nvPr/>
        </p:nvSpPr>
        <p:spPr>
          <a:xfrm>
            <a:off x="10280255" y="2288647"/>
            <a:ext cx="484632" cy="4329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DD40068-3F13-8FCD-0C04-A9609C6AF283}"/>
              </a:ext>
            </a:extLst>
          </p:cNvPr>
          <p:cNvSpPr/>
          <p:nvPr/>
        </p:nvSpPr>
        <p:spPr>
          <a:xfrm>
            <a:off x="9559248" y="3753781"/>
            <a:ext cx="1887936" cy="288171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底层组件</a:t>
            </a:r>
            <a:r>
              <a:rPr lang="en-US" altLang="zh-CN" sz="1600">
                <a:solidFill>
                  <a:schemeClr val="tx1"/>
                </a:solidFill>
              </a:rPr>
              <a:t>:</a:t>
            </a:r>
            <a:r>
              <a:rPr lang="zh-CN" altLang="en-US" sz="1600">
                <a:solidFill>
                  <a:schemeClr val="tx1"/>
                </a:solidFill>
              </a:rPr>
              <a:t>访问硬件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93F59AF-D190-A887-1804-0E9952DB67EC}"/>
              </a:ext>
            </a:extLst>
          </p:cNvPr>
          <p:cNvSpPr/>
          <p:nvPr/>
        </p:nvSpPr>
        <p:spPr>
          <a:xfrm>
            <a:off x="9559248" y="3463183"/>
            <a:ext cx="1887936" cy="2881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中层组件</a:t>
            </a:r>
            <a:r>
              <a:rPr lang="en-US" altLang="zh-CN" sz="1600">
                <a:solidFill>
                  <a:schemeClr val="tx1"/>
                </a:solidFill>
              </a:rPr>
              <a:t>:</a:t>
            </a:r>
            <a:r>
              <a:rPr lang="zh-CN" altLang="en-US" sz="1600">
                <a:solidFill>
                  <a:schemeClr val="tx1"/>
                </a:solidFill>
              </a:rPr>
              <a:t>获取服务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37F8CC08-8068-0326-7CDB-809DD08CDE56}"/>
              </a:ext>
            </a:extLst>
          </p:cNvPr>
          <p:cNvSpPr/>
          <p:nvPr/>
        </p:nvSpPr>
        <p:spPr>
          <a:xfrm>
            <a:off x="9563519" y="3143680"/>
            <a:ext cx="1887936" cy="288172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上层组件</a:t>
            </a:r>
            <a:r>
              <a:rPr lang="en-US" altLang="zh-CN" sz="1600">
                <a:solidFill>
                  <a:schemeClr val="tx1"/>
                </a:solidFill>
              </a:rPr>
              <a:t>:</a:t>
            </a:r>
            <a:r>
              <a:rPr lang="zh-CN" altLang="en-US" sz="1600">
                <a:solidFill>
                  <a:schemeClr val="tx1"/>
                </a:solidFill>
              </a:rPr>
              <a:t>操作接口</a:t>
            </a:r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E2735E6C-ED41-8FB5-4391-29F23240D95B}"/>
              </a:ext>
            </a:extLst>
          </p:cNvPr>
          <p:cNvSpPr/>
          <p:nvPr/>
        </p:nvSpPr>
        <p:spPr>
          <a:xfrm>
            <a:off x="3326063" y="3423824"/>
            <a:ext cx="323181" cy="484632"/>
          </a:xfrm>
          <a:prstGeom prst="left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100567C-0D07-0F87-BBCC-118F79FF7779}"/>
              </a:ext>
            </a:extLst>
          </p:cNvPr>
          <p:cNvSpPr/>
          <p:nvPr/>
        </p:nvSpPr>
        <p:spPr>
          <a:xfrm>
            <a:off x="695400" y="1016732"/>
            <a:ext cx="11017224" cy="81081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28C108A-8B14-B287-D9F3-6F1319A034EF}"/>
              </a:ext>
            </a:extLst>
          </p:cNvPr>
          <p:cNvCxnSpPr>
            <a:cxnSpLocks/>
          </p:cNvCxnSpPr>
          <p:nvPr/>
        </p:nvCxnSpPr>
        <p:spPr>
          <a:xfrm>
            <a:off x="816824" y="4502554"/>
            <a:ext cx="108237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1ADE2FB-5805-687F-269E-E605452246E8}"/>
              </a:ext>
            </a:extLst>
          </p:cNvPr>
          <p:cNvSpPr/>
          <p:nvPr/>
        </p:nvSpPr>
        <p:spPr>
          <a:xfrm>
            <a:off x="4159931" y="1283219"/>
            <a:ext cx="639926" cy="4086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5E8DF7-4A26-2CAF-42B5-9969310AC3F0}"/>
              </a:ext>
            </a:extLst>
          </p:cNvPr>
          <p:cNvSpPr txBox="1"/>
          <p:nvPr/>
        </p:nvSpPr>
        <p:spPr>
          <a:xfrm>
            <a:off x="3611724" y="1323526"/>
            <a:ext cx="61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合并</a:t>
            </a:r>
            <a:endParaRPr lang="en-US" altLang="zh-CN" sz="1600" b="1"/>
          </a:p>
        </p:txBody>
      </p:sp>
      <p:sp>
        <p:nvSpPr>
          <p:cNvPr id="37" name="箭头: 左 36">
            <a:extLst>
              <a:ext uri="{FF2B5EF4-FFF2-40B4-BE49-F238E27FC236}">
                <a16:creationId xmlns:a16="http://schemas.microsoft.com/office/drawing/2014/main" id="{C2D95575-A40F-7DBC-F0F1-3769E1A6B599}"/>
              </a:ext>
            </a:extLst>
          </p:cNvPr>
          <p:cNvSpPr/>
          <p:nvPr/>
        </p:nvSpPr>
        <p:spPr>
          <a:xfrm>
            <a:off x="7574939" y="1303312"/>
            <a:ext cx="639926" cy="39679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AE850C7-FB46-B343-F6A2-6FE7988770D6}"/>
              </a:ext>
            </a:extLst>
          </p:cNvPr>
          <p:cNvSpPr txBox="1"/>
          <p:nvPr/>
        </p:nvSpPr>
        <p:spPr>
          <a:xfrm>
            <a:off x="8214865" y="1332434"/>
            <a:ext cx="61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合并</a:t>
            </a:r>
            <a:endParaRPr lang="en-US" altLang="zh-CN" sz="1600" b="1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47295969-0584-70A3-9C94-9B0B3BB7E292}"/>
              </a:ext>
            </a:extLst>
          </p:cNvPr>
          <p:cNvSpPr/>
          <p:nvPr/>
        </p:nvSpPr>
        <p:spPr>
          <a:xfrm>
            <a:off x="10260900" y="4136485"/>
            <a:ext cx="484632" cy="5678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8936C115-00F1-E266-565C-2A77D580558B}"/>
              </a:ext>
            </a:extLst>
          </p:cNvPr>
          <p:cNvSpPr/>
          <p:nvPr/>
        </p:nvSpPr>
        <p:spPr>
          <a:xfrm>
            <a:off x="5926201" y="4142514"/>
            <a:ext cx="484632" cy="5678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400EA3C3-C2F2-E539-8C24-58CBB1436292}"/>
              </a:ext>
            </a:extLst>
          </p:cNvPr>
          <p:cNvSpPr/>
          <p:nvPr/>
        </p:nvSpPr>
        <p:spPr>
          <a:xfrm>
            <a:off x="1762779" y="4095798"/>
            <a:ext cx="484632" cy="5678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9266964-0890-6D52-517C-E306D7A8BC02}"/>
              </a:ext>
            </a:extLst>
          </p:cNvPr>
          <p:cNvSpPr/>
          <p:nvPr/>
        </p:nvSpPr>
        <p:spPr>
          <a:xfrm>
            <a:off x="4335697" y="6165304"/>
            <a:ext cx="895882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X86_64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8CADBE3-E513-1CC8-CDC6-FB8CB3EEDBCE}"/>
              </a:ext>
            </a:extLst>
          </p:cNvPr>
          <p:cNvSpPr/>
          <p:nvPr/>
        </p:nvSpPr>
        <p:spPr>
          <a:xfrm>
            <a:off x="5231579" y="6165304"/>
            <a:ext cx="895881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riscv64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C11BC50-40D5-8325-B7F9-CE5B65E2A670}"/>
              </a:ext>
            </a:extLst>
          </p:cNvPr>
          <p:cNvSpPr/>
          <p:nvPr/>
        </p:nvSpPr>
        <p:spPr>
          <a:xfrm>
            <a:off x="6145380" y="6165304"/>
            <a:ext cx="895881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aach64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AE9AF79-5078-7395-EA5E-E42C92359325}"/>
              </a:ext>
            </a:extLst>
          </p:cNvPr>
          <p:cNvSpPr/>
          <p:nvPr/>
        </p:nvSpPr>
        <p:spPr>
          <a:xfrm>
            <a:off x="4331804" y="5726274"/>
            <a:ext cx="1080120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sched_cfs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1C2A8B9-1A22-9D54-E91A-8F7672CA0540}"/>
              </a:ext>
            </a:extLst>
          </p:cNvPr>
          <p:cNvSpPr/>
          <p:nvPr/>
        </p:nvSpPr>
        <p:spPr>
          <a:xfrm>
            <a:off x="5413044" y="5726274"/>
            <a:ext cx="970988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sched_rr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431D4CCE-FD13-E692-B846-35D3B50AE01A}"/>
              </a:ext>
            </a:extLst>
          </p:cNvPr>
          <p:cNvSpPr/>
          <p:nvPr/>
        </p:nvSpPr>
        <p:spPr>
          <a:xfrm>
            <a:off x="6373619" y="5716559"/>
            <a:ext cx="667642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fifo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8FC0979-C81D-E67E-3DA6-B82CD4A0B88E}"/>
              </a:ext>
            </a:extLst>
          </p:cNvPr>
          <p:cNvSpPr/>
          <p:nvPr/>
        </p:nvSpPr>
        <p:spPr>
          <a:xfrm>
            <a:off x="4338740" y="5294226"/>
            <a:ext cx="892839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fatfs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4F889A5-0B62-4991-5084-A48E4F0E1A18}"/>
              </a:ext>
            </a:extLst>
          </p:cNvPr>
          <p:cNvSpPr/>
          <p:nvPr/>
        </p:nvSpPr>
        <p:spPr>
          <a:xfrm>
            <a:off x="5231579" y="5294226"/>
            <a:ext cx="892839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ramfs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AD2A8C5-F8B6-B214-5A6F-2600A233E86E}"/>
              </a:ext>
            </a:extLst>
          </p:cNvPr>
          <p:cNvSpPr/>
          <p:nvPr/>
        </p:nvSpPr>
        <p:spPr>
          <a:xfrm>
            <a:off x="6129165" y="5294226"/>
            <a:ext cx="892839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ramfs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2A9E6C8-7C53-C687-82CB-2722E548E012}"/>
              </a:ext>
            </a:extLst>
          </p:cNvPr>
          <p:cNvSpPr/>
          <p:nvPr/>
        </p:nvSpPr>
        <p:spPr>
          <a:xfrm>
            <a:off x="4338740" y="4862178"/>
            <a:ext cx="892839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virtio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097E8F51-4B2A-7E5C-AF4D-89A0994E757B}"/>
              </a:ext>
            </a:extLst>
          </p:cNvPr>
          <p:cNvSpPr/>
          <p:nvPr/>
        </p:nvSpPr>
        <p:spPr>
          <a:xfrm>
            <a:off x="5231579" y="4862178"/>
            <a:ext cx="892839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pci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7D6A2F5-EB2E-275F-600D-AEF64593F6A4}"/>
              </a:ext>
            </a:extLst>
          </p:cNvPr>
          <p:cNvSpPr/>
          <p:nvPr/>
        </p:nvSpPr>
        <p:spPr>
          <a:xfrm>
            <a:off x="6129165" y="4862178"/>
            <a:ext cx="892839" cy="36702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e1000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84ED68E8-ED01-1CAA-C774-884F7609F248}"/>
              </a:ext>
            </a:extLst>
          </p:cNvPr>
          <p:cNvSpPr/>
          <p:nvPr/>
        </p:nvSpPr>
        <p:spPr>
          <a:xfrm>
            <a:off x="816823" y="4847750"/>
            <a:ext cx="2717215" cy="87852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重点：兼容</a:t>
            </a:r>
            <a:r>
              <a:rPr lang="en-US" altLang="zh-CN" sz="1600" b="1">
                <a:solidFill>
                  <a:schemeClr val="tx1"/>
                </a:solidFill>
              </a:rPr>
              <a:t>Linux Syscall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面向试点场景应用提供支持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A56F79F5-0139-C9B7-8DD1-1E2908C354C4}"/>
              </a:ext>
            </a:extLst>
          </p:cNvPr>
          <p:cNvSpPr/>
          <p:nvPr/>
        </p:nvSpPr>
        <p:spPr>
          <a:xfrm>
            <a:off x="9336359" y="4813120"/>
            <a:ext cx="2232247" cy="1682977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Type1.5 </a:t>
            </a:r>
            <a:r>
              <a:rPr lang="zh-CN" altLang="en-US" sz="1600" b="1">
                <a:solidFill>
                  <a:schemeClr val="tx1"/>
                </a:solidFill>
              </a:rPr>
              <a:t>虚拟化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跨域调用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C261332-D793-8100-6751-F5958869C4AB}"/>
              </a:ext>
            </a:extLst>
          </p:cNvPr>
          <p:cNvSpPr/>
          <p:nvPr/>
        </p:nvSpPr>
        <p:spPr>
          <a:xfrm>
            <a:off x="814950" y="5798281"/>
            <a:ext cx="895881" cy="732445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Python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1CDC977-2ABC-F0D7-466D-B5DDD84E8529}"/>
              </a:ext>
            </a:extLst>
          </p:cNvPr>
          <p:cNvSpPr/>
          <p:nvPr/>
        </p:nvSpPr>
        <p:spPr>
          <a:xfrm>
            <a:off x="1726554" y="5798281"/>
            <a:ext cx="895881" cy="732445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Jave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7E3555AD-93B3-055C-1E9D-FE9DB29F0725}"/>
              </a:ext>
            </a:extLst>
          </p:cNvPr>
          <p:cNvSpPr/>
          <p:nvPr/>
        </p:nvSpPr>
        <p:spPr>
          <a:xfrm>
            <a:off x="2638158" y="5798519"/>
            <a:ext cx="895881" cy="732445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ZLM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8" name="箭头: 左 97">
            <a:extLst>
              <a:ext uri="{FF2B5EF4-FFF2-40B4-BE49-F238E27FC236}">
                <a16:creationId xmlns:a16="http://schemas.microsoft.com/office/drawing/2014/main" id="{6057EE06-93F2-EEF3-5F04-4A177BF4B547}"/>
              </a:ext>
            </a:extLst>
          </p:cNvPr>
          <p:cNvSpPr/>
          <p:nvPr/>
        </p:nvSpPr>
        <p:spPr>
          <a:xfrm>
            <a:off x="3694589" y="5091342"/>
            <a:ext cx="455113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87F91BC2-A8BE-475E-3ECE-89D80F64D9FC}"/>
              </a:ext>
            </a:extLst>
          </p:cNvPr>
          <p:cNvSpPr/>
          <p:nvPr/>
        </p:nvSpPr>
        <p:spPr>
          <a:xfrm>
            <a:off x="8580275" y="5095618"/>
            <a:ext cx="455113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BC5AEF-ADDF-D295-0EA7-C6387373CE56}"/>
              </a:ext>
            </a:extLst>
          </p:cNvPr>
          <p:cNvSpPr txBox="1"/>
          <p:nvPr/>
        </p:nvSpPr>
        <p:spPr>
          <a:xfrm>
            <a:off x="-60683" y="-27391"/>
            <a:ext cx="266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当前工作进展</a:t>
            </a:r>
            <a:endParaRPr lang="en-US" altLang="zh-CN" sz="2400" b="1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1A15663-B5B4-57FB-FBB7-EE41EF52A068}"/>
              </a:ext>
            </a:extLst>
          </p:cNvPr>
          <p:cNvSpPr/>
          <p:nvPr/>
        </p:nvSpPr>
        <p:spPr>
          <a:xfrm>
            <a:off x="7026751" y="4852256"/>
            <a:ext cx="1337500" cy="167846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扩展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设备驱动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文件系统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内存分配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调度算法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架构迁移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239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64B057-AD77-2609-F9CD-D1A0D7CD31F7}"/>
              </a:ext>
            </a:extLst>
          </p:cNvPr>
          <p:cNvSpPr txBox="1"/>
          <p:nvPr/>
        </p:nvSpPr>
        <p:spPr>
          <a:xfrm>
            <a:off x="-60683" y="-27391"/>
            <a:ext cx="266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下步发展方向</a:t>
            </a:r>
            <a:endParaRPr lang="en-US" altLang="zh-CN" sz="2400" b="1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F427691-4536-1F28-383C-B0A90814029A}"/>
              </a:ext>
            </a:extLst>
          </p:cNvPr>
          <p:cNvSpPr/>
          <p:nvPr/>
        </p:nvSpPr>
        <p:spPr>
          <a:xfrm>
            <a:off x="2063018" y="1013061"/>
            <a:ext cx="1508895" cy="648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accent1"/>
                </a:solidFill>
              </a:rPr>
              <a:t>ArceOS</a:t>
            </a:r>
            <a:r>
              <a:rPr lang="zh-CN" altLang="en-US" sz="1600" b="1">
                <a:solidFill>
                  <a:schemeClr val="accent1"/>
                </a:solidFill>
              </a:rPr>
              <a:t>宏内核</a:t>
            </a:r>
            <a:endParaRPr lang="en-US" altLang="zh-CN" sz="1600" b="1">
              <a:solidFill>
                <a:schemeClr val="accent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29339EE-6D3D-216D-1CA7-A2CEBB804DEA}"/>
              </a:ext>
            </a:extLst>
          </p:cNvPr>
          <p:cNvCxnSpPr>
            <a:cxnSpLocks/>
          </p:cNvCxnSpPr>
          <p:nvPr/>
        </p:nvCxnSpPr>
        <p:spPr>
          <a:xfrm flipV="1">
            <a:off x="327649" y="2021333"/>
            <a:ext cx="11491817" cy="58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E971F70-90AD-97AD-1299-F35BB4D36402}"/>
              </a:ext>
            </a:extLst>
          </p:cNvPr>
          <p:cNvSpPr txBox="1"/>
          <p:nvPr/>
        </p:nvSpPr>
        <p:spPr>
          <a:xfrm>
            <a:off x="400726" y="5722412"/>
            <a:ext cx="135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社区发行版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40DFB7-81C3-E751-D42C-06D6B4537467}"/>
              </a:ext>
            </a:extLst>
          </p:cNvPr>
          <p:cNvSpPr/>
          <p:nvPr/>
        </p:nvSpPr>
        <p:spPr>
          <a:xfrm>
            <a:off x="3881319" y="1006529"/>
            <a:ext cx="1508895" cy="648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accent1"/>
                </a:solidFill>
              </a:rPr>
              <a:t>ArceOS Unikernel</a:t>
            </a:r>
            <a:endParaRPr lang="zh-CN" altLang="en-US" sz="1600" b="1">
              <a:solidFill>
                <a:schemeClr val="accent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CA7945-E250-05D0-678F-35A64B42A8A2}"/>
              </a:ext>
            </a:extLst>
          </p:cNvPr>
          <p:cNvSpPr/>
          <p:nvPr/>
        </p:nvSpPr>
        <p:spPr>
          <a:xfrm>
            <a:off x="5702117" y="1013061"/>
            <a:ext cx="2092073" cy="648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accent1"/>
                </a:solidFill>
              </a:rPr>
              <a:t>Rust for Linux &amp;</a:t>
            </a:r>
          </a:p>
          <a:p>
            <a:pPr algn="ctr"/>
            <a:r>
              <a:rPr lang="en-US" altLang="zh-CN" sz="1600" b="1">
                <a:solidFill>
                  <a:schemeClr val="accent1"/>
                </a:solidFill>
              </a:rPr>
              <a:t>OS</a:t>
            </a:r>
            <a:r>
              <a:rPr lang="zh-CN" altLang="en-US" sz="1600" b="1">
                <a:solidFill>
                  <a:schemeClr val="accent1"/>
                </a:solidFill>
              </a:rPr>
              <a:t>无关驱动框架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F13BC8-ABFD-6C73-D99E-F2A1B9CB7F7E}"/>
              </a:ext>
            </a:extLst>
          </p:cNvPr>
          <p:cNvSpPr/>
          <p:nvPr/>
        </p:nvSpPr>
        <p:spPr>
          <a:xfrm>
            <a:off x="8106093" y="998420"/>
            <a:ext cx="1374283" cy="648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accent1"/>
                </a:solidFill>
              </a:rPr>
              <a:t>Hypervisor</a:t>
            </a:r>
            <a:r>
              <a:rPr lang="zh-CN" altLang="en-US" sz="1600" b="1">
                <a:solidFill>
                  <a:schemeClr val="accent1"/>
                </a:solidFill>
              </a:rPr>
              <a:t>虚拟化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3EF55D3-A38F-7CA3-9953-5E1C8F10C3AE}"/>
              </a:ext>
            </a:extLst>
          </p:cNvPr>
          <p:cNvCxnSpPr>
            <a:cxnSpLocks/>
          </p:cNvCxnSpPr>
          <p:nvPr/>
        </p:nvCxnSpPr>
        <p:spPr>
          <a:xfrm flipV="1">
            <a:off x="328819" y="5020902"/>
            <a:ext cx="11491817" cy="58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446C4DD-CC7F-C7CB-112A-BAD00D7C28F7}"/>
              </a:ext>
            </a:extLst>
          </p:cNvPr>
          <p:cNvSpPr/>
          <p:nvPr/>
        </p:nvSpPr>
        <p:spPr>
          <a:xfrm>
            <a:off x="2063017" y="5589093"/>
            <a:ext cx="2779407" cy="648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AI</a:t>
            </a:r>
            <a:r>
              <a:rPr lang="zh-CN" altLang="en-US" sz="1600">
                <a:solidFill>
                  <a:schemeClr val="tx1"/>
                </a:solidFill>
              </a:rPr>
              <a:t>领域发行版</a:t>
            </a:r>
            <a:endParaRPr lang="en-US" altLang="zh-CN" sz="1600" b="1">
              <a:solidFill>
                <a:schemeClr val="accen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CCFF73-C7EC-2AE5-E854-22E5FE1738B4}"/>
              </a:ext>
            </a:extLst>
          </p:cNvPr>
          <p:cNvSpPr/>
          <p:nvPr/>
        </p:nvSpPr>
        <p:spPr>
          <a:xfrm>
            <a:off x="5642043" y="5582969"/>
            <a:ext cx="2779407" cy="648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辰龙操作系统发行版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3BF6C1-3CAA-61F1-2063-1AE47F244627}"/>
              </a:ext>
            </a:extLst>
          </p:cNvPr>
          <p:cNvSpPr/>
          <p:nvPr/>
        </p:nvSpPr>
        <p:spPr>
          <a:xfrm>
            <a:off x="9040059" y="5582969"/>
            <a:ext cx="2779407" cy="648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物联网领域发行版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D1D9E8-DCCA-113C-B279-8328DA661637}"/>
              </a:ext>
            </a:extLst>
          </p:cNvPr>
          <p:cNvSpPr txBox="1"/>
          <p:nvPr/>
        </p:nvSpPr>
        <p:spPr>
          <a:xfrm>
            <a:off x="400726" y="3392996"/>
            <a:ext cx="135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研究</a:t>
            </a:r>
            <a:r>
              <a:rPr lang="en-US" altLang="zh-CN"/>
              <a:t>&amp;</a:t>
            </a:r>
            <a:r>
              <a:rPr lang="zh-CN" altLang="en-US"/>
              <a:t>开发</a:t>
            </a:r>
            <a:endParaRPr lang="en-US" altLang="zh-CN"/>
          </a:p>
          <a:p>
            <a:r>
              <a:rPr lang="zh-CN" altLang="en-US"/>
              <a:t>重点工作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20C54F-82D7-EEB2-4A3F-E5DA60854ED7}"/>
              </a:ext>
            </a:extLst>
          </p:cNvPr>
          <p:cNvSpPr txBox="1"/>
          <p:nvPr/>
        </p:nvSpPr>
        <p:spPr>
          <a:xfrm>
            <a:off x="400726" y="1191311"/>
            <a:ext cx="135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重点方向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0139F-BBDD-2536-E3EA-0DEB081880CE}"/>
              </a:ext>
            </a:extLst>
          </p:cNvPr>
          <p:cNvSpPr/>
          <p:nvPr/>
        </p:nvSpPr>
        <p:spPr>
          <a:xfrm>
            <a:off x="9790116" y="980728"/>
            <a:ext cx="2001158" cy="648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基于异步协程的</a:t>
            </a:r>
            <a:endParaRPr lang="en-US" altLang="zh-CN" sz="1600" b="1">
              <a:solidFill>
                <a:schemeClr val="accent1"/>
              </a:solidFill>
            </a:endParaRPr>
          </a:p>
          <a:p>
            <a:pPr algn="ctr"/>
            <a:r>
              <a:rPr lang="zh-CN" altLang="en-US" sz="1600" b="1">
                <a:solidFill>
                  <a:schemeClr val="accent1"/>
                </a:solidFill>
              </a:rPr>
              <a:t>内核框架与驱动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F6405-16B7-30BC-4D93-578D2686586C}"/>
              </a:ext>
            </a:extLst>
          </p:cNvPr>
          <p:cNvSpPr/>
          <p:nvPr/>
        </p:nvSpPr>
        <p:spPr>
          <a:xfrm>
            <a:off x="8784721" y="2540193"/>
            <a:ext cx="1357535" cy="18964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异步支持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1)</a:t>
            </a:r>
            <a:r>
              <a:rPr lang="en-US" altLang="zh-CN" sz="1600" dirty="0" err="1">
                <a:solidFill>
                  <a:schemeClr val="tx1"/>
                </a:solidFill>
              </a:rPr>
              <a:t>Tokio</a:t>
            </a:r>
            <a:r>
              <a:rPr lang="zh-CN" altLang="en-US" sz="1600" dirty="0">
                <a:solidFill>
                  <a:schemeClr val="tx1"/>
                </a:solidFill>
              </a:rPr>
              <a:t>改造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2)Std</a:t>
            </a:r>
            <a:r>
              <a:rPr lang="zh-CN" altLang="en-US" sz="1600" dirty="0">
                <a:solidFill>
                  <a:schemeClr val="tx1"/>
                </a:solidFill>
              </a:rPr>
              <a:t>改造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3)</a:t>
            </a:r>
            <a:r>
              <a:rPr lang="zh-CN" altLang="en-US" sz="1600" dirty="0">
                <a:solidFill>
                  <a:schemeClr val="tx1"/>
                </a:solidFill>
              </a:rPr>
              <a:t>网络协议栈多线程化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7AF651-3B9C-A308-7ABE-A4DDD5077453}"/>
              </a:ext>
            </a:extLst>
          </p:cNvPr>
          <p:cNvSpPr/>
          <p:nvPr/>
        </p:nvSpPr>
        <p:spPr>
          <a:xfrm>
            <a:off x="10394880" y="2540193"/>
            <a:ext cx="1430260" cy="18964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OS&amp;ISA</a:t>
            </a: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联合设计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1)</a:t>
            </a:r>
            <a:r>
              <a:rPr lang="zh-CN" altLang="en-US" sz="1600" dirty="0">
                <a:solidFill>
                  <a:schemeClr val="tx1"/>
                </a:solidFill>
              </a:rPr>
              <a:t>指令集扩展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2)</a:t>
            </a:r>
            <a:r>
              <a:rPr lang="zh-CN" altLang="en-US" sz="1600" dirty="0">
                <a:solidFill>
                  <a:schemeClr val="tx1"/>
                </a:solidFill>
              </a:rPr>
              <a:t>用户</a:t>
            </a:r>
            <a:r>
              <a:rPr lang="zh-CN" altLang="en-US" sz="1600">
                <a:solidFill>
                  <a:schemeClr val="tx1"/>
                </a:solidFill>
              </a:rPr>
              <a:t>级中断</a:t>
            </a:r>
            <a:r>
              <a:rPr lang="en-US" altLang="zh-CN" sz="1600">
                <a:solidFill>
                  <a:schemeClr val="tx1"/>
                </a:solidFill>
              </a:rPr>
              <a:t>3)OpenISA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FE04AA-AA58-A098-B9EB-227A4433E108}"/>
              </a:ext>
            </a:extLst>
          </p:cNvPr>
          <p:cNvSpPr/>
          <p:nvPr/>
        </p:nvSpPr>
        <p:spPr>
          <a:xfrm>
            <a:off x="3720054" y="2540193"/>
            <a:ext cx="1425703" cy="18964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与</a:t>
            </a:r>
            <a:r>
              <a:rPr lang="en-US" altLang="zh-CN" sz="1600" b="1" dirty="0">
                <a:solidFill>
                  <a:schemeClr val="tx1"/>
                </a:solidFill>
              </a:rPr>
              <a:t>Linux</a:t>
            </a:r>
            <a:r>
              <a:rPr lang="zh-CN" altLang="en-US" sz="1600" b="1" dirty="0">
                <a:solidFill>
                  <a:schemeClr val="tx1"/>
                </a:solidFill>
              </a:rPr>
              <a:t>之间可复用组件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1) </a:t>
            </a:r>
            <a:r>
              <a:rPr lang="zh-CN" altLang="en-US" sz="1600" dirty="0">
                <a:solidFill>
                  <a:schemeClr val="tx1"/>
                </a:solidFill>
              </a:rPr>
              <a:t>基于</a:t>
            </a:r>
            <a:r>
              <a:rPr lang="en-US" altLang="zh-CN" sz="1600" dirty="0">
                <a:solidFill>
                  <a:schemeClr val="tx1"/>
                </a:solidFill>
              </a:rPr>
              <a:t>R4L</a:t>
            </a:r>
            <a:r>
              <a:rPr lang="zh-CN" altLang="en-US" sz="1600" dirty="0">
                <a:solidFill>
                  <a:schemeClr val="tx1"/>
                </a:solidFill>
              </a:rPr>
              <a:t>可接入</a:t>
            </a:r>
            <a:r>
              <a:rPr lang="en-US" altLang="zh-CN" sz="1600" dirty="0">
                <a:solidFill>
                  <a:schemeClr val="tx1"/>
                </a:solidFill>
              </a:rPr>
              <a:t>Linux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2)</a:t>
            </a:r>
            <a:r>
              <a:rPr lang="zh-CN" altLang="en-US" sz="1600" dirty="0">
                <a:solidFill>
                  <a:schemeClr val="tx1"/>
                </a:solidFill>
              </a:rPr>
              <a:t>从驱动与文件系统开始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41146C-52EB-7FA2-BDD7-CFAE82C2C319}"/>
              </a:ext>
            </a:extLst>
          </p:cNvPr>
          <p:cNvSpPr/>
          <p:nvPr/>
        </p:nvSpPr>
        <p:spPr>
          <a:xfrm>
            <a:off x="2036061" y="2540193"/>
            <a:ext cx="1431369" cy="1886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多模式</a:t>
            </a:r>
            <a:r>
              <a:rPr lang="en-US" altLang="zh-CN" sz="1600" b="1" dirty="0">
                <a:solidFill>
                  <a:schemeClr val="tx1"/>
                </a:solidFill>
              </a:rPr>
              <a:t>OS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宏内核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微内核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Unikernel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Multikernel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多类型虚拟化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F62B1F-BD5F-843B-8DA3-E5A659239798}"/>
              </a:ext>
            </a:extLst>
          </p:cNvPr>
          <p:cNvSpPr/>
          <p:nvPr/>
        </p:nvSpPr>
        <p:spPr>
          <a:xfrm>
            <a:off x="7091551" y="2540193"/>
            <a:ext cx="1440546" cy="189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形式化验证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1)</a:t>
            </a:r>
            <a:r>
              <a:rPr lang="zh-CN" altLang="en-US" sz="1600" dirty="0">
                <a:solidFill>
                  <a:schemeClr val="tx1"/>
                </a:solidFill>
              </a:rPr>
              <a:t>基于组件和</a:t>
            </a:r>
            <a:r>
              <a:rPr lang="zh-CN" altLang="en-US" sz="1600">
                <a:solidFill>
                  <a:schemeClr val="tx1"/>
                </a:solidFill>
              </a:rPr>
              <a:t>接口的规格化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2)</a:t>
            </a:r>
            <a:r>
              <a:rPr lang="zh-CN" altLang="en-US" sz="1600">
                <a:solidFill>
                  <a:schemeClr val="tx1"/>
                </a:solidFill>
              </a:rPr>
              <a:t>借鉴</a:t>
            </a:r>
            <a:r>
              <a:rPr lang="en-US" altLang="zh-CN" sz="1600">
                <a:solidFill>
                  <a:schemeClr val="tx1"/>
                </a:solidFill>
              </a:rPr>
              <a:t>seL4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55C729-83E3-EB99-165F-A868A303E5C5}"/>
              </a:ext>
            </a:extLst>
          </p:cNvPr>
          <p:cNvSpPr/>
          <p:nvPr/>
        </p:nvSpPr>
        <p:spPr>
          <a:xfrm>
            <a:off x="5398381" y="2540193"/>
            <a:ext cx="1440546" cy="18594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组件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接口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依赖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配置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1) </a:t>
            </a:r>
            <a:r>
              <a:rPr lang="zh-CN" altLang="en-US" sz="1600" dirty="0">
                <a:solidFill>
                  <a:schemeClr val="tx1"/>
                </a:solidFill>
              </a:rPr>
              <a:t>一切皆组件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2)</a:t>
            </a:r>
            <a:r>
              <a:rPr lang="zh-CN" altLang="en-US" sz="1600" dirty="0">
                <a:solidFill>
                  <a:schemeClr val="tx1"/>
                </a:solidFill>
              </a:rPr>
              <a:t>应用为中心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3)</a:t>
            </a:r>
            <a:r>
              <a:rPr lang="zh-CN" altLang="en-US" sz="1600" dirty="0">
                <a:solidFill>
                  <a:schemeClr val="tx1"/>
                </a:solidFill>
              </a:rPr>
              <a:t>最</a:t>
            </a:r>
            <a:r>
              <a:rPr lang="zh-CN" altLang="en-US" sz="1600">
                <a:solidFill>
                  <a:schemeClr val="tx1"/>
                </a:solidFill>
              </a:rPr>
              <a:t>化</a:t>
            </a:r>
            <a:r>
              <a:rPr lang="en-US" altLang="zh-CN" sz="1600">
                <a:solidFill>
                  <a:schemeClr val="tx1"/>
                </a:solidFill>
              </a:rPr>
              <a:t>image</a:t>
            </a:r>
          </a:p>
          <a:p>
            <a:r>
              <a:rPr lang="en-US" altLang="zh-CN" sz="1600">
                <a:solidFill>
                  <a:schemeClr val="tx1"/>
                </a:solidFill>
              </a:rPr>
              <a:t>4)</a:t>
            </a:r>
            <a:r>
              <a:rPr lang="zh-CN" altLang="en-US" sz="1600">
                <a:solidFill>
                  <a:schemeClr val="tx1"/>
                </a:solidFill>
              </a:rPr>
              <a:t>工具链定制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83332" y="2744924"/>
            <a:ext cx="12191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002060"/>
                </a:solidFill>
              </a:rPr>
              <a:t>以上研发方向详细信息请参考讨论区</a:t>
            </a:r>
            <a:r>
              <a:rPr lang="en-US" altLang="zh-CN" sz="4000">
                <a:solidFill>
                  <a:srgbClr val="002060"/>
                </a:solidFill>
              </a:rPr>
              <a:t>:</a:t>
            </a:r>
          </a:p>
          <a:p>
            <a:pPr algn="ctr"/>
            <a:r>
              <a:rPr lang="en-US" altLang="zh-CN" sz="3200"/>
              <a:t>https://github.com/orgs/rcore-os/discussions/categories/ideas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2179732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15381</TotalTime>
  <Words>586</Words>
  <Application>Microsoft Office PowerPoint</Application>
  <PresentationFormat>宽屏</PresentationFormat>
  <Paragraphs>212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组件化内核ArceOS 发展计划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704</cp:revision>
  <dcterms:created xsi:type="dcterms:W3CDTF">2023-02-06T11:51:16Z</dcterms:created>
  <dcterms:modified xsi:type="dcterms:W3CDTF">2024-04-07T11:30:37Z</dcterms:modified>
</cp:coreProperties>
</file>