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0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77" r:id="rId22"/>
    <p:sldId id="276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5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C74E-9C02-4FD2-841A-CE4A074781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7883-F792-4652-8190-4F92E137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ezq21@mails.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 实验汇报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岳章乔 </a:t>
            </a:r>
            <a:r>
              <a:rPr lang="en-US" altLang="zh-CN" dirty="0" smtClean="0"/>
              <a:t>2021010706 </a:t>
            </a:r>
            <a:r>
              <a:rPr lang="en-US" altLang="zh-CN" dirty="0" smtClean="0">
                <a:hlinkClick r:id="rId2"/>
              </a:rPr>
              <a:t>yuezq21@mails.tsinghua.edu.cn</a:t>
            </a:r>
            <a:endParaRPr lang="en-US" altLang="zh-CN" dirty="0" smtClean="0"/>
          </a:p>
          <a:p>
            <a:r>
              <a:rPr lang="en-US" dirty="0" smtClean="0"/>
              <a:t>2024.3.24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3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小实验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由于自己提早完成了几次小实验，在缺乏完整的、系统的课程学习的前提下，当时用了大约一周才完成了实验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验框架有别于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计算机组成原理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大实验用到的系统，其上下文切换的页表选择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KPTI)</a:t>
            </a:r>
            <a:r>
              <a:rPr lang="zh-CN" altLang="en-US" dirty="0" smtClean="0"/>
              <a:t>，内存页的分配机制也不一样：</a:t>
            </a:r>
            <a:endParaRPr lang="en-US" altLang="zh-CN" dirty="0" smtClean="0"/>
          </a:p>
          <a:p>
            <a:r>
              <a:rPr lang="zh-CN" altLang="en-US" dirty="0" smtClean="0"/>
              <a:t>在该大实验实现显示功能，利用 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分配显示存储（区别于输出显存），用户第一次写入会出现 </a:t>
            </a:r>
            <a:r>
              <a:rPr lang="en-US" altLang="zh-CN" dirty="0" smtClean="0"/>
              <a:t>Store/AMO page fault, </a:t>
            </a:r>
            <a:r>
              <a:rPr lang="zh-CN" altLang="en-US" dirty="0"/>
              <a:t>体</a:t>
            </a:r>
            <a:r>
              <a:rPr lang="zh-CN" altLang="en-US" dirty="0" smtClean="0"/>
              <a:t>现了按需分配策略</a:t>
            </a:r>
            <a:endParaRPr lang="en-US" altLang="zh-CN" dirty="0" smtClean="0"/>
          </a:p>
          <a:p>
            <a:r>
              <a:rPr lang="zh-CN" altLang="en-US" dirty="0"/>
              <a:t>迁</a:t>
            </a:r>
            <a:r>
              <a:rPr lang="zh-CN" altLang="en-US" dirty="0" smtClean="0"/>
              <a:t>移前次实验所需时间占比不低，需要人工对比文件完成</a:t>
            </a:r>
            <a:endParaRPr lang="en-US" altLang="zh-CN" dirty="0" smtClean="0"/>
          </a:p>
          <a:p>
            <a:r>
              <a:rPr lang="zh-CN" altLang="en-US" dirty="0"/>
              <a:t>信号</a:t>
            </a:r>
            <a:r>
              <a:rPr lang="zh-CN" altLang="en-US" dirty="0" smtClean="0"/>
              <a:t>量有关的变量，编译器有时候可能未能查出问题，导致运行中途崩溃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不能只依赖所有权检测机制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939"/>
          </a:xfrm>
        </p:spPr>
        <p:txBody>
          <a:bodyPr/>
          <a:lstStyle/>
          <a:p>
            <a:pPr algn="ctr"/>
            <a:r>
              <a:rPr lang="zh-CN" altLang="en-US" dirty="0"/>
              <a:t>大</a:t>
            </a:r>
            <a:r>
              <a:rPr lang="zh-CN" altLang="en-US" dirty="0" smtClean="0"/>
              <a:t>实验调研工作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对大实验方案的调研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参考了学长们的大实验实现</a:t>
            </a:r>
            <a:endParaRPr lang="en-US" altLang="zh-CN" dirty="0" smtClean="0"/>
          </a:p>
          <a:p>
            <a:r>
              <a:rPr lang="zh-CN" altLang="en-US" dirty="0" smtClean="0"/>
              <a:t>看到有相当一部分，是基于 </a:t>
            </a:r>
            <a:r>
              <a:rPr lang="en-US" altLang="zh-CN" dirty="0" err="1" smtClean="0"/>
              <a:t>arceos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，扩展其某一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多模块而得，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且加入用户态程序作为支持</a:t>
            </a:r>
            <a:endParaRPr lang="en-US" altLang="zh-CN" dirty="0" smtClean="0"/>
          </a:p>
          <a:p>
            <a:r>
              <a:rPr lang="zh-CN" altLang="en-US" dirty="0" smtClean="0"/>
              <a:t>往年的大实验有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个项目左右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参考了“稳态测试”、“</a:t>
            </a:r>
            <a:r>
              <a:rPr lang="en-US" altLang="zh-CN" dirty="0" smtClean="0"/>
              <a:t>Lightweight IP Stack</a:t>
            </a:r>
            <a:r>
              <a:rPr lang="zh-CN" altLang="en-US" dirty="0" smtClean="0"/>
              <a:t>” </a:t>
            </a:r>
            <a:r>
              <a:rPr lang="zh-CN" altLang="en-US" dirty="0"/>
              <a:t>及</a:t>
            </a:r>
            <a:r>
              <a:rPr lang="zh-CN" altLang="en-US" dirty="0" smtClean="0"/>
              <a:t>其关联项目</a:t>
            </a:r>
            <a:endParaRPr lang="en-US" altLang="zh-CN" dirty="0" smtClean="0"/>
          </a:p>
          <a:p>
            <a:r>
              <a:rPr lang="zh-CN" altLang="en-US" dirty="0" smtClean="0"/>
              <a:t>对 </a:t>
            </a:r>
            <a:r>
              <a:rPr lang="en-US" altLang="zh-CN" dirty="0" err="1" smtClean="0"/>
              <a:t>arceos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的某个程序编译运行过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对大实验方案的调研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9" y="1310481"/>
            <a:ext cx="6191250" cy="5381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62" y="2315368"/>
            <a:ext cx="37814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Unikraft</a:t>
            </a:r>
            <a:r>
              <a:rPr lang="en-US" dirty="0" smtClean="0"/>
              <a:t> </a:t>
            </a:r>
            <a:r>
              <a:rPr lang="zh-CN" altLang="en-US" dirty="0" smtClean="0"/>
              <a:t>为最右者</a:t>
            </a:r>
            <a:endParaRPr lang="en-US" altLang="zh-CN" dirty="0" smtClean="0"/>
          </a:p>
          <a:p>
            <a:r>
              <a:rPr lang="zh-CN" altLang="en-US" dirty="0"/>
              <a:t>最小</a:t>
            </a:r>
            <a:r>
              <a:rPr lang="zh-CN" altLang="en-US" dirty="0" smtClean="0"/>
              <a:t>化内核，在其上层只部署少量程序，加快其执行效率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对大实验方案的调研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90" y="2743026"/>
            <a:ext cx="9280910" cy="34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对大实验方案的调研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ntel </a:t>
            </a:r>
            <a:r>
              <a:rPr lang="zh-CN" altLang="en-US" dirty="0" smtClean="0"/>
              <a:t>于去年推出 </a:t>
            </a:r>
            <a:r>
              <a:rPr lang="en-US" altLang="zh-CN" dirty="0" smtClean="0"/>
              <a:t>Meteor lake </a:t>
            </a:r>
            <a:r>
              <a:rPr lang="zh-CN" altLang="en-US" dirty="0" smtClean="0"/>
              <a:t>架构，推动 </a:t>
            </a:r>
            <a:r>
              <a:rPr lang="en-US" altLang="zh-CN" dirty="0" smtClean="0"/>
              <a:t>AIPC </a:t>
            </a:r>
            <a:r>
              <a:rPr lang="zh-CN" altLang="en-US" dirty="0" smtClean="0"/>
              <a:t>的发展</a:t>
            </a:r>
            <a:endParaRPr lang="en-US" altLang="zh-CN" dirty="0" smtClean="0"/>
          </a:p>
          <a:p>
            <a:r>
              <a:rPr lang="zh-CN" altLang="en-US" dirty="0" smtClean="0"/>
              <a:t>引入 </a:t>
            </a:r>
            <a:r>
              <a:rPr lang="en-US" altLang="zh-CN" dirty="0" smtClean="0"/>
              <a:t>AI Boost NPU, </a:t>
            </a:r>
            <a:r>
              <a:rPr lang="zh-CN" altLang="en-US" dirty="0" smtClean="0"/>
              <a:t>加速大模型推理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dirty="0"/>
              <a:t>Intel® NPU device is an AI inference accelerator integrated with Intel client CPUs, starting from Intel® Core™ Ultra generation of CPUs (formerly known as Meteor Lake). It enables energy-efficient execution of artificial neural network tasks</a:t>
            </a:r>
            <a:r>
              <a:rPr lang="en-US" dirty="0" smtClean="0"/>
              <a:t>.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https://github.com/intel/linux-npu-driver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对大实验方案的调研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12" y="1825625"/>
            <a:ext cx="10038775" cy="44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对大实验方案的调研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73" y="1690688"/>
            <a:ext cx="8923972" cy="49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对大实验方案的调研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计算框架对应的实现</a:t>
            </a:r>
            <a:endParaRPr lang="en-US" altLang="zh-CN" dirty="0" smtClean="0"/>
          </a:p>
          <a:p>
            <a:r>
              <a:rPr lang="en-US" altLang="zh-CN" dirty="0" smtClean="0"/>
              <a:t>Level-0 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en-US" dirty="0"/>
              <a:t>The </a:t>
            </a:r>
            <a:r>
              <a:rPr lang="en-US" dirty="0" err="1"/>
              <a:t>oneAPI</a:t>
            </a:r>
            <a:r>
              <a:rPr lang="en-US" dirty="0"/>
              <a:t> Level Zero provides a low-level, </a:t>
            </a:r>
            <a:endParaRPr lang="en-US" dirty="0" smtClean="0"/>
          </a:p>
          <a:p>
            <a:pPr lvl="1"/>
            <a:r>
              <a:rPr lang="en-US" dirty="0" smtClean="0"/>
              <a:t>direct-to-metal </a:t>
            </a:r>
            <a:r>
              <a:rPr lang="en-US" dirty="0"/>
              <a:t>interface for the devices in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/>
              <a:t>oneAPI</a:t>
            </a:r>
            <a:r>
              <a:rPr lang="en-US" dirty="0"/>
              <a:t> platform.</a:t>
            </a:r>
            <a:endParaRPr lang="en-US" altLang="zh-CN" dirty="0" smtClean="0"/>
          </a:p>
          <a:p>
            <a:r>
              <a:rPr lang="zh-CN" altLang="en-US" dirty="0" smtClean="0"/>
              <a:t>固件</a:t>
            </a:r>
            <a:endParaRPr lang="en-US" altLang="zh-CN" dirty="0" smtClean="0"/>
          </a:p>
          <a:p>
            <a:r>
              <a:rPr lang="en-US" dirty="0" err="1" smtClean="0"/>
              <a:t>Vdriver</a:t>
            </a:r>
            <a:r>
              <a:rPr lang="en-US" dirty="0" smtClean="0"/>
              <a:t>: </a:t>
            </a:r>
            <a:r>
              <a:rPr lang="zh-CN" altLang="en-US" dirty="0" smtClean="0"/>
              <a:t>内核中的配套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https://www.intel.com/content/www/us/en/developer/articles/technical/using-oneapi-level-zero-interface.html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17" y="868334"/>
            <a:ext cx="27336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939"/>
          </a:xfrm>
        </p:spPr>
        <p:txBody>
          <a:bodyPr/>
          <a:lstStyle/>
          <a:p>
            <a:pPr algn="ctr"/>
            <a:r>
              <a:rPr lang="zh-CN" altLang="en-US" dirty="0" smtClean="0"/>
              <a:t>实施方案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小实验的完成情况</a:t>
            </a:r>
            <a:endParaRPr lang="en-US" altLang="zh-CN" dirty="0" smtClean="0"/>
          </a:p>
          <a:p>
            <a:r>
              <a:rPr lang="zh-CN" altLang="en-US" dirty="0" smtClean="0"/>
              <a:t>大实验调研情况</a:t>
            </a:r>
            <a:endParaRPr lang="en-US" altLang="zh-CN" dirty="0" smtClean="0"/>
          </a:p>
          <a:p>
            <a:r>
              <a:rPr lang="zh-CN" altLang="en-US" dirty="0" smtClean="0"/>
              <a:t>项目的实施方案</a:t>
            </a:r>
            <a:endParaRPr lang="en-US" altLang="zh-CN" dirty="0" smtClean="0"/>
          </a:p>
          <a:p>
            <a:r>
              <a:rPr lang="zh-CN" altLang="en-US" dirty="0" smtClean="0"/>
              <a:t>项目的可行性与重要性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实施方案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现有的 </a:t>
            </a:r>
            <a:r>
              <a:rPr lang="en-US" altLang="zh-CN" dirty="0" smtClean="0"/>
              <a:t>NPU </a:t>
            </a:r>
            <a:r>
              <a:rPr lang="zh-CN" altLang="en-US" dirty="0" smtClean="0"/>
              <a:t>驱动，工作在用户态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之迁移到内核态实现</a:t>
            </a:r>
            <a:endParaRPr lang="en-US" altLang="zh-CN" dirty="0" smtClean="0"/>
          </a:p>
          <a:p>
            <a:r>
              <a:rPr lang="zh-CN" altLang="en-US" dirty="0" smtClean="0"/>
              <a:t>对内核添加模块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/>
              <a:t>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接口，传递矩阵</a:t>
            </a:r>
            <a:endParaRPr lang="en-US" altLang="zh-CN" dirty="0" smtClean="0"/>
          </a:p>
          <a:p>
            <a:r>
              <a:rPr lang="zh-CN" altLang="en-US" dirty="0" smtClean="0"/>
              <a:t>利用现有的网络模块进行交互，显示模块进行图形输出（可选）</a:t>
            </a:r>
            <a:endParaRPr lang="en-US" altLang="zh-CN" dirty="0" smtClean="0"/>
          </a:p>
          <a:p>
            <a:r>
              <a:rPr lang="zh-CN" altLang="en-US" dirty="0" smtClean="0"/>
              <a:t>模型方案或参考 </a:t>
            </a:r>
            <a:r>
              <a:rPr lang="en-US" altLang="zh-CN" dirty="0" err="1" smtClean="0"/>
              <a:t>llama.c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939"/>
          </a:xfrm>
        </p:spPr>
        <p:txBody>
          <a:bodyPr/>
          <a:lstStyle/>
          <a:p>
            <a:pPr algn="ctr"/>
            <a:r>
              <a:rPr lang="zh-CN" altLang="en-US" dirty="0"/>
              <a:t>方案</a:t>
            </a:r>
            <a:r>
              <a:rPr lang="zh-CN" altLang="en-US" dirty="0" smtClean="0"/>
              <a:t>的可行性和重要性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方案的可行性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添加模块，是学长完成实验的一个方法，已经有所论证</a:t>
            </a:r>
            <a:endParaRPr lang="en-US" altLang="zh-CN" dirty="0" smtClean="0"/>
          </a:p>
          <a:p>
            <a:r>
              <a:rPr lang="zh-CN" altLang="en-US" dirty="0" smtClean="0"/>
              <a:t>加入的驱动部分，未必实现上层的 </a:t>
            </a:r>
            <a:r>
              <a:rPr lang="en-US" altLang="zh-CN" dirty="0" err="1" smtClean="0"/>
              <a:t>OpenVINO</a:t>
            </a:r>
            <a:r>
              <a:rPr lang="zh-CN" altLang="en-US" dirty="0" smtClean="0"/>
              <a:t>，但支持其运行的 </a:t>
            </a:r>
            <a:r>
              <a:rPr lang="en-US" altLang="zh-CN" dirty="0" smtClean="0"/>
              <a:t>API Level-Zero </a:t>
            </a:r>
            <a:r>
              <a:rPr lang="zh-CN" altLang="en-US" dirty="0" smtClean="0"/>
              <a:t>的可实现性比较大</a:t>
            </a:r>
            <a:endParaRPr lang="en-US" altLang="zh-CN" dirty="0" smtClean="0"/>
          </a:p>
          <a:p>
            <a:r>
              <a:rPr lang="zh-CN" altLang="en-US" dirty="0" smtClean="0"/>
              <a:t>可能需要 </a:t>
            </a:r>
            <a:r>
              <a:rPr lang="en-US" altLang="zh-CN" dirty="0" smtClean="0"/>
              <a:t>AI </a:t>
            </a:r>
            <a:r>
              <a:rPr lang="zh-CN" altLang="en-US" dirty="0" smtClean="0"/>
              <a:t>编译辅助，最优化资源利用</a:t>
            </a:r>
            <a:endParaRPr lang="en-US" altLang="zh-CN" dirty="0" smtClean="0"/>
          </a:p>
          <a:p>
            <a:r>
              <a:rPr lang="zh-CN" altLang="en-US" dirty="0" smtClean="0"/>
              <a:t>可以先对 </a:t>
            </a:r>
            <a:r>
              <a:rPr lang="en-US" altLang="zh-CN" dirty="0" err="1" smtClean="0"/>
              <a:t>llama.c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实现适配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方案的重要意义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当前算力资源紧缺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模型推理需求，远比训练需求殷切</a:t>
            </a:r>
            <a:endParaRPr lang="en-US" altLang="zh-CN" dirty="0" smtClean="0"/>
          </a:p>
          <a:p>
            <a:r>
              <a:rPr lang="zh-CN" altLang="en-US" dirty="0" smtClean="0"/>
              <a:t>对新设备而言，如果部署推理服务器，将便利运算，优化其计算效率</a:t>
            </a:r>
            <a:endParaRPr lang="en-US" altLang="zh-CN" dirty="0" smtClean="0"/>
          </a:p>
          <a:p>
            <a:r>
              <a:rPr lang="zh-CN" altLang="en-US" dirty="0" smtClean="0"/>
              <a:t>降低推理成本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939"/>
          </a:xfrm>
        </p:spPr>
        <p:txBody>
          <a:bodyPr/>
          <a:lstStyle/>
          <a:p>
            <a:pPr algn="ctr"/>
            <a:r>
              <a:rPr lang="zh-CN" altLang="en-US" smtClean="0"/>
              <a:t>结束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939"/>
          </a:xfrm>
        </p:spPr>
        <p:txBody>
          <a:bodyPr/>
          <a:lstStyle/>
          <a:p>
            <a:pPr algn="ctr"/>
            <a:r>
              <a:rPr lang="zh-CN" altLang="en-US" dirty="0" smtClean="0"/>
              <a:t>小实验完成情况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小实验的完成情况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完成所有五次小实验的基础部分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合自身在完成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计算机组成原理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附带的 </a:t>
            </a:r>
            <a:r>
              <a:rPr lang="en-US" altLang="zh-CN" dirty="0" smtClean="0"/>
              <a:t>OS </a:t>
            </a:r>
            <a:r>
              <a:rPr lang="zh-CN" altLang="en-US" dirty="0" smtClean="0"/>
              <a:t>框架修改经验而得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小实验的完成情况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一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 设计了 </a:t>
            </a:r>
            <a:r>
              <a:rPr lang="en-US" altLang="zh-CN" dirty="0"/>
              <a:t>`</a:t>
            </a:r>
            <a:r>
              <a:rPr lang="en-US" altLang="zh-CN" dirty="0" err="1"/>
              <a:t>get_task_info</a:t>
            </a:r>
            <a:r>
              <a:rPr lang="en-US" altLang="zh-CN" dirty="0"/>
              <a:t>`</a:t>
            </a:r>
            <a:r>
              <a:rPr lang="zh-CN" altLang="en-US" dirty="0"/>
              <a:t> 函数，获取进程信息；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对 </a:t>
            </a:r>
            <a:r>
              <a:rPr lang="en-US" altLang="zh-CN" dirty="0" err="1"/>
              <a:t>TaskControlBlock</a:t>
            </a:r>
            <a:r>
              <a:rPr lang="en-US" altLang="zh-CN" dirty="0"/>
              <a:t> </a:t>
            </a:r>
            <a:r>
              <a:rPr lang="zh-CN" altLang="en-US" dirty="0"/>
              <a:t>加入 </a:t>
            </a:r>
            <a:r>
              <a:rPr lang="en-US" altLang="zh-CN" dirty="0"/>
              <a:t>`</a:t>
            </a:r>
            <a:r>
              <a:rPr lang="en-US" altLang="zh-CN" dirty="0" err="1"/>
              <a:t>start_time</a:t>
            </a:r>
            <a:r>
              <a:rPr lang="en-US" altLang="zh-CN" dirty="0"/>
              <a:t>`</a:t>
            </a:r>
            <a:r>
              <a:rPr lang="zh-CN" altLang="en-US" dirty="0"/>
              <a:t> 和 </a:t>
            </a:r>
            <a:r>
              <a:rPr lang="en-US" altLang="zh-CN" dirty="0"/>
              <a:t>`</a:t>
            </a:r>
            <a:r>
              <a:rPr lang="en-US" altLang="zh-CN" dirty="0" err="1"/>
              <a:t>syscall_times</a:t>
            </a:r>
            <a:r>
              <a:rPr lang="en-US" altLang="zh-CN" dirty="0"/>
              <a:t>`</a:t>
            </a:r>
            <a:r>
              <a:rPr lang="zh-CN" altLang="en-US" dirty="0"/>
              <a:t> 字段，记录进程起始时间和各个系统调用次数；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开始执行进程之前，如果发现开始时间是零，记录当前时间；获取执行时间则通过查询时间与这个开始时间作差即可得到；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进行系统调用处理之前，增加该系统调用的统计数据。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小实验的完成情况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 迁移前次实验的实现内容；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在页表 </a:t>
            </a:r>
            <a:r>
              <a:rPr lang="en-US" altLang="zh-CN" dirty="0"/>
              <a:t>(page_table.rs) </a:t>
            </a:r>
            <a:r>
              <a:rPr lang="zh-CN" altLang="en-US" dirty="0"/>
              <a:t>加入了 </a:t>
            </a:r>
            <a:r>
              <a:rPr lang="en-US" altLang="zh-CN" dirty="0"/>
              <a:t>`</a:t>
            </a:r>
            <a:r>
              <a:rPr lang="en-US" altLang="zh-CN" dirty="0" err="1"/>
              <a:t>write_user</a:t>
            </a:r>
            <a:r>
              <a:rPr lang="en-US" altLang="zh-CN" dirty="0"/>
              <a:t>`</a:t>
            </a:r>
            <a:r>
              <a:rPr lang="zh-CN" altLang="en-US" dirty="0"/>
              <a:t> 函数，可以在提供用户态下的目的虚拟地址为条件，把内核态数据复制到给定的用户态内存空间；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在 </a:t>
            </a:r>
            <a:r>
              <a:rPr lang="en-US" altLang="zh-CN" dirty="0"/>
              <a:t>`</a:t>
            </a:r>
            <a:r>
              <a:rPr lang="en-US" altLang="zh-CN" dirty="0" err="1"/>
              <a:t>MemorySet</a:t>
            </a:r>
            <a:r>
              <a:rPr lang="en-US" altLang="zh-CN" dirty="0"/>
              <a:t>`</a:t>
            </a:r>
            <a:r>
              <a:rPr lang="zh-CN" altLang="en-US" dirty="0"/>
              <a:t> 实现了 </a:t>
            </a:r>
            <a:r>
              <a:rPr lang="en-US" altLang="zh-CN" dirty="0"/>
              <a:t>`</a:t>
            </a:r>
            <a:r>
              <a:rPr lang="en-US" altLang="zh-CN" dirty="0" err="1"/>
              <a:t>user_map</a:t>
            </a:r>
            <a:r>
              <a:rPr lang="en-US" altLang="zh-CN" dirty="0"/>
              <a:t>`</a:t>
            </a:r>
            <a:r>
              <a:rPr lang="zh-CN" altLang="en-US" dirty="0"/>
              <a:t> 和 </a:t>
            </a:r>
            <a:r>
              <a:rPr lang="en-US" altLang="zh-CN" dirty="0"/>
              <a:t>`</a:t>
            </a:r>
            <a:r>
              <a:rPr lang="en-US" altLang="zh-CN" dirty="0" err="1"/>
              <a:t>user_unmap</a:t>
            </a:r>
            <a:r>
              <a:rPr lang="en-US" altLang="zh-CN" dirty="0"/>
              <a:t>`</a:t>
            </a:r>
            <a:r>
              <a:rPr lang="zh-CN" altLang="en-US" dirty="0"/>
              <a:t> 函数，具体是修改 </a:t>
            </a:r>
            <a:r>
              <a:rPr lang="en-US" altLang="zh-CN" dirty="0"/>
              <a:t>PTE </a:t>
            </a:r>
            <a:r>
              <a:rPr lang="zh-CN" altLang="en-US" dirty="0"/>
              <a:t>和增删 </a:t>
            </a:r>
            <a:r>
              <a:rPr lang="en-US" altLang="zh-CN" dirty="0" err="1"/>
              <a:t>MemorySet</a:t>
            </a:r>
            <a:r>
              <a:rPr lang="en-US" altLang="zh-CN" dirty="0"/>
              <a:t> </a:t>
            </a:r>
            <a:r>
              <a:rPr lang="zh-CN" altLang="en-US" dirty="0"/>
              <a:t>的内存段。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小实验的完成情况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三</a:t>
            </a:r>
            <a:endParaRPr lang="en-US" altLang="zh-CN" dirty="0" smtClean="0"/>
          </a:p>
          <a:p>
            <a:r>
              <a:rPr lang="en-US" altLang="zh-TW" dirty="0" smtClean="0"/>
              <a:t>1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.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迁移前两次实现内容。</a:t>
            </a:r>
          </a:p>
          <a:p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2.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参考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fork`, `exec`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TaskControlBlock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::new`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的实现，实现了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spawn`: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自 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sys_spawn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调用，利用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MemorySet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::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from_elf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`，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生成进程的内存段信息，然后构造一个新的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TaskControlBlock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`,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参考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TaskControlBlock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::new`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的方法，填充其他字段，初始化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TrapContext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`,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把进程加入到调用进程的子进程列表里，返回 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sys_spawn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的时候，把进程加入到优先队列里，返回创建的 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PID。</a:t>
            </a:r>
          </a:p>
          <a:p>
            <a:endParaRPr lang="en-US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3.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修改了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TaskManager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获取进程的方式：实现了一个小根堆优先队列，对此配套了一个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err="1" smtClean="0">
                <a:latin typeface="Dengxian" panose="02010600030101010101" pitchFamily="2" charset="-122"/>
                <a:ea typeface="Dengxian" panose="02010600030101010101" pitchFamily="2" charset="-122"/>
              </a:rPr>
              <a:t>TCBWrapper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`,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以 </a:t>
            </a:r>
            <a:r>
              <a:rPr lang="en-US" altLang="zh-TW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`</a:t>
            </a:r>
            <a:r>
              <a:rPr 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stride` </a:t>
            </a:r>
            <a:r>
              <a:rPr lang="zh-TW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作为比较。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小实验的完成情况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验四</a:t>
            </a:r>
            <a:endParaRPr lang="en-US" altLang="zh-CN" dirty="0" smtClean="0"/>
          </a:p>
          <a:p>
            <a:r>
              <a:rPr lang="en-US" altLang="zh-TW" dirty="0"/>
              <a:t>1.</a:t>
            </a:r>
            <a:r>
              <a:rPr lang="zh-TW" altLang="en-US" dirty="0"/>
              <a:t> 在 </a:t>
            </a:r>
            <a:r>
              <a:rPr lang="en-US" dirty="0"/>
              <a:t>vfs.rs </a:t>
            </a:r>
            <a:r>
              <a:rPr lang="zh-TW" altLang="en-US" dirty="0"/>
              <a:t>的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zh-TW" altLang="en-US" dirty="0"/>
              <a:t>实现了 </a:t>
            </a:r>
            <a:r>
              <a:rPr lang="en-US" altLang="zh-TW" dirty="0"/>
              <a:t>`</a:t>
            </a:r>
            <a:r>
              <a:rPr lang="en-US" dirty="0" err="1"/>
              <a:t>hard_link</a:t>
            </a:r>
            <a:r>
              <a:rPr lang="en-US" dirty="0"/>
              <a:t>` </a:t>
            </a:r>
            <a:r>
              <a:rPr lang="zh-TW" altLang="en-US" dirty="0"/>
              <a:t>和 </a:t>
            </a:r>
            <a:r>
              <a:rPr lang="en-US" altLang="zh-TW" dirty="0"/>
              <a:t>`</a:t>
            </a:r>
            <a:r>
              <a:rPr lang="en-US" dirty="0" err="1"/>
              <a:t>hard_unlink</a:t>
            </a:r>
            <a:r>
              <a:rPr lang="en-US" dirty="0"/>
              <a:t>`，</a:t>
            </a:r>
            <a:r>
              <a:rPr lang="zh-TW" altLang="en-US" dirty="0"/>
              <a:t>前者是对目录的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zh-TW" altLang="en-US" dirty="0"/>
              <a:t>加入新文件的 </a:t>
            </a:r>
            <a:r>
              <a:rPr lang="en-US" altLang="zh-TW" dirty="0"/>
              <a:t>`</a:t>
            </a:r>
            <a:r>
              <a:rPr lang="en-US" dirty="0" err="1"/>
              <a:t>dirent</a:t>
            </a:r>
            <a:r>
              <a:rPr lang="en-US" dirty="0"/>
              <a:t>`，（</a:t>
            </a:r>
            <a:r>
              <a:rPr lang="zh-TW" altLang="en-US" dirty="0"/>
              <a:t>指向的</a:t>
            </a:r>
            <a:r>
              <a:rPr lang="en-US" dirty="0" err="1"/>
              <a:t>Inode</a:t>
            </a:r>
            <a:r>
              <a:rPr lang="en-US" dirty="0"/>
              <a:t> ID </a:t>
            </a:r>
            <a:r>
              <a:rPr lang="zh-TW" altLang="en-US" dirty="0"/>
              <a:t>通过搜索旧文件名即可获取），以及增加文件块的引用次数；后者是按输入文件名，搜索对应的 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zh-TW" altLang="en-US" dirty="0"/>
              <a:t>减少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zh-TW" altLang="en-US" dirty="0"/>
              <a:t>块的引用次数，为零则回收资源，并且清理目录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`</a:t>
            </a:r>
            <a:r>
              <a:rPr lang="en-US" dirty="0" err="1"/>
              <a:t>dirent</a:t>
            </a:r>
            <a:r>
              <a:rPr lang="en-US" dirty="0"/>
              <a:t>`.</a:t>
            </a:r>
          </a:p>
          <a:p>
            <a:r>
              <a:rPr lang="en-US" dirty="0"/>
              <a:t>2. </a:t>
            </a:r>
            <a:r>
              <a:rPr lang="zh-TW" altLang="en-US" dirty="0"/>
              <a:t>加入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zh-TW" altLang="en-US" dirty="0"/>
              <a:t>的配套函数，例如 </a:t>
            </a:r>
            <a:r>
              <a:rPr lang="en-US" altLang="zh-TW" dirty="0"/>
              <a:t>`</a:t>
            </a:r>
            <a:r>
              <a:rPr lang="en-US" dirty="0"/>
              <a:t>find_(</a:t>
            </a:r>
            <a:r>
              <a:rPr lang="en-US" dirty="0" err="1"/>
              <a:t>inode</a:t>
            </a:r>
            <a:r>
              <a:rPr lang="en-US" dirty="0"/>
              <a:t>)_id`, `</a:t>
            </a:r>
            <a:r>
              <a:rPr lang="en-US" dirty="0" err="1"/>
              <a:t>find_file_id</a:t>
            </a:r>
            <a:r>
              <a:rPr lang="en-US" dirty="0"/>
              <a:t>`， </a:t>
            </a:r>
            <a:r>
              <a:rPr lang="zh-TW" altLang="en-US" dirty="0"/>
              <a:t>按获取文件</a:t>
            </a:r>
            <a:r>
              <a:rPr lang="en-US" altLang="zh-TW" dirty="0"/>
              <a:t>/</a:t>
            </a:r>
            <a:r>
              <a:rPr lang="zh-TW" altLang="en-US" dirty="0"/>
              <a:t>节点相对于父级结构的位置。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 对 </a:t>
            </a:r>
            <a:r>
              <a:rPr lang="en-US" dirty="0" err="1"/>
              <a:t>DInode</a:t>
            </a:r>
            <a:r>
              <a:rPr lang="en-US" dirty="0"/>
              <a:t> </a:t>
            </a:r>
            <a:r>
              <a:rPr lang="zh-TW" altLang="en-US" dirty="0"/>
              <a:t>类加入了链接字段，以及 </a:t>
            </a:r>
            <a:r>
              <a:rPr lang="en-US" altLang="zh-TW" dirty="0"/>
              <a:t>`</a:t>
            </a:r>
            <a:r>
              <a:rPr lang="en-US" dirty="0" err="1"/>
              <a:t>incr</a:t>
            </a:r>
            <a:r>
              <a:rPr lang="en-US" dirty="0"/>
              <a:t>/</a:t>
            </a:r>
            <a:r>
              <a:rPr lang="en-US" dirty="0" err="1"/>
              <a:t>decr_ref</a:t>
            </a:r>
            <a:r>
              <a:rPr lang="en-US" dirty="0"/>
              <a:t>`，</a:t>
            </a:r>
            <a:r>
              <a:rPr lang="zh-TW" altLang="en-US" dirty="0"/>
              <a:t>管理文件内容的引用次数。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 在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zh-TW" altLang="en-US" dirty="0"/>
              <a:t>实现了 </a:t>
            </a:r>
            <a:r>
              <a:rPr lang="en-US" altLang="zh-TW" dirty="0"/>
              <a:t>`</a:t>
            </a:r>
            <a:r>
              <a:rPr lang="en-US" dirty="0" err="1"/>
              <a:t>fstat</a:t>
            </a:r>
            <a:r>
              <a:rPr lang="en-US" dirty="0"/>
              <a:t>` </a:t>
            </a:r>
            <a:r>
              <a:rPr lang="zh-TW" altLang="en-US" dirty="0"/>
              <a:t>函数，获取该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zh-TW" altLang="en-US" dirty="0"/>
              <a:t>块的信息，反馈给 </a:t>
            </a:r>
            <a:r>
              <a:rPr lang="en-US" altLang="zh-TW" dirty="0"/>
              <a:t>`</a:t>
            </a:r>
            <a:r>
              <a:rPr lang="en-US" dirty="0" err="1"/>
              <a:t>sys_fstat</a:t>
            </a:r>
            <a:r>
              <a:rPr lang="en-US" dirty="0"/>
              <a:t>`。</a:t>
            </a:r>
          </a:p>
          <a:p>
            <a:r>
              <a:rPr lang="en-US" dirty="0"/>
              <a:t>5. </a:t>
            </a:r>
            <a:r>
              <a:rPr lang="zh-TW" altLang="en-US" dirty="0"/>
              <a:t>对 </a:t>
            </a:r>
            <a:r>
              <a:rPr lang="en-US" altLang="zh-TW" dirty="0"/>
              <a:t>`</a:t>
            </a:r>
            <a:r>
              <a:rPr lang="en-US" dirty="0"/>
              <a:t>File` </a:t>
            </a:r>
            <a:r>
              <a:rPr lang="zh-TW" altLang="en-US" dirty="0"/>
              <a:t>特征加入了 </a:t>
            </a:r>
            <a:r>
              <a:rPr lang="en-US" altLang="zh-TW" dirty="0"/>
              <a:t>`</a:t>
            </a:r>
            <a:r>
              <a:rPr lang="en-US" dirty="0" err="1"/>
              <a:t>fstat</a:t>
            </a:r>
            <a:r>
              <a:rPr lang="en-US" dirty="0"/>
              <a:t>` </a:t>
            </a:r>
            <a:r>
              <a:rPr lang="zh-TW" altLang="en-US" dirty="0"/>
              <a:t>接口，并且在 </a:t>
            </a:r>
            <a:r>
              <a:rPr lang="en-US" altLang="zh-TW" dirty="0"/>
              <a:t>`</a:t>
            </a:r>
            <a:r>
              <a:rPr lang="en-US" dirty="0" err="1"/>
              <a:t>OSInode</a:t>
            </a:r>
            <a:r>
              <a:rPr lang="en-US" dirty="0"/>
              <a:t>`， `</a:t>
            </a:r>
            <a:r>
              <a:rPr lang="en-US" dirty="0" err="1"/>
              <a:t>Stdin</a:t>
            </a:r>
            <a:r>
              <a:rPr lang="en-US" dirty="0"/>
              <a:t>/</a:t>
            </a:r>
            <a:r>
              <a:rPr lang="en-US" dirty="0" err="1"/>
              <a:t>Stdout</a:t>
            </a:r>
            <a:r>
              <a:rPr lang="en-US" dirty="0"/>
              <a:t>` </a:t>
            </a:r>
            <a:r>
              <a:rPr lang="zh-TW" altLang="en-US" dirty="0"/>
              <a:t>对其实现。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小实验的完成情况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实验五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 互斥锁、信号量对于系统调用的接口（加锁、解锁）；加锁要等待时候挂起；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在 </a:t>
            </a:r>
            <a:r>
              <a:rPr lang="en-US" altLang="zh-CN" dirty="0"/>
              <a:t>Process.rs </a:t>
            </a:r>
            <a:r>
              <a:rPr lang="zh-CN" altLang="en-US" dirty="0"/>
              <a:t>实现了银行家算法，具体是 </a:t>
            </a:r>
            <a:r>
              <a:rPr lang="en-US" altLang="zh-CN" dirty="0"/>
              <a:t>`detect_{</a:t>
            </a:r>
            <a:r>
              <a:rPr lang="en-US" altLang="zh-CN" dirty="0" err="1"/>
              <a:t>sem|mutex</a:t>
            </a:r>
            <a:r>
              <a:rPr lang="en-US" altLang="zh-CN" dirty="0"/>
              <a:t>}_deadlock`</a:t>
            </a:r>
            <a:r>
              <a:rPr lang="zh-CN" altLang="en-US" dirty="0"/>
              <a:t>，其实现方式是初始化各自的资源分配表，然后都调用 </a:t>
            </a:r>
            <a:r>
              <a:rPr lang="en-US" altLang="zh-CN" dirty="0"/>
              <a:t>`_</a:t>
            </a:r>
            <a:r>
              <a:rPr lang="en-US" altLang="zh-CN" dirty="0" err="1"/>
              <a:t>deadlock_dfs_detect</a:t>
            </a:r>
            <a:r>
              <a:rPr lang="en-US" altLang="zh-CN" dirty="0"/>
              <a:t>`</a:t>
            </a:r>
            <a:r>
              <a:rPr lang="zh-CN" altLang="en-US" dirty="0"/>
              <a:t>，对可执行序列搜索，成功则允许加锁，失败则返回 </a:t>
            </a:r>
            <a:r>
              <a:rPr lang="en-US" altLang="zh-CN" dirty="0"/>
              <a:t>-0xdead</a:t>
            </a:r>
            <a:r>
              <a:rPr lang="zh-CN" altLang="en-US" dirty="0"/>
              <a:t>，表示探测到有死锁。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在各个信号量、互斥锁加入字段，记录占用资源的线程，同时在 </a:t>
            </a:r>
            <a:r>
              <a:rPr lang="en-US" altLang="zh-CN" dirty="0"/>
              <a:t>PCB </a:t>
            </a:r>
            <a:r>
              <a:rPr lang="zh-CN" altLang="en-US" dirty="0"/>
              <a:t>记录锁、信号量与线程的对应关系。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把前几次实验迁移过来。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1599</Words>
  <Application>Microsoft Office PowerPoint</Application>
  <PresentationFormat>寬螢幕</PresentationFormat>
  <Paragraphs>100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Dengxian</vt:lpstr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操作系统 实验汇报</vt:lpstr>
      <vt:lpstr>目录</vt:lpstr>
      <vt:lpstr>小实验完成情况</vt:lpstr>
      <vt:lpstr>小实验的完成情况</vt:lpstr>
      <vt:lpstr>小实验的完成情况</vt:lpstr>
      <vt:lpstr>小实验的完成情况</vt:lpstr>
      <vt:lpstr>小实验的完成情况</vt:lpstr>
      <vt:lpstr>小实验的完成情况</vt:lpstr>
      <vt:lpstr>小实验的完成情况</vt:lpstr>
      <vt:lpstr>小实验</vt:lpstr>
      <vt:lpstr>大实验调研工作</vt:lpstr>
      <vt:lpstr>对大实验方案的调研</vt:lpstr>
      <vt:lpstr>对大实验方案的调研</vt:lpstr>
      <vt:lpstr>对大实验方案的调研</vt:lpstr>
      <vt:lpstr>对大实验方案的调研</vt:lpstr>
      <vt:lpstr>对大实验方案的调研</vt:lpstr>
      <vt:lpstr>对大实验方案的调研</vt:lpstr>
      <vt:lpstr>对大实验方案的调研</vt:lpstr>
      <vt:lpstr>实施方案</vt:lpstr>
      <vt:lpstr>实施方案</vt:lpstr>
      <vt:lpstr>方案的可行性和重要性</vt:lpstr>
      <vt:lpstr>方案的可行性</vt:lpstr>
      <vt:lpstr>方案的重要意义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 实验汇报</dc:title>
  <dc:creator>岳章喬</dc:creator>
  <cp:lastModifiedBy>岳章喬</cp:lastModifiedBy>
  <cp:revision>8</cp:revision>
  <dcterms:created xsi:type="dcterms:W3CDTF">2024-03-23T23:46:56Z</dcterms:created>
  <dcterms:modified xsi:type="dcterms:W3CDTF">2024-03-24T02:31:37Z</dcterms:modified>
</cp:coreProperties>
</file>