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0" r:id="rId6"/>
    <p:sldId id="268" r:id="rId7"/>
    <p:sldId id="269" r:id="rId8"/>
    <p:sldId id="272" r:id="rId9"/>
    <p:sldId id="262" r:id="rId10"/>
    <p:sldId id="273" r:id="rId11"/>
    <p:sldId id="270" r:id="rId12"/>
    <p:sldId id="274" r:id="rId13"/>
    <p:sldId id="276" r:id="rId14"/>
    <p:sldId id="277" r:id="rId15"/>
    <p:sldId id="264" r:id="rId16"/>
    <p:sldId id="26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62" autoAdjust="0"/>
    <p:restoredTop sz="94660"/>
  </p:normalViewPr>
  <p:slideViewPr>
    <p:cSldViewPr snapToGrid="0">
      <p:cViewPr>
        <p:scale>
          <a:sx n="54" d="100"/>
          <a:sy n="54" d="100"/>
        </p:scale>
        <p:origin x="39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DA36C-0F24-315B-C27A-E51813D93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697AAE-9CF9-E5F8-8A70-21D2ECA70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0CCF2-E7EB-B30F-979E-ADB30E61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ACA52-ADE4-FFB7-7E54-063DDF1C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0547B-847E-7F2C-AA47-F91F18F5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6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7469E-8610-C746-D44B-CA7A93EA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BD72DA-D573-D5FB-54D0-9F935A38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F6FA3-12B7-CD05-102B-31D90A92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10106-2CDA-3343-B4A4-FBFFAF63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49578-19F3-5B3C-7AF8-7945A02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20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5B121-67EF-5521-FA55-AACD4ECEB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803BEC-441F-8A50-F896-4F06208FC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2CB5C-CDA2-EF65-9124-D9FA7D9E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1F6D2-60B6-799A-FC96-63079BE1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F1335-DB95-A7B6-0B12-0DCB54C6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8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E2139-86F4-71B3-ED90-D5A4B4EB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2F54B-7A54-F522-EE65-9470C85F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58821-986C-FCE9-73AA-73A95C5F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CD265-1137-BA4A-C681-30F025AE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A79C9-87B1-5A24-DE5D-1212884E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2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F72ED-42F2-AAC2-DEAB-BAF7394B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189460-EA3C-B399-7707-14AF5D93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AC505-D1E5-60BB-EE1E-B23976A3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3339A-B775-952C-03D4-52B01696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D1EDA-19F1-C354-06AE-2DBCC395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86076-6090-A241-19A1-E974CE4E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5C7C7-D85E-8923-72DC-456BC573E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A1BA51-564E-9E60-D35D-977DD031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83CC5-88F5-9184-06A5-70BA62C5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5C387-35B2-E256-1A91-A811099B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64A6F0-7C9F-09FD-AF7F-A6290F26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1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D6A5C-919A-AAE0-1D0E-9A06ED29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F6AD3-63F7-4E22-5A23-F896632D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86FD4-FAD3-B849-0089-ACE5F9253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54CF8-D53C-FD13-1EDF-035F958B9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6A6628-1CF3-1EAA-6F01-15AF4B23C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737069-4112-08FE-8F2D-B3BAABF0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8336DC-6C1E-3039-63BB-51958817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8264DC-448C-CF6E-BEEF-5C32EFC5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7C1A4-71BB-118A-DDBF-142E30CF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B82C63-BD45-6749-96E8-63EDBAD0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D354EA-B4BB-3191-B15E-7165D54D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F91E90-7796-24BE-A055-7A0D79A9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9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A8549F-A237-FF17-BC91-B91C0D09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4618AA-81F3-9E5C-491D-8D2A761E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2C4CB9-F8C1-26A4-2EA2-129655D1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5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E6AA1-F2D9-7875-4EE4-CE78D24F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B0822-38FF-E586-DB6D-0452BBF3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5315CD-8C97-F89C-6444-B38F6D6F6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D1131C-D68D-957E-EFBA-9A6E67F1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BD3AD-EDE4-F247-AE80-6FBD5BAD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488E0-D869-5B66-318D-8E855553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7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BD5A0-C037-8E0B-E833-3FE627DF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89DAB7-89C5-A104-BA89-A3F99906D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81C88-56C9-D908-A8BD-20898CA33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901DA-F156-42C5-E40C-7D029587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B23B0D-8EBC-F891-0411-3BA3149B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5006D-BB17-1FA7-614B-0DB09C53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2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6882E1-3347-2870-4F91-248F7A34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B514E2-454F-12AC-3283-4F28915F2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E9C15-FDF2-C630-9B90-04FEF39EF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09D22-E6F4-4000-BBF6-AE101B76DD9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17A1F-BC64-E805-D890-F2882A5E1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A8B84-B70B-7D29-9A30-6BE055D57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4F93-DB04-1796-0B3F-0DBAB0BD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176" y="2610135"/>
            <a:ext cx="9919648" cy="1292202"/>
          </a:xfrm>
        </p:spPr>
        <p:txBody>
          <a:bodyPr/>
          <a:lstStyle/>
          <a:p>
            <a:r>
              <a:rPr lang="en-US" altLang="zh-CN" dirty="0" err="1">
                <a:latin typeface="Meiryo UI" panose="020B0604030504040204" pitchFamily="34" charset="-128"/>
                <a:ea typeface="Meiryo UI" panose="020B0604030504040204" pitchFamily="34" charset="-128"/>
                <a:cs typeface="CaskaydiaCove NF Light" panose="02000009000000000000" pitchFamily="50" charset="0"/>
              </a:rPr>
              <a:t>cRTOS</a:t>
            </a:r>
            <a:r>
              <a:rPr lang="en-US" altLang="zh-CN" dirty="0">
                <a:latin typeface="Meiryo UI" panose="020B0604030504040204" pitchFamily="34" charset="-128"/>
                <a:ea typeface="Meiryo UI" panose="020B0604030504040204" pitchFamily="34" charset="-128"/>
                <a:cs typeface="CaskaydiaCove NF Light" panose="02000009000000000000" pitchFamily="50" charset="0"/>
              </a:rPr>
              <a:t> x </a:t>
            </a:r>
            <a:r>
              <a:rPr lang="en-US" altLang="zh-CN" dirty="0" err="1">
                <a:latin typeface="Meiryo UI" panose="020B0604030504040204" pitchFamily="34" charset="-128"/>
                <a:ea typeface="Meiryo UI" panose="020B0604030504040204" pitchFamily="34" charset="-128"/>
                <a:cs typeface="CaskaydiaCove NF Light" panose="02000009000000000000" pitchFamily="50" charset="0"/>
              </a:rPr>
              <a:t>Uintr</a:t>
            </a:r>
            <a:r>
              <a:rPr lang="en-US" altLang="zh-CN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期末汇报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D55CCF-815E-39EA-FCA4-091EB2470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9143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冉博涵</a:t>
            </a:r>
          </a:p>
        </p:txBody>
      </p:sp>
    </p:spTree>
    <p:extLst>
      <p:ext uri="{BB962C8B-B14F-4D97-AF65-F5344CB8AC3E}">
        <p14:creationId xmlns:p14="http://schemas.microsoft.com/office/powerpoint/2010/main" val="67799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F396B-857D-22F0-DF17-C1CA42BFC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4C64E-CD86-0023-3D81-E68D5DA5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后半期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7FA41-88B6-4620-D9D7-A5C31D8F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 </a:t>
            </a:r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通知机制合并</a:t>
            </a:r>
            <a:endParaRPr lang="en-US" altLang="zh-CN" dirty="0"/>
          </a:p>
          <a:p>
            <a:r>
              <a:rPr lang="zh-CN" altLang="en-US" dirty="0"/>
              <a:t>支持反向通知</a:t>
            </a:r>
            <a:endParaRPr lang="en-US" altLang="zh-CN" dirty="0"/>
          </a:p>
          <a:p>
            <a:r>
              <a:rPr lang="zh-CN" altLang="en-US" dirty="0"/>
              <a:t>增加直通功能： </a:t>
            </a:r>
            <a:r>
              <a:rPr lang="en-US" altLang="zh-CN" dirty="0" err="1"/>
              <a:t>SCFOpcode</a:t>
            </a:r>
            <a:r>
              <a:rPr lang="en-US" altLang="zh-CN" dirty="0"/>
              <a:t> </a:t>
            </a:r>
            <a:r>
              <a:rPr lang="zh-CN" altLang="en-US" dirty="0"/>
              <a:t>兼容 </a:t>
            </a:r>
            <a:r>
              <a:rPr lang="en-US" altLang="zh-CN" dirty="0"/>
              <a:t>Linux </a:t>
            </a:r>
            <a:r>
              <a:rPr lang="en-US" altLang="zh-CN" dirty="0" err="1"/>
              <a:t>syscall</a:t>
            </a:r>
            <a:r>
              <a:rPr lang="en-US" altLang="zh-CN" dirty="0"/>
              <a:t> id</a:t>
            </a:r>
            <a:r>
              <a:rPr lang="zh-CN" altLang="en-US" dirty="0"/>
              <a:t>，可以直通 </a:t>
            </a:r>
            <a:r>
              <a:rPr lang="en-US" altLang="zh-CN" dirty="0" err="1"/>
              <a:t>ioctl</a:t>
            </a:r>
            <a:r>
              <a:rPr lang="zh-CN" altLang="en-US" dirty="0"/>
              <a:t>、</a:t>
            </a:r>
            <a:r>
              <a:rPr lang="en-US" altLang="zh-CN" dirty="0" err="1"/>
              <a:t>writev</a:t>
            </a:r>
            <a:r>
              <a:rPr lang="en-US" altLang="zh-CN" dirty="0"/>
              <a:t> </a:t>
            </a:r>
            <a:r>
              <a:rPr lang="zh-CN" altLang="en-US" dirty="0"/>
              <a:t>等系统调用而无需特殊实现。</a:t>
            </a:r>
            <a:endParaRPr lang="en-US" altLang="zh-CN" dirty="0"/>
          </a:p>
          <a:p>
            <a:r>
              <a:rPr lang="zh-CN" altLang="en-US" dirty="0"/>
              <a:t>修复了若干 </a:t>
            </a:r>
            <a:r>
              <a:rPr lang="en-US" altLang="zh-CN" dirty="0"/>
              <a:t>SCF </a:t>
            </a:r>
            <a:r>
              <a:rPr lang="zh-CN" altLang="en-US" dirty="0"/>
              <a:t>的 </a:t>
            </a:r>
            <a:r>
              <a:rPr lang="en-US" altLang="zh-CN" dirty="0"/>
              <a:t>bug</a:t>
            </a:r>
          </a:p>
          <a:p>
            <a:r>
              <a:rPr lang="zh-CN" altLang="en-US" dirty="0"/>
              <a:t>支持原生 </a:t>
            </a:r>
            <a:r>
              <a:rPr lang="en-US" altLang="zh-CN" dirty="0"/>
              <a:t>Linux </a:t>
            </a:r>
            <a:r>
              <a:rPr lang="zh-CN" altLang="en-US" dirty="0"/>
              <a:t>程序的运行</a:t>
            </a:r>
            <a:endParaRPr lang="en-US" altLang="zh-CN" dirty="0"/>
          </a:p>
          <a:p>
            <a:pPr lvl="1"/>
            <a:r>
              <a:rPr lang="zh-CN" altLang="en-US" dirty="0"/>
              <a:t>支持 </a:t>
            </a:r>
            <a:r>
              <a:rPr lang="en-US" altLang="zh-CN" dirty="0" err="1"/>
              <a:t>Musl</a:t>
            </a:r>
            <a:r>
              <a:rPr lang="en-US" altLang="zh-CN" dirty="0"/>
              <a:t> </a:t>
            </a:r>
            <a:r>
              <a:rPr lang="zh-CN" altLang="en-US" dirty="0"/>
              <a:t>库</a:t>
            </a:r>
            <a:endParaRPr lang="en-US" altLang="zh-CN" dirty="0"/>
          </a:p>
          <a:p>
            <a:r>
              <a:rPr lang="zh-CN" altLang="en-US" dirty="0"/>
              <a:t>移植到其他 </a:t>
            </a:r>
            <a:r>
              <a:rPr lang="en-US" altLang="zh-CN" dirty="0"/>
              <a:t>OS</a:t>
            </a:r>
          </a:p>
          <a:p>
            <a:pPr lvl="1"/>
            <a:r>
              <a:rPr lang="zh-CN" altLang="en-US" dirty="0"/>
              <a:t>将 </a:t>
            </a:r>
            <a:r>
              <a:rPr lang="en-US" altLang="zh-CN" dirty="0" err="1"/>
              <a:t>Syscall</a:t>
            </a:r>
            <a:r>
              <a:rPr lang="en-US" altLang="zh-CN" dirty="0"/>
              <a:t> Forwarding </a:t>
            </a:r>
            <a:r>
              <a:rPr lang="zh-CN" altLang="en-US" dirty="0"/>
              <a:t>模块（</a:t>
            </a:r>
            <a:r>
              <a:rPr lang="en-US" altLang="zh-CN" dirty="0"/>
              <a:t>SCF</a:t>
            </a:r>
            <a:r>
              <a:rPr lang="zh-CN" altLang="en-US" dirty="0"/>
              <a:t>）提取成一个 </a:t>
            </a:r>
            <a:r>
              <a:rPr lang="en-US" altLang="zh-CN" dirty="0"/>
              <a:t>Crate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458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C30C6-958D-E319-A7AA-A0B07F4F0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D4286-6923-10B2-4998-E84D7353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支持原生的 </a:t>
            </a:r>
            <a:r>
              <a:rPr lang="en-US" altLang="zh-CN" dirty="0">
                <a:latin typeface="Meiryo UI" panose="020B0604030504040204" pitchFamily="34" charset="-128"/>
                <a:ea typeface="Meiryo UI" panose="020B0604030504040204" pitchFamily="34" charset="-128"/>
              </a:rPr>
              <a:t>Linux </a:t>
            </a:r>
            <a:r>
              <a:rPr lang="zh-CN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程序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4B106-DC6A-A522-A815-F286F3C3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要想支持直接加载运行在 </a:t>
            </a:r>
            <a:r>
              <a:rPr lang="en-US" altLang="zh-CN" dirty="0"/>
              <a:t>Linux </a:t>
            </a:r>
            <a:r>
              <a:rPr lang="zh-CN" altLang="en-US" dirty="0"/>
              <a:t>中用 </a:t>
            </a:r>
            <a:r>
              <a:rPr lang="en-US" altLang="zh-CN" dirty="0"/>
              <a:t>GNU </a:t>
            </a:r>
            <a:r>
              <a:rPr lang="zh-CN" altLang="en-US" dirty="0"/>
              <a:t>或者 </a:t>
            </a:r>
            <a:r>
              <a:rPr lang="en-US" altLang="zh-CN" dirty="0"/>
              <a:t>MUSL </a:t>
            </a:r>
            <a:r>
              <a:rPr lang="zh-CN" altLang="en-US" dirty="0"/>
              <a:t>编译的应用程序，需要 </a:t>
            </a:r>
            <a:r>
              <a:rPr lang="en-US" altLang="zh-CN" dirty="0"/>
              <a:t>RTOS </a:t>
            </a:r>
            <a:r>
              <a:rPr lang="zh-CN" altLang="en-US" dirty="0"/>
              <a:t>实现一些 </a:t>
            </a:r>
            <a:r>
              <a:rPr lang="en-US" altLang="zh-CN" dirty="0"/>
              <a:t>Local </a:t>
            </a:r>
            <a:r>
              <a:rPr lang="zh-CN" altLang="en-US" dirty="0"/>
              <a:t>的 </a:t>
            </a:r>
            <a:r>
              <a:rPr lang="en-US" altLang="zh-CN" dirty="0" err="1"/>
              <a:t>Syscall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 err="1"/>
              <a:t>arch_prctl</a:t>
            </a:r>
            <a:endParaRPr lang="en-US" altLang="zh-CN" dirty="0"/>
          </a:p>
          <a:p>
            <a:pPr lvl="1"/>
            <a:r>
              <a:rPr lang="en-US" altLang="zh-CN" dirty="0" err="1"/>
              <a:t>set_tid_address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 err="1"/>
              <a:t>Nimbos</a:t>
            </a:r>
            <a:r>
              <a:rPr lang="en-US" altLang="zh-CN" dirty="0"/>
              <a:t> </a:t>
            </a:r>
            <a:r>
              <a:rPr lang="zh-CN" altLang="en-US" dirty="0"/>
              <a:t>这方面完全没有支持，虽然尝试了进行最低限度的支持，但是未果。</a:t>
            </a:r>
            <a:endParaRPr lang="en-US" altLang="zh-CN" dirty="0"/>
          </a:p>
          <a:p>
            <a:pPr lvl="1"/>
            <a:r>
              <a:rPr lang="zh-CN" altLang="en-US" dirty="0"/>
              <a:t>线程、内存分配、信号、用户进程堆等机制 </a:t>
            </a:r>
            <a:r>
              <a:rPr lang="en-US" altLang="zh-CN" dirty="0" err="1"/>
              <a:t>Nimbos</a:t>
            </a:r>
            <a:r>
              <a:rPr lang="en-US" altLang="zh-CN" dirty="0"/>
              <a:t> </a:t>
            </a:r>
            <a:r>
              <a:rPr lang="zh-CN" altLang="en-US" dirty="0"/>
              <a:t>都没有实现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88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4A4D5-6810-278F-38C6-4DE038A12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6DC7A-FAE6-E179-09F5-AF348F33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移植到其他 </a:t>
            </a:r>
            <a:r>
              <a:rPr lang="en-US" altLang="zh-CN" dirty="0">
                <a:latin typeface="Meiryo UI" panose="020B0604030504040204" pitchFamily="34" charset="-128"/>
                <a:ea typeface="Meiryo UI" panose="020B0604030504040204" pitchFamily="34" charset="-128"/>
              </a:rPr>
              <a:t>OS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15D93-22E9-3ACC-F69F-4F9D63870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使用更为完善的 </a:t>
            </a:r>
            <a:r>
              <a:rPr lang="en-US" altLang="zh-CN" dirty="0"/>
              <a:t>RTOS</a:t>
            </a:r>
            <a:r>
              <a:rPr lang="zh-CN" altLang="en-US" dirty="0"/>
              <a:t>（如 </a:t>
            </a:r>
            <a:r>
              <a:rPr lang="en-US" altLang="zh-CN" dirty="0"/>
              <a:t>Starry</a:t>
            </a:r>
            <a:r>
              <a:rPr lang="zh-CN" altLang="en-US" dirty="0"/>
              <a:t>）来避免重复工作</a:t>
            </a:r>
            <a:endParaRPr lang="en-US" altLang="zh-CN" dirty="0"/>
          </a:p>
          <a:p>
            <a:r>
              <a:rPr lang="zh-CN" altLang="en-US" dirty="0"/>
              <a:t>鉴于 </a:t>
            </a:r>
            <a:r>
              <a:rPr lang="en-US" altLang="zh-CN" dirty="0"/>
              <a:t>Starry </a:t>
            </a:r>
            <a:r>
              <a:rPr lang="zh-CN" altLang="en-US" dirty="0"/>
              <a:t>的组件化特点，可以将 </a:t>
            </a:r>
            <a:r>
              <a:rPr lang="en-US" altLang="zh-CN" dirty="0"/>
              <a:t>SCF </a:t>
            </a:r>
            <a:r>
              <a:rPr lang="zh-CN" altLang="en-US" dirty="0"/>
              <a:t>提取出来，做成一个 </a:t>
            </a:r>
            <a:r>
              <a:rPr lang="en-US" altLang="zh-CN" dirty="0"/>
              <a:t>Crate</a:t>
            </a:r>
            <a:r>
              <a:rPr lang="zh-CN" altLang="en-US" dirty="0"/>
              <a:t> 来直接引入，可以减少 </a:t>
            </a:r>
            <a:r>
              <a:rPr lang="en-US" altLang="zh-CN" dirty="0"/>
              <a:t>patch </a:t>
            </a:r>
            <a:r>
              <a:rPr lang="zh-CN" altLang="en-US" dirty="0"/>
              <a:t>的工作量。</a:t>
            </a:r>
            <a:endParaRPr lang="en-US" altLang="zh-CN" dirty="0"/>
          </a:p>
          <a:p>
            <a:pPr lvl="1"/>
            <a:r>
              <a:rPr lang="en-US" altLang="zh-CN" dirty="0"/>
              <a:t>https://github.com/cRTOS-Uintr/scf</a:t>
            </a:r>
          </a:p>
          <a:p>
            <a:r>
              <a:rPr lang="zh-CN" altLang="en-US" dirty="0"/>
              <a:t>将相关逻辑全部提取，封装的 </a:t>
            </a:r>
            <a:r>
              <a:rPr lang="en-US" altLang="zh-CN" dirty="0"/>
              <a:t>Crate</a:t>
            </a:r>
          </a:p>
          <a:p>
            <a:r>
              <a:rPr lang="zh-CN" altLang="en-US" dirty="0"/>
              <a:t>详见文档 </a:t>
            </a:r>
            <a:r>
              <a:rPr lang="en-US" altLang="zh-CN" dirty="0"/>
              <a:t>scf_crate.md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6924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3340D-68A3-30F4-DD3A-5A97918CE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8BA12-E63A-19F8-6D59-EA87E797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文档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9AEEF-627E-B66C-B0A7-096ADA440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>
            <a:normAutofit/>
          </a:bodyPr>
          <a:lstStyle/>
          <a:p>
            <a:r>
              <a:rPr lang="en-US" altLang="zh-CN" dirty="0"/>
              <a:t>SCF</a:t>
            </a:r>
            <a:r>
              <a:rPr lang="zh-CN" altLang="en-US" dirty="0"/>
              <a:t>：</a:t>
            </a:r>
            <a:r>
              <a:rPr lang="en-US" altLang="zh-CN" dirty="0"/>
              <a:t>scf_doc.md</a:t>
            </a:r>
          </a:p>
          <a:p>
            <a:pPr lvl="1"/>
            <a:r>
              <a:rPr lang="zh-CN" altLang="en-US" dirty="0"/>
              <a:t>包含 </a:t>
            </a:r>
            <a:r>
              <a:rPr lang="en-US" altLang="zh-CN" dirty="0"/>
              <a:t>SCF </a:t>
            </a:r>
            <a:r>
              <a:rPr lang="zh-CN" altLang="en-US" dirty="0"/>
              <a:t>的功能和实现的详细描述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FD0F36-38D6-A3D3-C6F1-7EB93AAB0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10" y="2454642"/>
            <a:ext cx="7548979" cy="42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4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E76A6-C919-79B9-E704-C0386C88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28815-45BE-15B7-C72B-226DA43D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文档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AB739-E6F3-643B-B4A7-8500B39FD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>
            <a:normAutofit/>
          </a:bodyPr>
          <a:lstStyle/>
          <a:p>
            <a:r>
              <a:rPr lang="en-US" altLang="zh-CN" dirty="0"/>
              <a:t>SCF Crate</a:t>
            </a:r>
            <a:r>
              <a:rPr lang="zh-CN" altLang="en-US" dirty="0"/>
              <a:t>：</a:t>
            </a:r>
            <a:r>
              <a:rPr lang="en-US" altLang="zh-CN" dirty="0"/>
              <a:t>scf_crate.md</a:t>
            </a:r>
          </a:p>
          <a:p>
            <a:pPr lvl="1"/>
            <a:r>
              <a:rPr lang="zh-CN" altLang="en-US" dirty="0"/>
              <a:t>包含 </a:t>
            </a:r>
            <a:r>
              <a:rPr lang="en-US" altLang="zh-CN" dirty="0"/>
              <a:t>SCF Crate </a:t>
            </a:r>
            <a:r>
              <a:rPr lang="zh-CN" altLang="en-US" dirty="0"/>
              <a:t>的设计的各种问题和解决方法，以及后续修改方向。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3AA4F8-E981-29E8-8D8F-A4307BABF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40" y="2286573"/>
            <a:ext cx="8685320" cy="41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3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D0E60-2DB0-1D4E-E766-4E97797A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结果展示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12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61794-3D66-C49C-A120-6FD82A0F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感谢聆听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39780-B792-8607-C636-C238023A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感谢胡柯洋学长的答疑与支持</a:t>
            </a:r>
            <a:endParaRPr lang="en-US" altLang="zh-CN" dirty="0"/>
          </a:p>
          <a:p>
            <a:r>
              <a:rPr lang="zh-CN" altLang="en-US" dirty="0"/>
              <a:t>感谢</a:t>
            </a:r>
            <a:r>
              <a:rPr lang="zh-CN" altLang="en-US"/>
              <a:t>陈渝老师提供的平台与关注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063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ABFC6-FB2B-3489-581C-FF595F30A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A64D8-63F2-D58E-C439-A841D03BF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176" y="2610135"/>
            <a:ext cx="9919648" cy="1292202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askaydiaCove NF Light" panose="02000009000000000000" pitchFamily="50" charset="0"/>
              </a:rPr>
              <a:t>框架及原理简介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84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67DD0-7024-FBB5-0874-8CB4F9FD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项目背景：</a:t>
            </a:r>
            <a:r>
              <a:rPr lang="en-US" altLang="zh-CN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cRTOS</a:t>
            </a:r>
            <a:endParaRPr lang="zh-CN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A40F0-69DB-6559-41C6-79019E35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97" y="1742103"/>
            <a:ext cx="11546006" cy="475077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在 </a:t>
            </a:r>
            <a:r>
              <a:rPr lang="en-US" altLang="zh-CN" dirty="0">
                <a:ea typeface="宋体" panose="02010600030101010101" pitchFamily="2" charset="-122"/>
              </a:rPr>
              <a:t>Hypervisor </a:t>
            </a:r>
            <a:r>
              <a:rPr lang="zh-CN" altLang="en-US" dirty="0">
                <a:ea typeface="宋体" panose="02010600030101010101" pitchFamily="2" charset="-122"/>
              </a:rPr>
              <a:t>上运行两个操作系统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一个是 </a:t>
            </a:r>
            <a:r>
              <a:rPr lang="en-US" altLang="zh-CN" dirty="0">
                <a:ea typeface="宋体" panose="02010600030101010101" pitchFamily="2" charset="-122"/>
              </a:rPr>
              <a:t>Linux </a:t>
            </a:r>
            <a:r>
              <a:rPr lang="zh-CN" altLang="en-US" dirty="0">
                <a:ea typeface="宋体" panose="02010600030101010101" pitchFamily="2" charset="-122"/>
              </a:rPr>
              <a:t>系统，用于提供丰富的系统功能支持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一个是 </a:t>
            </a:r>
            <a:r>
              <a:rPr lang="en-US" altLang="zh-CN" dirty="0" err="1">
                <a:ea typeface="宋体" panose="02010600030101010101" pitchFamily="2" charset="-122"/>
              </a:rPr>
              <a:t>Nimbos</a:t>
            </a:r>
            <a:r>
              <a:rPr lang="zh-CN" altLang="en-US" dirty="0">
                <a:ea typeface="宋体" panose="02010600030101010101" pitchFamily="2" charset="-122"/>
              </a:rPr>
              <a:t>，是一个实时操作系统（</a:t>
            </a:r>
            <a:r>
              <a:rPr lang="en-US" altLang="zh-CN" dirty="0">
                <a:ea typeface="宋体" panose="02010600030101010101" pitchFamily="2" charset="-122"/>
              </a:rPr>
              <a:t>RTOS</a:t>
            </a:r>
            <a:r>
              <a:rPr lang="zh-CN" altLang="en-US" dirty="0">
                <a:ea typeface="宋体" panose="02010600030101010101" pitchFamily="2" charset="-122"/>
              </a:rPr>
              <a:t>），用于运行需要低时延的应用程序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整个系统称为 </a:t>
            </a:r>
            <a:r>
              <a:rPr lang="en-US" altLang="zh-CN" dirty="0" err="1">
                <a:ea typeface="宋体" panose="02010600030101010101" pitchFamily="2" charset="-122"/>
              </a:rPr>
              <a:t>cRTOS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compounded RTOS</a:t>
            </a:r>
            <a:r>
              <a:rPr lang="zh-CN" altLang="en-US" dirty="0">
                <a:ea typeface="宋体" panose="02010600030101010101" pitchFamily="2" charset="-122"/>
              </a:rPr>
              <a:t>），同时具有 </a:t>
            </a:r>
            <a:r>
              <a:rPr lang="en-US" altLang="zh-CN" dirty="0">
                <a:ea typeface="宋体" panose="02010600030101010101" pitchFamily="2" charset="-122"/>
              </a:rPr>
              <a:t>RTOS </a:t>
            </a:r>
            <a:r>
              <a:rPr lang="zh-CN" altLang="en-US" dirty="0">
                <a:ea typeface="宋体" panose="02010600030101010101" pitchFamily="2" charset="-122"/>
              </a:rPr>
              <a:t>提供的低时延和 </a:t>
            </a:r>
            <a:r>
              <a:rPr lang="en-US" altLang="zh-CN" dirty="0">
                <a:ea typeface="宋体" panose="02010600030101010101" pitchFamily="2" charset="-122"/>
              </a:rPr>
              <a:t>Linux </a:t>
            </a:r>
            <a:r>
              <a:rPr lang="zh-CN" altLang="en-US" dirty="0">
                <a:ea typeface="宋体" panose="02010600030101010101" pitchFamily="2" charset="-122"/>
              </a:rPr>
              <a:t>提供的丰富的系统功能支持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该架构在参考文献中提出，原文献使用了完整的 </a:t>
            </a:r>
            <a:r>
              <a:rPr lang="en-US" altLang="zh-CN" dirty="0">
                <a:ea typeface="宋体" panose="02010600030101010101" pitchFamily="2" charset="-122"/>
              </a:rPr>
              <a:t>Jailhouse </a:t>
            </a:r>
            <a:r>
              <a:rPr lang="zh-CN" altLang="en-US" dirty="0">
                <a:ea typeface="宋体" panose="02010600030101010101" pitchFamily="2" charset="-122"/>
              </a:rPr>
              <a:t>作为 </a:t>
            </a:r>
            <a:r>
              <a:rPr lang="en-US" altLang="zh-CN" dirty="0">
                <a:ea typeface="宋体" panose="02010600030101010101" pitchFamily="2" charset="-122"/>
              </a:rPr>
              <a:t>hypervisor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ea typeface="宋体" panose="02010600030101010101" pitchFamily="2" charset="-122"/>
              </a:rPr>
              <a:t>Nuttx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作为 </a:t>
            </a:r>
            <a:r>
              <a:rPr lang="en-US" altLang="zh-CN" dirty="0">
                <a:ea typeface="宋体" panose="02010600030101010101" pitchFamily="2" charset="-122"/>
              </a:rPr>
              <a:t>RTOS</a:t>
            </a:r>
            <a:r>
              <a:rPr lang="zh-CN" altLang="en-US" dirty="0">
                <a:ea typeface="宋体" panose="02010600030101010101" pitchFamily="2" charset="-122"/>
              </a:rPr>
              <a:t>，以及一个 </a:t>
            </a:r>
            <a:r>
              <a:rPr lang="en-US" altLang="zh-CN" dirty="0">
                <a:ea typeface="宋体" panose="02010600030101010101" pitchFamily="2" charset="-122"/>
              </a:rPr>
              <a:t>patched Linux </a:t>
            </a:r>
            <a:r>
              <a:rPr lang="zh-CN" altLang="en-US" dirty="0">
                <a:ea typeface="宋体" panose="02010600030101010101" pitchFamily="2" charset="-122"/>
              </a:rPr>
              <a:t>版本作为 </a:t>
            </a:r>
            <a:r>
              <a:rPr lang="en-US" altLang="zh-CN" dirty="0">
                <a:ea typeface="宋体" panose="02010600030101010101" pitchFamily="2" charset="-122"/>
              </a:rPr>
              <a:t>Linux </a:t>
            </a:r>
            <a:r>
              <a:rPr lang="zh-CN" altLang="en-US" dirty="0">
                <a:ea typeface="宋体" panose="02010600030101010101" pitchFamily="2" charset="-122"/>
              </a:rPr>
              <a:t>功能的来源。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本大实验的项目基于该项目的一个复现，使用 </a:t>
            </a:r>
            <a:r>
              <a:rPr lang="en-US" altLang="zh-CN" dirty="0">
                <a:ea typeface="宋体" panose="02010600030101010101" pitchFamily="2" charset="-122"/>
              </a:rPr>
              <a:t>RVM </a:t>
            </a:r>
            <a:r>
              <a:rPr lang="zh-CN" altLang="en-US" dirty="0">
                <a:ea typeface="宋体" panose="02010600030101010101" pitchFamily="2" charset="-122"/>
              </a:rPr>
              <a:t>作为 </a:t>
            </a:r>
            <a:r>
              <a:rPr lang="en-US" altLang="zh-CN" dirty="0">
                <a:ea typeface="宋体" panose="02010600030101010101" pitchFamily="2" charset="-122"/>
              </a:rPr>
              <a:t>hypervisor</a:t>
            </a:r>
            <a:r>
              <a:rPr lang="zh-CN" altLang="en-US" dirty="0">
                <a:ea typeface="宋体" panose="02010600030101010101" pitchFamily="2" charset="-122"/>
              </a:rPr>
              <a:t>，保留精简的 </a:t>
            </a:r>
            <a:r>
              <a:rPr lang="en-US" altLang="zh-CN" dirty="0">
                <a:ea typeface="宋体" panose="02010600030101010101" pitchFamily="2" charset="-122"/>
              </a:rPr>
              <a:t>jailhouse </a:t>
            </a:r>
            <a:r>
              <a:rPr lang="zh-CN" altLang="en-US" dirty="0">
                <a:ea typeface="宋体" panose="02010600030101010101" pitchFamily="2" charset="-122"/>
              </a:rPr>
              <a:t>的 </a:t>
            </a:r>
            <a:r>
              <a:rPr lang="en-US" altLang="zh-CN" dirty="0">
                <a:ea typeface="宋体" panose="02010600030101010101" pitchFamily="2" charset="-122"/>
              </a:rPr>
              <a:t>driver </a:t>
            </a:r>
            <a:r>
              <a:rPr lang="zh-CN" altLang="en-US" dirty="0">
                <a:ea typeface="宋体" panose="02010600030101010101" pitchFamily="2" charset="-122"/>
              </a:rPr>
              <a:t>和 </a:t>
            </a:r>
            <a:r>
              <a:rPr lang="en-US" altLang="zh-CN" dirty="0">
                <a:ea typeface="宋体" panose="02010600030101010101" pitchFamily="2" charset="-122"/>
              </a:rPr>
              <a:t>partition </a:t>
            </a:r>
            <a:r>
              <a:rPr lang="zh-CN" altLang="en-US" dirty="0">
                <a:ea typeface="宋体" panose="02010600030101010101" pitchFamily="2" charset="-122"/>
              </a:rPr>
              <a:t>部分用于启动 </a:t>
            </a:r>
            <a:r>
              <a:rPr lang="en-US" altLang="zh-CN" dirty="0">
                <a:ea typeface="宋体" panose="02010600030101010101" pitchFamily="2" charset="-122"/>
              </a:rPr>
              <a:t>RVM</a:t>
            </a:r>
            <a:r>
              <a:rPr lang="zh-CN" altLang="en-US" dirty="0">
                <a:ea typeface="宋体" panose="02010600030101010101" pitchFamily="2" charset="-122"/>
              </a:rPr>
              <a:t>，使用 </a:t>
            </a:r>
            <a:r>
              <a:rPr lang="en-US" altLang="zh-CN" dirty="0" err="1">
                <a:ea typeface="宋体" panose="02010600030101010101" pitchFamily="2" charset="-122"/>
              </a:rPr>
              <a:t>Nimbos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作为 </a:t>
            </a:r>
            <a:r>
              <a:rPr lang="en-US" altLang="zh-CN" dirty="0">
                <a:ea typeface="宋体" panose="02010600030101010101" pitchFamily="2" charset="-122"/>
              </a:rPr>
              <a:t>RTOS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1563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C8117-33B5-B5A5-7CB8-C8EE9DA2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Syscall</a:t>
            </a:r>
            <a:r>
              <a:rPr lang="en-US" altLang="zh-CN" dirty="0">
                <a:latin typeface="Meiryo UI" panose="020B0604030504040204" pitchFamily="34" charset="-128"/>
                <a:ea typeface="Meiryo UI" panose="020B0604030504040204" pitchFamily="34" charset="-128"/>
              </a:rPr>
              <a:t> Forwarding</a:t>
            </a:r>
            <a:endParaRPr lang="zh-CN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65168-E61A-43BD-1541-E9F9B4F9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让 </a:t>
            </a:r>
            <a:r>
              <a:rPr lang="en-US" altLang="zh-CN" dirty="0"/>
              <a:t>RTOS </a:t>
            </a:r>
            <a:r>
              <a:rPr lang="zh-CN" altLang="en-US" dirty="0"/>
              <a:t>获得 </a:t>
            </a:r>
            <a:r>
              <a:rPr lang="en-US" altLang="zh-CN" dirty="0"/>
              <a:t>Linux </a:t>
            </a:r>
            <a:r>
              <a:rPr lang="zh-CN" altLang="en-US" dirty="0"/>
              <a:t>的 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支持的方法：</a:t>
            </a:r>
            <a:endParaRPr lang="en-US" altLang="zh-CN" dirty="0"/>
          </a:p>
          <a:p>
            <a:pPr lvl="1"/>
            <a:r>
              <a:rPr lang="zh-CN" altLang="en-US" dirty="0"/>
              <a:t>通过共享内存进行参数和返回值的传递，实现类似 </a:t>
            </a:r>
            <a:r>
              <a:rPr lang="en-US" altLang="zh-CN" dirty="0" err="1"/>
              <a:t>virtio</a:t>
            </a:r>
            <a:r>
              <a:rPr lang="en-US" altLang="zh-CN" dirty="0"/>
              <a:t> queue</a:t>
            </a:r>
          </a:p>
          <a:p>
            <a:pPr lvl="1"/>
            <a:r>
              <a:rPr lang="zh-CN" altLang="en-US" dirty="0"/>
              <a:t>通过中断进行通知：</a:t>
            </a:r>
            <a:r>
              <a:rPr lang="en-US" altLang="zh-CN" dirty="0"/>
              <a:t>RTOS </a:t>
            </a:r>
            <a:r>
              <a:rPr lang="zh-CN" altLang="en-US" dirty="0"/>
              <a:t>作为发送方，使用 </a:t>
            </a:r>
            <a:r>
              <a:rPr lang="en-US" altLang="zh-CN" dirty="0"/>
              <a:t>IPI </a:t>
            </a:r>
            <a:r>
              <a:rPr lang="zh-CN" altLang="en-US" dirty="0"/>
              <a:t>通知 </a:t>
            </a:r>
            <a:r>
              <a:rPr lang="en-US" altLang="zh-CN" dirty="0"/>
              <a:t>Linux</a:t>
            </a:r>
          </a:p>
          <a:p>
            <a:r>
              <a:rPr lang="en-US" altLang="zh-CN" dirty="0"/>
              <a:t>Linux </a:t>
            </a:r>
            <a:r>
              <a:rPr lang="zh-CN" altLang="en-US" dirty="0"/>
              <a:t>侧处理 </a:t>
            </a:r>
            <a:r>
              <a:rPr lang="en-US" altLang="zh-CN" dirty="0"/>
              <a:t>IPI </a:t>
            </a:r>
            <a:r>
              <a:rPr lang="zh-CN" altLang="en-US" dirty="0"/>
              <a:t>的进程称为 </a:t>
            </a:r>
            <a:r>
              <a:rPr lang="en-US" altLang="zh-CN" dirty="0"/>
              <a:t>Shadow Process</a:t>
            </a:r>
          </a:p>
          <a:p>
            <a:pPr lvl="1"/>
            <a:r>
              <a:rPr lang="zh-CN" altLang="en-US" dirty="0"/>
              <a:t>接收到 </a:t>
            </a:r>
            <a:r>
              <a:rPr lang="en-US" altLang="zh-CN" dirty="0"/>
              <a:t>IPI </a:t>
            </a:r>
            <a:r>
              <a:rPr lang="zh-CN" altLang="en-US" dirty="0"/>
              <a:t>后，从共享内存获得参数，然后调用 </a:t>
            </a:r>
            <a:r>
              <a:rPr lang="en-US" altLang="zh-CN" dirty="0"/>
              <a:t>Linux </a:t>
            </a:r>
            <a:r>
              <a:rPr lang="zh-CN" altLang="en-US" dirty="0"/>
              <a:t>的对应 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进行处理。</a:t>
            </a:r>
            <a:endParaRPr lang="en-US" altLang="zh-CN" dirty="0"/>
          </a:p>
          <a:p>
            <a:pPr lvl="1"/>
            <a:r>
              <a:rPr lang="zh-CN" altLang="en-US" dirty="0"/>
              <a:t>获取返回值后，填入共享内存</a:t>
            </a:r>
            <a:endParaRPr lang="en-US" altLang="zh-CN" dirty="0"/>
          </a:p>
          <a:p>
            <a:pPr lvl="1"/>
            <a:r>
              <a:rPr lang="zh-CN" altLang="en-US" dirty="0"/>
              <a:t>通过中断反向通知 </a:t>
            </a:r>
            <a:r>
              <a:rPr lang="en-US" altLang="zh-CN" dirty="0" err="1"/>
              <a:t>Nimbos</a:t>
            </a:r>
            <a:endParaRPr lang="en-US" altLang="zh-CN" dirty="0"/>
          </a:p>
          <a:p>
            <a:r>
              <a:rPr lang="en-US" altLang="zh-CN" dirty="0"/>
              <a:t>RTOS </a:t>
            </a:r>
            <a:r>
              <a:rPr lang="zh-CN" altLang="en-US" dirty="0"/>
              <a:t>侧接收到反向通知，填入返回值</a:t>
            </a:r>
          </a:p>
        </p:txBody>
      </p:sp>
    </p:spTree>
    <p:extLst>
      <p:ext uri="{BB962C8B-B14F-4D97-AF65-F5344CB8AC3E}">
        <p14:creationId xmlns:p14="http://schemas.microsoft.com/office/powerpoint/2010/main" val="300561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62581-7468-3707-1C73-095F0A79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Meiryo UI" panose="020B0604030504040204" pitchFamily="34" charset="-128"/>
                <a:ea typeface="Meiryo UI" panose="020B0604030504040204" pitchFamily="34" charset="-128"/>
              </a:rPr>
              <a:t>Shadow Process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的地址空间同步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F1530-EE93-CD71-04F2-E25AEB75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 </a:t>
            </a:r>
            <a:r>
              <a:rPr lang="en-US" altLang="zh-CN" dirty="0"/>
              <a:t>read/write</a:t>
            </a:r>
            <a:r>
              <a:rPr lang="zh-CN" altLang="en-US" dirty="0"/>
              <a:t>，有的 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会传递用户空间指针 </a:t>
            </a:r>
            <a:r>
              <a:rPr lang="en-US" altLang="zh-CN" dirty="0" err="1"/>
              <a:t>userptr</a:t>
            </a:r>
            <a:r>
              <a:rPr lang="zh-CN" altLang="en-US" dirty="0"/>
              <a:t>，但是 </a:t>
            </a:r>
            <a:r>
              <a:rPr lang="en-US" altLang="zh-CN" dirty="0"/>
              <a:t>RTOS </a:t>
            </a:r>
            <a:r>
              <a:rPr lang="zh-CN" altLang="en-US" dirty="0"/>
              <a:t>中的指针在 </a:t>
            </a:r>
            <a:r>
              <a:rPr lang="en-US" altLang="zh-CN" dirty="0"/>
              <a:t>Shadow Process </a:t>
            </a:r>
            <a:r>
              <a:rPr lang="zh-CN" altLang="en-US" dirty="0"/>
              <a:t>中会失效，需要拷贝。</a:t>
            </a:r>
            <a:endParaRPr lang="en-US" altLang="zh-CN" dirty="0"/>
          </a:p>
          <a:p>
            <a:r>
              <a:rPr lang="zh-CN" altLang="en-US" dirty="0"/>
              <a:t>避免拷贝的方法是，</a:t>
            </a:r>
            <a:r>
              <a:rPr lang="en-US" altLang="zh-CN" dirty="0" err="1"/>
              <a:t>userptr</a:t>
            </a:r>
            <a:r>
              <a:rPr lang="en-US" altLang="zh-CN" dirty="0"/>
              <a:t> </a:t>
            </a:r>
            <a:r>
              <a:rPr lang="zh-CN" altLang="en-US" dirty="0"/>
              <a:t>对应的虚拟地址，在 </a:t>
            </a:r>
            <a:r>
              <a:rPr lang="en-US" altLang="zh-CN" dirty="0"/>
              <a:t>Shadow Process </a:t>
            </a:r>
            <a:r>
              <a:rPr lang="zh-CN" altLang="en-US" dirty="0"/>
              <a:t>中也映射到同一物理地址。</a:t>
            </a:r>
            <a:endParaRPr lang="en-US" altLang="zh-CN" dirty="0"/>
          </a:p>
          <a:p>
            <a:r>
              <a:rPr lang="zh-CN" altLang="en-US" dirty="0"/>
              <a:t>实现这个功能需要将 </a:t>
            </a:r>
            <a:r>
              <a:rPr lang="en-US" altLang="zh-CN" dirty="0"/>
              <a:t>RTOS </a:t>
            </a:r>
            <a:r>
              <a:rPr lang="zh-CN" altLang="en-US" dirty="0"/>
              <a:t>中所有和用户进程地址空间相关的操作同步到 </a:t>
            </a:r>
            <a:r>
              <a:rPr lang="en-US" altLang="zh-CN" dirty="0"/>
              <a:t>Linux</a:t>
            </a:r>
            <a:r>
              <a:rPr lang="zh-CN" altLang="en-US" dirty="0"/>
              <a:t>，利用实现的 </a:t>
            </a:r>
            <a:r>
              <a:rPr lang="en-US" altLang="zh-CN" dirty="0" err="1"/>
              <a:t>syncmap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unsyncmap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这个操作有很多细节，详见文档。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24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C2803-26E2-A1AC-4574-E04B895EF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54801-B564-7AAD-8055-56AAB53B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Syscall</a:t>
            </a:r>
            <a:r>
              <a:rPr lang="en-US" altLang="zh-CN" dirty="0">
                <a:latin typeface="Meiryo UI" panose="020B0604030504040204" pitchFamily="34" charset="-128"/>
                <a:ea typeface="Meiryo UI" panose="020B0604030504040204" pitchFamily="34" charset="-128"/>
              </a:rPr>
              <a:t> Forward </a:t>
            </a:r>
            <a:r>
              <a:rPr lang="zh-CN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分类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063AB-214C-34FA-A80C-35C2311A9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大致可以分为三类：</a:t>
            </a:r>
          </a:p>
          <a:p>
            <a:pPr lvl="1"/>
            <a:r>
              <a:rPr lang="en-US" altLang="zh-CN" dirty="0"/>
              <a:t>1. local</a:t>
            </a:r>
            <a:r>
              <a:rPr lang="zh-CN" altLang="en-US" dirty="0"/>
              <a:t>：</a:t>
            </a:r>
            <a:r>
              <a:rPr lang="en-US" altLang="zh-CN" dirty="0"/>
              <a:t>RTOS </a:t>
            </a:r>
            <a:r>
              <a:rPr lang="zh-CN" altLang="en-US" dirty="0"/>
              <a:t>本地处理的 </a:t>
            </a:r>
            <a:r>
              <a:rPr lang="en-US" altLang="zh-CN" dirty="0" err="1"/>
              <a:t>Syscall</a:t>
            </a:r>
            <a:endParaRPr lang="en-US" altLang="zh-CN" dirty="0"/>
          </a:p>
          <a:p>
            <a:pPr lvl="1"/>
            <a:r>
              <a:rPr lang="en-US" altLang="zh-CN" dirty="0"/>
              <a:t>2. remote</a:t>
            </a:r>
            <a:r>
              <a:rPr lang="zh-CN" altLang="en-US" dirty="0"/>
              <a:t>：交给 </a:t>
            </a:r>
            <a:r>
              <a:rPr lang="en-US" altLang="zh-CN" dirty="0"/>
              <a:t>Linux </a:t>
            </a:r>
            <a:r>
              <a:rPr lang="zh-CN" altLang="en-US" dirty="0"/>
              <a:t>全权处理的 </a:t>
            </a:r>
            <a:r>
              <a:rPr lang="en-US" altLang="zh-CN" dirty="0" err="1"/>
              <a:t>Syscall</a:t>
            </a:r>
            <a:endParaRPr lang="en-US" altLang="zh-CN" dirty="0"/>
          </a:p>
          <a:p>
            <a:pPr lvl="1"/>
            <a:r>
              <a:rPr lang="en-US" altLang="zh-CN" dirty="0"/>
              <a:t>3. dual</a:t>
            </a:r>
            <a:r>
              <a:rPr lang="zh-CN" altLang="en-US" dirty="0"/>
              <a:t>：需要两边联动处理的 </a:t>
            </a:r>
            <a:r>
              <a:rPr lang="en-US" altLang="zh-CN" dirty="0" err="1"/>
              <a:t>Syscall</a:t>
            </a:r>
            <a:endParaRPr lang="en-US" altLang="zh-CN" dirty="0"/>
          </a:p>
          <a:p>
            <a:r>
              <a:rPr lang="en-US" altLang="zh-CN" dirty="0"/>
              <a:t>Remote </a:t>
            </a:r>
            <a:r>
              <a:rPr lang="en-US" altLang="zh-CN" dirty="0" err="1"/>
              <a:t>syscall</a:t>
            </a:r>
            <a:r>
              <a:rPr lang="zh-CN" altLang="en-US" dirty="0"/>
              <a:t>：典型</a:t>
            </a:r>
            <a:r>
              <a:rPr lang="en-US" altLang="zh-CN" dirty="0"/>
              <a:t>- read/write</a:t>
            </a:r>
            <a:r>
              <a:rPr lang="zh-CN" altLang="en-US" dirty="0"/>
              <a:t>，</a:t>
            </a:r>
            <a:r>
              <a:rPr lang="en-US" altLang="zh-CN" dirty="0"/>
              <a:t>open/close</a:t>
            </a:r>
          </a:p>
          <a:p>
            <a:pPr lvl="1"/>
            <a:r>
              <a:rPr lang="zh-CN" altLang="en-US" dirty="0"/>
              <a:t>这些 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可以直接转发给 </a:t>
            </a:r>
            <a:r>
              <a:rPr lang="en-US" altLang="zh-CN" dirty="0"/>
              <a:t>Linux</a:t>
            </a:r>
            <a:r>
              <a:rPr lang="zh-CN" altLang="en-US" dirty="0"/>
              <a:t>，来操作 </a:t>
            </a:r>
            <a:r>
              <a:rPr lang="en-US" altLang="zh-CN" dirty="0"/>
              <a:t>Linux </a:t>
            </a:r>
            <a:r>
              <a:rPr lang="zh-CN" altLang="en-US" dirty="0"/>
              <a:t>的文件。</a:t>
            </a:r>
            <a:endParaRPr lang="en-US" altLang="zh-CN" dirty="0"/>
          </a:p>
          <a:p>
            <a:r>
              <a:rPr lang="en-US" altLang="zh-CN" dirty="0"/>
              <a:t>Dual </a:t>
            </a:r>
            <a:r>
              <a:rPr lang="en-US" altLang="zh-CN" dirty="0" err="1"/>
              <a:t>syscall</a:t>
            </a:r>
            <a:r>
              <a:rPr lang="zh-CN" altLang="en-US" dirty="0"/>
              <a:t>：下一页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18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2302-B63D-AC52-A5E4-B9D046E75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CEF27-07B3-CBE5-F364-D44606D2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Meiryo UI" panose="020B0604030504040204" pitchFamily="34" charset="-128"/>
                <a:ea typeface="Meiryo UI" panose="020B0604030504040204" pitchFamily="34" charset="-128"/>
              </a:rPr>
              <a:t>Dual </a:t>
            </a:r>
            <a:r>
              <a:rPr lang="en-US" altLang="zh-CN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Syscall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79343-CB2F-CBBB-B028-B0FB2293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Fork</a:t>
            </a:r>
            <a:r>
              <a:rPr lang="zh-CN" altLang="en-US" dirty="0"/>
              <a:t>：</a:t>
            </a:r>
            <a:r>
              <a:rPr lang="en-US" altLang="zh-CN" dirty="0"/>
              <a:t>RTOS </a:t>
            </a:r>
            <a:r>
              <a:rPr lang="zh-CN" altLang="en-US" dirty="0"/>
              <a:t>的 </a:t>
            </a:r>
            <a:r>
              <a:rPr lang="en-US" altLang="zh-CN" dirty="0"/>
              <a:t>process fork</a:t>
            </a:r>
            <a:r>
              <a:rPr lang="zh-CN" altLang="en-US" dirty="0"/>
              <a:t>，</a:t>
            </a:r>
            <a:r>
              <a:rPr lang="en-US" altLang="zh-CN" dirty="0"/>
              <a:t>shadow process </a:t>
            </a:r>
            <a:r>
              <a:rPr lang="zh-CN" altLang="en-US" dirty="0"/>
              <a:t>也要 </a:t>
            </a:r>
            <a:r>
              <a:rPr lang="en-US" altLang="zh-CN" dirty="0"/>
              <a:t>fork</a:t>
            </a:r>
          </a:p>
          <a:p>
            <a:r>
              <a:rPr lang="en-US" altLang="zh-CN" dirty="0"/>
              <a:t>Exec</a:t>
            </a:r>
            <a:r>
              <a:rPr lang="zh-CN" altLang="en-US" dirty="0"/>
              <a:t>：让 </a:t>
            </a:r>
            <a:r>
              <a:rPr lang="en-US" altLang="zh-CN" dirty="0"/>
              <a:t>RTOS </a:t>
            </a:r>
            <a:r>
              <a:rPr lang="zh-CN" altLang="en-US" dirty="0"/>
              <a:t>执行 </a:t>
            </a:r>
            <a:r>
              <a:rPr lang="en-US" altLang="zh-CN" dirty="0"/>
              <a:t>Linux </a:t>
            </a:r>
            <a:r>
              <a:rPr lang="zh-CN" altLang="en-US" dirty="0"/>
              <a:t>的文件系统中的应用程序</a:t>
            </a:r>
            <a:endParaRPr lang="en-US" altLang="zh-CN" dirty="0"/>
          </a:p>
          <a:p>
            <a:pPr lvl="1"/>
            <a:r>
              <a:rPr lang="zh-CN" altLang="en-US" dirty="0"/>
              <a:t>读取：利用 </a:t>
            </a:r>
            <a:r>
              <a:rPr lang="en-US" altLang="zh-CN" dirty="0"/>
              <a:t>stat</a:t>
            </a:r>
            <a:r>
              <a:rPr lang="zh-CN" altLang="en-US" dirty="0"/>
              <a:t>、</a:t>
            </a:r>
            <a:r>
              <a:rPr lang="en-US" altLang="zh-CN" dirty="0"/>
              <a:t>open</a:t>
            </a:r>
            <a:r>
              <a:rPr lang="zh-CN" altLang="en-US" dirty="0"/>
              <a:t>、</a:t>
            </a:r>
            <a:r>
              <a:rPr lang="en-US" altLang="zh-CN" dirty="0"/>
              <a:t>read </a:t>
            </a:r>
            <a:r>
              <a:rPr lang="zh-CN" altLang="en-US" dirty="0"/>
              <a:t>读取 </a:t>
            </a:r>
            <a:r>
              <a:rPr lang="en-US" altLang="zh-CN" dirty="0"/>
              <a:t>Linux </a:t>
            </a:r>
            <a:r>
              <a:rPr lang="zh-CN" altLang="en-US" dirty="0"/>
              <a:t>的应用程序</a:t>
            </a:r>
            <a:endParaRPr lang="en-US" altLang="zh-CN" dirty="0"/>
          </a:p>
          <a:p>
            <a:pPr lvl="1"/>
            <a:r>
              <a:rPr lang="zh-CN" altLang="en-US" dirty="0"/>
              <a:t>加载运行：加载并运行读取的应用程序</a:t>
            </a:r>
            <a:endParaRPr lang="en-US" altLang="zh-CN" dirty="0"/>
          </a:p>
          <a:p>
            <a:r>
              <a:rPr lang="en-US" altLang="zh-CN" dirty="0"/>
              <a:t>Exit</a:t>
            </a:r>
            <a:r>
              <a:rPr lang="zh-CN" altLang="en-US" dirty="0"/>
              <a:t>：</a:t>
            </a:r>
            <a:r>
              <a:rPr lang="en-US" altLang="zh-CN" dirty="0"/>
              <a:t>RTOS </a:t>
            </a:r>
            <a:r>
              <a:rPr lang="zh-CN" altLang="en-US" dirty="0"/>
              <a:t>的 </a:t>
            </a:r>
            <a:r>
              <a:rPr lang="en-US" altLang="zh-CN" dirty="0"/>
              <a:t>process exit</a:t>
            </a:r>
            <a:r>
              <a:rPr lang="zh-CN" altLang="en-US" dirty="0"/>
              <a:t>，</a:t>
            </a:r>
            <a:r>
              <a:rPr lang="en-US" altLang="zh-CN" dirty="0"/>
              <a:t>shadow process </a:t>
            </a:r>
            <a:r>
              <a:rPr lang="zh-CN" altLang="en-US" dirty="0"/>
              <a:t>也 </a:t>
            </a:r>
            <a:r>
              <a:rPr lang="en-US" altLang="zh-CN" dirty="0"/>
              <a:t>exit</a:t>
            </a:r>
          </a:p>
          <a:p>
            <a:r>
              <a:rPr lang="en-US" altLang="zh-CN" dirty="0"/>
              <a:t>Clone</a:t>
            </a:r>
            <a:r>
              <a:rPr lang="zh-CN" altLang="en-US" dirty="0"/>
              <a:t>：复制出子线程后，</a:t>
            </a:r>
            <a:r>
              <a:rPr lang="en-US" altLang="zh-CN" dirty="0"/>
              <a:t>Shadow process </a:t>
            </a:r>
            <a:r>
              <a:rPr lang="zh-CN" altLang="en-US" dirty="0"/>
              <a:t>也需要进行相关操作（详见文档）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82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B6600-0F25-6758-96DB-64327820E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59D2A-313F-623B-3AB8-841A8C19D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176" y="2610135"/>
            <a:ext cx="9919648" cy="1292202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askaydiaCove NF Light" panose="02000009000000000000" pitchFamily="50" charset="0"/>
              </a:rPr>
              <a:t>工作简介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25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EE008-BC7F-B29F-3DC2-23AC86D3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前半期的铺垫工作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D10B-4231-EB04-C203-A282BF827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  <a:r>
              <a:rPr lang="en-US" altLang="zh-CN" dirty="0"/>
              <a:t>&amp;</a:t>
            </a:r>
            <a:r>
              <a:rPr lang="zh-CN" altLang="en-US" dirty="0"/>
              <a:t>基本实验框架的运行</a:t>
            </a:r>
            <a:endParaRPr lang="en-US" altLang="zh-CN" dirty="0"/>
          </a:p>
          <a:p>
            <a:r>
              <a:rPr lang="zh-CN" altLang="en-US" dirty="0"/>
              <a:t>阅读：</a:t>
            </a:r>
            <a:endParaRPr lang="en-US" altLang="zh-CN" dirty="0"/>
          </a:p>
          <a:p>
            <a:pPr lvl="1"/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的应用的相关文献（见附录）</a:t>
            </a:r>
            <a:endParaRPr lang="en-US" altLang="zh-CN" dirty="0"/>
          </a:p>
          <a:p>
            <a:pPr lvl="1"/>
            <a:r>
              <a:rPr lang="en-US" altLang="zh-CN" dirty="0"/>
              <a:t>Intel x86</a:t>
            </a:r>
            <a:r>
              <a:rPr lang="zh-CN" altLang="en-US" dirty="0"/>
              <a:t> </a:t>
            </a:r>
            <a:r>
              <a:rPr lang="en-US" altLang="zh-CN" dirty="0"/>
              <a:t>SDM</a:t>
            </a:r>
            <a:r>
              <a:rPr lang="zh-CN" altLang="en-US" dirty="0"/>
              <a:t>：</a:t>
            </a:r>
            <a:r>
              <a:rPr lang="en-US" altLang="zh-CN" dirty="0" err="1"/>
              <a:t>uintr</a:t>
            </a:r>
            <a:r>
              <a:rPr lang="zh-CN" altLang="en-US" dirty="0"/>
              <a:t>，</a:t>
            </a:r>
            <a:r>
              <a:rPr lang="en-US" altLang="zh-CN" dirty="0"/>
              <a:t>interrupt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环境的配置</a:t>
            </a:r>
            <a:endParaRPr lang="en-US" altLang="zh-CN" dirty="0"/>
          </a:p>
          <a:p>
            <a:r>
              <a:rPr lang="en-US" altLang="zh-CN" dirty="0"/>
              <a:t>Shadow Process </a:t>
            </a:r>
            <a:r>
              <a:rPr lang="zh-CN" altLang="en-US" dirty="0"/>
              <a:t>的实现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516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798</Words>
  <Application>Microsoft Office PowerPoint</Application>
  <PresentationFormat>宽屏</PresentationFormat>
  <Paragraphs>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Meiryo UI</vt:lpstr>
      <vt:lpstr>等线</vt:lpstr>
      <vt:lpstr>等线 Light</vt:lpstr>
      <vt:lpstr>黑体</vt:lpstr>
      <vt:lpstr>华文仿宋</vt:lpstr>
      <vt:lpstr>宋体</vt:lpstr>
      <vt:lpstr>Arial</vt:lpstr>
      <vt:lpstr>Office 主题​​</vt:lpstr>
      <vt:lpstr>cRTOS x Uintr 期末汇报</vt:lpstr>
      <vt:lpstr>框架及原理简介</vt:lpstr>
      <vt:lpstr>项目背景：cRTOS</vt:lpstr>
      <vt:lpstr>Syscall Forwarding</vt:lpstr>
      <vt:lpstr>Shadow Process 的地址空间同步</vt:lpstr>
      <vt:lpstr>Syscall Forward 分类</vt:lpstr>
      <vt:lpstr>Dual Syscall</vt:lpstr>
      <vt:lpstr>工作简介</vt:lpstr>
      <vt:lpstr>前半期的铺垫工作</vt:lpstr>
      <vt:lpstr>后半期</vt:lpstr>
      <vt:lpstr>支持原生的 Linux 程序</vt:lpstr>
      <vt:lpstr>移植到其他 OS</vt:lpstr>
      <vt:lpstr>文档</vt:lpstr>
      <vt:lpstr>文档</vt:lpstr>
      <vt:lpstr>结果展示</vt:lpstr>
      <vt:lpstr>感谢聆听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Bohan Ran</dc:creator>
  <cp:lastModifiedBy>Bohan Ran</cp:lastModifiedBy>
  <cp:revision>193</cp:revision>
  <dcterms:created xsi:type="dcterms:W3CDTF">2025-04-10T06:50:03Z</dcterms:created>
  <dcterms:modified xsi:type="dcterms:W3CDTF">2025-06-05T12:48:25Z</dcterms:modified>
</cp:coreProperties>
</file>