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DA36C-0F24-315B-C27A-E51813D93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697AAE-9CF9-E5F8-8A70-21D2ECA70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0CCF2-E7EB-B30F-979E-ADB30E61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9D22-E6F4-4000-BBF6-AE101B76DD9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ACA52-ADE4-FFB7-7E54-063DDF1C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0547B-847E-7F2C-AA47-F91F18F5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BEF1-3617-43D2-BA06-CFAFCA66E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6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7469E-8610-C746-D44B-CA7A93EA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BD72DA-D573-D5FB-54D0-9F935A386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1F6FA3-12B7-CD05-102B-31D90A92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9D22-E6F4-4000-BBF6-AE101B76DD9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10106-2CDA-3343-B4A4-FBFFAF63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49578-19F3-5B3C-7AF8-7945A02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BEF1-3617-43D2-BA06-CFAFCA66E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20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95B121-67EF-5521-FA55-AACD4ECEB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803BEC-441F-8A50-F896-4F06208FC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2CB5C-CDA2-EF65-9124-D9FA7D9E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9D22-E6F4-4000-BBF6-AE101B76DD9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1F6D2-60B6-799A-FC96-63079BE1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F1335-DB95-A7B6-0B12-0DCB54C6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BEF1-3617-43D2-BA06-CFAFCA66E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8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E2139-86F4-71B3-ED90-D5A4B4EB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2F54B-7A54-F522-EE65-9470C85F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58821-986C-FCE9-73AA-73A95C5F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9D22-E6F4-4000-BBF6-AE101B76DD9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CD265-1137-BA4A-C681-30F025AE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7A79C9-87B1-5A24-DE5D-1212884E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BEF1-3617-43D2-BA06-CFAFCA66E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2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F72ED-42F2-AAC2-DEAB-BAF7394B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189460-EA3C-B399-7707-14AF5D93B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AC505-D1E5-60BB-EE1E-B23976A3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9D22-E6F4-4000-BBF6-AE101B76DD9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3339A-B775-952C-03D4-52B01696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D1EDA-19F1-C354-06AE-2DBCC395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BEF1-3617-43D2-BA06-CFAFCA66E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86076-6090-A241-19A1-E974CE4E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5C7C7-D85E-8923-72DC-456BC573E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A1BA51-564E-9E60-D35D-977DD0314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A83CC5-88F5-9184-06A5-70BA62C5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9D22-E6F4-4000-BBF6-AE101B76DD9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75C387-35B2-E256-1A91-A811099B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64A6F0-7C9F-09FD-AF7F-A6290F26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BEF1-3617-43D2-BA06-CFAFCA66E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1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D6A5C-919A-AAE0-1D0E-9A06ED29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4F6AD3-63F7-4E22-5A23-F896632D7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86FD4-FAD3-B849-0089-ACE5F9253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F54CF8-D53C-FD13-1EDF-035F958B9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6A6628-1CF3-1EAA-6F01-15AF4B23C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737069-4112-08FE-8F2D-B3BAABF0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9D22-E6F4-4000-BBF6-AE101B76DD9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8336DC-6C1E-3039-63BB-51958817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8264DC-448C-CF6E-BEEF-5C32EFC5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BEF1-3617-43D2-BA06-CFAFCA66E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7C1A4-71BB-118A-DDBF-142E30CF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B82C63-BD45-6749-96E8-63EDBAD0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9D22-E6F4-4000-BBF6-AE101B76DD9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D354EA-B4BB-3191-B15E-7165D54D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F91E90-7796-24BE-A055-7A0D79A9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BEF1-3617-43D2-BA06-CFAFCA66E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9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A8549F-A237-FF17-BC91-B91C0D09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9D22-E6F4-4000-BBF6-AE101B76DD9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4618AA-81F3-9E5C-491D-8D2A761E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2C4CB9-F8C1-26A4-2EA2-129655D1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BEF1-3617-43D2-BA06-CFAFCA66E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95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E6AA1-F2D9-7875-4EE4-CE78D24F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B0822-38FF-E586-DB6D-0452BBF3D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5315CD-8C97-F89C-6444-B38F6D6F6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D1131C-D68D-957E-EFBA-9A6E67F1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9D22-E6F4-4000-BBF6-AE101B76DD9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3BD3AD-EDE4-F247-AE80-6FBD5BAD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7488E0-D869-5B66-318D-8E855553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BEF1-3617-43D2-BA06-CFAFCA66E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7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BD5A0-C037-8E0B-E833-3FE627DF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89DAB7-89C5-A104-BA89-A3F99906D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81C88-56C9-D908-A8BD-20898CA33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8901DA-F156-42C5-E40C-7D029587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9D22-E6F4-4000-BBF6-AE101B76DD9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B23B0D-8EBC-F891-0411-3BA3149B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C5006D-BB17-1FA7-614B-0DB09C53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BEF1-3617-43D2-BA06-CFAFCA66E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62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6882E1-3347-2870-4F91-248F7A34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B514E2-454F-12AC-3283-4F28915F2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E9C15-FDF2-C630-9B90-04FEF39EF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09D22-E6F4-4000-BBF6-AE101B76DD9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17A1F-BC64-E805-D890-F2882A5E1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A8B84-B70B-7D29-9A30-6BE055D57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5BEF1-3617-43D2-BA06-CFAFCA66E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9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14F93-DB04-1796-0B3F-0DBAB0BD3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176" y="2610135"/>
            <a:ext cx="9919648" cy="1292202"/>
          </a:xfrm>
        </p:spPr>
        <p:txBody>
          <a:bodyPr/>
          <a:lstStyle/>
          <a:p>
            <a:r>
              <a:rPr lang="en-US" altLang="zh-CN" dirty="0" err="1">
                <a:latin typeface="Meiryo UI" panose="020B0604030504040204" pitchFamily="34" charset="-128"/>
                <a:ea typeface="Meiryo UI" panose="020B0604030504040204" pitchFamily="34" charset="-128"/>
                <a:cs typeface="CaskaydiaCove NF Light" panose="02000009000000000000" pitchFamily="50" charset="0"/>
              </a:rPr>
              <a:t>cRTOS</a:t>
            </a:r>
            <a:r>
              <a:rPr lang="en-US" altLang="zh-CN" dirty="0">
                <a:latin typeface="Meiryo UI" panose="020B0604030504040204" pitchFamily="34" charset="-128"/>
                <a:ea typeface="Meiryo UI" panose="020B0604030504040204" pitchFamily="34" charset="-128"/>
                <a:cs typeface="CaskaydiaCove NF Light" panose="02000009000000000000" pitchFamily="50" charset="0"/>
              </a:rPr>
              <a:t> x </a:t>
            </a:r>
            <a:r>
              <a:rPr lang="en-US" altLang="zh-CN" dirty="0" err="1">
                <a:latin typeface="Meiryo UI" panose="020B0604030504040204" pitchFamily="34" charset="-128"/>
                <a:ea typeface="Meiryo UI" panose="020B0604030504040204" pitchFamily="34" charset="-128"/>
                <a:cs typeface="CaskaydiaCove NF Light" panose="02000009000000000000" pitchFamily="50" charset="0"/>
              </a:rPr>
              <a:t>Uintr</a:t>
            </a:r>
            <a:r>
              <a:rPr lang="en-US" altLang="zh-CN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中期汇报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D55CCF-815E-39EA-FCA4-091EB2470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9143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冉博涵</a:t>
            </a:r>
          </a:p>
        </p:txBody>
      </p:sp>
    </p:spTree>
    <p:extLst>
      <p:ext uri="{BB962C8B-B14F-4D97-AF65-F5344CB8AC3E}">
        <p14:creationId xmlns:p14="http://schemas.microsoft.com/office/powerpoint/2010/main" val="67799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DB9CD-BF99-EB05-F8D8-CFFF7DB0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未来的工作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E80FA-DD83-4ACC-5288-50E537667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整理代码，让新功能作为一个模块引入 </a:t>
            </a:r>
            <a:r>
              <a:rPr lang="en-US" altLang="zh-CN" dirty="0" err="1"/>
              <a:t>nimbos</a:t>
            </a:r>
            <a:r>
              <a:rPr lang="zh-CN" altLang="en-US" dirty="0"/>
              <a:t>，提交 </a:t>
            </a:r>
            <a:r>
              <a:rPr lang="en-US" altLang="zh-CN" dirty="0"/>
              <a:t>PR</a:t>
            </a:r>
          </a:p>
          <a:p>
            <a:r>
              <a:rPr lang="zh-CN" altLang="en-US" dirty="0"/>
              <a:t>实现更多的 </a:t>
            </a:r>
            <a:r>
              <a:rPr lang="en-US" altLang="zh-CN" dirty="0" err="1"/>
              <a:t>syscall</a:t>
            </a:r>
            <a:r>
              <a:rPr lang="zh-CN" altLang="en-US" dirty="0"/>
              <a:t>：</a:t>
            </a:r>
          </a:p>
          <a:p>
            <a:pPr lvl="1"/>
            <a:r>
              <a:rPr lang="en-US" altLang="zh-CN" dirty="0" err="1"/>
              <a:t>sys_clone</a:t>
            </a:r>
            <a:r>
              <a:rPr lang="zh-CN" altLang="en-US" dirty="0"/>
              <a:t>：</a:t>
            </a:r>
            <a:r>
              <a:rPr lang="en-US" altLang="zh-CN" dirty="0" err="1"/>
              <a:t>nimbos</a:t>
            </a:r>
            <a:r>
              <a:rPr lang="en-US" altLang="zh-CN" dirty="0"/>
              <a:t> </a:t>
            </a:r>
            <a:r>
              <a:rPr lang="zh-CN" altLang="en-US" dirty="0"/>
              <a:t>的线程机制和 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不同，需要特殊处理</a:t>
            </a:r>
          </a:p>
          <a:p>
            <a:pPr lvl="1"/>
            <a:r>
              <a:rPr lang="en-US" altLang="zh-CN" dirty="0" err="1"/>
              <a:t>sys_exit</a:t>
            </a:r>
            <a:r>
              <a:rPr lang="zh-CN" altLang="en-US" dirty="0"/>
              <a:t>：在进程退出时，同步释放 </a:t>
            </a:r>
            <a:r>
              <a:rPr lang="en-US" altLang="zh-CN" dirty="0"/>
              <a:t>shadow process </a:t>
            </a:r>
            <a:r>
              <a:rPr lang="zh-CN" altLang="en-US" dirty="0"/>
              <a:t>（需要在 </a:t>
            </a:r>
            <a:r>
              <a:rPr lang="en-US" altLang="zh-CN" dirty="0" err="1"/>
              <a:t>sys_clone</a:t>
            </a:r>
            <a:r>
              <a:rPr lang="en-US" altLang="zh-CN" dirty="0"/>
              <a:t> </a:t>
            </a:r>
            <a:r>
              <a:rPr lang="zh-CN" altLang="en-US" dirty="0"/>
              <a:t>的基础上实现，因为 </a:t>
            </a:r>
            <a:r>
              <a:rPr lang="en-US" altLang="zh-CN" dirty="0" err="1"/>
              <a:t>nimbos</a:t>
            </a:r>
            <a:r>
              <a:rPr lang="en-US" altLang="zh-CN" dirty="0"/>
              <a:t> </a:t>
            </a:r>
            <a:r>
              <a:rPr lang="zh-CN" altLang="en-US" dirty="0"/>
              <a:t>的线程实现的特点）</a:t>
            </a:r>
            <a:endParaRPr lang="en-US" altLang="zh-CN" dirty="0"/>
          </a:p>
          <a:p>
            <a:r>
              <a:rPr lang="zh-CN" altLang="en-US" dirty="0"/>
              <a:t>引入 </a:t>
            </a:r>
            <a:r>
              <a:rPr lang="en-US" altLang="zh-CN" dirty="0" err="1"/>
              <a:t>uintr</a:t>
            </a:r>
            <a:r>
              <a:rPr lang="zh-CN" altLang="en-US" dirty="0"/>
              <a:t>：将 </a:t>
            </a:r>
            <a:r>
              <a:rPr lang="en-US" altLang="zh-CN" dirty="0" err="1"/>
              <a:t>ipi</a:t>
            </a:r>
            <a:r>
              <a:rPr lang="en-US" altLang="zh-CN" dirty="0"/>
              <a:t> </a:t>
            </a:r>
            <a:r>
              <a:rPr lang="zh-CN" altLang="en-US" dirty="0"/>
              <a:t>替换为 </a:t>
            </a:r>
            <a:r>
              <a:rPr lang="en-US" altLang="zh-CN" dirty="0" err="1"/>
              <a:t>uipi</a:t>
            </a:r>
            <a:r>
              <a:rPr lang="zh-CN" altLang="en-US" dirty="0"/>
              <a:t>，使用 </a:t>
            </a:r>
            <a:r>
              <a:rPr lang="en-US" altLang="zh-CN" dirty="0" err="1"/>
              <a:t>uintr</a:t>
            </a:r>
            <a:r>
              <a:rPr lang="en-US" altLang="zh-CN" dirty="0"/>
              <a:t> </a:t>
            </a:r>
            <a:r>
              <a:rPr lang="zh-CN" altLang="en-US" dirty="0"/>
              <a:t>进行通知。</a:t>
            </a:r>
          </a:p>
        </p:txBody>
      </p:sp>
    </p:spTree>
    <p:extLst>
      <p:ext uri="{BB962C8B-B14F-4D97-AF65-F5344CB8AC3E}">
        <p14:creationId xmlns:p14="http://schemas.microsoft.com/office/powerpoint/2010/main" val="51200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84DB0-883D-C383-0938-E0A277B7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附录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E199B-CA7C-BB9C-FE5D-11EC789BA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主参考文献：</a:t>
            </a:r>
            <a:endParaRPr lang="en-US" altLang="zh-CN" dirty="0"/>
          </a:p>
          <a:p>
            <a:pPr lvl="1"/>
            <a:r>
              <a:rPr lang="en-US" altLang="zh-CN" dirty="0"/>
              <a:t>Obtaining hard real-time performance and rich Linux features in a compounded real-time operating system by a partitioning hypervisor. </a:t>
            </a:r>
          </a:p>
          <a:p>
            <a:r>
              <a:rPr lang="zh-CN" altLang="en-US" dirty="0"/>
              <a:t>其他：</a:t>
            </a:r>
            <a:endParaRPr lang="en-US" altLang="zh-CN" dirty="0"/>
          </a:p>
          <a:p>
            <a:pPr lvl="1"/>
            <a:r>
              <a:rPr lang="en-US" altLang="zh-CN" dirty="0"/>
              <a:t>Skyloft: A General High-Efficient Scheduling Framework in User Space</a:t>
            </a:r>
          </a:p>
          <a:p>
            <a:pPr lvl="2"/>
            <a:r>
              <a:rPr lang="zh-CN" altLang="en-US" dirty="0"/>
              <a:t>一个基于 </a:t>
            </a:r>
            <a:r>
              <a:rPr lang="en-US" altLang="zh-CN" dirty="0" err="1"/>
              <a:t>uintr</a:t>
            </a:r>
            <a:r>
              <a:rPr lang="en-US" altLang="zh-CN" dirty="0"/>
              <a:t> </a:t>
            </a:r>
            <a:r>
              <a:rPr lang="zh-CN" altLang="en-US" dirty="0"/>
              <a:t>的调度框架，在 </a:t>
            </a:r>
            <a:r>
              <a:rPr lang="en-US" altLang="zh-CN" dirty="0"/>
              <a:t>U-mode </a:t>
            </a:r>
            <a:r>
              <a:rPr lang="zh-CN" altLang="en-US" dirty="0"/>
              <a:t>下调度，减少开销</a:t>
            </a:r>
            <a:endParaRPr lang="en-US" altLang="zh-CN" dirty="0"/>
          </a:p>
          <a:p>
            <a:pPr lvl="1"/>
            <a:r>
              <a:rPr lang="en-US" altLang="zh-CN" dirty="0"/>
              <a:t>Fast Core Scheduling with </a:t>
            </a:r>
            <a:r>
              <a:rPr lang="en-US" altLang="zh-CN" dirty="0" err="1"/>
              <a:t>Userspace</a:t>
            </a:r>
            <a:r>
              <a:rPr lang="en-US" altLang="zh-CN" dirty="0"/>
              <a:t> Process Abstraction</a:t>
            </a:r>
          </a:p>
          <a:p>
            <a:pPr lvl="2"/>
            <a:r>
              <a:rPr lang="zh-CN" altLang="en-US" dirty="0"/>
              <a:t>在一个</a:t>
            </a:r>
            <a:r>
              <a:rPr lang="en-US" altLang="zh-CN" dirty="0"/>
              <a:t> </a:t>
            </a:r>
            <a:r>
              <a:rPr lang="en-US" altLang="zh-CN" dirty="0" err="1"/>
              <a:t>kProcess</a:t>
            </a:r>
            <a:r>
              <a:rPr lang="en-US" altLang="zh-CN" dirty="0"/>
              <a:t> </a:t>
            </a:r>
            <a:r>
              <a:rPr lang="zh-CN" altLang="en-US" dirty="0"/>
              <a:t>的地址空间中下划分出若干子空间作为 </a:t>
            </a:r>
            <a:r>
              <a:rPr lang="en-US" altLang="zh-CN" dirty="0" err="1"/>
              <a:t>uProcess</a:t>
            </a:r>
            <a:r>
              <a:rPr lang="zh-CN" altLang="en-US" dirty="0"/>
              <a:t>，通过 </a:t>
            </a:r>
            <a:r>
              <a:rPr lang="en-US" altLang="zh-CN" dirty="0" err="1"/>
              <a:t>uintr</a:t>
            </a:r>
            <a:r>
              <a:rPr lang="en-US" altLang="zh-CN" dirty="0"/>
              <a:t> </a:t>
            </a:r>
            <a:r>
              <a:rPr lang="zh-CN" altLang="en-US" dirty="0"/>
              <a:t>实现高效 </a:t>
            </a:r>
            <a:r>
              <a:rPr lang="en-US" altLang="zh-CN" dirty="0"/>
              <a:t>IPC</a:t>
            </a:r>
            <a:r>
              <a:rPr lang="zh-CN" altLang="en-US" dirty="0"/>
              <a:t>、</a:t>
            </a:r>
            <a:r>
              <a:rPr lang="en-US" altLang="zh-CN" dirty="0"/>
              <a:t>context switch 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0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61794-3D66-C49C-A120-6FD82A0F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感谢聆听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39780-B792-8607-C636-C238023A2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感谢胡柯洋学长的答疑与支持</a:t>
            </a:r>
            <a:endParaRPr lang="en-US" altLang="zh-CN" dirty="0"/>
          </a:p>
          <a:p>
            <a:r>
              <a:rPr lang="zh-CN" altLang="en-US" dirty="0"/>
              <a:t>感谢</a:t>
            </a:r>
            <a:r>
              <a:rPr lang="zh-CN" altLang="en-US"/>
              <a:t>陈渝老师提供的平台与关注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063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67DD0-7024-FBB5-0874-8CB4F9FD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项目背景：</a:t>
            </a:r>
            <a:r>
              <a:rPr lang="en-US" altLang="zh-CN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cRTOS</a:t>
            </a:r>
            <a:endParaRPr lang="zh-CN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A40F0-69DB-6559-41C6-79019E35C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997" y="1742103"/>
            <a:ext cx="11546006" cy="4750772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在 </a:t>
            </a:r>
            <a:r>
              <a:rPr lang="en-US" altLang="zh-CN" dirty="0">
                <a:ea typeface="宋体" panose="02010600030101010101" pitchFamily="2" charset="-122"/>
              </a:rPr>
              <a:t>Hypervisor </a:t>
            </a:r>
            <a:r>
              <a:rPr lang="zh-CN" altLang="en-US" dirty="0">
                <a:ea typeface="宋体" panose="02010600030101010101" pitchFamily="2" charset="-122"/>
              </a:rPr>
              <a:t>上运行两个操作系统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一个是 </a:t>
            </a:r>
            <a:r>
              <a:rPr lang="en-US" altLang="zh-CN" dirty="0">
                <a:ea typeface="宋体" panose="02010600030101010101" pitchFamily="2" charset="-122"/>
              </a:rPr>
              <a:t>Linux </a:t>
            </a:r>
            <a:r>
              <a:rPr lang="zh-CN" altLang="en-US" dirty="0">
                <a:ea typeface="宋体" panose="02010600030101010101" pitchFamily="2" charset="-122"/>
              </a:rPr>
              <a:t>系统，用于提供丰富的系统功能支持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一个是 </a:t>
            </a:r>
            <a:r>
              <a:rPr lang="en-US" altLang="zh-CN" dirty="0" err="1">
                <a:ea typeface="宋体" panose="02010600030101010101" pitchFamily="2" charset="-122"/>
              </a:rPr>
              <a:t>Nimbos</a:t>
            </a:r>
            <a:r>
              <a:rPr lang="zh-CN" altLang="en-US" dirty="0">
                <a:ea typeface="宋体" panose="02010600030101010101" pitchFamily="2" charset="-122"/>
              </a:rPr>
              <a:t>，是一个实时操作系统（</a:t>
            </a:r>
            <a:r>
              <a:rPr lang="en-US" altLang="zh-CN" dirty="0">
                <a:ea typeface="宋体" panose="02010600030101010101" pitchFamily="2" charset="-122"/>
              </a:rPr>
              <a:t>RTOS</a:t>
            </a:r>
            <a:r>
              <a:rPr lang="zh-CN" altLang="en-US" dirty="0">
                <a:ea typeface="宋体" panose="02010600030101010101" pitchFamily="2" charset="-122"/>
              </a:rPr>
              <a:t>），用于运行需要低时延的应用程序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整个系统称为 </a:t>
            </a:r>
            <a:r>
              <a:rPr lang="en-US" altLang="zh-CN" dirty="0" err="1">
                <a:ea typeface="宋体" panose="02010600030101010101" pitchFamily="2" charset="-122"/>
              </a:rPr>
              <a:t>cRTOS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compounded RTOS</a:t>
            </a:r>
            <a:r>
              <a:rPr lang="zh-CN" altLang="en-US" dirty="0">
                <a:ea typeface="宋体" panose="02010600030101010101" pitchFamily="2" charset="-122"/>
              </a:rPr>
              <a:t>），同时具有 </a:t>
            </a:r>
            <a:r>
              <a:rPr lang="en-US" altLang="zh-CN" dirty="0">
                <a:ea typeface="宋体" panose="02010600030101010101" pitchFamily="2" charset="-122"/>
              </a:rPr>
              <a:t>RTOS </a:t>
            </a:r>
            <a:r>
              <a:rPr lang="zh-CN" altLang="en-US" dirty="0">
                <a:ea typeface="宋体" panose="02010600030101010101" pitchFamily="2" charset="-122"/>
              </a:rPr>
              <a:t>提供的低时延和 </a:t>
            </a:r>
            <a:r>
              <a:rPr lang="en-US" altLang="zh-CN" dirty="0">
                <a:ea typeface="宋体" panose="02010600030101010101" pitchFamily="2" charset="-122"/>
              </a:rPr>
              <a:t>Linux </a:t>
            </a:r>
            <a:r>
              <a:rPr lang="zh-CN" altLang="en-US" dirty="0">
                <a:ea typeface="宋体" panose="02010600030101010101" pitchFamily="2" charset="-122"/>
              </a:rPr>
              <a:t>提供的丰富的系统功能支持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该架构在参考文献中提出，原文献使用了完整的 </a:t>
            </a:r>
            <a:r>
              <a:rPr lang="en-US" altLang="zh-CN" dirty="0">
                <a:ea typeface="宋体" panose="02010600030101010101" pitchFamily="2" charset="-122"/>
              </a:rPr>
              <a:t>Jailhouse </a:t>
            </a:r>
            <a:r>
              <a:rPr lang="zh-CN" altLang="en-US" dirty="0">
                <a:ea typeface="宋体" panose="02010600030101010101" pitchFamily="2" charset="-122"/>
              </a:rPr>
              <a:t>作为 </a:t>
            </a:r>
            <a:r>
              <a:rPr lang="en-US" altLang="zh-CN" dirty="0">
                <a:ea typeface="宋体" panose="02010600030101010101" pitchFamily="2" charset="-122"/>
              </a:rPr>
              <a:t>hypervisor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ea typeface="宋体" panose="02010600030101010101" pitchFamily="2" charset="-122"/>
              </a:rPr>
              <a:t>Nuttx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作为 </a:t>
            </a:r>
            <a:r>
              <a:rPr lang="en-US" altLang="zh-CN" dirty="0">
                <a:ea typeface="宋体" panose="02010600030101010101" pitchFamily="2" charset="-122"/>
              </a:rPr>
              <a:t>RTOS</a:t>
            </a:r>
            <a:r>
              <a:rPr lang="zh-CN" altLang="en-US" dirty="0">
                <a:ea typeface="宋体" panose="02010600030101010101" pitchFamily="2" charset="-122"/>
              </a:rPr>
              <a:t>，以及一个 </a:t>
            </a:r>
            <a:r>
              <a:rPr lang="en-US" altLang="zh-CN" dirty="0">
                <a:ea typeface="宋体" panose="02010600030101010101" pitchFamily="2" charset="-122"/>
              </a:rPr>
              <a:t>patched Linux </a:t>
            </a:r>
            <a:r>
              <a:rPr lang="zh-CN" altLang="en-US" dirty="0">
                <a:ea typeface="宋体" panose="02010600030101010101" pitchFamily="2" charset="-122"/>
              </a:rPr>
              <a:t>版本作为 </a:t>
            </a:r>
            <a:r>
              <a:rPr lang="en-US" altLang="zh-CN" dirty="0">
                <a:ea typeface="宋体" panose="02010600030101010101" pitchFamily="2" charset="-122"/>
              </a:rPr>
              <a:t>Linux </a:t>
            </a:r>
            <a:r>
              <a:rPr lang="zh-CN" altLang="en-US" dirty="0">
                <a:ea typeface="宋体" panose="02010600030101010101" pitchFamily="2" charset="-122"/>
              </a:rPr>
              <a:t>功能的来源。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本大实验的项目基于该项目的一个复现，使用 </a:t>
            </a:r>
            <a:r>
              <a:rPr lang="en-US" altLang="zh-CN" dirty="0">
                <a:ea typeface="宋体" panose="02010600030101010101" pitchFamily="2" charset="-122"/>
              </a:rPr>
              <a:t>RVM </a:t>
            </a:r>
            <a:r>
              <a:rPr lang="zh-CN" altLang="en-US" dirty="0">
                <a:ea typeface="宋体" panose="02010600030101010101" pitchFamily="2" charset="-122"/>
              </a:rPr>
              <a:t>作为 </a:t>
            </a:r>
            <a:r>
              <a:rPr lang="en-US" altLang="zh-CN" dirty="0">
                <a:ea typeface="宋体" panose="02010600030101010101" pitchFamily="2" charset="-122"/>
              </a:rPr>
              <a:t>hypervisor</a:t>
            </a:r>
            <a:r>
              <a:rPr lang="zh-CN" altLang="en-US" dirty="0">
                <a:ea typeface="宋体" panose="02010600030101010101" pitchFamily="2" charset="-122"/>
              </a:rPr>
              <a:t>，保留精简的 </a:t>
            </a:r>
            <a:r>
              <a:rPr lang="en-US" altLang="zh-CN" dirty="0">
                <a:ea typeface="宋体" panose="02010600030101010101" pitchFamily="2" charset="-122"/>
              </a:rPr>
              <a:t>jailhouse </a:t>
            </a:r>
            <a:r>
              <a:rPr lang="zh-CN" altLang="en-US" dirty="0">
                <a:ea typeface="宋体" panose="02010600030101010101" pitchFamily="2" charset="-122"/>
              </a:rPr>
              <a:t>的 </a:t>
            </a:r>
            <a:r>
              <a:rPr lang="en-US" altLang="zh-CN" dirty="0">
                <a:ea typeface="宋体" panose="02010600030101010101" pitchFamily="2" charset="-122"/>
              </a:rPr>
              <a:t>driver </a:t>
            </a:r>
            <a:r>
              <a:rPr lang="zh-CN" altLang="en-US" dirty="0">
                <a:ea typeface="宋体" panose="02010600030101010101" pitchFamily="2" charset="-122"/>
              </a:rPr>
              <a:t>和 </a:t>
            </a:r>
            <a:r>
              <a:rPr lang="en-US" altLang="zh-CN" dirty="0">
                <a:ea typeface="宋体" panose="02010600030101010101" pitchFamily="2" charset="-122"/>
              </a:rPr>
              <a:t>partition </a:t>
            </a:r>
            <a:r>
              <a:rPr lang="zh-CN" altLang="en-US" dirty="0">
                <a:ea typeface="宋体" panose="02010600030101010101" pitchFamily="2" charset="-122"/>
              </a:rPr>
              <a:t>部分用于启动 </a:t>
            </a:r>
            <a:r>
              <a:rPr lang="en-US" altLang="zh-CN" dirty="0">
                <a:ea typeface="宋体" panose="02010600030101010101" pitchFamily="2" charset="-122"/>
              </a:rPr>
              <a:t>RVM</a:t>
            </a:r>
            <a:r>
              <a:rPr lang="zh-CN" altLang="en-US" dirty="0">
                <a:ea typeface="宋体" panose="02010600030101010101" pitchFamily="2" charset="-122"/>
              </a:rPr>
              <a:t>，使用 </a:t>
            </a:r>
            <a:r>
              <a:rPr lang="en-US" altLang="zh-CN" dirty="0" err="1">
                <a:ea typeface="宋体" panose="02010600030101010101" pitchFamily="2" charset="-122"/>
              </a:rPr>
              <a:t>Nimbos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作为 </a:t>
            </a:r>
            <a:r>
              <a:rPr lang="en-US" altLang="zh-CN" dirty="0">
                <a:ea typeface="宋体" panose="02010600030101010101" pitchFamily="2" charset="-122"/>
              </a:rPr>
              <a:t>RTOS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1563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EE008-BC7F-B29F-3DC2-23AC86D3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前几周的铺垫工作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9D10B-4231-EB04-C203-A282BF827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环境配置</a:t>
            </a:r>
            <a:r>
              <a:rPr lang="en-US" altLang="zh-CN" dirty="0"/>
              <a:t>&amp;</a:t>
            </a:r>
            <a:r>
              <a:rPr lang="zh-CN" altLang="en-US" dirty="0"/>
              <a:t>基本实验框架的运行</a:t>
            </a:r>
            <a:endParaRPr lang="en-US" altLang="zh-CN" dirty="0"/>
          </a:p>
          <a:p>
            <a:r>
              <a:rPr lang="zh-CN" altLang="en-US" dirty="0"/>
              <a:t>阅读：</a:t>
            </a:r>
            <a:endParaRPr lang="en-US" altLang="zh-CN" dirty="0"/>
          </a:p>
          <a:p>
            <a:pPr lvl="1"/>
            <a:r>
              <a:rPr lang="en-US" altLang="zh-CN" dirty="0" err="1"/>
              <a:t>Uintr</a:t>
            </a:r>
            <a:r>
              <a:rPr lang="en-US" altLang="zh-CN" dirty="0"/>
              <a:t> </a:t>
            </a:r>
            <a:r>
              <a:rPr lang="zh-CN" altLang="en-US" dirty="0"/>
              <a:t>的应用的相关文献（见附录）</a:t>
            </a:r>
            <a:endParaRPr lang="en-US" altLang="zh-CN" dirty="0"/>
          </a:p>
          <a:p>
            <a:pPr lvl="1"/>
            <a:r>
              <a:rPr lang="en-US" altLang="zh-CN" dirty="0"/>
              <a:t>Intel x86</a:t>
            </a:r>
            <a:r>
              <a:rPr lang="zh-CN" altLang="en-US" dirty="0"/>
              <a:t> </a:t>
            </a:r>
            <a:r>
              <a:rPr lang="en-US" altLang="zh-CN" dirty="0"/>
              <a:t>SDM</a:t>
            </a:r>
            <a:r>
              <a:rPr lang="zh-CN" altLang="en-US" dirty="0"/>
              <a:t>：</a:t>
            </a:r>
            <a:r>
              <a:rPr lang="en-US" altLang="zh-CN" dirty="0" err="1"/>
              <a:t>uintr</a:t>
            </a:r>
            <a:r>
              <a:rPr lang="zh-CN" altLang="en-US" dirty="0"/>
              <a:t>，</a:t>
            </a:r>
            <a:r>
              <a:rPr lang="en-US" altLang="zh-CN" dirty="0"/>
              <a:t>interrupt 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 err="1"/>
              <a:t>Uintr</a:t>
            </a:r>
            <a:r>
              <a:rPr lang="en-US" altLang="zh-CN" dirty="0"/>
              <a:t> </a:t>
            </a:r>
            <a:r>
              <a:rPr lang="zh-CN" altLang="en-US" dirty="0"/>
              <a:t>环境的配置（不太顺利）</a:t>
            </a:r>
            <a:endParaRPr lang="en-US" altLang="zh-CN" dirty="0"/>
          </a:p>
          <a:p>
            <a:r>
              <a:rPr lang="zh-CN" altLang="en-US" dirty="0"/>
              <a:t>这周的工作转移到了复现 </a:t>
            </a:r>
            <a:r>
              <a:rPr lang="en-US" altLang="zh-CN" dirty="0" err="1"/>
              <a:t>cRTOS</a:t>
            </a:r>
            <a:r>
              <a:rPr lang="en-US" altLang="zh-CN" dirty="0"/>
              <a:t> </a:t>
            </a:r>
            <a:r>
              <a:rPr lang="zh-CN" altLang="en-US" dirty="0"/>
              <a:t>文献功能到我们的实验框架上。这一部分的工作是 </a:t>
            </a:r>
            <a:r>
              <a:rPr lang="en-US" altLang="zh-CN" dirty="0" err="1"/>
              <a:t>uintr</a:t>
            </a:r>
            <a:r>
              <a:rPr lang="en-US" altLang="zh-CN" dirty="0"/>
              <a:t> </a:t>
            </a:r>
            <a:r>
              <a:rPr lang="zh-CN" altLang="en-US" dirty="0"/>
              <a:t>的引入必要的前提。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516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C8117-33B5-B5A5-7CB8-C8EE9DA2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Syscall</a:t>
            </a:r>
            <a:r>
              <a:rPr lang="en-US" altLang="zh-CN" dirty="0">
                <a:latin typeface="Meiryo UI" panose="020B0604030504040204" pitchFamily="34" charset="-128"/>
                <a:ea typeface="Meiryo UI" panose="020B0604030504040204" pitchFamily="34" charset="-128"/>
              </a:rPr>
              <a:t> Forwarding</a:t>
            </a:r>
            <a:endParaRPr lang="zh-CN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65168-E61A-43BD-1541-E9F9B4F9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让 </a:t>
            </a:r>
            <a:r>
              <a:rPr lang="en-US" altLang="zh-CN" dirty="0"/>
              <a:t>RTOS </a:t>
            </a:r>
            <a:r>
              <a:rPr lang="zh-CN" altLang="en-US" dirty="0"/>
              <a:t>获得 </a:t>
            </a:r>
            <a:r>
              <a:rPr lang="en-US" altLang="zh-CN" dirty="0"/>
              <a:t>Linux </a:t>
            </a:r>
            <a:r>
              <a:rPr lang="zh-CN" altLang="en-US" dirty="0"/>
              <a:t>的 </a:t>
            </a:r>
            <a:r>
              <a:rPr lang="en-US" altLang="zh-CN" dirty="0" err="1"/>
              <a:t>syscall</a:t>
            </a:r>
            <a:r>
              <a:rPr lang="en-US" altLang="zh-CN" dirty="0"/>
              <a:t> </a:t>
            </a:r>
            <a:r>
              <a:rPr lang="zh-CN" altLang="en-US" dirty="0"/>
              <a:t>支持的方法：</a:t>
            </a:r>
            <a:endParaRPr lang="en-US" altLang="zh-CN" dirty="0"/>
          </a:p>
          <a:p>
            <a:pPr lvl="1"/>
            <a:r>
              <a:rPr lang="zh-CN" altLang="en-US" dirty="0"/>
              <a:t>通过共享内存进行参数和返回值的传递，实现类似 </a:t>
            </a:r>
            <a:r>
              <a:rPr lang="en-US" altLang="zh-CN" dirty="0" err="1"/>
              <a:t>virtio</a:t>
            </a:r>
            <a:r>
              <a:rPr lang="en-US" altLang="zh-CN" dirty="0"/>
              <a:t> queue</a:t>
            </a:r>
          </a:p>
          <a:p>
            <a:pPr lvl="1"/>
            <a:r>
              <a:rPr lang="zh-CN" altLang="en-US" dirty="0"/>
              <a:t>通过中断进行通知：</a:t>
            </a:r>
            <a:r>
              <a:rPr lang="en-US" altLang="zh-CN" dirty="0" err="1"/>
              <a:t>Nimbos</a:t>
            </a:r>
            <a:r>
              <a:rPr lang="en-US" altLang="zh-CN" dirty="0"/>
              <a:t> </a:t>
            </a:r>
            <a:r>
              <a:rPr lang="zh-CN" altLang="en-US" dirty="0"/>
              <a:t>作为发送方，使用 </a:t>
            </a:r>
            <a:r>
              <a:rPr lang="en-US" altLang="zh-CN" dirty="0"/>
              <a:t>IPI </a:t>
            </a:r>
            <a:r>
              <a:rPr lang="zh-CN" altLang="en-US" dirty="0"/>
              <a:t>通知 </a:t>
            </a:r>
            <a:r>
              <a:rPr lang="en-US" altLang="zh-CN" dirty="0"/>
              <a:t>Linux</a:t>
            </a:r>
          </a:p>
          <a:p>
            <a:r>
              <a:rPr lang="en-US" altLang="zh-CN" dirty="0"/>
              <a:t>Linux </a:t>
            </a:r>
            <a:r>
              <a:rPr lang="zh-CN" altLang="en-US" dirty="0"/>
              <a:t>侧处理 </a:t>
            </a:r>
            <a:r>
              <a:rPr lang="en-US" altLang="zh-CN" dirty="0"/>
              <a:t>IPI </a:t>
            </a:r>
            <a:r>
              <a:rPr lang="zh-CN" altLang="en-US" dirty="0"/>
              <a:t>的进程称为 </a:t>
            </a:r>
            <a:r>
              <a:rPr lang="en-US" altLang="zh-CN" dirty="0"/>
              <a:t>Shadow Process</a:t>
            </a:r>
          </a:p>
          <a:p>
            <a:pPr lvl="1"/>
            <a:r>
              <a:rPr lang="zh-CN" altLang="en-US" dirty="0"/>
              <a:t>接收到 </a:t>
            </a:r>
            <a:r>
              <a:rPr lang="en-US" altLang="zh-CN" dirty="0"/>
              <a:t>IPI </a:t>
            </a:r>
            <a:r>
              <a:rPr lang="zh-CN" altLang="en-US" dirty="0"/>
              <a:t>后，从共享内存获得参数，然后调用 </a:t>
            </a:r>
            <a:r>
              <a:rPr lang="en-US" altLang="zh-CN" dirty="0"/>
              <a:t>Linux </a:t>
            </a:r>
            <a:r>
              <a:rPr lang="zh-CN" altLang="en-US" dirty="0"/>
              <a:t>的对应 </a:t>
            </a:r>
            <a:r>
              <a:rPr lang="en-US" altLang="zh-CN" dirty="0" err="1"/>
              <a:t>syscall</a:t>
            </a:r>
            <a:r>
              <a:rPr lang="en-US" altLang="zh-CN" dirty="0"/>
              <a:t> </a:t>
            </a:r>
            <a:r>
              <a:rPr lang="zh-CN" altLang="en-US" dirty="0"/>
              <a:t>进行处理。</a:t>
            </a:r>
            <a:endParaRPr lang="en-US" altLang="zh-CN" dirty="0"/>
          </a:p>
          <a:p>
            <a:pPr lvl="1"/>
            <a:r>
              <a:rPr lang="zh-CN" altLang="en-US" dirty="0"/>
              <a:t>获取返回值后，填入共享内存</a:t>
            </a:r>
            <a:endParaRPr lang="en-US" altLang="zh-CN" dirty="0"/>
          </a:p>
          <a:p>
            <a:r>
              <a:rPr lang="en-US" altLang="zh-CN" dirty="0" err="1"/>
              <a:t>Nimbos</a:t>
            </a:r>
            <a:r>
              <a:rPr lang="en-US" altLang="zh-CN" dirty="0"/>
              <a:t> </a:t>
            </a:r>
            <a:r>
              <a:rPr lang="zh-CN" altLang="en-US" dirty="0"/>
              <a:t>侧接收 </a:t>
            </a:r>
            <a:r>
              <a:rPr lang="en-US" altLang="zh-CN" dirty="0"/>
              <a:t>response </a:t>
            </a:r>
            <a:r>
              <a:rPr lang="zh-CN" altLang="en-US" dirty="0"/>
              <a:t>通过轮询完成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61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3D19F-37F5-E01F-87F9-18B2784F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UserBuf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03917-71C2-707B-92E5-FFFA389A7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Syscall</a:t>
            </a:r>
            <a:r>
              <a:rPr lang="en-US" altLang="zh-CN" dirty="0"/>
              <a:t> Forwarding </a:t>
            </a:r>
            <a:r>
              <a:rPr lang="zh-CN" altLang="en-US" dirty="0"/>
              <a:t>中如何处理如 </a:t>
            </a:r>
            <a:r>
              <a:rPr lang="en-US" altLang="zh-CN" dirty="0"/>
              <a:t>read/write </a:t>
            </a:r>
            <a:r>
              <a:rPr lang="zh-CN" altLang="en-US" dirty="0"/>
              <a:t>系统调用中的用户地址空间指针 </a:t>
            </a:r>
            <a:r>
              <a:rPr lang="en-US" altLang="zh-CN" dirty="0" err="1"/>
              <a:t>buf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目前的实现：拷贝</a:t>
            </a:r>
            <a:endParaRPr lang="en-US" altLang="zh-CN" dirty="0"/>
          </a:p>
          <a:p>
            <a:pPr lvl="1"/>
            <a:r>
              <a:rPr lang="zh-CN" altLang="en-US" dirty="0"/>
              <a:t>在共享内存中划分一块 </a:t>
            </a:r>
            <a:r>
              <a:rPr lang="en-US" altLang="zh-CN" dirty="0"/>
              <a:t>Data Buffer </a:t>
            </a:r>
            <a:r>
              <a:rPr lang="zh-CN" altLang="en-US" dirty="0"/>
              <a:t>区域，在这里面分配出的对应的 </a:t>
            </a:r>
            <a:r>
              <a:rPr lang="en-US" altLang="zh-CN" dirty="0" err="1"/>
              <a:t>chunk_ptr</a:t>
            </a:r>
            <a:endParaRPr lang="en-US" altLang="zh-CN" dirty="0"/>
          </a:p>
          <a:p>
            <a:pPr lvl="1"/>
            <a:r>
              <a:rPr lang="zh-CN" altLang="en-US" dirty="0"/>
              <a:t>将 </a:t>
            </a:r>
            <a:r>
              <a:rPr lang="en-US" altLang="zh-CN" dirty="0" err="1"/>
              <a:t>buf</a:t>
            </a:r>
            <a:r>
              <a:rPr lang="en-US" altLang="zh-CN" dirty="0"/>
              <a:t> </a:t>
            </a:r>
            <a:r>
              <a:rPr lang="zh-CN" altLang="en-US" dirty="0"/>
              <a:t>的内容拷贝到 </a:t>
            </a:r>
            <a:r>
              <a:rPr lang="en-US" altLang="zh-CN" dirty="0" err="1"/>
              <a:t>chunk_ptr</a:t>
            </a:r>
            <a:r>
              <a:rPr lang="zh-CN" altLang="en-US" dirty="0"/>
              <a:t>，传递后者给 </a:t>
            </a:r>
            <a:r>
              <a:rPr lang="en-US" altLang="zh-CN" dirty="0"/>
              <a:t>Linux </a:t>
            </a:r>
          </a:p>
          <a:p>
            <a:pPr lvl="1"/>
            <a:r>
              <a:rPr lang="zh-CN" altLang="en-US" dirty="0"/>
              <a:t>返回后，将 </a:t>
            </a:r>
            <a:r>
              <a:rPr lang="en-US" altLang="zh-CN" dirty="0" err="1"/>
              <a:t>chunk_ptr</a:t>
            </a:r>
            <a:r>
              <a:rPr lang="en-US" altLang="zh-CN" dirty="0"/>
              <a:t> </a:t>
            </a:r>
            <a:r>
              <a:rPr lang="zh-CN" altLang="en-US" dirty="0"/>
              <a:t>的内容拷贝回 </a:t>
            </a:r>
            <a:r>
              <a:rPr lang="en-US" altLang="zh-CN" dirty="0" err="1"/>
              <a:t>buf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两次拷贝有明显的性能损失，文献中有一种更高明的实现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927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62581-7468-3707-1C73-095F0A79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Meiryo UI" panose="020B0604030504040204" pitchFamily="34" charset="-128"/>
                <a:ea typeface="Meiryo UI" panose="020B0604030504040204" pitchFamily="34" charset="-128"/>
              </a:rPr>
              <a:t>Shadow Process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的地址空间同步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F1530-EE93-CD71-04F2-E25AEB75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避免拷贝的唯一方法是，</a:t>
            </a:r>
            <a:r>
              <a:rPr lang="en-US" altLang="zh-CN" dirty="0" err="1"/>
              <a:t>buf</a:t>
            </a:r>
            <a:r>
              <a:rPr lang="en-US" altLang="zh-CN" dirty="0"/>
              <a:t> </a:t>
            </a:r>
            <a:r>
              <a:rPr lang="zh-CN" altLang="en-US" dirty="0"/>
              <a:t>对应的虚拟地址，在 </a:t>
            </a:r>
            <a:r>
              <a:rPr lang="en-US" altLang="zh-CN" dirty="0"/>
              <a:t>RTOS </a:t>
            </a:r>
            <a:r>
              <a:rPr lang="zh-CN" altLang="en-US" dirty="0"/>
              <a:t>和 </a:t>
            </a:r>
            <a:r>
              <a:rPr lang="en-US" altLang="zh-CN" dirty="0"/>
              <a:t>Linux </a:t>
            </a:r>
            <a:r>
              <a:rPr lang="zh-CN" altLang="en-US" dirty="0"/>
              <a:t>侧均会映射到同一物理地址。</a:t>
            </a:r>
            <a:endParaRPr lang="en-US" altLang="zh-CN" dirty="0"/>
          </a:p>
          <a:p>
            <a:r>
              <a:rPr lang="zh-CN" altLang="en-US" dirty="0"/>
              <a:t>实现这个功能需要将 </a:t>
            </a:r>
            <a:r>
              <a:rPr lang="en-US" altLang="zh-CN" dirty="0" err="1"/>
              <a:t>Nimbos</a:t>
            </a:r>
            <a:r>
              <a:rPr lang="en-US" altLang="zh-CN" dirty="0"/>
              <a:t> </a:t>
            </a:r>
            <a:r>
              <a:rPr lang="zh-CN" altLang="en-US" dirty="0"/>
              <a:t>中所有和用户进程地址空间相关的操作同步到 </a:t>
            </a:r>
            <a:r>
              <a:rPr lang="en-US" altLang="zh-CN" dirty="0"/>
              <a:t>Linux</a:t>
            </a:r>
          </a:p>
          <a:p>
            <a:r>
              <a:rPr lang="zh-CN" altLang="en-US" dirty="0"/>
              <a:t>文献中的实现方法不能直接应用于我们的架构，原因是</a:t>
            </a:r>
            <a:endParaRPr lang="en-US" altLang="zh-CN" dirty="0"/>
          </a:p>
          <a:p>
            <a:pPr lvl="1"/>
            <a:r>
              <a:rPr lang="zh-CN" altLang="en-US" dirty="0"/>
              <a:t>文献中的 </a:t>
            </a:r>
            <a:r>
              <a:rPr lang="en-US" altLang="zh-CN" dirty="0"/>
              <a:t>RTOS </a:t>
            </a:r>
            <a:r>
              <a:rPr lang="zh-CN" altLang="en-US" dirty="0"/>
              <a:t>的进程创建方式比较特殊，是在 </a:t>
            </a:r>
            <a:r>
              <a:rPr lang="en-US" altLang="zh-CN" dirty="0"/>
              <a:t>Linux </a:t>
            </a:r>
            <a:r>
              <a:rPr lang="zh-CN" altLang="en-US" dirty="0"/>
              <a:t>中加载程序，然后通过 </a:t>
            </a:r>
            <a:r>
              <a:rPr lang="en-US" altLang="zh-CN" dirty="0"/>
              <a:t>TCP </a:t>
            </a:r>
            <a:r>
              <a:rPr lang="zh-CN" altLang="en-US" dirty="0"/>
              <a:t>传输给 </a:t>
            </a:r>
            <a:r>
              <a:rPr lang="en-US" altLang="zh-CN" dirty="0"/>
              <a:t>RTOS</a:t>
            </a:r>
            <a:r>
              <a:rPr lang="zh-CN" altLang="en-US" dirty="0"/>
              <a:t> 进行加载。</a:t>
            </a:r>
            <a:r>
              <a:rPr lang="en-US" altLang="zh-CN" dirty="0">
                <a:solidFill>
                  <a:srgbClr val="FF0000"/>
                </a:solidFill>
              </a:rPr>
              <a:t>—— Linux </a:t>
            </a:r>
            <a:r>
              <a:rPr lang="zh-CN" altLang="en-US" dirty="0">
                <a:solidFill>
                  <a:srgbClr val="FF0000"/>
                </a:solidFill>
              </a:rPr>
              <a:t>能够预知应用的地址布局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我们的系统的应用 </a:t>
            </a:r>
            <a:r>
              <a:rPr lang="en-US" altLang="zh-CN" dirty="0"/>
              <a:t>elf </a:t>
            </a:r>
            <a:r>
              <a:rPr lang="zh-CN" altLang="en-US" dirty="0"/>
              <a:t>预加载于 </a:t>
            </a:r>
            <a:r>
              <a:rPr lang="en-US" altLang="zh-CN" dirty="0" err="1"/>
              <a:t>Nimbos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kernel </a:t>
            </a:r>
            <a:r>
              <a:rPr lang="zh-CN" altLang="en-US" dirty="0"/>
              <a:t>中，创建进程时由 </a:t>
            </a:r>
            <a:r>
              <a:rPr lang="en-US" altLang="zh-CN" dirty="0" err="1"/>
              <a:t>Nimbos</a:t>
            </a:r>
            <a:r>
              <a:rPr lang="en-US" altLang="zh-CN" dirty="0"/>
              <a:t> </a:t>
            </a:r>
            <a:r>
              <a:rPr lang="zh-CN" altLang="en-US" dirty="0"/>
              <a:t>直接加载。</a:t>
            </a:r>
            <a:r>
              <a:rPr lang="en-US" altLang="zh-CN" dirty="0">
                <a:solidFill>
                  <a:srgbClr val="FF0000"/>
                </a:solidFill>
              </a:rPr>
              <a:t>—— Linux </a:t>
            </a:r>
            <a:r>
              <a:rPr lang="zh-CN" altLang="en-US" dirty="0">
                <a:solidFill>
                  <a:srgbClr val="FF0000"/>
                </a:solidFill>
              </a:rPr>
              <a:t>无法预知应用的地址布局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24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524A6-7EEF-99D9-E207-C6105918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本周进展：</a:t>
            </a:r>
            <a:r>
              <a:rPr lang="en-US" altLang="zh-CN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Nimbos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606C6-CC55-34CB-7F71-4C96BFEFB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实现了三个 </a:t>
            </a:r>
            <a:r>
              <a:rPr lang="en-US" altLang="zh-CN" dirty="0"/>
              <a:t>forward </a:t>
            </a:r>
            <a:r>
              <a:rPr lang="zh-CN" altLang="en-US" dirty="0"/>
              <a:t>给 </a:t>
            </a:r>
            <a:r>
              <a:rPr lang="en-US" altLang="zh-CN" dirty="0"/>
              <a:t>Linux </a:t>
            </a:r>
            <a:r>
              <a:rPr lang="zh-CN" altLang="en-US" dirty="0"/>
              <a:t>的“系统调用”</a:t>
            </a:r>
            <a:endParaRPr lang="en-US" altLang="zh-CN" dirty="0"/>
          </a:p>
          <a:p>
            <a:pPr lvl="1"/>
            <a:r>
              <a:rPr lang="en-US" altLang="zh-CN" dirty="0" err="1"/>
              <a:t>Syncmap</a:t>
            </a:r>
            <a:endParaRPr lang="en-US" altLang="zh-CN" dirty="0"/>
          </a:p>
          <a:p>
            <a:pPr lvl="1"/>
            <a:r>
              <a:rPr lang="en-US" altLang="zh-CN" dirty="0" err="1"/>
              <a:t>Syncunmap</a:t>
            </a:r>
            <a:endParaRPr lang="en-US" altLang="zh-CN" dirty="0"/>
          </a:p>
          <a:p>
            <a:pPr lvl="1"/>
            <a:r>
              <a:rPr lang="en-US" altLang="zh-CN" dirty="0" err="1"/>
              <a:t>Syncfork</a:t>
            </a:r>
            <a:endParaRPr lang="en-US" altLang="zh-CN" dirty="0"/>
          </a:p>
          <a:p>
            <a:r>
              <a:rPr lang="zh-CN" altLang="en-US" dirty="0"/>
              <a:t>在进程创建其 </a:t>
            </a:r>
            <a:r>
              <a:rPr lang="en-US" altLang="zh-CN" dirty="0"/>
              <a:t>memory set </a:t>
            </a:r>
            <a:r>
              <a:rPr lang="zh-CN" altLang="en-US" dirty="0"/>
              <a:t>时，通过 </a:t>
            </a:r>
            <a:r>
              <a:rPr lang="en-US" altLang="zh-CN" dirty="0" err="1"/>
              <a:t>syncmap</a:t>
            </a:r>
            <a:r>
              <a:rPr lang="en-US" altLang="zh-CN" dirty="0"/>
              <a:t> </a:t>
            </a:r>
            <a:r>
              <a:rPr lang="zh-CN" altLang="en-US" dirty="0"/>
              <a:t>方法，通知 </a:t>
            </a:r>
            <a:r>
              <a:rPr lang="en-US" altLang="zh-CN" dirty="0"/>
              <a:t>Linux </a:t>
            </a:r>
            <a:r>
              <a:rPr lang="zh-CN" altLang="en-US" dirty="0"/>
              <a:t>进行同样的 </a:t>
            </a:r>
            <a:r>
              <a:rPr lang="en-US" altLang="zh-CN" dirty="0"/>
              <a:t>map </a:t>
            </a:r>
            <a:r>
              <a:rPr lang="zh-CN" altLang="en-US" dirty="0"/>
              <a:t>操作</a:t>
            </a:r>
            <a:endParaRPr lang="en-US" altLang="zh-CN" dirty="0"/>
          </a:p>
          <a:p>
            <a:r>
              <a:rPr lang="zh-CN" altLang="en-US" dirty="0"/>
              <a:t>在进程 </a:t>
            </a:r>
            <a:r>
              <a:rPr lang="en-US" altLang="zh-CN" dirty="0"/>
              <a:t>fork </a:t>
            </a:r>
            <a:r>
              <a:rPr lang="zh-CN" altLang="en-US" dirty="0"/>
              <a:t>时，调用 </a:t>
            </a:r>
            <a:r>
              <a:rPr lang="en-US" altLang="zh-CN" dirty="0" err="1"/>
              <a:t>syncfork</a:t>
            </a:r>
            <a:r>
              <a:rPr lang="zh-CN" altLang="en-US" dirty="0"/>
              <a:t>，使 </a:t>
            </a:r>
            <a:r>
              <a:rPr lang="en-US" altLang="zh-CN" dirty="0"/>
              <a:t>shadow process </a:t>
            </a:r>
            <a:r>
              <a:rPr lang="zh-CN" altLang="en-US" dirty="0"/>
              <a:t>也 </a:t>
            </a:r>
            <a:r>
              <a:rPr lang="en-US" altLang="zh-CN" dirty="0"/>
              <a:t>fork</a:t>
            </a:r>
            <a:r>
              <a:rPr lang="zh-CN" altLang="en-US" dirty="0"/>
              <a:t>。</a:t>
            </a:r>
            <a:r>
              <a:rPr lang="en-US" altLang="zh-CN" dirty="0"/>
              <a:t>Shadow process </a:t>
            </a:r>
            <a:r>
              <a:rPr lang="zh-CN" altLang="en-US" dirty="0"/>
              <a:t>的子进程和 </a:t>
            </a:r>
            <a:r>
              <a:rPr lang="en-US" altLang="zh-CN" dirty="0" err="1"/>
              <a:t>Nimbos</a:t>
            </a:r>
            <a:r>
              <a:rPr lang="en-US" altLang="zh-CN" dirty="0"/>
              <a:t> process </a:t>
            </a:r>
            <a:r>
              <a:rPr lang="zh-CN" altLang="en-US" dirty="0"/>
              <a:t>的子进程再使用 </a:t>
            </a:r>
            <a:r>
              <a:rPr lang="en-US" altLang="zh-CN" dirty="0" err="1"/>
              <a:t>syncmap</a:t>
            </a:r>
            <a:r>
              <a:rPr lang="en-US" altLang="zh-CN" dirty="0"/>
              <a:t> </a:t>
            </a:r>
            <a:r>
              <a:rPr lang="zh-CN" altLang="en-US" dirty="0"/>
              <a:t>建立同步。</a:t>
            </a:r>
          </a:p>
        </p:txBody>
      </p:sp>
    </p:spTree>
    <p:extLst>
      <p:ext uri="{BB962C8B-B14F-4D97-AF65-F5344CB8AC3E}">
        <p14:creationId xmlns:p14="http://schemas.microsoft.com/office/powerpoint/2010/main" val="238069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C2504-9CED-1E24-38F6-25691296E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E6EEA-51D2-AC10-B22B-EB7DDC96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本周进展：</a:t>
            </a:r>
            <a:r>
              <a:rPr lang="en-US" altLang="zh-CN" dirty="0">
                <a:latin typeface="Meiryo UI" panose="020B0604030504040204" pitchFamily="34" charset="-128"/>
                <a:ea typeface="Meiryo UI" panose="020B0604030504040204" pitchFamily="34" charset="-128"/>
              </a:rPr>
              <a:t>Linux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71AE7-6168-9786-5D45-5265D9482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Shadow process</a:t>
            </a:r>
            <a:r>
              <a:rPr lang="zh-CN" altLang="en-US" dirty="0"/>
              <a:t>：实现了对应“系统调用”的 </a:t>
            </a:r>
            <a:r>
              <a:rPr lang="en-US" altLang="zh-CN" dirty="0"/>
              <a:t>response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Nimbos</a:t>
            </a:r>
            <a:r>
              <a:rPr lang="en-US" altLang="zh-CN" dirty="0"/>
              <a:t>-driver</a:t>
            </a:r>
            <a:r>
              <a:rPr lang="zh-CN" altLang="en-US" dirty="0"/>
              <a:t>（用于在 </a:t>
            </a:r>
            <a:r>
              <a:rPr lang="en-US" altLang="zh-CN" dirty="0"/>
              <a:t>Linux </a:t>
            </a:r>
            <a:r>
              <a:rPr lang="zh-CN" altLang="en-US" dirty="0"/>
              <a:t>中管理 </a:t>
            </a:r>
            <a:r>
              <a:rPr lang="en-US" altLang="zh-CN" dirty="0"/>
              <a:t>nimbus </a:t>
            </a:r>
            <a:r>
              <a:rPr lang="zh-CN" altLang="en-US" dirty="0"/>
              <a:t>状态的一个模块，是一个动态加载的 </a:t>
            </a:r>
            <a:r>
              <a:rPr lang="en-US" altLang="zh-CN" dirty="0"/>
              <a:t>kernel module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实现了多 </a:t>
            </a:r>
            <a:r>
              <a:rPr lang="en-US" altLang="zh-CN" dirty="0"/>
              <a:t>slot </a:t>
            </a:r>
            <a:r>
              <a:rPr lang="zh-CN" altLang="en-US" dirty="0"/>
              <a:t>的支持：管理多个 </a:t>
            </a:r>
            <a:r>
              <a:rPr lang="en-US" altLang="zh-CN" dirty="0"/>
              <a:t>shadow process </a:t>
            </a:r>
            <a:r>
              <a:rPr lang="zh-CN" altLang="en-US" dirty="0"/>
              <a:t>以及其对应的 </a:t>
            </a:r>
            <a:r>
              <a:rPr lang="en-US" altLang="zh-CN" dirty="0" err="1"/>
              <a:t>irq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95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D0E60-2DB0-1D4E-E766-4E97797A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结果展示：</a:t>
            </a:r>
            <a:r>
              <a:rPr lang="en-US" altLang="zh-CN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Cyclictest</a:t>
            </a:r>
            <a:r>
              <a:rPr lang="zh-CN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测例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3D530-5A8F-3348-7AF8-2B857B8A8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39413"/>
            <a:ext cx="10515600" cy="158758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该测例作为 </a:t>
            </a:r>
            <a:r>
              <a:rPr lang="en-US" altLang="zh-CN" sz="2000" dirty="0"/>
              <a:t>bench </a:t>
            </a:r>
            <a:r>
              <a:rPr lang="zh-CN" altLang="en-US" sz="2000" dirty="0"/>
              <a:t>的条件不够严格，暂时仅用于验证 </a:t>
            </a:r>
            <a:r>
              <a:rPr lang="en-US" altLang="zh-CN" sz="2000" dirty="0"/>
              <a:t>fork </a:t>
            </a:r>
            <a:r>
              <a:rPr lang="zh-CN" altLang="en-US" sz="2000" dirty="0"/>
              <a:t>实现的正确性</a:t>
            </a:r>
            <a:endParaRPr lang="en-US" altLang="zh-CN" sz="2000" dirty="0"/>
          </a:p>
          <a:p>
            <a:pPr lvl="1"/>
            <a:r>
              <a:rPr lang="en-US" altLang="zh-CN" sz="2000" dirty="0"/>
              <a:t>Rust user shell </a:t>
            </a:r>
            <a:r>
              <a:rPr lang="zh-CN" altLang="en-US" sz="2000" dirty="0"/>
              <a:t>能够正确运行说明 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 proc </a:t>
            </a:r>
            <a:r>
              <a:rPr lang="zh-CN" altLang="en-US" sz="2000" dirty="0"/>
              <a:t>和 </a:t>
            </a:r>
            <a:r>
              <a:rPr lang="en-US" altLang="zh-CN" sz="2000" dirty="0"/>
              <a:t>shadow process </a:t>
            </a:r>
            <a:r>
              <a:rPr lang="zh-CN" altLang="en-US" sz="2000" dirty="0"/>
              <a:t>能够同步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Cyclictest</a:t>
            </a:r>
            <a:r>
              <a:rPr lang="en-US" altLang="zh-CN" sz="2000" dirty="0"/>
              <a:t> </a:t>
            </a:r>
            <a:r>
              <a:rPr lang="zh-CN" altLang="en-US" sz="2000" dirty="0"/>
              <a:t>能够正确运行说明 </a:t>
            </a:r>
            <a:r>
              <a:rPr lang="en-US" altLang="zh-CN" sz="2000" dirty="0"/>
              <a:t>fork </a:t>
            </a:r>
            <a:r>
              <a:rPr lang="zh-CN" altLang="en-US" sz="2000" dirty="0"/>
              <a:t>后的子进程能与 </a:t>
            </a:r>
            <a:r>
              <a:rPr lang="en-US" altLang="zh-CN" sz="2000" dirty="0"/>
              <a:t>shadow process </a:t>
            </a:r>
            <a:r>
              <a:rPr lang="zh-CN" altLang="en-US" sz="2000" dirty="0"/>
              <a:t>的子进程建立同步</a:t>
            </a:r>
            <a:endParaRPr lang="en-US" altLang="zh-CN" sz="2000" dirty="0"/>
          </a:p>
          <a:p>
            <a:pPr lvl="1"/>
            <a:r>
              <a:rPr lang="zh-CN" altLang="en-US" sz="2000" dirty="0"/>
              <a:t>再次在 </a:t>
            </a:r>
            <a:r>
              <a:rPr lang="en-US" altLang="zh-CN" sz="2000" dirty="0"/>
              <a:t>user shell </a:t>
            </a:r>
            <a:r>
              <a:rPr lang="zh-CN" altLang="en-US" sz="2000" dirty="0"/>
              <a:t>中运行其他程序，证明各进程的映射是独立的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D072F4-8539-5FDE-CD09-FED848D68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88" y="1508146"/>
            <a:ext cx="8938624" cy="288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2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895</Words>
  <Application>Microsoft Office PowerPoint</Application>
  <PresentationFormat>宽屏</PresentationFormat>
  <Paragraphs>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Meiryo UI</vt:lpstr>
      <vt:lpstr>等线</vt:lpstr>
      <vt:lpstr>等线 Light</vt:lpstr>
      <vt:lpstr>黑体</vt:lpstr>
      <vt:lpstr>华文仿宋</vt:lpstr>
      <vt:lpstr>宋体</vt:lpstr>
      <vt:lpstr>Arial</vt:lpstr>
      <vt:lpstr>Office 主题​​</vt:lpstr>
      <vt:lpstr>cRTOS x Uintr 中期汇报</vt:lpstr>
      <vt:lpstr>项目背景：cRTOS</vt:lpstr>
      <vt:lpstr>前几周的铺垫工作</vt:lpstr>
      <vt:lpstr>Syscall Forwarding</vt:lpstr>
      <vt:lpstr>UserBuf 的处理</vt:lpstr>
      <vt:lpstr>Shadow Process 的地址空间同步</vt:lpstr>
      <vt:lpstr>本周进展：Nimbos 侧</vt:lpstr>
      <vt:lpstr>本周进展：Linux 侧</vt:lpstr>
      <vt:lpstr>结果展示：Cyclictest 测例</vt:lpstr>
      <vt:lpstr>未来的工作</vt:lpstr>
      <vt:lpstr>附录</vt:lpstr>
      <vt:lpstr>感谢聆听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Bohan Ran</dc:creator>
  <cp:lastModifiedBy>Bohan Ran</cp:lastModifiedBy>
  <cp:revision>87</cp:revision>
  <dcterms:created xsi:type="dcterms:W3CDTF">2025-04-10T06:50:03Z</dcterms:created>
  <dcterms:modified xsi:type="dcterms:W3CDTF">2025-04-10T09:40:36Z</dcterms:modified>
</cp:coreProperties>
</file>