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86" r:id="rId3"/>
    <p:sldId id="287" r:id="rId4"/>
    <p:sldId id="288" r:id="rId5"/>
    <p:sldId id="290" r:id="rId6"/>
    <p:sldId id="291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228725"/>
            <a:ext cx="10363200" cy="676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10363200" cy="417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  <a:latin typeface="微软雅黑" charset="0"/>
                <a:ea typeface="微软雅黑" charset="0"/>
              </a:defRPr>
            </a:lvl1pPr>
          </a:lstStyle>
          <a:p>
            <a:fld id="{E857DF4D-D974-434D-9D64-40B7405DF5F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  <a:latin typeface="微软雅黑" charset="0"/>
                <a:ea typeface="微软雅黑" charset="0"/>
              </a:defRPr>
            </a:lvl1pPr>
          </a:lstStyle>
          <a:p>
            <a:fld id="{70C12960-6E85-460F-B6E3-5B82CB31AF3D}" type="slidenum">
              <a:rPr lang="en-US" dirty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49403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1298575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7" name="图片 6" descr="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4630" y="26670"/>
            <a:ext cx="8549005" cy="6831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</a:rPr>
              <a:t>总体架构设计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axprocess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6" name="图片 5"/>
          <p:cNvPicPr/>
          <p:nvPr/>
        </p:nvPicPr>
        <p:blipFill>
          <a:blip r:embed="rId1"/>
        </p:blipFill>
        <p:spPr>
          <a:xfrm>
            <a:off x="6019165" y="1241425"/>
            <a:ext cx="5091430" cy="4843145"/>
          </a:xfrm>
          <a:prstGeom prst="rect">
            <a:avLst/>
          </a:prstGeom>
        </p:spPr>
      </p:pic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实现了会话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-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进程组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-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进程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-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线程的机制</a:t>
            </a:r>
            <a:endParaRPr lang="zh-CN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JetBrains Mono" panose="02000009000000000000" charset="0"/>
                <a:cs typeface="JetBrains Mono" panose="02000009000000000000" charset="0"/>
                <a:sym typeface="+mn-ea"/>
              </a:rPr>
              <a:t>axprocess 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</a:rPr>
              <a:t>创新点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5" name="图片 4" descr="axproces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12915" y="644525"/>
            <a:ext cx="3994785" cy="54260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62885"/>
            <a:ext cx="5386070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weak-map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当弱引用指向的值被回收（失效）时，能自动清理对应的键值对。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提供一个类似于标准库 </a:t>
            </a:r>
            <a:r>
              <a:rPr lang="zh-CN" altLang="en-US">
                <a:latin typeface="JetBrains Mono" panose="02000009000000000000" charset="0"/>
                <a:ea typeface="Noto Sans CJK SC" panose="020B0500000000000000" charset="-122"/>
                <a:cs typeface="JetBrains Mono" panose="02000009000000000000" charset="0"/>
              </a:rPr>
              <a:t>BTreeMap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的接口，但针对弱引用的特性做了适配。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提供高效迭代和访问策略，避免对已失效数据的访问。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统计操作次数，达到阈值后批量清理过期元素，不破坏所有权，避免频繁清理带来的性能开销。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weak-map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6896735" y="1730375"/>
            <a:ext cx="4563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对比使用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 </a:t>
            </a:r>
            <a:r>
              <a:rPr lang="en-US" altLang="zh-CN">
                <a:latin typeface="JetBrains Mono" panose="02000009000000000000" charset="0"/>
                <a:ea typeface="Noto Sans CJK SC" panose="020B0500000000000000" charset="-122"/>
                <a:cs typeface="JetBrains Mono" panose="02000009000000000000" charset="0"/>
              </a:rPr>
              <a:t>BTreeMap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 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需要手动管理弱引用，删除无效项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255" y="2455545"/>
            <a:ext cx="6028055" cy="258381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730" y="2455545"/>
            <a:ext cx="5575935" cy="25838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JetBrains Mono" panose="02000009000000000000" charset="0"/>
                <a:cs typeface="JetBrains Mono" panose="02000009000000000000" charset="0"/>
              </a:rPr>
              <a:t>axns (new)</a:t>
            </a:r>
            <a:endParaRPr lang="en-US" altLang="zh-CN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6830060" cy="942340"/>
          </a:xfrm>
        </p:spPr>
        <p:txBody>
          <a:bodyPr/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为了解决原先的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 axns 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模块存在内存泄漏、功能欠缺等问题，我们重新设计了全新的资源命名空间模块</a:t>
            </a:r>
            <a:endParaRPr lang="en-US" altLang="zh-CN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230" y="3277870"/>
            <a:ext cx="4296410" cy="20231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9645" y="3277870"/>
            <a:ext cx="3927475" cy="2023110"/>
          </a:xfrm>
          <a:prstGeom prst="rect">
            <a:avLst/>
          </a:prstGeom>
        </p:spPr>
      </p:pic>
      <p:pic>
        <p:nvPicPr>
          <p:cNvPr id="9" name="图片 8" descr="axn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7120" y="1284605"/>
            <a:ext cx="2447290" cy="50069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746500" y="5634990"/>
            <a:ext cx="5091430" cy="391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latin typeface="JetBrains Mono" panose="02000009000000000000" charset="0"/>
                <a:cs typeface="JetBrains Mono" panose="02000009000000000000" charset="0"/>
                <a:sym typeface="+mn-ea"/>
              </a:rPr>
              <a:t>ResArc = pointer to &lt;ResInner,Data&gt;</a:t>
            </a:r>
            <a:endParaRPr lang="en-US" altLang="zh-CN">
              <a:latin typeface="JetBrains Mono" panose="02000009000000000000" charset="0"/>
              <a:cs typeface="JetBrains Mono" panose="02000009000000000000" charset="0"/>
              <a:sym typeface="+mn-ea"/>
            </a:endParaRPr>
          </a:p>
        </p:txBody>
      </p:sp>
      <p:cxnSp>
        <p:nvCxnSpPr>
          <p:cNvPr id="13" name="直接箭头连接符 12"/>
          <p:cNvCxnSpPr>
            <a:endCxn id="8" idx="2"/>
          </p:cNvCxnSpPr>
          <p:nvPr/>
        </p:nvCxnSpPr>
        <p:spPr>
          <a:xfrm flipH="1" flipV="1">
            <a:off x="6743700" y="5300980"/>
            <a:ext cx="389255" cy="3917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8302625" y="5692775"/>
            <a:ext cx="741680" cy="66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JetBrains Mono" panose="02000009000000000000" charset="0"/>
                <a:cs typeface="JetBrains Mono" panose="02000009000000000000" charset="0"/>
              </a:rPr>
              <a:t>#[extern_trait]</a:t>
            </a:r>
            <a:endParaRPr lang="zh-CN" altLang="en-US">
              <a:latin typeface="JetBrains Mono" panose="02000009000000000000" charset="0"/>
              <a:cs typeface="JetBrains Mono" panose="02000009000000000000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040" y="3560445"/>
            <a:ext cx="5182870" cy="23914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3074035"/>
            <a:ext cx="4044950" cy="2877820"/>
          </a:xfrm>
          <a:prstGeom prst="rect">
            <a:avLst/>
          </a:prstGeom>
        </p:spPr>
      </p:pic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914400" y="1905000"/>
            <a:ext cx="5815965" cy="1567815"/>
          </a:xfrm>
        </p:spPr>
        <p:txBody>
          <a:bodyPr>
            <a:normAutofit fontScale="90000"/>
          </a:bodyPr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对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 </a:t>
            </a:r>
            <a:r>
              <a:rPr lang="en-US" altLang="zh-CN">
                <a:latin typeface="JetBrains Mono" panose="02000009000000000000" charset="0"/>
                <a:ea typeface="Noto Sans CJK SC" panose="020B0500000000000000" charset="-122"/>
                <a:cs typeface="JetBrains Mono" panose="02000009000000000000" charset="0"/>
              </a:rPr>
              <a:t>crate_interface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 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的功能改进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但是实际上差异很大，代码也是完全重写的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r>
              <a:rPr 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对编译器隐藏实现细节，直到链接时确定真正的实现</a:t>
            </a:r>
            <a:endParaRPr lang="zh-CN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对 ArceOS 的改进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buAutoNum type="arabicPeriod"/>
            </a:pP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硬件抽象层 axhal</a:t>
            </a:r>
            <a:endParaRPr lang="en-US" altLang="zh-CN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统一不同平台上 syscall 前后 pc 自增的行为</a:t>
            </a:r>
            <a:endParaRPr lang="en-US" altLang="zh-CN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在 x86-64 和 aarch64 上实现了内核态与用户态的 thread local 寄存器隔离</a:t>
            </a:r>
            <a:endParaRPr lang="en-US" altLang="zh-CN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pPr marL="457200" lvl="0" indent="-457200">
              <a:buAutoNum type="arabicPeriod"/>
            </a:pP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内存管理模块 axmm</a:t>
            </a:r>
            <a:endParaRPr lang="en-US" altLang="zh-CN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修复错误的页表查询结果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（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page_table_multiarch 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的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 bug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）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修复地址空间克隆行为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pPr marL="457200" lvl="0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其他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同步原语模块 axsync 引入 lock_api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改进 IO 性能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cs typeface="Noto Sans CJK SC" panose="020B0500000000000000" charset="-122"/>
              </a:rPr>
              <a:t>对 Starry OS 的改进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  <a:cs typeface="Noto Sans CJK SC" panose="020B05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</a:rPr>
              <a:t>改进项目结构：分割成一个 workspace 里的三个 crate，移除 arceos_posix_api 依赖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457200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</a:rPr>
              <a:t>用户程序启动：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</a:rPr>
              <a:t>execve 支持参数和环境变量，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  <a:sym typeface="+mn-ea"/>
              </a:rPr>
              <a:t>修复内存泄漏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</a:rPr>
              <a:t>进程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</a:rPr>
              <a:t>基于</a:t>
            </a:r>
            <a:r>
              <a:rPr lang="en-US" altLang="zh-CN">
                <a:latin typeface="Noto Sans CJK SC" panose="020B0500000000000000" charset="-122"/>
                <a:ea typeface="Noto Sans CJK SC" panose="020B0500000000000000" charset="-122"/>
              </a:rPr>
              <a:t> shlex </a:t>
            </a: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</a:rPr>
              <a:t>解析测例命令行参数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r>
              <a:rPr lang="zh-CN" altLang="en-US">
                <a:latin typeface="Noto Sans CJK SC" panose="020B0500000000000000" charset="-122"/>
                <a:ea typeface="Noto Sans CJK SC" panose="020B0500000000000000" charset="-122"/>
              </a:rPr>
              <a:t>初始化脚本</a:t>
            </a:r>
            <a:endParaRPr lang="zh-CN" altLang="en-US">
              <a:latin typeface="Noto Sans CJK SC" panose="020B0500000000000000" charset="-122"/>
              <a:ea typeface="Noto Sans CJK SC" panose="020B0500000000000000" charset="-122"/>
            </a:endParaRPr>
          </a:p>
          <a:p>
            <a:pPr marL="914400" lvl="1" indent="-457200">
              <a:buAutoNum type="arabicPeriod"/>
            </a:pPr>
            <a:endParaRPr lang="zh-CN" altLang="en-US">
              <a:latin typeface="Noto Sans CJK SC" panose="020B0500000000000000" charset="-122"/>
              <a:ea typeface="Noto Sans CJK SC" panose="020B0500000000000000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726</Words>
  <Application>WPS 演示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微软雅黑</vt:lpstr>
      <vt:lpstr>微软雅黑</vt:lpstr>
      <vt:lpstr>Arial Unicode MS</vt:lpstr>
      <vt:lpstr>Grandview Display</vt:lpstr>
      <vt:lpstr>C059</vt:lpstr>
      <vt:lpstr>Calibri</vt:lpstr>
      <vt:lpstr>Noto Sans CJK SC</vt:lpstr>
      <vt:lpstr>JetBrains Mono</vt:lpstr>
      <vt:lpstr>JetBrains Mono ExtraBold</vt:lpstr>
      <vt:lpstr>Noto Color Emoji</vt:lpstr>
      <vt:lpstr>DashVTI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mizu</cp:lastModifiedBy>
  <cp:revision>102</cp:revision>
  <dcterms:created xsi:type="dcterms:W3CDTF">2025-05-29T12:17:45Z</dcterms:created>
  <dcterms:modified xsi:type="dcterms:W3CDTF">2025-05-29T12:17:45Z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A2BE0A6CF384058EA54638687F721DF6_42</vt:lpwstr>
  </property>
  <property fmtid="{D5CDD505-2E9C-101B-9397-08002B2CF9AE}" pid="3" name="KSOProductBuildVer">
    <vt:lpwstr>2052-12.1.0.17900</vt:lpwstr>
  </property>
</Properties>
</file>