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948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029B2E-FAA6-426F-8CDF-16653BECF2A3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EB58-2D3E-49B7-A1E2-EE868E0BE4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784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*</a:t>
            </a:r>
            <a:r>
              <a:rPr lang="zh-CN" altLang="en-US"/>
              <a:t>我们鼓励开源共享，愿意分享我们的进展，借鉴其他同学的进展，但我们为了证明我们的能力，特意在每周没有进行任何参考</a:t>
            </a:r>
            <a:endParaRPr lang="en-US" altLang="zh-CN"/>
          </a:p>
          <a:p>
            <a:r>
              <a:rPr lang="en-US"/>
              <a:t>*</a:t>
            </a:r>
            <a:r>
              <a:rPr lang="zh-CN" altLang="en-US"/>
              <a:t>“本周进展”指的是自上周四到本周四的进展</a:t>
            </a:r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EB58-2D3E-49B7-A1E2-EE868E0BE45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833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EB58-2D3E-49B7-A1E2-EE868E0BE45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16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EB58-2D3E-49B7-A1E2-EE868E0BE451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20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EB58-2D3E-49B7-A1E2-EE868E0BE451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1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5643F-6BD4-8567-0ED7-0CA55A149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0EF37-8ACB-CF00-E4CB-13B83ABB5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D3228-B87B-8B28-E42F-18A51B84B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4FEB40-8553-BBF2-355D-E6285679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27C29F-5BB4-10D2-3E97-F1E0807D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18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B9EC4-332D-FE1C-C94D-F85DED76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83834C-9E36-8627-8C5D-BD4FD0609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DE850C-ABB3-B733-4B96-91F1F37A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D6ED9-CCE7-9099-4778-71878250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2E960-AEA4-D911-1343-B91A6AC0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0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596CE3-2227-B15B-7BDC-56C0DDED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7D03C8-C6AB-466B-EDF1-396D3A5CA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67E31F-BD6F-2D3B-E708-FAB0010B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A235F-FBF4-2C4D-E0ED-8FA95226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198A-D42D-860D-F9CD-BFF5D30E7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85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E1BD4-7506-4028-6D85-95CE35642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69381-1934-455F-9697-01667BE88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D48BA-9BE2-0BBE-6FCC-D1C156A7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46B97-3EFE-D478-3F9B-EC5E4F18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BE0AF-F8E2-9540-6C81-09C54801A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406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852BD-B975-ADE1-6E8A-6F24F9ED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FF772C-F71D-B835-98A5-285DE53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4380D-7F28-D6A1-ED6D-2CF95692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DDF65-0C6C-10B3-10FD-ED402FE8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0D628-F978-17D4-2C74-37BAC83E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85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78B36E-BB1A-8A80-3909-C917DA2B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C1BDE4-2852-6BD9-7A24-69F730E4C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B3D4F-05E1-9414-203D-0AFE2BF44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3F7F71-D656-325B-ACFD-1217CED8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DE66C-1A9F-7532-FD3B-89DC461B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44E0F0-5EB2-24E8-E72E-9573FBF5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10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A13E0-B3A3-C176-8648-66E08CBB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4F72A0-6ACD-587A-23A2-4FBF20B9D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8EB6B-A530-F58D-7A99-8E8E92CC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EC48A-DC7A-94CB-8461-EB42F0014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0C51701-8A59-452F-DDFF-B7F5A3030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7B899D-6337-2437-1E9F-737F96C3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1E8585-9D33-DD8B-D519-67028AD0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ABA956-F647-A5E7-3256-30DB35B0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68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267A7-92F1-F7AB-DE46-5FEADA5A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479AD1-1A7D-0393-744D-0C6FB310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30FEA-CF73-8F6A-5FB9-7EEE914F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A11DB-B69E-8D76-D533-AABC2A04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7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2810D9-CC6C-258E-F98D-A45BFFBC0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849F64-6E11-3333-87CF-CDC9B694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B29FC-D1CC-84D1-4813-6F508A104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964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6F4C5E-83AA-1C5F-B426-EC7DE23D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39DDE5-8817-FC7C-4026-BA8EBECC1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0F2DAA-394D-14A9-0925-A4162F5DD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7376A-CDB0-5CCA-EE0B-1EDF500F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A3590C-7801-F66B-9F87-B00ABD01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A96418-F549-0D8B-A73D-F45F157BA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2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F1327-0595-50EC-511A-6DC47FB2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CBD207-7E1F-54E4-9E9A-16CF241D6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61E4B6-0F36-808D-E603-DC2E4384D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31959-3FD3-58A0-1EFD-7B4701D6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90F61-0FB3-265C-00E5-F702ECE3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04D43-6DB6-9F00-2FBC-F4564D0F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01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47C268-6AF6-7A0C-F1A4-07A43F90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A89BAE-97FB-B8BD-6BC1-BBA90365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19DB7-8D6D-6BEA-5A8D-9DA93FF44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08B1B-45CB-43BB-B871-A8D2528B91E9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2AF66-4299-40B8-1D7F-B26BB62D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4BA74-7C00-2BBE-DC79-3DB0BD7BB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5045A-02E6-442E-BED0-D64B98186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40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wpgwmm3j31.feishu.cn/docx/TGpqdartwoO8U1xerL6cEoEWn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956C1-E2BF-74E4-4F0C-A16DC23F9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操作系统中期</a:t>
            </a:r>
            <a:br>
              <a:rPr lang="en-US" altLang="zh-CN"/>
            </a:br>
            <a:r>
              <a:rPr lang="zh-CN" altLang="en-US"/>
              <a:t>进展汇报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D9946F-911F-5C68-8EEA-32C6D46253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undefined os</a:t>
            </a:r>
            <a:r>
              <a:rPr lang="zh-CN" altLang="en-US"/>
              <a:t>组</a:t>
            </a:r>
            <a:endParaRPr lang="en-US" altLang="zh-CN"/>
          </a:p>
          <a:p>
            <a:r>
              <a:rPr lang="zh-CN" altLang="en-US"/>
              <a:t>徐子航 黄雨婕 宋建昊</a:t>
            </a:r>
            <a:endParaRPr lang="en-US" altLang="zh-CN"/>
          </a:p>
          <a:p>
            <a:r>
              <a:rPr lang="en-GB"/>
              <a:t>2025/4/10</a:t>
            </a:r>
          </a:p>
        </p:txBody>
      </p:sp>
    </p:spTree>
    <p:extLst>
      <p:ext uri="{BB962C8B-B14F-4D97-AF65-F5344CB8AC3E}">
        <p14:creationId xmlns:p14="http://schemas.microsoft.com/office/powerpoint/2010/main" val="248219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E895A-8E1A-991D-AC94-7652005FE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我们修复了大量原有代码中的问题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08D95-916D-879E-D61D-85D3DFD3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为了修复这些系统调用，我需要反复进行调试，确认出现问题的系统调用；然后仔细阅读</a:t>
            </a:r>
            <a:r>
              <a:rPr lang="en-US" altLang="zh-CN"/>
              <a:t>POSIX</a:t>
            </a:r>
            <a:r>
              <a:rPr lang="zh-CN" altLang="en-US"/>
              <a:t>文档，找出这些系统调用实现错误的地方</a:t>
            </a:r>
            <a:endParaRPr lang="en-US" altLang="zh-CN"/>
          </a:p>
          <a:p>
            <a:r>
              <a:rPr lang="zh-CN" altLang="en-US"/>
              <a:t>部分系统调用存在缺陷，这可能是开发过程中考虑不周或忽视边界情况导致的</a:t>
            </a:r>
            <a:endParaRPr lang="en-US" altLang="zh-CN"/>
          </a:p>
          <a:p>
            <a:r>
              <a:rPr lang="zh-CN" altLang="en-US"/>
              <a:t>部分系统调用功能不全，或者仅仅是为了过测例而随便实现的</a:t>
            </a:r>
            <a:endParaRPr lang="en-US" altLang="zh-CN"/>
          </a:p>
          <a:p>
            <a:r>
              <a:rPr lang="zh-CN" altLang="en-US"/>
              <a:t>为了杜绝上述现象，我在实现新的系统调用时，会完全按照</a:t>
            </a:r>
            <a:r>
              <a:rPr lang="en-US" altLang="zh-CN"/>
              <a:t>POSIX</a:t>
            </a:r>
            <a:r>
              <a:rPr lang="zh-CN" altLang="en-US"/>
              <a:t>规范编写，即使测例没有涉及的输入组合也尽量做到可以正确处理，同时使用</a:t>
            </a:r>
            <a:r>
              <a:rPr lang="en-US" altLang="zh-CN"/>
              <a:t>TODO</a:t>
            </a:r>
            <a:r>
              <a:rPr lang="zh-CN" altLang="en-US"/>
              <a:t>文档或者运行时警告来标注实现不全的部分，以免不完善的系统调用给后面的开发带来麻烦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117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AECA2-58FB-F7AC-BBF4-0C0BA8B8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我们实现了大量新的系统调用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AA12F4-7AC7-0AA2-3DEE-D6D9C588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14755"/>
          </a:xfrm>
        </p:spPr>
        <p:txBody>
          <a:bodyPr/>
          <a:lstStyle/>
          <a:p>
            <a:r>
              <a:rPr lang="zh-CN" altLang="en-US"/>
              <a:t>如上所述，我在实现新的系统调用时尽力遵循规范，以及平台特定的结构体规范，考虑更多的边界情况，实现了一系列的系统调用。下面是部分我新实现的系统调用，几乎完全符合</a:t>
            </a:r>
            <a:r>
              <a:rPr lang="en-US" altLang="zh-CN"/>
              <a:t>POSIX</a:t>
            </a:r>
            <a:r>
              <a:rPr lang="zh-CN" altLang="en-US"/>
              <a:t>规范：</a:t>
            </a:r>
            <a:endParaRPr lang="en-US" altLang="zh-CN"/>
          </a:p>
          <a:p>
            <a:r>
              <a:rPr lang="en-US" altLang="zh-CN"/>
              <a:t>readv</a:t>
            </a:r>
            <a:r>
              <a:rPr lang="zh-CN" altLang="en-US"/>
              <a:t>：批量读操作</a:t>
            </a:r>
            <a:endParaRPr lang="en-US" altLang="zh-CN"/>
          </a:p>
          <a:p>
            <a:r>
              <a:rPr lang="en-US" altLang="zh-CN"/>
              <a:t>pread64: </a:t>
            </a:r>
            <a:r>
              <a:rPr lang="zh-CN" altLang="en-US"/>
              <a:t>指定偏移量读操作</a:t>
            </a:r>
            <a:endParaRPr lang="en-US" altLang="zh-CN"/>
          </a:p>
          <a:p>
            <a:r>
              <a:rPr lang="en-US" altLang="zh-CN"/>
              <a:t>sendfile: </a:t>
            </a:r>
            <a:r>
              <a:rPr lang="zh-CN" altLang="en-US"/>
              <a:t>直接进行文件内容拷贝</a:t>
            </a:r>
            <a:endParaRPr lang="en-US" altLang="zh-CN"/>
          </a:p>
          <a:p>
            <a:r>
              <a:rPr lang="en-US" altLang="zh-CN"/>
              <a:t>poll, ppoll: </a:t>
            </a:r>
            <a:r>
              <a:rPr lang="zh-CN" altLang="en-US"/>
              <a:t>监视多个文件状态改变</a:t>
            </a:r>
            <a:endParaRPr lang="en-US" altLang="zh-CN"/>
          </a:p>
          <a:p>
            <a:r>
              <a:rPr lang="en-US" altLang="zh-CN"/>
              <a:t>stat,</a:t>
            </a:r>
            <a:r>
              <a:rPr lang="zh-CN" altLang="en-US"/>
              <a:t> </a:t>
            </a:r>
            <a:r>
              <a:rPr lang="en-US" altLang="zh-CN"/>
              <a:t>lstat, fstat, fstatat, statx</a:t>
            </a:r>
            <a:r>
              <a:rPr lang="zh-CN" altLang="en-US"/>
              <a:t>：获取文件</a:t>
            </a:r>
            <a:r>
              <a:rPr lang="en-US" altLang="zh-CN"/>
              <a:t>/</a:t>
            </a:r>
            <a:r>
              <a:rPr lang="zh-CN" altLang="en-US"/>
              <a:t>目录的</a:t>
            </a:r>
            <a:r>
              <a:rPr lang="en-US" altLang="zh-CN"/>
              <a:t>stat</a:t>
            </a:r>
            <a:r>
              <a:rPr lang="zh-CN" altLang="en-US"/>
              <a:t>信息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20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A32C7-137C-F3D1-C38F-89BD8DB17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我们实现了大量新的系统调用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2A1EB8-C786-EC59-D3C8-22744F8B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在底层库代码的支持下，我们还实现了</a:t>
            </a:r>
            <a:r>
              <a:rPr lang="en-US" altLang="zh-CN"/>
              <a:t>statfs, unlink, dup2, pipe, pipe2,utimensat</a:t>
            </a:r>
            <a:r>
              <a:rPr lang="zh-CN" altLang="en-US"/>
              <a:t>等一系列系统调用，考虑了不同平台下系统调用种类和功能上的差异，做到了最大的兼容性。</a:t>
            </a:r>
            <a:endParaRPr lang="en-US" altLang="zh-CN"/>
          </a:p>
          <a:p>
            <a:r>
              <a:rPr lang="zh-CN" altLang="en-US"/>
              <a:t>我们在遇到部分未实现的系统调用时，还会“诚实地”为应用程序返回</a:t>
            </a:r>
            <a:r>
              <a:rPr lang="en-US" altLang="zh-CN"/>
              <a:t>ENOSYS</a:t>
            </a:r>
            <a:r>
              <a:rPr lang="zh-CN" altLang="en-US"/>
              <a:t>来告诉程序没有实现这个系统调用，给了程序自行选择替代方案的机会。</a:t>
            </a:r>
            <a:endParaRPr lang="en-US" altLang="zh-CN"/>
          </a:p>
          <a:p>
            <a:r>
              <a:rPr lang="zh-CN" altLang="en-US"/>
              <a:t>目前代码结构非常混乱，我们在积极探索优化代码框架的方案，使得代码更加结构化，增加解耦程度，增加可移植性。</a:t>
            </a:r>
            <a:endParaRPr lang="en-US" altLang="zh-CN"/>
          </a:p>
          <a:p>
            <a:r>
              <a:rPr lang="zh-CN" altLang="en-US"/>
              <a:t>限于篇幅，详细的实现过程将由其他两位同学来介绍。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384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50751D-1E30-F7DF-7BB4-AE6E99C8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我们提出了新的系统调用实现范式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381836-B131-DDD6-7B83-DF6FC8A4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当前项目代码中混合了</a:t>
            </a:r>
            <a:r>
              <a:rPr lang="en-US" altLang="zh-CN"/>
              <a:t>ArceOS</a:t>
            </a:r>
            <a:r>
              <a:rPr lang="zh-CN" altLang="en-US"/>
              <a:t>的底层模块、</a:t>
            </a:r>
            <a:r>
              <a:rPr lang="en-US" altLang="zh-CN"/>
              <a:t>ArceOS</a:t>
            </a:r>
            <a:r>
              <a:rPr lang="zh-CN" altLang="en-US"/>
              <a:t>的部分</a:t>
            </a:r>
            <a:r>
              <a:rPr lang="en-US" altLang="zh-CN"/>
              <a:t>posix syscall</a:t>
            </a:r>
            <a:r>
              <a:rPr lang="zh-CN" altLang="en-US"/>
              <a:t>实现、</a:t>
            </a:r>
            <a:r>
              <a:rPr lang="en-US" altLang="zh-CN"/>
              <a:t>Starry</a:t>
            </a:r>
            <a:r>
              <a:rPr lang="zh-CN" altLang="en-US"/>
              <a:t>项目的旧代码、</a:t>
            </a:r>
            <a:r>
              <a:rPr lang="en-US" altLang="zh-CN"/>
              <a:t>StarryNext</a:t>
            </a:r>
            <a:r>
              <a:rPr lang="zh-CN" altLang="en-US"/>
              <a:t>的新</a:t>
            </a:r>
            <a:r>
              <a:rPr lang="en-US" altLang="zh-CN"/>
              <a:t>posix api</a:t>
            </a:r>
            <a:r>
              <a:rPr lang="zh-CN" altLang="en-US"/>
              <a:t>等内容，往往执行一个系统调用要层层包装嵌套：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这种方式冗杂繁复，存在太多没必要的嵌套，不利于调试和实现</a:t>
            </a:r>
            <a:br>
              <a:rPr lang="en-US" altLang="zh-CN"/>
            </a:br>
            <a:endParaRPr lang="en-GB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0993FDA-DB90-0BBA-09AE-E845395D3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4314"/>
            <a:ext cx="12192000" cy="191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71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FE664-BB62-52AB-5A12-2FE4E7CC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我们提出了新的系统调用实现范式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B5AC3D-8C6E-3560-E9DD-E362B7CA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13334" cy="4351338"/>
          </a:xfrm>
        </p:spPr>
        <p:txBody>
          <a:bodyPr/>
          <a:lstStyle/>
          <a:p>
            <a:r>
              <a:rPr lang="zh-CN" altLang="en-US"/>
              <a:t>我们认为有必要对项目结构进行调整，通过分层解耦来增加</a:t>
            </a:r>
            <a:r>
              <a:rPr lang="en-US" altLang="zh-CN"/>
              <a:t>API</a:t>
            </a:r>
            <a:r>
              <a:rPr lang="zh-CN" altLang="en-US"/>
              <a:t>的通用性，更好地适应不同的架构，便于统一相近系统调用的实现</a:t>
            </a:r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8EBB1B1-9B2E-8024-FAFF-9DC74FB06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3583"/>
            <a:ext cx="12192000" cy="202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26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F82AD-2F2A-AF84-9D17-4A081CF3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我们提出了新的系统调用实现范式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F9B98-CC22-56FB-7BD2-CE18F009D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以</a:t>
            </a:r>
            <a:r>
              <a:rPr lang="en-US" altLang="zh-CN"/>
              <a:t>stat</a:t>
            </a:r>
            <a:r>
              <a:rPr lang="zh-CN" altLang="en-US"/>
              <a:t>系列系统调用为例，他们是一系列相近的系统调用，主要表现为参数类型的不同和细节行为处理的不同</a:t>
            </a:r>
            <a:endParaRPr lang="en-US" altLang="zh-CN"/>
          </a:p>
          <a:p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849928-DD3E-4D3C-5A6D-E6649F1B4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08549"/>
            <a:ext cx="8448675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1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D0C17-DBFC-48D2-74FE-AB9F112F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我们提出了新的系统调用实现范式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43C2C-FB4D-AC36-4A6A-03E8CFEB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07420" cy="4351338"/>
          </a:xfrm>
        </p:spPr>
        <p:txBody>
          <a:bodyPr/>
          <a:lstStyle/>
          <a:p>
            <a:r>
              <a:rPr lang="zh-CN" altLang="en-US"/>
              <a:t>不同架构下</a:t>
            </a:r>
            <a:r>
              <a:rPr lang="en-US" altLang="zh-CN"/>
              <a:t>syscall</a:t>
            </a:r>
            <a:r>
              <a:rPr lang="zh-CN" altLang="en-US"/>
              <a:t>结果要写入的</a:t>
            </a:r>
            <a:r>
              <a:rPr lang="en-US" altLang="zh-CN"/>
              <a:t>stat</a:t>
            </a:r>
            <a:r>
              <a:rPr lang="zh-CN" altLang="en-US"/>
              <a:t>结构体不同，表现为字段顺序不同，字段大小不同，结构体总长度不同</a:t>
            </a:r>
            <a:endParaRPr lang="en-US" altLang="zh-CN"/>
          </a:p>
          <a:p>
            <a:r>
              <a:rPr lang="zh-CN" altLang="en-US"/>
              <a:t>图中的子类型长度也不一致，例如</a:t>
            </a:r>
            <a:r>
              <a:rPr lang="en-US" altLang="zh-CN"/>
              <a:t>mode_t</a:t>
            </a:r>
            <a:r>
              <a:rPr lang="zh-CN" altLang="en-US"/>
              <a:t>的长度也不相同</a:t>
            </a:r>
            <a:endParaRPr lang="en-GB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D8DA43-6BA1-E7A6-D18A-33A2AB3C8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38" y="1524000"/>
            <a:ext cx="64389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19EAFB-C96C-E028-4A30-3869C937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我们提出了新的系统调用实现范式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A23D4D-E345-FF38-DAFC-463187ADC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hlinkClick r:id="rId3"/>
              </a:rPr>
              <a:t>‬‌​‍﻿‬​​‬⁠​​﻿​​​‌‍​‌⁠​‌⁠​​​‍​​‍​​⁠​​‌画板文档 </a:t>
            </a:r>
            <a:r>
              <a:rPr lang="en-US" altLang="zh-CN">
                <a:hlinkClick r:id="rId3"/>
              </a:rPr>
              <a:t>- </a:t>
            </a:r>
            <a:r>
              <a:rPr lang="zh-CN" altLang="en-US">
                <a:hlinkClick r:id="rId3"/>
              </a:rPr>
              <a:t>飞书云文档</a:t>
            </a:r>
            <a:r>
              <a:rPr lang="en-US" altLang="zh-CN"/>
              <a:t>(</a:t>
            </a:r>
            <a:r>
              <a:rPr lang="en-US" altLang="zh-CN">
                <a:hlinkClick r:id="rId3"/>
              </a:rPr>
              <a:t>https://iwpgwmm3j31.feishu.cn/docx/TGpqdartwoO8U1xerL6cEoEWnMd</a:t>
            </a:r>
            <a:r>
              <a:rPr lang="en-US" altLang="zh-CN"/>
              <a:t>)</a:t>
            </a:r>
          </a:p>
          <a:p>
            <a:endParaRPr lang="en-GB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E1885D-311A-646F-A8EA-D11B43E83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76912"/>
            <a:ext cx="12192000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53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DDC20-8C35-EE07-B387-7977033C9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未来展望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2DCBC6-5642-3F9E-836C-1D8CF609B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7035" cy="4351338"/>
          </a:xfrm>
        </p:spPr>
        <p:txBody>
          <a:bodyPr/>
          <a:lstStyle/>
          <a:p>
            <a:r>
              <a:rPr lang="zh-CN" altLang="en-US"/>
              <a:t>目前我们还遇到了许多尚未修复的问题，包括底层</a:t>
            </a:r>
            <a:r>
              <a:rPr lang="en-US" altLang="zh-CN"/>
              <a:t>ArceOS</a:t>
            </a:r>
            <a:r>
              <a:rPr lang="zh-CN" altLang="en-US"/>
              <a:t>相关的一些问题，例如在</a:t>
            </a:r>
            <a:r>
              <a:rPr lang="en-US" altLang="zh-CN"/>
              <a:t>x86_64</a:t>
            </a:r>
            <a:r>
              <a:rPr lang="zh-CN" altLang="en-US"/>
              <a:t>平台下，特定场景下时钟中断无法触发</a:t>
            </a:r>
            <a:endParaRPr lang="en-US" altLang="zh-CN"/>
          </a:p>
          <a:p>
            <a:r>
              <a:rPr lang="zh-CN" altLang="en-US"/>
              <a:t>还有来自底层库的问题，如</a:t>
            </a:r>
            <a:r>
              <a:rPr lang="en-US" altLang="zh-CN"/>
              <a:t>fd table</a:t>
            </a:r>
            <a:r>
              <a:rPr lang="zh-CN" altLang="en-US"/>
              <a:t>依赖的底层库</a:t>
            </a:r>
            <a:r>
              <a:rPr lang="en-US" altLang="zh-CN"/>
              <a:t>Bitmaps</a:t>
            </a:r>
            <a:r>
              <a:rPr lang="zh-CN" altLang="en-US"/>
              <a:t>不能满足</a:t>
            </a:r>
            <a:r>
              <a:rPr lang="en-US" altLang="zh-CN"/>
              <a:t>riscv64</a:t>
            </a:r>
            <a:r>
              <a:rPr lang="zh-CN" altLang="en-US"/>
              <a:t>的对齐要求，在</a:t>
            </a:r>
            <a:r>
              <a:rPr lang="en-US" altLang="zh-CN"/>
              <a:t>debug</a:t>
            </a:r>
            <a:r>
              <a:rPr lang="zh-CN" altLang="en-US"/>
              <a:t>模式下会触发</a:t>
            </a:r>
            <a:r>
              <a:rPr lang="en-US" altLang="zh-CN"/>
              <a:t>rust</a:t>
            </a:r>
            <a:r>
              <a:rPr lang="zh-CN" altLang="en-US"/>
              <a:t>的检查而</a:t>
            </a:r>
            <a:r>
              <a:rPr lang="en-US" altLang="zh-CN"/>
              <a:t>panic</a:t>
            </a:r>
            <a:r>
              <a:rPr lang="zh-CN" altLang="en-US"/>
              <a:t>，尚不确定这个指针不满足对齐要求是否对正确性产生影响</a:t>
            </a:r>
            <a:endParaRPr lang="en-US" altLang="zh-CN"/>
          </a:p>
          <a:p>
            <a:r>
              <a:rPr lang="zh-CN" altLang="en-US"/>
              <a:t>目前我们的工作主要集中于文件操作相关，因为</a:t>
            </a:r>
            <a:r>
              <a:rPr lang="en-US" altLang="zh-CN"/>
              <a:t>busybox</a:t>
            </a:r>
            <a:r>
              <a:rPr lang="zh-CN" altLang="en-US"/>
              <a:t>许多功能都与文件相关。未来我们会进军</a:t>
            </a:r>
            <a:r>
              <a:rPr lang="en-US" altLang="zh-CN"/>
              <a:t>pthread</a:t>
            </a:r>
            <a:r>
              <a:rPr lang="zh-CN" altLang="en-US"/>
              <a:t>和锁相关的领域，探索更多的测例。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8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4F915-FBE4-A63B-4836-23326D3F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我们的进展</a:t>
            </a:r>
            <a:endParaRPr lang="en-GB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6A777A3-79C2-D641-049A-AABCDB0E7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419" y="1658858"/>
            <a:ext cx="10350381" cy="4768762"/>
          </a:xfrm>
        </p:spPr>
      </p:pic>
    </p:spTree>
    <p:extLst>
      <p:ext uri="{BB962C8B-B14F-4D97-AF65-F5344CB8AC3E}">
        <p14:creationId xmlns:p14="http://schemas.microsoft.com/office/powerpoint/2010/main" val="11549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D8719-D03E-938B-E65D-2CC704E7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我们的进展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E02AB-45B7-2078-A5A3-DB5021B6A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我们近一周里面投入了大量的时间来学习</a:t>
            </a:r>
            <a:r>
              <a:rPr lang="en-US" altLang="zh-CN"/>
              <a:t>OS</a:t>
            </a:r>
            <a:r>
              <a:rPr lang="zh-CN" altLang="en-US"/>
              <a:t>相关的内容，进一步实现新的系统调用，重新实现部分已有的有缺陷的系统调用，完善了项目结构。</a:t>
            </a:r>
            <a:endParaRPr lang="en-US" altLang="zh-CN"/>
          </a:p>
          <a:p>
            <a:r>
              <a:rPr lang="zh-CN" altLang="en-US"/>
              <a:t>这一周中，我们对</a:t>
            </a:r>
            <a:r>
              <a:rPr lang="en-US" altLang="zh-CN"/>
              <a:t>OS</a:t>
            </a:r>
            <a:r>
              <a:rPr lang="zh-CN" altLang="en-US"/>
              <a:t>的理解有了飞速的进步，用队友的话说，就是“入门了”，“写上头了”。我们的目标不再仅仅是要参赛替代考试，更希望能写一个实用级别的</a:t>
            </a:r>
            <a:r>
              <a:rPr lang="en-US" altLang="zh-CN"/>
              <a:t>OS</a:t>
            </a:r>
            <a:r>
              <a:rPr lang="zh-CN" altLang="en-US"/>
              <a:t>，在比赛中取得佳绩。</a:t>
            </a:r>
            <a:endParaRPr lang="en-US" altLang="zh-CN"/>
          </a:p>
          <a:p>
            <a:r>
              <a:rPr lang="zh-CN" altLang="en-US"/>
              <a:t>我们的代码调试能力和工具使用能力</a:t>
            </a:r>
            <a:r>
              <a:rPr lang="en-US" altLang="zh-CN"/>
              <a:t>(</a:t>
            </a:r>
            <a:r>
              <a:rPr lang="zh-CN" altLang="en-US"/>
              <a:t>如</a:t>
            </a:r>
            <a:r>
              <a:rPr lang="en-US" altLang="zh-CN"/>
              <a:t>strace, gdb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也有了极大的进步，我们现在的开发更加得心应手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75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EB1CC-E996-D4C8-31DF-47B3766C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我们的进展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5BA62-BCCB-11FA-E092-4EE81CE4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这一周中，我们投入了大量的时间来进行开发和学习，我们平均</a:t>
            </a:r>
            <a:r>
              <a:rPr lang="zh-CN" altLang="en-US" b="1"/>
              <a:t>每人每天</a:t>
            </a:r>
            <a:r>
              <a:rPr lang="zh-CN" altLang="en-US"/>
              <a:t>在</a:t>
            </a:r>
            <a:r>
              <a:rPr lang="en-US" altLang="zh-CN"/>
              <a:t>OS</a:t>
            </a:r>
            <a:r>
              <a:rPr lang="zh-CN" altLang="en-US"/>
              <a:t>上花费的时间超过</a:t>
            </a:r>
            <a:r>
              <a:rPr lang="en-US" altLang="zh-CN" b="1"/>
              <a:t>6</a:t>
            </a:r>
            <a:r>
              <a:rPr lang="zh-CN" altLang="en-US"/>
              <a:t>小时。</a:t>
            </a:r>
            <a:endParaRPr lang="en-US" altLang="zh-CN"/>
          </a:p>
          <a:p>
            <a:r>
              <a:rPr lang="zh-CN" altLang="en-US"/>
              <a:t>本周的进展我们没有参考</a:t>
            </a:r>
            <a:r>
              <a:rPr lang="zh-CN" altLang="en-US" b="1"/>
              <a:t>任何</a:t>
            </a:r>
            <a:r>
              <a:rPr lang="zh-CN" altLang="en-US"/>
              <a:t>其他组或其他项目的</a:t>
            </a:r>
            <a:r>
              <a:rPr lang="zh-CN" altLang="en-US" b="1"/>
              <a:t>任何</a:t>
            </a:r>
            <a:r>
              <a:rPr lang="zh-CN" altLang="en-US"/>
              <a:t>代码</a:t>
            </a:r>
            <a:endParaRPr lang="en-US" altLang="zh-CN"/>
          </a:p>
          <a:p>
            <a:r>
              <a:rPr lang="zh-CN" altLang="en-US"/>
              <a:t>我们相比于上周的进展具体如下：</a:t>
            </a:r>
            <a:endParaRPr lang="en-US" altLang="zh-CN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zh-CN" altLang="en-US"/>
              <a:t>相较于上周，我们从零到有，在完善了大量的系统调用和底层架构后，几乎完全通过了</a:t>
            </a:r>
            <a:r>
              <a:rPr lang="en-US" altLang="zh-CN"/>
              <a:t>busybox</a:t>
            </a:r>
            <a:r>
              <a:rPr lang="zh-CN" altLang="en-US"/>
              <a:t>和</a:t>
            </a:r>
            <a:r>
              <a:rPr lang="en-US" altLang="zh-CN"/>
              <a:t>lua</a:t>
            </a:r>
            <a:r>
              <a:rPr lang="zh-CN" altLang="en-US"/>
              <a:t>测例，总分提升近</a:t>
            </a:r>
            <a:r>
              <a:rPr lang="en-US" altLang="zh-CN"/>
              <a:t>150</a:t>
            </a:r>
            <a:r>
              <a:rPr lang="zh-CN" altLang="en-US"/>
              <a:t>分</a:t>
            </a:r>
            <a:endParaRPr lang="en-GB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EBC66A3-1091-8EAB-41CD-282882B29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726350"/>
              </p:ext>
            </p:extLst>
          </p:nvPr>
        </p:nvGraphicFramePr>
        <p:xfrm>
          <a:off x="838200" y="3824830"/>
          <a:ext cx="10515600" cy="1278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080552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9158857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94616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0202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9222274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08168988"/>
                    </a:ext>
                  </a:extLst>
                </a:gridCol>
              </a:tblGrid>
              <a:tr h="426210">
                <a:tc>
                  <a:txBody>
                    <a:bodyPr/>
                    <a:lstStyle/>
                    <a:p>
                      <a:r>
                        <a:rPr lang="zh-CN" altLang="en-US"/>
                        <a:t>测例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basic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libc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busybox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lua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总分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626022"/>
                  </a:ext>
                </a:extLst>
              </a:tr>
              <a:tr h="426210">
                <a:tc>
                  <a:txBody>
                    <a:bodyPr/>
                    <a:lstStyle/>
                    <a:p>
                      <a:r>
                        <a:rPr lang="zh-CN" altLang="en-US"/>
                        <a:t>上周进展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32/32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169/217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0/54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0/9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404/664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571940"/>
                  </a:ext>
                </a:extLst>
              </a:tr>
              <a:tr h="426210">
                <a:tc>
                  <a:txBody>
                    <a:bodyPr/>
                    <a:lstStyle/>
                    <a:p>
                      <a:r>
                        <a:rPr lang="zh-CN" altLang="en-US"/>
                        <a:t>本周进展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31/32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183/217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52/54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9/9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550/664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106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8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673FA-494B-6F6D-9497-5AD27D2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我们的努力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4C63-D789-79E2-0855-FAE679AF7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7499"/>
            <a:ext cx="10515600" cy="4667250"/>
          </a:xfrm>
        </p:spPr>
        <p:txBody>
          <a:bodyPr>
            <a:normAutofit/>
          </a:bodyPr>
          <a:lstStyle/>
          <a:p>
            <a:r>
              <a:rPr lang="zh-CN" altLang="en-US"/>
              <a:t>我们为何能取得如此显著的进展？</a:t>
            </a:r>
            <a:endParaRPr lang="en-US" altLang="zh-CN"/>
          </a:p>
          <a:p>
            <a:r>
              <a:rPr lang="zh-CN" altLang="en-US"/>
              <a:t>我们发现并反馈了大量的测例本身和评测脚本相关的</a:t>
            </a:r>
            <a:r>
              <a:rPr lang="en-US" altLang="zh-CN"/>
              <a:t>bug</a:t>
            </a:r>
            <a:r>
              <a:rPr lang="zh-CN" altLang="en-US"/>
              <a:t>，我们积极协助有关同学排查和修复相关问题</a:t>
            </a:r>
            <a:endParaRPr lang="en-US" altLang="zh-CN"/>
          </a:p>
          <a:p>
            <a:r>
              <a:rPr lang="zh-CN" altLang="en-US"/>
              <a:t>我们积极进行开发，我自己在本周内进行了</a:t>
            </a:r>
            <a:r>
              <a:rPr lang="en-US" altLang="zh-CN"/>
              <a:t>55</a:t>
            </a:r>
            <a:r>
              <a:rPr lang="zh-CN" altLang="en-US"/>
              <a:t>次</a:t>
            </a:r>
            <a:r>
              <a:rPr lang="en-US" altLang="zh-CN"/>
              <a:t>commit</a:t>
            </a:r>
            <a:r>
              <a:rPr lang="zh-CN" altLang="en-US"/>
              <a:t>，有效代码修改行数</a:t>
            </a:r>
            <a:r>
              <a:rPr lang="en-US" altLang="zh-CN"/>
              <a:t>1500+</a:t>
            </a:r>
          </a:p>
          <a:p>
            <a:r>
              <a:rPr lang="zh-CN" altLang="en-US"/>
              <a:t>我们积极参与社区生态建设，我们向评测脚本仓库，测例说明文档仓库，底层</a:t>
            </a:r>
            <a:r>
              <a:rPr lang="en-US" altLang="zh-CN"/>
              <a:t>ArceOS</a:t>
            </a:r>
            <a:r>
              <a:rPr lang="zh-CN" altLang="en-US"/>
              <a:t>仓库提交了多个</a:t>
            </a:r>
            <a:r>
              <a:rPr lang="en-US" altLang="zh-CN"/>
              <a:t>pull request</a:t>
            </a:r>
            <a:r>
              <a:rPr lang="zh-CN" altLang="en-US"/>
              <a:t>并被合并</a:t>
            </a:r>
            <a:endParaRPr lang="en-US" altLang="zh-CN"/>
          </a:p>
          <a:p>
            <a:r>
              <a:rPr lang="zh-CN" altLang="en-US"/>
              <a:t>我们重新实现了原有框架中的大量系统调用，采用更合理的结构化设计，原有的实现层层嵌套，功能不全或不符合</a:t>
            </a:r>
            <a:r>
              <a:rPr lang="en-US" altLang="zh-CN"/>
              <a:t>POSIX</a:t>
            </a:r>
            <a:r>
              <a:rPr lang="zh-CN" altLang="en-US"/>
              <a:t>规范</a:t>
            </a:r>
            <a:endParaRPr lang="en-US" altLang="zh-CN"/>
          </a:p>
          <a:p>
            <a:r>
              <a:rPr lang="zh-CN" altLang="en-US"/>
              <a:t>我们实现了一系列新的系统调用，基本上完全符合</a:t>
            </a:r>
            <a:r>
              <a:rPr lang="en-US" altLang="zh-CN"/>
              <a:t>POSIX</a:t>
            </a:r>
            <a:r>
              <a:rPr lang="zh-CN" altLang="en-US"/>
              <a:t>规范。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3E5C8-1DD3-3B7F-782E-386BD7CD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测例与评测脚本的反馈与修正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EEE8F-291C-C6C6-DAA6-1EDBFFE3E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63989" cy="4351338"/>
          </a:xfrm>
        </p:spPr>
        <p:txBody>
          <a:bodyPr/>
          <a:lstStyle/>
          <a:p>
            <a:r>
              <a:rPr lang="zh-CN" altLang="en-US"/>
              <a:t>我们积极进行开发，作为开拓者，我们率先遇到了许多测例本身和评测脚本相关的问题。我们积极进行排查和反馈，同时给出可行的修复方案，为比赛的完善做出了巨大贡献。</a:t>
            </a:r>
            <a:endParaRPr lang="en-US" altLang="zh-CN"/>
          </a:p>
          <a:p>
            <a:r>
              <a:rPr lang="en-US" altLang="zh-CN"/>
              <a:t>basic</a:t>
            </a:r>
            <a:r>
              <a:rPr lang="zh-CN" altLang="en-US"/>
              <a:t>测例中，遍历目录的测例在编写时仅仅考虑了</a:t>
            </a:r>
            <a:r>
              <a:rPr lang="en-US" altLang="zh-CN"/>
              <a:t>x86_64</a:t>
            </a:r>
            <a:r>
              <a:rPr lang="zh-CN" altLang="en-US"/>
              <a:t>架构的兼容性，导致一旦正确实现了相关系统调用，则无法通过该测例</a:t>
            </a:r>
            <a:endParaRPr lang="en-US" altLang="zh-CN"/>
          </a:p>
          <a:p>
            <a:r>
              <a:rPr lang="en-US" altLang="zh-CN"/>
              <a:t>basic</a:t>
            </a:r>
            <a:r>
              <a:rPr lang="zh-CN" altLang="en-US"/>
              <a:t>测例中，评测脚本有误，评测</a:t>
            </a:r>
            <a:r>
              <a:rPr lang="en-US" altLang="zh-CN"/>
              <a:t>getdents</a:t>
            </a:r>
            <a:r>
              <a:rPr lang="zh-CN" altLang="en-US"/>
              <a:t>测例时将判定目录项的长度应当</a:t>
            </a:r>
            <a:r>
              <a:rPr lang="en-US" altLang="zh-CN"/>
              <a:t>&gt;=1</a:t>
            </a:r>
            <a:r>
              <a:rPr lang="zh-CN" altLang="en-US"/>
              <a:t>写成了</a:t>
            </a:r>
            <a:r>
              <a:rPr lang="en-US" altLang="zh-CN"/>
              <a:t>&gt;1</a:t>
            </a:r>
            <a:r>
              <a:rPr lang="zh-CN" altLang="en-US"/>
              <a:t>，导致正确实现相关系统调用后无法通过</a:t>
            </a:r>
            <a:endParaRPr lang="en-US" altLang="zh-CN"/>
          </a:p>
          <a:p>
            <a:r>
              <a:rPr lang="en-US" altLang="zh-CN"/>
              <a:t>lua</a:t>
            </a:r>
            <a:r>
              <a:rPr lang="zh-CN" altLang="en-US"/>
              <a:t>测例本身存在问题，使用</a:t>
            </a:r>
            <a:r>
              <a:rPr lang="en-US" altLang="zh-CN"/>
              <a:t>musl</a:t>
            </a:r>
            <a:r>
              <a:rPr lang="zh-CN" altLang="en-US"/>
              <a:t>工具链编译的</a:t>
            </a:r>
            <a:r>
              <a:rPr lang="en-US" altLang="zh-CN"/>
              <a:t>lua</a:t>
            </a:r>
            <a:r>
              <a:rPr lang="zh-CN" altLang="en-US"/>
              <a:t>即使在</a:t>
            </a:r>
            <a:r>
              <a:rPr lang="en-US" altLang="zh-CN"/>
              <a:t>linux</a:t>
            </a:r>
            <a:r>
              <a:rPr lang="zh-CN" altLang="en-US"/>
              <a:t>下也无法正确运行，在反馈后更换工具链重新编译以修复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27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76FE4-E0AA-3E50-E916-02FD3E41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测例与评测脚本的反馈与修正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4C7925-8D12-84FE-A7A0-DF9B5853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busybox</a:t>
            </a:r>
            <a:r>
              <a:rPr lang="zh-CN" altLang="en-US"/>
              <a:t>评测脚本在</a:t>
            </a:r>
            <a:r>
              <a:rPr lang="en-US" altLang="zh-CN"/>
              <a:t>echo</a:t>
            </a:r>
            <a:r>
              <a:rPr lang="zh-CN" altLang="en-US"/>
              <a:t>测例行时没有使用双引号括起相关命令，导致报错，我提交了</a:t>
            </a:r>
            <a:r>
              <a:rPr lang="en-US" altLang="zh-CN"/>
              <a:t>pull request</a:t>
            </a:r>
            <a:r>
              <a:rPr lang="zh-CN" altLang="en-US"/>
              <a:t>并被采纳合并</a:t>
            </a:r>
            <a:endParaRPr lang="en-US" altLang="zh-CN"/>
          </a:p>
          <a:p>
            <a:r>
              <a:rPr lang="en-US" altLang="zh-CN"/>
              <a:t>busybox</a:t>
            </a:r>
            <a:r>
              <a:rPr lang="zh-CN" altLang="en-US"/>
              <a:t>训练营评测脚本存在缺陷，如果在答案中如果出现了重复的行，即使这就是正确答案，也无法得分，我们辅助相关同学进行了修复</a:t>
            </a:r>
            <a:endParaRPr lang="en-US" altLang="zh-CN"/>
          </a:p>
          <a:p>
            <a:r>
              <a:rPr lang="en-US" altLang="zh-CN"/>
              <a:t>libc</a:t>
            </a:r>
            <a:r>
              <a:rPr lang="zh-CN" altLang="en-US"/>
              <a:t>测例中，我们发现部分测例即使在</a:t>
            </a:r>
            <a:r>
              <a:rPr lang="en-US" altLang="zh-CN"/>
              <a:t>Linux</a:t>
            </a:r>
            <a:r>
              <a:rPr lang="zh-CN" altLang="en-US"/>
              <a:t>下也无法获得答案要求的结果，在进行反馈后，他们屏蔽了相关的测例</a:t>
            </a:r>
            <a:endParaRPr lang="en-US" altLang="zh-CN"/>
          </a:p>
          <a:p>
            <a:r>
              <a:rPr lang="zh-CN" altLang="en-US"/>
              <a:t>我们的这些踩坑，可以帮助后面的同学更加顺畅地参与比赛，为比赛评测的完善做出了贡献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9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4CA0A-9D8D-7105-4635-B67CCB8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我们修复了大量原有代码中的问题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8F9C4B-AB42-EF8F-167E-DB3D420DC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为了让新的测例跑起来，我会跑一下测例，看看哪些系统调用还没有实现。然而，在正确完整地实现未实现的系统调用之后，程序依然存在问题，这是由于原有代码中的问题导致的。</a:t>
            </a:r>
            <a:endParaRPr lang="en-US" altLang="zh-CN"/>
          </a:p>
          <a:p>
            <a:r>
              <a:rPr lang="zh-CN" altLang="en-US"/>
              <a:t>由于现有代码框架的代码结构较为混乱，部分内容缺少文档，在调试的过程中我阅读了大量的现有代码，梳理了相关逻辑。</a:t>
            </a:r>
            <a:endParaRPr lang="en-US" altLang="zh-CN"/>
          </a:p>
          <a:p>
            <a:r>
              <a:rPr lang="zh-CN" altLang="en-US"/>
              <a:t>我修复了程序退出</a:t>
            </a:r>
            <a:r>
              <a:rPr lang="en-US" altLang="zh-CN"/>
              <a:t>(</a:t>
            </a:r>
            <a:r>
              <a:rPr lang="zh-CN" altLang="en-US"/>
              <a:t>如调用</a:t>
            </a:r>
            <a:r>
              <a:rPr lang="en-US" altLang="zh-CN"/>
              <a:t>exit()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时没有关闭打开的文件描述符的问题，这可能导致管道的写端没有正常关闭，导致读端阻塞的问题。</a:t>
            </a:r>
            <a:endParaRPr lang="en-US" altLang="zh-CN"/>
          </a:p>
          <a:p>
            <a:r>
              <a:rPr lang="zh-CN" altLang="en-US"/>
              <a:t>我修复了管道读端阻塞逻辑，修复了当管道缓冲区数据长度小于</a:t>
            </a:r>
            <a:r>
              <a:rPr lang="en-US" altLang="zh-CN"/>
              <a:t>read()</a:t>
            </a:r>
            <a:r>
              <a:rPr lang="zh-CN" altLang="en-US"/>
              <a:t>请求的长度时，</a:t>
            </a:r>
            <a:r>
              <a:rPr lang="en-US" altLang="zh-CN"/>
              <a:t>read()</a:t>
            </a:r>
            <a:r>
              <a:rPr lang="zh-CN" altLang="en-US"/>
              <a:t>被错误阻塞的问题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75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76FE-8830-1D7B-882A-8338EE76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我们修复了大量原有代码中的问题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465CF-0812-D99A-E820-9CB505951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我修复了</a:t>
            </a:r>
            <a:r>
              <a:rPr lang="en-US" altLang="zh-CN"/>
              <a:t>stat</a:t>
            </a:r>
            <a:r>
              <a:rPr lang="zh-CN" altLang="en-US"/>
              <a:t>系列系统调用在尝试读取目录</a:t>
            </a:r>
            <a:r>
              <a:rPr lang="en-US" altLang="zh-CN"/>
              <a:t>stat</a:t>
            </a:r>
            <a:r>
              <a:rPr lang="zh-CN" altLang="en-US"/>
              <a:t>时报错的问题</a:t>
            </a:r>
            <a:endParaRPr lang="en-US" altLang="zh-CN"/>
          </a:p>
          <a:p>
            <a:r>
              <a:rPr lang="zh-CN" altLang="en-US"/>
              <a:t>我修复了</a:t>
            </a:r>
            <a:r>
              <a:rPr lang="en-US" altLang="zh-CN"/>
              <a:t>stat</a:t>
            </a:r>
            <a:r>
              <a:rPr lang="zh-CN" altLang="en-US"/>
              <a:t>系列系统调用在不同架构下表现不一致的问题，在不同架构下存储</a:t>
            </a:r>
            <a:r>
              <a:rPr lang="en-US" altLang="zh-CN"/>
              <a:t>stat</a:t>
            </a:r>
            <a:r>
              <a:rPr lang="zh-CN" altLang="en-US"/>
              <a:t>信息的结构体布局不一致，原有编写者没有考虑这种情况</a:t>
            </a:r>
            <a:endParaRPr lang="en-US" altLang="zh-CN"/>
          </a:p>
          <a:p>
            <a:r>
              <a:rPr lang="zh-CN" altLang="en-US"/>
              <a:t>我修复了</a:t>
            </a:r>
            <a:r>
              <a:rPr lang="en-US" altLang="zh-CN"/>
              <a:t>getdirent64</a:t>
            </a:r>
            <a:r>
              <a:rPr lang="zh-CN" altLang="en-US"/>
              <a:t>系统调用没有保存目录读取进度的问题，这个问题导致不能正确通知应用程序目录读取结束</a:t>
            </a:r>
            <a:endParaRPr lang="en-US" altLang="zh-CN"/>
          </a:p>
          <a:p>
            <a:r>
              <a:rPr lang="zh-CN" altLang="en-US"/>
              <a:t>我修复了</a:t>
            </a:r>
            <a:r>
              <a:rPr lang="en-US" altLang="zh-CN"/>
              <a:t>stat</a:t>
            </a:r>
            <a:r>
              <a:rPr lang="zh-CN" altLang="en-US"/>
              <a:t>系列系统调用和</a:t>
            </a:r>
            <a:r>
              <a:rPr lang="en-US" altLang="zh-CN"/>
              <a:t>statx</a:t>
            </a:r>
            <a:r>
              <a:rPr lang="zh-CN" altLang="en-US"/>
              <a:t>系统调用对参数处理不完善的问题，原有系统调用不符合</a:t>
            </a:r>
            <a:r>
              <a:rPr lang="en-US" altLang="zh-CN"/>
              <a:t>POSIX</a:t>
            </a:r>
            <a:r>
              <a:rPr lang="zh-CN" altLang="en-US"/>
              <a:t>规范，在某些参数组合下不能正确完成请求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87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1770</Words>
  <Application>Microsoft Office PowerPoint</Application>
  <PresentationFormat>宽屏</PresentationFormat>
  <Paragraphs>105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仿宋</vt:lpstr>
      <vt:lpstr>楷体</vt:lpstr>
      <vt:lpstr>Arial</vt:lpstr>
      <vt:lpstr>Office 主题​​</vt:lpstr>
      <vt:lpstr>操作系统中期 进展汇报</vt:lpstr>
      <vt:lpstr>我们的进展</vt:lpstr>
      <vt:lpstr>我们的进展</vt:lpstr>
      <vt:lpstr>我们的进展</vt:lpstr>
      <vt:lpstr>我们的努力</vt:lpstr>
      <vt:lpstr>测例与评测脚本的反馈与修正</vt:lpstr>
      <vt:lpstr>测例与评测脚本的反馈与修正</vt:lpstr>
      <vt:lpstr>我们修复了大量原有代码中的问题</vt:lpstr>
      <vt:lpstr>我们修复了大量原有代码中的问题</vt:lpstr>
      <vt:lpstr>我们修复了大量原有代码中的问题</vt:lpstr>
      <vt:lpstr>我们实现了大量新的系统调用</vt:lpstr>
      <vt:lpstr>我们实现了大量新的系统调用</vt:lpstr>
      <vt:lpstr>我们提出了新的系统调用实现范式</vt:lpstr>
      <vt:lpstr>我们提出了新的系统调用实现范式</vt:lpstr>
      <vt:lpstr>我们提出了新的系统调用实现范式</vt:lpstr>
      <vt:lpstr>我们提出了新的系统调用实现范式</vt:lpstr>
      <vt:lpstr>我们提出了新的系统调用实现范式</vt:lpstr>
      <vt:lpstr>未来展望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dragonhh</dc:creator>
  <cp:lastModifiedBy>dragonhh</cp:lastModifiedBy>
  <cp:revision>10</cp:revision>
  <dcterms:created xsi:type="dcterms:W3CDTF">2025-04-10T01:55:44Z</dcterms:created>
  <dcterms:modified xsi:type="dcterms:W3CDTF">2025-04-10T11:53:56Z</dcterms:modified>
</cp:coreProperties>
</file>