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73" r:id="rId9"/>
    <p:sldId id="263" r:id="rId10"/>
    <p:sldId id="274" r:id="rId11"/>
    <p:sldId id="264" r:id="rId12"/>
    <p:sldId id="268" r:id="rId13"/>
    <p:sldId id="269" r:id="rId14"/>
    <p:sldId id="266" r:id="rId15"/>
    <p:sldId id="267" r:id="rId16"/>
    <p:sldId id="265" r:id="rId17"/>
    <p:sldId id="270" r:id="rId18"/>
    <p:sldId id="27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17A98-BD45-4A6D-8E93-1657B144A16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612F0-01A3-49B2-B5B4-E1D71E5BE0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268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612F0-01A3-49B2-B5B4-E1D71E5BE0B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09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solidFill>
              <a:srgbClr val="660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7B568-9C73-4347-A347-6FC2B45E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BCB0-D47E-4DCE-A88B-C0D069806E9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1202B-2D63-8945-91A5-3692FFC3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223B9-0CD9-7541-945A-15D81872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7E00-1FAC-4DB7-B7A4-B82B9682DBA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61664AB-A929-BB4F-A814-F48483A1A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617" y="399620"/>
            <a:ext cx="2519157" cy="991863"/>
          </a:xfrm>
          <a:prstGeom prst="rect">
            <a:avLst/>
          </a:prstGeom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BF98613E-C742-CD46-89BD-FA8FCC0A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7" y="2023572"/>
            <a:ext cx="10265664" cy="1325563"/>
          </a:xfrm>
        </p:spPr>
        <p:txBody>
          <a:bodyPr anchor="b">
            <a:normAutofit/>
          </a:bodyPr>
          <a:lstStyle>
            <a:lvl1pPr>
              <a:defRPr lang="zh-CN" altLang="en-US" sz="3600" b="0" kern="1200" cap="none" baseline="0" dirty="0">
                <a:solidFill>
                  <a:srgbClr val="66087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967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BCB0-D47E-4DCE-A88B-C0D069806E9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7E00-1FAC-4DB7-B7A4-B82B9682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3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376" y="2111829"/>
            <a:ext cx="10521388" cy="3379068"/>
          </a:xfrm>
          <a:prstGeom prst="rect">
            <a:avLst/>
          </a:prstGeom>
        </p:spPr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BCB0-D47E-4DCE-A88B-C0D069806E9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7E00-1FAC-4DB7-B7A4-B82B9682DB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4C251F1-1C9C-A640-9BF3-05FF6ECB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949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BCB0-D47E-4DCE-A88B-C0D069806E9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7E00-1FAC-4DB7-B7A4-B82B9682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BC206B-21AF-2048-B8C2-02D34676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BCB0-D47E-4DCE-A88B-C0D069806E9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A914D-220E-194F-89A4-BA7B8911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D13FCE-5499-EA41-85BE-AEB592F6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7E00-1FAC-4DB7-B7A4-B82B9682DB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文本占位符 11">
            <a:extLst>
              <a:ext uri="{FF2B5EF4-FFF2-40B4-BE49-F238E27FC236}">
                <a16:creationId xmlns:a16="http://schemas.microsoft.com/office/drawing/2014/main" id="{F1297FE0-3BB9-B64C-AC4D-632A5624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808527B2-D8A8-804C-84C3-640A2789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35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B545BCB0-D47E-4DCE-A88B-C0D069806E9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E59C7E00-1FAC-4DB7-B7A4-B82B9682DB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707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B545BCB0-D47E-4DCE-A88B-C0D069806E9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E59C7E00-1FAC-4DB7-B7A4-B82B9682DB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CF5355-3BF2-774E-B550-67302438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169" y="1909598"/>
            <a:ext cx="10265664" cy="15568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05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5"/>
            <a:ext cx="5422391" cy="3242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5"/>
            <a:ext cx="5422392" cy="3242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BCB0-D47E-4DCE-A88B-C0D069806E9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7E00-1FAC-4DB7-B7A4-B82B9682DB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7A00BA7C-B7C4-294B-9F35-03377421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965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1840986"/>
            <a:ext cx="5087075" cy="53600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516146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1840986"/>
            <a:ext cx="5087073" cy="5533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516146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BCB0-D47E-4DCE-A88B-C0D069806E9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7E00-1FAC-4DB7-B7A4-B82B9682DB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DA88991B-B04D-964D-9FD5-C5FDD84D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74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BCB0-D47E-4DCE-A88B-C0D069806E9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7E00-1FAC-4DB7-B7A4-B82B9682DB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6D486A1-CD8C-8043-9CCC-31A4272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93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5BCB0-D47E-4DCE-A88B-C0D069806E9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7E00-1FAC-4DB7-B7A4-B82B9682DB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8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27EF20E3-0B10-CC4C-8857-F75CEE19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6054522"/>
            <a:ext cx="2523280" cy="365125"/>
          </a:xfrm>
        </p:spPr>
        <p:txBody>
          <a:bodyPr/>
          <a:lstStyle/>
          <a:p>
            <a:fld id="{B545BCB0-D47E-4DCE-A88B-C0D069806E9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D6A46670-09C5-DF43-9EF6-67590CA2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6054522"/>
            <a:ext cx="6585500" cy="36079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49BC921D-B28B-A34C-9F91-98F82F8B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6054522"/>
            <a:ext cx="1203271" cy="365125"/>
          </a:xfrm>
        </p:spPr>
        <p:txBody>
          <a:bodyPr/>
          <a:lstStyle/>
          <a:p>
            <a:fld id="{E59C7E00-1FAC-4DB7-B7A4-B82B9682DB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标题 15">
            <a:extLst>
              <a:ext uri="{FF2B5EF4-FFF2-40B4-BE49-F238E27FC236}">
                <a16:creationId xmlns:a16="http://schemas.microsoft.com/office/drawing/2014/main" id="{B9810DAD-9990-3F41-8006-AEEF4C10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63" y="4913486"/>
            <a:ext cx="10333301" cy="60903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55FFD6E9-9193-E149-909D-CF6ACACD636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021463" y="5608156"/>
            <a:ext cx="10333300" cy="3607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D046DC1-1C9C-644A-A409-E2EDBF93EECE}"/>
              </a:ext>
            </a:extLst>
          </p:cNvPr>
          <p:cNvSpPr/>
          <p:nvPr/>
        </p:nvSpPr>
        <p:spPr>
          <a:xfrm>
            <a:off x="586670" y="579706"/>
            <a:ext cx="82800" cy="89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545BCB0-D47E-4DCE-A88B-C0D069806E9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7235" y="5597323"/>
            <a:ext cx="6581641" cy="360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59C7E00-1FAC-4DB7-B7A4-B82B9682DBA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E5D95-FEF9-2F4C-B092-DCEAC172E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13" name="标题占位符 12">
            <a:extLst>
              <a:ext uri="{FF2B5EF4-FFF2-40B4-BE49-F238E27FC236}">
                <a16:creationId xmlns:a16="http://schemas.microsoft.com/office/drawing/2014/main" id="{02BE624C-83FF-8A45-88EE-30B741DC2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4716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rgbClr val="66087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E3FBD167-E90A-13F8-2F87-953EA2A9F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左晨阳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618C3E-B26E-10D1-380D-264C2AD1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/>
              <a:t>基于用户态中断的复合实时操作系统设计</a:t>
            </a:r>
          </a:p>
        </p:txBody>
      </p:sp>
    </p:spTree>
    <p:extLst>
      <p:ext uri="{BB962C8B-B14F-4D97-AF65-F5344CB8AC3E}">
        <p14:creationId xmlns:p14="http://schemas.microsoft.com/office/powerpoint/2010/main" val="6576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2F5FD04-4AAF-6827-B84C-1CC78415F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44309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参考 </a:t>
            </a:r>
            <a:r>
              <a:rPr lang="en-US" altLang="zh-CN"/>
              <a:t>cRTOS </a:t>
            </a:r>
            <a:r>
              <a:rPr lang="zh-CN" altLang="en-US"/>
              <a:t>的实现，将系统调用分为 </a:t>
            </a:r>
            <a:r>
              <a:rPr lang="en-US" altLang="zh-CN"/>
              <a:t>3 </a:t>
            </a:r>
            <a:r>
              <a:rPr lang="zh-CN" altLang="en-US"/>
              <a:t>类进行处理：</a:t>
            </a:r>
            <a:endParaRPr lang="en-US" altLang="zh-CN"/>
          </a:p>
          <a:p>
            <a:r>
              <a:rPr lang="zh-CN" altLang="en-US"/>
              <a:t>实时系统调用</a:t>
            </a:r>
            <a:endParaRPr lang="en-US" altLang="zh-CN"/>
          </a:p>
          <a:p>
            <a:pPr lvl="1"/>
            <a:r>
              <a:rPr lang="zh-CN" altLang="en-US"/>
              <a:t>与调度和同步相关，只在实时域中执行</a:t>
            </a:r>
            <a:endParaRPr lang="en-US" altLang="zh-CN"/>
          </a:p>
          <a:p>
            <a:pPr lvl="1"/>
            <a:r>
              <a:rPr lang="zh-CN" altLang="en-US"/>
              <a:t>例如 </a:t>
            </a:r>
            <a:r>
              <a:rPr lang="en-US" altLang="zh-CN"/>
              <a:t>nanosleep()</a:t>
            </a:r>
            <a:r>
              <a:rPr lang="zh-CN" altLang="en-US"/>
              <a:t>、</a:t>
            </a:r>
            <a:r>
              <a:rPr lang="en-US" altLang="zh-CN"/>
              <a:t>gettime() </a:t>
            </a:r>
            <a:r>
              <a:rPr lang="zh-CN" altLang="en-US"/>
              <a:t>等时钟相关调用，或是实时 </a:t>
            </a:r>
            <a:r>
              <a:rPr lang="en-US" altLang="zh-CN"/>
              <a:t>I/O</a:t>
            </a:r>
            <a:r>
              <a:rPr lang="zh-CN" altLang="en-US"/>
              <a:t> 设备的访问操作</a:t>
            </a:r>
            <a:endParaRPr lang="en-US" altLang="zh-CN"/>
          </a:p>
          <a:p>
            <a:r>
              <a:rPr lang="zh-CN" altLang="en-US"/>
              <a:t>远程系统调用</a:t>
            </a:r>
            <a:endParaRPr lang="en-US" altLang="zh-CN"/>
          </a:p>
          <a:p>
            <a:pPr lvl="1"/>
            <a:r>
              <a:rPr lang="zh-CN" altLang="en-US"/>
              <a:t>需要在正常域，也就是 </a:t>
            </a:r>
            <a:r>
              <a:rPr lang="en-US" altLang="zh-CN"/>
              <a:t>Linux </a:t>
            </a:r>
            <a:r>
              <a:rPr lang="zh-CN" altLang="en-US"/>
              <a:t>域执行的系统调用</a:t>
            </a:r>
            <a:endParaRPr lang="en-US" altLang="zh-CN"/>
          </a:p>
          <a:p>
            <a:pPr lvl="1"/>
            <a:r>
              <a:rPr lang="zh-CN" altLang="en-US"/>
              <a:t>例如交互 </a:t>
            </a:r>
            <a:r>
              <a:rPr lang="en-US" altLang="zh-CN"/>
              <a:t>I/O </a:t>
            </a:r>
            <a:r>
              <a:rPr lang="zh-CN" altLang="en-US"/>
              <a:t>操作，正常域中的文件操作，与非实时进程的 </a:t>
            </a:r>
            <a:r>
              <a:rPr lang="en-US" altLang="zh-CN"/>
              <a:t>IPC </a:t>
            </a:r>
            <a:r>
              <a:rPr lang="zh-CN" altLang="en-US"/>
              <a:t>相关调用</a:t>
            </a:r>
            <a:endParaRPr lang="en-US" altLang="zh-CN"/>
          </a:p>
          <a:p>
            <a:r>
              <a:rPr lang="zh-CN" altLang="en-US"/>
              <a:t>双端系统调用</a:t>
            </a:r>
            <a:endParaRPr lang="en-US" altLang="zh-CN"/>
          </a:p>
          <a:p>
            <a:pPr lvl="1"/>
            <a:r>
              <a:rPr lang="zh-CN" altLang="en-US"/>
              <a:t>需要在 </a:t>
            </a:r>
            <a:r>
              <a:rPr lang="en-US" altLang="zh-CN"/>
              <a:t>Linux </a:t>
            </a:r>
            <a:r>
              <a:rPr lang="zh-CN" altLang="en-US"/>
              <a:t>和 </a:t>
            </a:r>
            <a:r>
              <a:rPr lang="en-US" altLang="zh-CN"/>
              <a:t>nimbos </a:t>
            </a:r>
            <a:r>
              <a:rPr lang="zh-CN" altLang="en-US"/>
              <a:t>中同步处理的系统调用</a:t>
            </a:r>
            <a:endParaRPr lang="en-US" altLang="zh-CN"/>
          </a:p>
          <a:p>
            <a:pPr lvl="1"/>
            <a:r>
              <a:rPr lang="zh-CN" altLang="en-US"/>
              <a:t>为了保持 </a:t>
            </a:r>
            <a:r>
              <a:rPr lang="en-US" altLang="zh-CN"/>
              <a:t>shadow </a:t>
            </a:r>
            <a:r>
              <a:rPr lang="zh-CN" altLang="en-US"/>
              <a:t>进程与实时进程内存布局一致，</a:t>
            </a:r>
            <a:r>
              <a:rPr lang="en-US" altLang="zh-CN"/>
              <a:t>mmap()</a:t>
            </a:r>
            <a:r>
              <a:rPr lang="zh-CN" altLang="en-US"/>
              <a:t>、</a:t>
            </a:r>
            <a:r>
              <a:rPr lang="en-US" altLang="zh-CN"/>
              <a:t>munmap()</a:t>
            </a:r>
            <a:r>
              <a:rPr lang="zh-CN" altLang="en-US"/>
              <a:t>、</a:t>
            </a:r>
            <a:r>
              <a:rPr lang="en-US" altLang="zh-CN"/>
              <a:t>exit()</a:t>
            </a:r>
            <a:r>
              <a:rPr lang="zh-CN" altLang="en-US"/>
              <a:t>、</a:t>
            </a:r>
            <a:r>
              <a:rPr lang="en-US" altLang="zh-CN"/>
              <a:t>fork() </a:t>
            </a:r>
            <a:r>
              <a:rPr lang="zh-CN" altLang="en-US"/>
              <a:t>等系统调用需要同步处理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70A2A14-6715-E2DB-23C8-5C35B1D1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实现要点</a:t>
            </a:r>
          </a:p>
        </p:txBody>
      </p:sp>
    </p:spTree>
    <p:extLst>
      <p:ext uri="{BB962C8B-B14F-4D97-AF65-F5344CB8AC3E}">
        <p14:creationId xmlns:p14="http://schemas.microsoft.com/office/powerpoint/2010/main" val="3930944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E6AC3E7-B676-8CCC-9FC5-C581E7846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本实验仿照 </a:t>
            </a:r>
            <a:r>
              <a:rPr lang="en-US" altLang="zh-CN"/>
              <a:t>Linux UIPI patch</a:t>
            </a:r>
            <a:r>
              <a:rPr lang="zh-CN" altLang="en-US"/>
              <a:t>，在 </a:t>
            </a:r>
            <a:r>
              <a:rPr lang="en-US" altLang="zh-CN"/>
              <a:t>Nimbos </a:t>
            </a:r>
            <a:r>
              <a:rPr lang="zh-CN" altLang="en-US"/>
              <a:t>中实现了 </a:t>
            </a:r>
            <a:r>
              <a:rPr lang="en-US" altLang="zh-CN"/>
              <a:t>UIPI sender </a:t>
            </a:r>
            <a:r>
              <a:rPr lang="zh-CN" altLang="en-US"/>
              <a:t>及 </a:t>
            </a:r>
            <a:r>
              <a:rPr lang="en-US" altLang="zh-CN"/>
              <a:t>handler </a:t>
            </a:r>
            <a:r>
              <a:rPr lang="zh-CN" altLang="en-US"/>
              <a:t>注册系统调用，具体而言需要</a:t>
            </a:r>
            <a:endParaRPr lang="en-US" altLang="zh-CN"/>
          </a:p>
          <a:p>
            <a:r>
              <a:rPr lang="zh-CN" altLang="en-US"/>
              <a:t>分配和填写 </a:t>
            </a:r>
            <a:r>
              <a:rPr lang="en-US" altLang="zh-CN"/>
              <a:t>UPID </a:t>
            </a:r>
            <a:r>
              <a:rPr lang="zh-CN" altLang="en-US"/>
              <a:t>和 </a:t>
            </a:r>
            <a:r>
              <a:rPr lang="en-US" altLang="zh-CN"/>
              <a:t>UITT </a:t>
            </a:r>
            <a:r>
              <a:rPr lang="zh-CN" altLang="en-US"/>
              <a:t>两个内存结构</a:t>
            </a:r>
            <a:endParaRPr lang="en-US" altLang="zh-CN"/>
          </a:p>
          <a:p>
            <a:r>
              <a:rPr lang="zh-CN" altLang="en-US"/>
              <a:t>维护 </a:t>
            </a:r>
            <a:r>
              <a:rPr lang="en-US" altLang="zh-CN"/>
              <a:t>MSR </a:t>
            </a:r>
            <a:r>
              <a:rPr lang="zh-CN" altLang="en-US"/>
              <a:t>寄存器状态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由于 </a:t>
            </a:r>
            <a:r>
              <a:rPr lang="en-US" altLang="zh-CN"/>
              <a:t>UIPI </a:t>
            </a:r>
            <a:r>
              <a:rPr lang="zh-CN" altLang="en-US"/>
              <a:t>相关状态是逐线程的，需要在线程切换时对其进行保存和恢复</a:t>
            </a:r>
            <a:endParaRPr lang="en-US" altLang="zh-CN"/>
          </a:p>
          <a:p>
            <a:r>
              <a:rPr lang="zh-CN" altLang="en-US"/>
              <a:t>在 </a:t>
            </a:r>
            <a:r>
              <a:rPr lang="en-US" altLang="zh-CN"/>
              <a:t>task </a:t>
            </a:r>
            <a:r>
              <a:rPr lang="zh-CN" altLang="en-US"/>
              <a:t>上下文中增加 </a:t>
            </a:r>
            <a:r>
              <a:rPr lang="en-US" altLang="zh-CN"/>
              <a:t>UIPI </a:t>
            </a:r>
            <a:r>
              <a:rPr lang="zh-CN" altLang="en-US"/>
              <a:t>相关 </a:t>
            </a:r>
            <a:r>
              <a:rPr lang="en-US" altLang="zh-CN"/>
              <a:t>MSR </a:t>
            </a:r>
            <a:r>
              <a:rPr lang="zh-CN" altLang="en-US"/>
              <a:t>和 </a:t>
            </a:r>
            <a:r>
              <a:rPr lang="en-US" altLang="zh-CN"/>
              <a:t>UIF</a:t>
            </a:r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虽然本设计不需要 </a:t>
            </a:r>
            <a:r>
              <a:rPr lang="en-US" altLang="zh-CN"/>
              <a:t>Nimbos </a:t>
            </a:r>
            <a:r>
              <a:rPr lang="zh-CN" altLang="en-US"/>
              <a:t>用户进程接收 </a:t>
            </a:r>
            <a:r>
              <a:rPr lang="en-US" altLang="zh-CN"/>
              <a:t>UIPI</a:t>
            </a:r>
            <a:r>
              <a:rPr lang="zh-CN" altLang="en-US"/>
              <a:t>，为了完整性，还在用户库中实现了对 </a:t>
            </a:r>
            <a:r>
              <a:rPr lang="en-US" altLang="zh-CN"/>
              <a:t>uintr handler </a:t>
            </a:r>
            <a:r>
              <a:rPr lang="zh-CN" altLang="en-US"/>
              <a:t>的包装，使得 </a:t>
            </a:r>
            <a:r>
              <a:rPr lang="en-US" altLang="zh-CN"/>
              <a:t>uintr handler </a:t>
            </a:r>
            <a:r>
              <a:rPr lang="zh-CN" altLang="en-US"/>
              <a:t>能够接收中断上下文和向量值作为参数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2EB361-83EA-2194-E2F7-E234937D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工作量</a:t>
            </a:r>
          </a:p>
        </p:txBody>
      </p:sp>
    </p:spTree>
    <p:extLst>
      <p:ext uri="{BB962C8B-B14F-4D97-AF65-F5344CB8AC3E}">
        <p14:creationId xmlns:p14="http://schemas.microsoft.com/office/powerpoint/2010/main" val="26830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C83D7-53F8-33D1-9D1F-D2889DEF1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C510125-BCF0-110F-8D74-EB76613D0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出于安全考虑，</a:t>
            </a:r>
            <a:r>
              <a:rPr lang="en-US" altLang="zh-CN"/>
              <a:t>Linux </a:t>
            </a:r>
            <a:r>
              <a:rPr lang="zh-CN" altLang="en-US"/>
              <a:t>内核实现了对 </a:t>
            </a:r>
            <a:r>
              <a:rPr lang="en-US" altLang="zh-CN"/>
              <a:t>UIPI </a:t>
            </a:r>
            <a:r>
              <a:rPr lang="zh-CN" altLang="en-US"/>
              <a:t>机制的完全封装，将硬件接口与用户程序完全隔离</a:t>
            </a:r>
            <a:br>
              <a:rPr lang="en-US" altLang="zh-CN"/>
            </a:br>
            <a:r>
              <a:rPr lang="en-US" altLang="zh-CN"/>
              <a:t>Linux</a:t>
            </a:r>
            <a:r>
              <a:rPr lang="zh-CN" altLang="en-US"/>
              <a:t>内核将通知向量 </a:t>
            </a:r>
            <a:r>
              <a:rPr lang="en-US" altLang="zh-CN"/>
              <a:t>uvec </a:t>
            </a:r>
            <a:r>
              <a:rPr lang="zh-CN" altLang="en-US"/>
              <a:t>和 </a:t>
            </a:r>
            <a:r>
              <a:rPr lang="en-US" altLang="zh-CN"/>
              <a:t>UPID </a:t>
            </a:r>
            <a:r>
              <a:rPr lang="zh-CN" altLang="en-US"/>
              <a:t>地址封装为文件描述符 </a:t>
            </a:r>
            <a:r>
              <a:rPr lang="en-US" altLang="zh-CN"/>
              <a:t>uvec_fd</a:t>
            </a:r>
            <a:r>
              <a:rPr lang="zh-CN" altLang="en-US"/>
              <a:t>，允许进程间传递 </a:t>
            </a:r>
            <a:r>
              <a:rPr lang="en-US" altLang="zh-CN"/>
              <a:t>uvec_fd</a:t>
            </a:r>
          </a:p>
          <a:p>
            <a:r>
              <a:rPr lang="zh-CN" altLang="en-US"/>
              <a:t>用户程序无法获得 </a:t>
            </a:r>
            <a:r>
              <a:rPr lang="en-US" altLang="zh-CN"/>
              <a:t>UPID </a:t>
            </a:r>
            <a:r>
              <a:rPr lang="zh-CN" altLang="en-US"/>
              <a:t>和 </a:t>
            </a:r>
            <a:r>
              <a:rPr lang="en-US" altLang="zh-CN"/>
              <a:t>UITT </a:t>
            </a:r>
            <a:r>
              <a:rPr lang="zh-CN" altLang="en-US"/>
              <a:t>相应地址，也无法访问相应内存</a:t>
            </a:r>
            <a:endParaRPr lang="en-US" altLang="zh-CN"/>
          </a:p>
          <a:p>
            <a:r>
              <a:rPr lang="zh-CN" altLang="en-US"/>
              <a:t>用户程序无法以 </a:t>
            </a:r>
            <a:r>
              <a:rPr lang="en-US" altLang="zh-CN"/>
              <a:t>UPID </a:t>
            </a:r>
            <a:r>
              <a:rPr lang="zh-CN" altLang="en-US"/>
              <a:t>原始地址注册 </a:t>
            </a:r>
            <a:r>
              <a:rPr lang="en-US" altLang="zh-CN"/>
              <a:t>UIPI sender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为了实现 </a:t>
            </a:r>
            <a:r>
              <a:rPr lang="en-US" altLang="zh-CN"/>
              <a:t>Linux </a:t>
            </a:r>
            <a:r>
              <a:rPr lang="zh-CN" altLang="en-US"/>
              <a:t>和 </a:t>
            </a:r>
            <a:r>
              <a:rPr lang="en-US" altLang="zh-CN"/>
              <a:t>Nimbos </a:t>
            </a:r>
            <a:r>
              <a:rPr lang="zh-CN" altLang="en-US"/>
              <a:t>之间跨域的 </a:t>
            </a:r>
            <a:r>
              <a:rPr lang="en-US" altLang="zh-CN"/>
              <a:t>UIPI </a:t>
            </a:r>
            <a:r>
              <a:rPr lang="zh-CN" altLang="en-US"/>
              <a:t>发送，这种隔离性必须被打破</a:t>
            </a:r>
            <a:endParaRPr lang="en-US" altLang="zh-CN"/>
          </a:p>
          <a:p>
            <a:r>
              <a:rPr lang="zh-CN" altLang="en-US"/>
              <a:t>为 </a:t>
            </a:r>
            <a:r>
              <a:rPr lang="en-US" altLang="zh-CN"/>
              <a:t>uvec_fd </a:t>
            </a:r>
            <a:r>
              <a:rPr lang="zh-CN" altLang="en-US"/>
              <a:t>增加 </a:t>
            </a:r>
            <a:r>
              <a:rPr lang="en-US" altLang="zh-CN"/>
              <a:t>ioctl </a:t>
            </a:r>
            <a:r>
              <a:rPr lang="zh-CN" altLang="en-US"/>
              <a:t>操作，返回 </a:t>
            </a:r>
            <a:r>
              <a:rPr lang="en-US" altLang="zh-CN"/>
              <a:t>UPID </a:t>
            </a:r>
            <a:r>
              <a:rPr lang="zh-CN" altLang="en-US"/>
              <a:t>物理地址，以供 </a:t>
            </a:r>
            <a:r>
              <a:rPr lang="en-US" altLang="zh-CN"/>
              <a:t>shadow </a:t>
            </a:r>
            <a:r>
              <a:rPr lang="zh-CN" altLang="en-US"/>
              <a:t>程序传递给 </a:t>
            </a:r>
            <a:r>
              <a:rPr lang="en-US" altLang="zh-CN"/>
              <a:t>Nimbos </a:t>
            </a:r>
            <a:r>
              <a:rPr lang="zh-CN" altLang="en-US"/>
              <a:t>使用</a:t>
            </a:r>
            <a:endParaRPr lang="en-US" altLang="zh-CN"/>
          </a:p>
          <a:p>
            <a:r>
              <a:rPr lang="zh-CN" altLang="en-US"/>
              <a:t>为 </a:t>
            </a:r>
            <a:r>
              <a:rPr lang="en-US" altLang="zh-CN"/>
              <a:t>sender </a:t>
            </a:r>
            <a:r>
              <a:rPr lang="zh-CN" altLang="en-US"/>
              <a:t>注册增加从 </a:t>
            </a:r>
            <a:r>
              <a:rPr lang="en-US" altLang="zh-CN"/>
              <a:t>UPID </a:t>
            </a:r>
            <a:r>
              <a:rPr lang="zh-CN" altLang="en-US"/>
              <a:t>原始物理地址注册的选项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997B48E-664D-6307-25AA-18C66112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工作量</a:t>
            </a:r>
          </a:p>
        </p:txBody>
      </p:sp>
    </p:spTree>
    <p:extLst>
      <p:ext uri="{BB962C8B-B14F-4D97-AF65-F5344CB8AC3E}">
        <p14:creationId xmlns:p14="http://schemas.microsoft.com/office/powerpoint/2010/main" val="162882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4DEBDC-8EC1-3C29-3530-53821B14A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158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Qemu </a:t>
            </a:r>
            <a:r>
              <a:rPr lang="zh-CN" altLang="en-US"/>
              <a:t>模拟器是软件开发中的重要工具，目前 </a:t>
            </a:r>
            <a:r>
              <a:rPr lang="en-US" altLang="zh-CN"/>
              <a:t>qemu </a:t>
            </a:r>
            <a:r>
              <a:rPr lang="zh-CN" altLang="en-US"/>
              <a:t>官方版本尚未支持 </a:t>
            </a:r>
            <a:r>
              <a:rPr lang="en-US" altLang="zh-CN"/>
              <a:t>UIPI </a:t>
            </a:r>
            <a:r>
              <a:rPr lang="zh-CN" altLang="en-US"/>
              <a:t>机制的模拟，本实验在 </a:t>
            </a:r>
            <a:r>
              <a:rPr lang="en-US" altLang="zh-CN"/>
              <a:t>OS-F-4 </a:t>
            </a:r>
            <a:r>
              <a:rPr lang="zh-CN" altLang="en-US"/>
              <a:t>小组工作的基础上，进一步完善 </a:t>
            </a:r>
            <a:r>
              <a:rPr lang="en-US" altLang="zh-CN"/>
              <a:t>qemu-uintr </a:t>
            </a:r>
            <a:r>
              <a:rPr lang="zh-CN" altLang="en-US"/>
              <a:t>对 </a:t>
            </a:r>
            <a:r>
              <a:rPr lang="en-US" altLang="zh-CN"/>
              <a:t>UIPI </a:t>
            </a:r>
            <a:r>
              <a:rPr lang="zh-CN" altLang="en-US"/>
              <a:t>的支持，修复与 </a:t>
            </a:r>
            <a:r>
              <a:rPr lang="en-US" altLang="zh-CN"/>
              <a:t>intel </a:t>
            </a:r>
            <a:r>
              <a:rPr lang="zh-CN" altLang="en-US"/>
              <a:t>规范不一致之处：</a:t>
            </a:r>
            <a:endParaRPr lang="en-US" altLang="zh-CN"/>
          </a:p>
          <a:p>
            <a:r>
              <a:rPr lang="zh-CN" altLang="en-US"/>
              <a:t>修复了 </a:t>
            </a:r>
            <a:r>
              <a:rPr lang="en-US" altLang="zh-CN"/>
              <a:t>qemu xsave/xrstor </a:t>
            </a:r>
            <a:r>
              <a:rPr lang="zh-CN" altLang="en-US"/>
              <a:t>中遗漏 </a:t>
            </a:r>
            <a:r>
              <a:rPr lang="en-US" altLang="zh-CN"/>
              <a:t>UIF</a:t>
            </a:r>
            <a:r>
              <a:rPr lang="zh-CN" altLang="en-US"/>
              <a:t>、存储结构与规范不一致等问题，从而支持 </a:t>
            </a:r>
            <a:r>
              <a:rPr lang="en-US" altLang="zh-CN"/>
              <a:t>Linux patch </a:t>
            </a:r>
            <a:r>
              <a:rPr lang="zh-CN" altLang="en-US"/>
              <a:t>对 </a:t>
            </a:r>
            <a:r>
              <a:rPr lang="en-US" altLang="zh-CN"/>
              <a:t>UIPI </a:t>
            </a:r>
            <a:r>
              <a:rPr lang="zh-CN" altLang="en-US"/>
              <a:t>状态的保存回复</a:t>
            </a:r>
            <a:endParaRPr lang="en-US" altLang="zh-CN"/>
          </a:p>
          <a:p>
            <a:r>
              <a:rPr lang="zh-CN" altLang="en-US"/>
              <a:t>增加了对 </a:t>
            </a:r>
            <a:r>
              <a:rPr lang="en-US" altLang="zh-CN"/>
              <a:t>testui </a:t>
            </a:r>
            <a:r>
              <a:rPr lang="zh-CN" altLang="en-US"/>
              <a:t>指令的解析和模拟</a:t>
            </a:r>
            <a:endParaRPr lang="en-US" altLang="zh-CN"/>
          </a:p>
          <a:p>
            <a:r>
              <a:rPr lang="zh-CN" altLang="en-US"/>
              <a:t>完善 </a:t>
            </a:r>
            <a:r>
              <a:rPr lang="en-US" altLang="zh-CN"/>
              <a:t>senduipi </a:t>
            </a:r>
            <a:r>
              <a:rPr lang="zh-CN" altLang="en-US"/>
              <a:t>对 </a:t>
            </a:r>
            <a:r>
              <a:rPr lang="en-US" altLang="zh-CN"/>
              <a:t>GP </a:t>
            </a:r>
            <a:r>
              <a:rPr lang="zh-CN" altLang="en-US"/>
              <a:t>错误的检查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由于最近两周才取得实际实验条件，本实验主要工作和实验均在 </a:t>
            </a:r>
            <a:r>
              <a:rPr lang="en-US" altLang="zh-CN"/>
              <a:t>qemu</a:t>
            </a:r>
            <a:r>
              <a:rPr lang="zh-CN" altLang="en-US"/>
              <a:t> 上完成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目前的实现在稳定性和准确性上取得明显提升，能够运行包含相关 </a:t>
            </a:r>
            <a:r>
              <a:rPr lang="en-US" altLang="zh-CN"/>
              <a:t>patch </a:t>
            </a:r>
            <a:r>
              <a:rPr lang="zh-CN" altLang="en-US"/>
              <a:t>的 </a:t>
            </a:r>
            <a:r>
              <a:rPr lang="en-US" altLang="zh-CN"/>
              <a:t>Linux kernel</a:t>
            </a:r>
            <a:r>
              <a:rPr lang="zh-CN" altLang="en-US"/>
              <a:t>，但仍有待完善</a:t>
            </a:r>
            <a:endParaRPr lang="en-US" altLang="zh-CN"/>
          </a:p>
          <a:p>
            <a:r>
              <a:rPr lang="en-US" altLang="zh-CN"/>
              <a:t>uirr </a:t>
            </a:r>
            <a:r>
              <a:rPr lang="zh-CN" altLang="en-US"/>
              <a:t>可能保持一个非零状态而不通知用户程序。而根据</a:t>
            </a:r>
            <a:r>
              <a:rPr lang="en-US" altLang="zh-CN"/>
              <a:t>intel</a:t>
            </a:r>
            <a:r>
              <a:rPr lang="zh-CN" altLang="en-US"/>
              <a:t>的手册，</a:t>
            </a:r>
            <a:r>
              <a:rPr lang="en-US" altLang="zh-CN"/>
              <a:t>uirr </a:t>
            </a:r>
            <a:r>
              <a:rPr lang="zh-CN" altLang="en-US"/>
              <a:t>没有清零的时候，应当重复通知用户程序。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AD4471C-BA31-05AF-CC20-8CA04083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工作量</a:t>
            </a:r>
          </a:p>
        </p:txBody>
      </p:sp>
    </p:spTree>
    <p:extLst>
      <p:ext uri="{BB962C8B-B14F-4D97-AF65-F5344CB8AC3E}">
        <p14:creationId xmlns:p14="http://schemas.microsoft.com/office/powerpoint/2010/main" val="121133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17A5B47-1A7C-7F26-C4DC-5FE619EB1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在 </a:t>
            </a:r>
            <a:r>
              <a:rPr lang="en-US" altLang="zh-CN"/>
              <a:t>qemu </a:t>
            </a:r>
            <a:r>
              <a:rPr lang="zh-CN" altLang="en-US"/>
              <a:t>中，成功使用 </a:t>
            </a:r>
            <a:r>
              <a:rPr lang="en-US" altLang="zh-CN"/>
              <a:t>UIPI </a:t>
            </a:r>
            <a:r>
              <a:rPr lang="zh-CN" altLang="en-US"/>
              <a:t>发送系统调用转发通知及反向通知</a:t>
            </a:r>
            <a:endParaRPr lang="en-US" altLang="zh-CN"/>
          </a:p>
          <a:p>
            <a:r>
              <a:rPr lang="zh-CN" altLang="en-US"/>
              <a:t>能够在 </a:t>
            </a:r>
            <a:r>
              <a:rPr lang="en-US" altLang="zh-CN"/>
              <a:t>nimbos </a:t>
            </a:r>
            <a:r>
              <a:rPr lang="zh-CN" altLang="en-US"/>
              <a:t>中正常进行线程、子进程创建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D934159-17A4-5DD2-7577-112845C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实验效果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72301E-6EF8-D99E-455E-154C01F7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792" y="2770579"/>
            <a:ext cx="6064415" cy="372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65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A6057-8380-3691-6E60-817F92508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DAFACC-0DBA-053D-3646-B9E0DC66B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经实机验证，整体设计工作正常，但部分细节需要改动</a:t>
            </a:r>
            <a:endParaRPr lang="en-US" altLang="zh-CN"/>
          </a:p>
          <a:p>
            <a:r>
              <a:rPr lang="zh-CN" altLang="en-US"/>
              <a:t>原本的设计中，反向通知 </a:t>
            </a:r>
            <a:r>
              <a:rPr lang="en-US" altLang="zh-CN"/>
              <a:t>UPID </a:t>
            </a:r>
            <a:r>
              <a:rPr lang="zh-CN" altLang="en-US"/>
              <a:t>为 </a:t>
            </a:r>
            <a:r>
              <a:rPr lang="en-US" altLang="zh-CN"/>
              <a:t>shadow </a:t>
            </a:r>
            <a:r>
              <a:rPr lang="zh-CN" altLang="en-US"/>
              <a:t>程序内的静态变量。但在实机上，由于 </a:t>
            </a:r>
            <a:r>
              <a:rPr lang="en-US" altLang="zh-CN"/>
              <a:t>senduipi </a:t>
            </a:r>
            <a:r>
              <a:rPr lang="zh-CN" altLang="en-US"/>
              <a:t>的内存访问操作在内核态权限下进行，读写用户程序内的变量会违反保护措施。</a:t>
            </a:r>
            <a:endParaRPr lang="en-US" altLang="zh-CN"/>
          </a:p>
          <a:p>
            <a:r>
              <a:rPr lang="zh-CN" altLang="en-US"/>
              <a:t>可以将该 </a:t>
            </a:r>
            <a:r>
              <a:rPr lang="en-US" altLang="zh-CN"/>
              <a:t>UPID </a:t>
            </a:r>
            <a:r>
              <a:rPr lang="zh-CN" altLang="en-US"/>
              <a:t>移动到 </a:t>
            </a:r>
            <a:r>
              <a:rPr lang="en-US" altLang="zh-CN"/>
              <a:t>Linux </a:t>
            </a:r>
            <a:r>
              <a:rPr lang="zh-CN" altLang="en-US"/>
              <a:t>内核中，但每次发送后需要由 </a:t>
            </a:r>
            <a:r>
              <a:rPr lang="en-US" altLang="zh-CN"/>
              <a:t>nimbos </a:t>
            </a:r>
            <a:r>
              <a:rPr lang="zh-CN" altLang="en-US"/>
              <a:t>清空 </a:t>
            </a:r>
            <a:r>
              <a:rPr lang="en-US" altLang="zh-CN"/>
              <a:t>status</a:t>
            </a:r>
            <a:r>
              <a:rPr lang="zh-CN" altLang="en-US"/>
              <a:t>，否则后续 </a:t>
            </a:r>
            <a:r>
              <a:rPr lang="en-US" altLang="zh-CN"/>
              <a:t>IPI </a:t>
            </a:r>
            <a:r>
              <a:rPr lang="zh-CN" altLang="en-US"/>
              <a:t>将被抑制。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此外，</a:t>
            </a:r>
            <a:r>
              <a:rPr lang="en-US" altLang="zh-CN"/>
              <a:t>nimbos </a:t>
            </a:r>
            <a:r>
              <a:rPr lang="zh-CN" altLang="en-US"/>
              <a:t>向 </a:t>
            </a:r>
            <a:r>
              <a:rPr lang="en-US" altLang="zh-CN"/>
              <a:t>Linux </a:t>
            </a:r>
            <a:r>
              <a:rPr lang="zh-CN" altLang="en-US"/>
              <a:t>发送 </a:t>
            </a:r>
            <a:r>
              <a:rPr lang="en-US" altLang="zh-CN"/>
              <a:t>ipi </a:t>
            </a:r>
            <a:r>
              <a:rPr lang="zh-CN" altLang="en-US"/>
              <a:t>的逻辑仍然存在问题，导致目前无法与 </a:t>
            </a:r>
            <a:r>
              <a:rPr lang="en-US" altLang="zh-CN"/>
              <a:t>baseline </a:t>
            </a:r>
            <a:r>
              <a:rPr lang="zh-CN" altLang="en-US"/>
              <a:t>进行性能比较</a:t>
            </a:r>
            <a:endParaRPr lang="en-US" altLang="zh-CN"/>
          </a:p>
          <a:p>
            <a:r>
              <a:rPr lang="en-US" altLang="zh-CN"/>
              <a:t>Shadow </a:t>
            </a:r>
            <a:r>
              <a:rPr lang="zh-CN" altLang="en-US"/>
              <a:t>程序通过 </a:t>
            </a:r>
            <a:r>
              <a:rPr lang="en-US" altLang="zh-CN"/>
              <a:t>irq_request() </a:t>
            </a:r>
            <a:r>
              <a:rPr lang="zh-CN" altLang="en-US"/>
              <a:t>注册 </a:t>
            </a:r>
            <a:r>
              <a:rPr lang="en-US" altLang="zh-CN"/>
              <a:t>irq_num </a:t>
            </a:r>
            <a:r>
              <a:rPr lang="zh-CN" altLang="en-US"/>
              <a:t>后，</a:t>
            </a:r>
            <a:r>
              <a:rPr lang="en-US" altLang="zh-CN"/>
              <a:t>nimbos </a:t>
            </a:r>
            <a:r>
              <a:rPr lang="zh-CN" altLang="en-US"/>
              <a:t>无法从 </a:t>
            </a:r>
            <a:r>
              <a:rPr lang="en-US" altLang="zh-CN"/>
              <a:t>IOAPIC PRT </a:t>
            </a:r>
            <a:r>
              <a:rPr lang="zh-CN" altLang="en-US"/>
              <a:t>表中正确读出中断向量和目标处理器 </a:t>
            </a:r>
            <a:r>
              <a:rPr lang="en-US" altLang="zh-CN"/>
              <a:t>APIC ID</a:t>
            </a:r>
            <a:r>
              <a:rPr lang="zh-CN" altLang="en-US"/>
              <a:t>，因为 </a:t>
            </a:r>
            <a:r>
              <a:rPr lang="en-US" altLang="zh-CN"/>
              <a:t>RTE </a:t>
            </a:r>
            <a:r>
              <a:rPr lang="zh-CN" altLang="en-US"/>
              <a:t>的语义发生了变化。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本周在实机操作中，还修复了 </a:t>
            </a:r>
            <a:r>
              <a:rPr lang="en-US" altLang="zh-CN"/>
              <a:t>Linux </a:t>
            </a:r>
            <a:r>
              <a:rPr lang="zh-CN" altLang="en-US"/>
              <a:t>内存分配器未将 </a:t>
            </a:r>
            <a:r>
              <a:rPr lang="en-US" altLang="zh-CN"/>
              <a:t>UPID </a:t>
            </a:r>
            <a:r>
              <a:rPr lang="zh-CN" altLang="en-US"/>
              <a:t>按</a:t>
            </a:r>
            <a:r>
              <a:rPr lang="en-US" altLang="zh-CN"/>
              <a:t> 64 </a:t>
            </a:r>
            <a:r>
              <a:rPr lang="zh-CN" altLang="en-US"/>
              <a:t>位对齐，以及 </a:t>
            </a:r>
            <a:r>
              <a:rPr lang="en-US" altLang="zh-CN"/>
              <a:t>nimbos </a:t>
            </a:r>
            <a:r>
              <a:rPr lang="zh-CN" altLang="en-US"/>
              <a:t>未正确填写 </a:t>
            </a:r>
            <a:r>
              <a:rPr lang="en-US" altLang="zh-CN"/>
              <a:t>CR4</a:t>
            </a:r>
            <a:r>
              <a:rPr lang="zh-CN" altLang="en-US"/>
              <a:t> 等问题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D467199-9478-6BC9-AD70-DDD29ADF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实机实验</a:t>
            </a:r>
          </a:p>
        </p:txBody>
      </p:sp>
    </p:spTree>
    <p:extLst>
      <p:ext uri="{BB962C8B-B14F-4D97-AF65-F5344CB8AC3E}">
        <p14:creationId xmlns:p14="http://schemas.microsoft.com/office/powerpoint/2010/main" val="3763797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D9B76-F654-7C41-B231-2FC2AA84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39C4D65-9EDD-F7B0-1CAE-BD95B4E13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15238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Nimbos </a:t>
            </a:r>
            <a:r>
              <a:rPr lang="zh-CN" altLang="en-US"/>
              <a:t>侧加载用户程序 </a:t>
            </a:r>
            <a:r>
              <a:rPr lang="en-US" altLang="zh-CN"/>
              <a:t>ELF </a:t>
            </a:r>
            <a:r>
              <a:rPr lang="zh-CN" altLang="en-US"/>
              <a:t>时，为了同步 </a:t>
            </a:r>
            <a:r>
              <a:rPr lang="en-US" altLang="zh-CN"/>
              <a:t>shadow </a:t>
            </a:r>
            <a:r>
              <a:rPr lang="zh-CN" altLang="en-US"/>
              <a:t>进程的内存布局，需要通知机制与 </a:t>
            </a:r>
            <a:r>
              <a:rPr lang="en-US" altLang="zh-CN"/>
              <a:t>shadow </a:t>
            </a:r>
            <a:r>
              <a:rPr lang="zh-CN" altLang="en-US"/>
              <a:t>程序交互。但这一阶段中，由于 </a:t>
            </a:r>
            <a:r>
              <a:rPr lang="en-US" altLang="zh-CN"/>
              <a:t>task </a:t>
            </a:r>
            <a:r>
              <a:rPr lang="zh-CN" altLang="en-US"/>
              <a:t>尚未完成创建，不能注册 </a:t>
            </a:r>
            <a:r>
              <a:rPr lang="en-US" altLang="zh-CN"/>
              <a:t>UIPI sender </a:t>
            </a:r>
            <a:r>
              <a:rPr lang="zh-CN" altLang="en-US"/>
              <a:t>通过原机制执行通知和反向通知。</a:t>
            </a:r>
            <a:endParaRPr lang="en-US" altLang="zh-CN"/>
          </a:p>
          <a:p>
            <a:r>
              <a:rPr lang="zh-CN" altLang="en-US"/>
              <a:t>目前的设计是，双方采用轮询等待的方式通过共享内存区域完成交互，但效率较低。理想情况下，应当采取通用的机制完成该阶段通知。或可临时替换 </a:t>
            </a:r>
            <a:r>
              <a:rPr lang="en-US" altLang="zh-CN"/>
              <a:t>MSR</a:t>
            </a:r>
            <a:r>
              <a:rPr lang="zh-CN" altLang="en-US"/>
              <a:t> 中的 </a:t>
            </a:r>
            <a:r>
              <a:rPr lang="en-US" altLang="zh-CN"/>
              <a:t>UIPI </a:t>
            </a:r>
            <a:r>
              <a:rPr lang="zh-CN" altLang="en-US"/>
              <a:t>状态，再执行 </a:t>
            </a:r>
            <a:r>
              <a:rPr lang="en-US" altLang="zh-CN"/>
              <a:t>senduipi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由于目前对系统调用支持不完备，大多数为 </a:t>
            </a:r>
            <a:r>
              <a:rPr lang="en-US" altLang="zh-CN"/>
              <a:t>Linux </a:t>
            </a:r>
            <a:r>
              <a:rPr lang="zh-CN" altLang="en-US"/>
              <a:t>编译的用户程序尚不能直接在 </a:t>
            </a:r>
            <a:r>
              <a:rPr lang="en-US" altLang="zh-CN"/>
              <a:t>nimbos </a:t>
            </a:r>
            <a:r>
              <a:rPr lang="zh-CN" altLang="en-US"/>
              <a:t>中运行</a:t>
            </a:r>
            <a:endParaRPr lang="en-US" altLang="zh-CN"/>
          </a:p>
          <a:p>
            <a:r>
              <a:rPr lang="en-US" altLang="zh-CN"/>
              <a:t>nimbos </a:t>
            </a:r>
            <a:r>
              <a:rPr lang="zh-CN" altLang="en-US"/>
              <a:t>目前没有文件系统，线程机制粗糙，即使有系统调用转发，也较难为用户程序提供完整执行环境，未来优先考虑将基于 </a:t>
            </a:r>
            <a:r>
              <a:rPr lang="en-US" altLang="zh-CN"/>
              <a:t>UIPI </a:t>
            </a:r>
            <a:r>
              <a:rPr lang="zh-CN" altLang="en-US"/>
              <a:t>的系统调用转发逻辑迁移至其他 </a:t>
            </a:r>
            <a:r>
              <a:rPr lang="en-US" altLang="zh-CN"/>
              <a:t>RTOS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当需要频繁转发系统调用时，仍然逐个通知效率较低</a:t>
            </a:r>
            <a:endParaRPr lang="en-US" altLang="zh-CN"/>
          </a:p>
          <a:p>
            <a:r>
              <a:rPr lang="zh-CN" altLang="en-US"/>
              <a:t>考虑采用中断</a:t>
            </a:r>
            <a:r>
              <a:rPr lang="en-US" altLang="zh-CN"/>
              <a:t>/</a:t>
            </a:r>
            <a:r>
              <a:rPr lang="zh-CN" altLang="en-US"/>
              <a:t>轮询相结合的方式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D99239-B03A-729B-28C5-DB66CB94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问题与改进</a:t>
            </a:r>
          </a:p>
        </p:txBody>
      </p:sp>
    </p:spTree>
    <p:extLst>
      <p:ext uri="{BB962C8B-B14F-4D97-AF65-F5344CB8AC3E}">
        <p14:creationId xmlns:p14="http://schemas.microsoft.com/office/powerpoint/2010/main" val="1276943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3ED08A4-403D-F44A-7AE4-769507CC1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95144"/>
            <a:ext cx="6355080" cy="4463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目前的实现将 </a:t>
            </a:r>
            <a:r>
              <a:rPr lang="en-US" altLang="zh-CN"/>
              <a:t>UIPI </a:t>
            </a:r>
            <a:r>
              <a:rPr lang="zh-CN" altLang="en-US"/>
              <a:t>状态的管理权限从内核下放到了用户程序，实际上使得用户可以任意发送 </a:t>
            </a:r>
            <a:r>
              <a:rPr lang="en-US" altLang="zh-CN"/>
              <a:t>IPI/UIPI</a:t>
            </a:r>
          </a:p>
          <a:p>
            <a:r>
              <a:rPr lang="zh-CN" altLang="en-US"/>
              <a:t>如果放弃 </a:t>
            </a:r>
            <a:r>
              <a:rPr lang="en-US" altLang="zh-CN"/>
              <a:t>Linux </a:t>
            </a:r>
            <a:r>
              <a:rPr lang="zh-CN" altLang="en-US"/>
              <a:t>向 </a:t>
            </a:r>
            <a:r>
              <a:rPr lang="en-US" altLang="zh-CN"/>
              <a:t>Nimbos </a:t>
            </a:r>
            <a:r>
              <a:rPr lang="zh-CN" altLang="en-US"/>
              <a:t>用户程序直接发送 </a:t>
            </a:r>
            <a:r>
              <a:rPr lang="en-US" altLang="zh-CN"/>
              <a:t>UIPI </a:t>
            </a:r>
            <a:r>
              <a:rPr lang="zh-CN" altLang="en-US"/>
              <a:t>的功能，而只允许用户态向 </a:t>
            </a:r>
            <a:r>
              <a:rPr lang="en-US" altLang="zh-CN"/>
              <a:t>RT CPU </a:t>
            </a:r>
            <a:r>
              <a:rPr lang="zh-CN" altLang="en-US"/>
              <a:t>发送固定中断向量的 </a:t>
            </a:r>
            <a:r>
              <a:rPr lang="en-US" altLang="zh-CN"/>
              <a:t>IPI</a:t>
            </a:r>
            <a:r>
              <a:rPr lang="zh-CN" altLang="en-US"/>
              <a:t>，则可以通过限制系统调用的自由度消除这一漏洞；</a:t>
            </a:r>
            <a:endParaRPr lang="en-US" altLang="zh-CN"/>
          </a:p>
          <a:p>
            <a:r>
              <a:rPr lang="zh-CN" altLang="en-US"/>
              <a:t>否则，应当由更上一层的 </a:t>
            </a:r>
            <a:r>
              <a:rPr lang="en-US" altLang="zh-CN"/>
              <a:t>RVM </a:t>
            </a:r>
            <a:r>
              <a:rPr lang="zh-CN" altLang="en-US"/>
              <a:t>对 </a:t>
            </a:r>
            <a:r>
              <a:rPr lang="en-US" altLang="zh-CN"/>
              <a:t>UPID </a:t>
            </a:r>
            <a:r>
              <a:rPr lang="zh-CN" altLang="en-US"/>
              <a:t>资源进行管理，这需要对 </a:t>
            </a:r>
            <a:r>
              <a:rPr lang="en-US" altLang="zh-CN"/>
              <a:t>Linux </a:t>
            </a:r>
            <a:r>
              <a:rPr lang="zh-CN" altLang="en-US"/>
              <a:t>本身做更多修改；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允许用户获得 </a:t>
            </a:r>
            <a:r>
              <a:rPr lang="en-US" altLang="zh-CN"/>
              <a:t>UPID </a:t>
            </a:r>
            <a:r>
              <a:rPr lang="zh-CN" altLang="en-US"/>
              <a:t>地址，泄漏更多内核信息，让系统更加脆弱</a:t>
            </a:r>
            <a:endParaRPr lang="en-US" altLang="zh-CN"/>
          </a:p>
          <a:p>
            <a:r>
              <a:rPr lang="zh-CN" altLang="en-US"/>
              <a:t>应当借助 </a:t>
            </a:r>
            <a:r>
              <a:rPr lang="en-US" altLang="zh-CN"/>
              <a:t>hypervisor </a:t>
            </a:r>
            <a:r>
              <a:rPr lang="zh-CN" altLang="en-US"/>
              <a:t>传递 </a:t>
            </a:r>
            <a:r>
              <a:rPr lang="en-US" altLang="zh-CN"/>
              <a:t>UPID </a:t>
            </a:r>
            <a:r>
              <a:rPr lang="zh-CN" altLang="en-US"/>
              <a:t>地址给 </a:t>
            </a:r>
            <a:r>
              <a:rPr lang="en-US" altLang="zh-CN"/>
              <a:t>Nimbos </a:t>
            </a:r>
            <a:r>
              <a:rPr lang="zh-CN" altLang="en-US"/>
              <a:t>内核，绕过用户程序的转手，或直接由 </a:t>
            </a:r>
            <a:r>
              <a:rPr lang="en-US" altLang="zh-CN"/>
              <a:t>RVM </a:t>
            </a:r>
            <a:r>
              <a:rPr lang="zh-CN" altLang="en-US"/>
              <a:t>进行管理；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DD4E22-C999-DD1B-7D78-EE2766CC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安全问题与缓解措施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C32178-E69C-AE29-8976-AFD634146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27" y="804704"/>
            <a:ext cx="4193169" cy="524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97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DF78CC5-D1D1-B2E7-4DF1-EB9805735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UIPI</a:t>
            </a:r>
            <a:r>
              <a:rPr lang="zh-CN" altLang="en-US"/>
              <a:t>的局限性</a:t>
            </a:r>
            <a:endParaRPr lang="en-US" altLang="zh-CN"/>
          </a:p>
          <a:p>
            <a:r>
              <a:rPr lang="zh-CN" altLang="en-US"/>
              <a:t>性能：</a:t>
            </a:r>
            <a:r>
              <a:rPr lang="en-US" altLang="zh-CN"/>
              <a:t>UIPI </a:t>
            </a:r>
            <a:r>
              <a:rPr lang="zh-CN" altLang="en-US"/>
              <a:t>的中断处理延迟（约 </a:t>
            </a:r>
            <a:r>
              <a:rPr lang="en-US" altLang="zh-CN"/>
              <a:t>720 </a:t>
            </a:r>
            <a:r>
              <a:rPr lang="zh-CN" altLang="en-US"/>
              <a:t>周期）仍比共享内存轮询（约 </a:t>
            </a:r>
            <a:r>
              <a:rPr lang="en-US" altLang="zh-CN"/>
              <a:t>100 </a:t>
            </a:r>
            <a:r>
              <a:rPr lang="zh-CN" altLang="en-US"/>
              <a:t>周期）高 </a:t>
            </a:r>
            <a:r>
              <a:rPr lang="en-US" altLang="zh-CN"/>
              <a:t>6-9 </a:t>
            </a:r>
            <a:r>
              <a:rPr lang="zh-CN" altLang="en-US"/>
              <a:t>倍，且随着处理器预测窗口增大，流水线冲刷开销会进一步加剧性能差距。</a:t>
            </a:r>
            <a:endParaRPr lang="en-US" altLang="zh-CN"/>
          </a:p>
          <a:p>
            <a:r>
              <a:rPr lang="zh-CN" altLang="en-US"/>
              <a:t>功能单一：仅支持核心间中断（</a:t>
            </a:r>
            <a:r>
              <a:rPr lang="en-US" altLang="zh-CN"/>
              <a:t>IPI</a:t>
            </a:r>
            <a:r>
              <a:rPr lang="zh-CN" altLang="en-US"/>
              <a:t>），缺乏对设备中断和定时器中断的支持，限制了在 </a:t>
            </a:r>
            <a:r>
              <a:rPr lang="en-US" altLang="zh-CN"/>
              <a:t>I/O </a:t>
            </a:r>
            <a:r>
              <a:rPr lang="zh-CN" altLang="en-US"/>
              <a:t>和调度场景的应用。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UIPI </a:t>
            </a:r>
            <a:r>
              <a:rPr lang="zh-CN" altLang="en-US"/>
              <a:t>的进一步拓展应用</a:t>
            </a:r>
            <a:endParaRPr lang="en-US" altLang="zh-CN"/>
          </a:p>
          <a:p>
            <a:r>
              <a:rPr lang="en-US" altLang="zh-CN"/>
              <a:t>UIPI </a:t>
            </a:r>
            <a:r>
              <a:rPr lang="zh-CN" altLang="en-US"/>
              <a:t>将可能使得更多无需特权的操作绕过内核，被下放到用户态执行</a:t>
            </a:r>
            <a:endParaRPr lang="en-US" altLang="zh-CN"/>
          </a:p>
          <a:p>
            <a:r>
              <a:rPr lang="zh-CN" altLang="en-US"/>
              <a:t>例如，或可实现将进程在实时域和通用域间随时切换，又或者可以利用用户态调度器实现近似于 </a:t>
            </a:r>
            <a:r>
              <a:rPr lang="en-US" altLang="zh-CN"/>
              <a:t>cRTOS </a:t>
            </a:r>
            <a:r>
              <a:rPr lang="zh-CN" altLang="en-US"/>
              <a:t>的效果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E861151-A048-2331-2C22-A0D36CD6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/>
              <a:t>UIPI </a:t>
            </a:r>
            <a:r>
              <a:rPr lang="zh-CN" altLang="en-US" sz="3200"/>
              <a:t>展望</a:t>
            </a:r>
          </a:p>
        </p:txBody>
      </p:sp>
    </p:spTree>
    <p:extLst>
      <p:ext uri="{BB962C8B-B14F-4D97-AF65-F5344CB8AC3E}">
        <p14:creationId xmlns:p14="http://schemas.microsoft.com/office/powerpoint/2010/main" val="417898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D713CB95-3A32-756A-86FE-C16AA3D0F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请大家批评指正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B2BE3E-5703-F97A-94FA-8B800582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/>
              <a:t>谢谢老师、助教和同学们</a:t>
            </a:r>
          </a:p>
        </p:txBody>
      </p:sp>
    </p:spTree>
    <p:extLst>
      <p:ext uri="{BB962C8B-B14F-4D97-AF65-F5344CB8AC3E}">
        <p14:creationId xmlns:p14="http://schemas.microsoft.com/office/powerpoint/2010/main" val="45474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778CA07-E0C5-CEE0-F728-0DFEB2CF9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 </a:t>
            </a:r>
            <a:r>
              <a:rPr lang="en-US" altLang="zh-CN"/>
              <a:t>RVM1.5 </a:t>
            </a:r>
            <a:r>
              <a:rPr lang="zh-CN" altLang="en-US"/>
              <a:t>上创建两个域，分别是 </a:t>
            </a:r>
            <a:r>
              <a:rPr lang="en-US" altLang="zh-CN"/>
              <a:t>Linux </a:t>
            </a:r>
            <a:r>
              <a:rPr lang="zh-CN" altLang="en-US"/>
              <a:t>通用域和 </a:t>
            </a:r>
            <a:r>
              <a:rPr lang="en-US" altLang="zh-CN"/>
              <a:t>nimbos </a:t>
            </a:r>
            <a:r>
              <a:rPr lang="zh-CN" altLang="en-US"/>
              <a:t>实时域</a:t>
            </a:r>
            <a:endParaRPr lang="en-US" altLang="zh-CN"/>
          </a:p>
          <a:p>
            <a:r>
              <a:rPr lang="zh-CN" altLang="en-US"/>
              <a:t>通过系统调用转发，使得运行在 </a:t>
            </a:r>
            <a:r>
              <a:rPr lang="en-US" altLang="zh-CN"/>
              <a:t>nimbos </a:t>
            </a:r>
            <a:r>
              <a:rPr lang="zh-CN" altLang="en-US"/>
              <a:t>中的进程也可访问 </a:t>
            </a:r>
            <a:r>
              <a:rPr lang="en-US" altLang="zh-CN"/>
              <a:t>Linux </a:t>
            </a:r>
            <a:r>
              <a:rPr lang="zh-CN" altLang="en-US"/>
              <a:t>系统调用</a:t>
            </a:r>
            <a:endParaRPr lang="en-US" altLang="zh-CN"/>
          </a:p>
          <a:p>
            <a:r>
              <a:rPr lang="zh-CN" altLang="en-US"/>
              <a:t>用户态中断机制使得转发中通知机制更为高效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CE9B9EF-C5C7-6935-13B9-12230192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设计总览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9011647-5203-EA81-1E42-C0E98C0B8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283" y="2961573"/>
            <a:ext cx="6047433" cy="353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2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7293FF-B217-21B7-0727-0CEA48766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传统的实时操作系统（</a:t>
            </a:r>
            <a:r>
              <a:rPr lang="en-US" altLang="zh-CN"/>
              <a:t>RTOS</a:t>
            </a:r>
            <a:r>
              <a:rPr lang="zh-CN" altLang="en-US"/>
              <a:t>）擅长处理时间敏感任务，但缺乏图形界面、完整网络协议栈等丰富功能。而 </a:t>
            </a:r>
            <a:r>
              <a:rPr lang="en-US" altLang="zh-CN"/>
              <a:t>Linux </a:t>
            </a:r>
            <a:r>
              <a:rPr lang="zh-CN" altLang="en-US"/>
              <a:t>等通用操作系统则功能强大，但难以保证严格的实时性。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复合实时操作系统（</a:t>
            </a:r>
            <a:r>
              <a:rPr lang="en-US" altLang="zh-CN"/>
              <a:t>cRTOS</a:t>
            </a:r>
            <a:r>
              <a:rPr lang="zh-CN" altLang="en-US"/>
              <a:t>）的设计使用一个分区 </a:t>
            </a:r>
            <a:r>
              <a:rPr lang="en-US" altLang="zh-CN"/>
              <a:t>hypervisor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8CB92FC-1CE1-9F4D-44C2-593D3BB3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复合实时操作系统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6359B6-76C6-A0C3-F5FD-2AF9631F2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03" y="2933420"/>
            <a:ext cx="10726994" cy="374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9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2549FB-2ADC-64D1-3B70-D62FEECA4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用户态中断（</a:t>
            </a:r>
            <a:r>
              <a:rPr lang="en-US" altLang="zh-CN"/>
              <a:t>UIPI</a:t>
            </a:r>
            <a:r>
              <a:rPr lang="zh-CN" altLang="en-US"/>
              <a:t>）机制是完全在用户空间收发中断的硬件级快速通路</a:t>
            </a:r>
            <a:endParaRPr lang="en-US" altLang="zh-CN"/>
          </a:p>
          <a:p>
            <a:r>
              <a:rPr lang="zh-CN" altLang="en-US" b="0" i="0">
                <a:effectLst/>
                <a:latin typeface="Inter"/>
              </a:rPr>
              <a:t>用户空间事件的传递中，传统的 </a:t>
            </a:r>
            <a:r>
              <a:rPr lang="en-US" altLang="zh-CN" b="0" i="0">
                <a:effectLst/>
                <a:latin typeface="Inter"/>
              </a:rPr>
              <a:t>signal </a:t>
            </a:r>
            <a:r>
              <a:rPr lang="zh-CN" altLang="en-US" b="0" i="0">
                <a:effectLst/>
                <a:latin typeface="Inter"/>
              </a:rPr>
              <a:t>机制会产生多次特权级切换开销</a:t>
            </a:r>
            <a:endParaRPr lang="en-US" altLang="zh-CN"/>
          </a:p>
          <a:p>
            <a:r>
              <a:rPr lang="en-US" altLang="zh-CN" b="0" i="0">
                <a:effectLst/>
                <a:latin typeface="Inter"/>
              </a:rPr>
              <a:t>Intel </a:t>
            </a:r>
            <a:r>
              <a:rPr lang="zh-CN" altLang="en-US" b="0" i="0">
                <a:effectLst/>
                <a:latin typeface="Inter"/>
              </a:rPr>
              <a:t>在 </a:t>
            </a:r>
            <a:r>
              <a:rPr lang="en-US" altLang="zh-CN" b="0" i="0">
                <a:effectLst/>
                <a:latin typeface="Inter"/>
              </a:rPr>
              <a:t>Sapphire Rapids </a:t>
            </a:r>
            <a:r>
              <a:rPr lang="zh-CN" altLang="en-US" b="0" i="0">
                <a:effectLst/>
                <a:latin typeface="Inter"/>
              </a:rPr>
              <a:t>处理器中引入了 </a:t>
            </a:r>
            <a:r>
              <a:rPr lang="en-US" altLang="zh-CN" b="0" i="0">
                <a:effectLst/>
                <a:latin typeface="Inter"/>
              </a:rPr>
              <a:t>UIPI</a:t>
            </a:r>
          </a:p>
          <a:p>
            <a:pPr marL="0" indent="0">
              <a:buNone/>
            </a:pPr>
            <a:r>
              <a:rPr lang="en-US" altLang="zh-CN" b="0" i="0">
                <a:effectLst/>
                <a:latin typeface="Inter"/>
              </a:rPr>
              <a:t>UIPI </a:t>
            </a:r>
            <a:r>
              <a:rPr lang="zh-CN" altLang="en-US" b="0" i="0">
                <a:effectLst/>
                <a:latin typeface="Inter"/>
              </a:rPr>
              <a:t>的硬件接口是内存结构体和数个新增的 </a:t>
            </a:r>
            <a:r>
              <a:rPr lang="en-US" altLang="zh-CN" b="0" i="0">
                <a:effectLst/>
                <a:latin typeface="Inter"/>
              </a:rPr>
              <a:t>MSR</a:t>
            </a:r>
          </a:p>
          <a:p>
            <a:r>
              <a:rPr lang="zh-CN" altLang="en-US"/>
              <a:t>安全机制</a:t>
            </a:r>
            <a:r>
              <a:rPr lang="zh-CN" altLang="en-US">
                <a:latin typeface="Inter"/>
              </a:rPr>
              <a:t>：用户线程需先向内核注册发送方和接收方身份</a:t>
            </a:r>
            <a:endParaRPr lang="en-US" altLang="zh-CN">
              <a:latin typeface="Inter"/>
            </a:endParaRPr>
          </a:p>
          <a:p>
            <a:pPr marL="0" indent="0">
              <a:buNone/>
            </a:pPr>
            <a:r>
              <a:rPr lang="zh-CN" altLang="en-US"/>
              <a:t>作为一种内核绕过机制，</a:t>
            </a:r>
            <a:r>
              <a:rPr lang="en-US" altLang="zh-CN"/>
              <a:t>UIPI </a:t>
            </a:r>
            <a:r>
              <a:rPr lang="zh-CN" altLang="en-US"/>
              <a:t>被用于用户态调度器的实现</a:t>
            </a:r>
            <a:endParaRPr lang="en-US" altLang="zh-CN"/>
          </a:p>
          <a:p>
            <a:r>
              <a:rPr lang="zh-CN" altLang="en-US"/>
              <a:t>更低的通信开销允许更加激进的抢占式调度策略</a:t>
            </a:r>
            <a:endParaRPr lang="en-US" altLang="zh-CN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5A8BE4-9A36-F23A-30BE-778E9876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用户态中断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C535ECD-FB5D-5C0B-918D-848401233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440" y="2977443"/>
            <a:ext cx="4226724" cy="315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FC2AE1-CA92-CB8E-75B6-AD642E99E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335" y="497841"/>
            <a:ext cx="2998465" cy="20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2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8E5699F-7F34-D069-8AC6-7B83B440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核心贡献：基于用户态中断的系统调用转发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03B30371-71DE-26B2-D3EA-8F79E482FEE7}"/>
              </a:ext>
            </a:extLst>
          </p:cNvPr>
          <p:cNvSpPr txBox="1">
            <a:spLocks/>
          </p:cNvSpPr>
          <p:nvPr/>
        </p:nvSpPr>
        <p:spPr>
          <a:xfrm>
            <a:off x="838200" y="1697809"/>
            <a:ext cx="10515600" cy="368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/>
              <a:t>cRTOS </a:t>
            </a:r>
            <a:r>
              <a:rPr lang="zh-CN" altLang="en-US"/>
              <a:t>中，若实时域线程需要进行系统调用：</a:t>
            </a:r>
            <a:endParaRPr lang="en-US" altLang="zh-CN"/>
          </a:p>
          <a:p>
            <a:r>
              <a:rPr lang="zh-CN" altLang="en-US"/>
              <a:t>切换至内核线程，构造系统调用请求消息写入共享内存中的 </a:t>
            </a:r>
            <a:r>
              <a:rPr lang="en-US" altLang="zh-CN"/>
              <a:t>virtio </a:t>
            </a:r>
            <a:r>
              <a:rPr lang="zh-CN" altLang="en-US"/>
              <a:t>请求队列，通过 </a:t>
            </a:r>
            <a:r>
              <a:rPr lang="en-US" altLang="zh-CN"/>
              <a:t>IPI </a:t>
            </a:r>
            <a:r>
              <a:rPr lang="zh-CN" altLang="en-US"/>
              <a:t>中断通知 </a:t>
            </a:r>
            <a:r>
              <a:rPr lang="en-US" altLang="zh-CN"/>
              <a:t>Linux</a:t>
            </a:r>
            <a:r>
              <a:rPr lang="zh-CN" altLang="en-US"/>
              <a:t>；</a:t>
            </a:r>
            <a:endParaRPr lang="en-US" altLang="zh-CN"/>
          </a:p>
          <a:p>
            <a:r>
              <a:rPr lang="en-US" altLang="zh-CN"/>
              <a:t>Linux </a:t>
            </a:r>
            <a:r>
              <a:rPr lang="zh-CN" altLang="en-US"/>
              <a:t>接收 </a:t>
            </a:r>
            <a:r>
              <a:rPr lang="en-US" altLang="zh-CN"/>
              <a:t>IPI </a:t>
            </a:r>
            <a:r>
              <a:rPr lang="zh-CN" altLang="en-US"/>
              <a:t>中断，定位到相应的 </a:t>
            </a:r>
            <a:r>
              <a:rPr lang="en-US" altLang="zh-CN"/>
              <a:t>shadow </a:t>
            </a:r>
            <a:r>
              <a:rPr lang="zh-CN" altLang="en-US"/>
              <a:t>进程，通知该进程做 </a:t>
            </a:r>
            <a:r>
              <a:rPr lang="en-US" altLang="zh-CN"/>
              <a:t>Linux </a:t>
            </a:r>
            <a:r>
              <a:rPr lang="zh-CN" altLang="en-US"/>
              <a:t>本地系统调用，将响应消息写入共享内存中的回应队列，根据需要通过 </a:t>
            </a:r>
            <a:r>
              <a:rPr lang="en-US" altLang="zh-CN"/>
              <a:t>IPI </a:t>
            </a:r>
            <a:r>
              <a:rPr lang="zh-CN" altLang="en-US"/>
              <a:t>通知 </a:t>
            </a:r>
            <a:r>
              <a:rPr lang="en-US" altLang="zh-CN"/>
              <a:t>Nuttx</a:t>
            </a:r>
            <a:r>
              <a:rPr lang="zh-CN" altLang="en-US"/>
              <a:t>；</a:t>
            </a:r>
            <a:endParaRPr lang="en-US" altLang="zh-CN"/>
          </a:p>
          <a:p>
            <a:r>
              <a:rPr lang="en-US" altLang="zh-CN"/>
              <a:t>Nuttx</a:t>
            </a:r>
            <a:r>
              <a:rPr lang="zh-CN" altLang="en-US"/>
              <a:t>在 </a:t>
            </a:r>
            <a:r>
              <a:rPr lang="en-US" altLang="zh-CN"/>
              <a:t>IPI </a:t>
            </a:r>
            <a:r>
              <a:rPr lang="zh-CN" altLang="en-US"/>
              <a:t>中断或线程切换时检查 </a:t>
            </a:r>
            <a:r>
              <a:rPr lang="en-US" altLang="zh-CN"/>
              <a:t>virtio </a:t>
            </a:r>
            <a:r>
              <a:rPr lang="zh-CN" altLang="en-US"/>
              <a:t>响应队列，将结果返回给用户线程；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2B2BE1-3FD3-7FC1-40DE-E9703BB8B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4" y="3637405"/>
            <a:ext cx="7275871" cy="290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4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108DB-08D9-B04C-6018-4B5DC2C55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EAEAF0F-471D-8655-111D-66918743E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226" y="1825625"/>
            <a:ext cx="10370574" cy="3682546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问题及解决：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IPI </a:t>
            </a:r>
            <a:r>
              <a:rPr lang="zh-CN" altLang="en-US"/>
              <a:t>中断通知 </a:t>
            </a:r>
            <a:r>
              <a:rPr lang="en-US" altLang="zh-CN"/>
              <a:t>Linux </a:t>
            </a:r>
            <a:r>
              <a:rPr lang="zh-CN" altLang="en-US"/>
              <a:t>时，</a:t>
            </a:r>
            <a:r>
              <a:rPr lang="en-US" altLang="zh-CN"/>
              <a:t>Linux </a:t>
            </a:r>
            <a:r>
              <a:rPr lang="zh-CN" altLang="en-US"/>
              <a:t>域发生特权级切换</a:t>
            </a:r>
            <a:endParaRPr lang="en-US" altLang="zh-CN"/>
          </a:p>
          <a:p>
            <a:r>
              <a:rPr lang="zh-CN" altLang="en-US"/>
              <a:t>使用 </a:t>
            </a:r>
            <a:r>
              <a:rPr lang="en-US" altLang="zh-CN"/>
              <a:t>UIPI</a:t>
            </a:r>
            <a:r>
              <a:rPr lang="zh-CN" altLang="en-US"/>
              <a:t>，如目标进程正在执行，</a:t>
            </a:r>
            <a:r>
              <a:rPr lang="en-US" altLang="zh-CN"/>
              <a:t>handler </a:t>
            </a:r>
            <a:r>
              <a:rPr lang="zh-CN" altLang="en-US"/>
              <a:t>会被直接调用；否则，不会实际进入中断处理流程，该进程被调度时内核会检测到 </a:t>
            </a:r>
            <a:r>
              <a:rPr lang="en-US" altLang="zh-CN"/>
              <a:t>UIPI pending </a:t>
            </a:r>
            <a:r>
              <a:rPr lang="zh-CN" altLang="en-US"/>
              <a:t>状态，再次触发通知，</a:t>
            </a:r>
            <a:r>
              <a:rPr lang="zh-CN" altLang="en-US" b="1"/>
              <a:t>不发生额外特权级切换</a:t>
            </a:r>
            <a:r>
              <a:rPr lang="zh-CN" altLang="en-US"/>
              <a:t>；</a:t>
            </a:r>
            <a:endParaRPr lang="en-US" altLang="zh-CN"/>
          </a:p>
          <a:p>
            <a:r>
              <a:rPr lang="zh-CN" altLang="en-US"/>
              <a:t>减少 </a:t>
            </a:r>
            <a:r>
              <a:rPr lang="en-US" altLang="zh-CN"/>
              <a:t>Linux </a:t>
            </a:r>
            <a:r>
              <a:rPr lang="zh-CN" altLang="en-US"/>
              <a:t>域的不必要开销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Linux </a:t>
            </a:r>
            <a:r>
              <a:rPr lang="zh-CN" altLang="en-US"/>
              <a:t>进程反向 </a:t>
            </a:r>
            <a:r>
              <a:rPr lang="en-US" altLang="zh-CN"/>
              <a:t>IPI </a:t>
            </a:r>
            <a:r>
              <a:rPr lang="zh-CN" altLang="en-US"/>
              <a:t>通知实时域，需要经过系统调用</a:t>
            </a:r>
            <a:endParaRPr lang="en-US" altLang="zh-CN"/>
          </a:p>
          <a:p>
            <a:r>
              <a:rPr lang="zh-CN" altLang="en-US"/>
              <a:t>让 </a:t>
            </a:r>
            <a:r>
              <a:rPr lang="en-US" altLang="zh-CN"/>
              <a:t>Linux </a:t>
            </a:r>
            <a:r>
              <a:rPr lang="zh-CN" altLang="en-US"/>
              <a:t>进程发送 </a:t>
            </a:r>
            <a:r>
              <a:rPr lang="en-US" altLang="zh-CN"/>
              <a:t>UIPI</a:t>
            </a:r>
            <a:r>
              <a:rPr lang="zh-CN" altLang="en-US"/>
              <a:t>，</a:t>
            </a:r>
            <a:r>
              <a:rPr lang="zh-CN" altLang="en-US" b="1"/>
              <a:t>无需每次进行系统调用</a:t>
            </a:r>
            <a:r>
              <a:rPr lang="zh-CN" altLang="en-US"/>
              <a:t>，可</a:t>
            </a:r>
            <a:r>
              <a:rPr lang="zh-CN" altLang="en-US" b="1"/>
              <a:t>绕过内核</a:t>
            </a:r>
            <a:r>
              <a:rPr lang="zh-CN" altLang="en-US"/>
              <a:t>通知实时域处理器；</a:t>
            </a:r>
            <a:r>
              <a:rPr lang="en-US" altLang="zh-CN"/>
              <a:t> </a:t>
            </a:r>
          </a:p>
          <a:p>
            <a:r>
              <a:rPr lang="zh-CN" altLang="en-US"/>
              <a:t>降低远程系统调用延迟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47A5AE0-6D3E-AA57-7259-90D23F04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核心贡献：基于用户态中断的系统调用转发</a:t>
            </a:r>
          </a:p>
        </p:txBody>
      </p:sp>
    </p:spTree>
    <p:extLst>
      <p:ext uri="{BB962C8B-B14F-4D97-AF65-F5344CB8AC3E}">
        <p14:creationId xmlns:p14="http://schemas.microsoft.com/office/powerpoint/2010/main" val="142790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CCC5075-5CC1-5EDF-2788-A799BFFC2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818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正向通知</a:t>
            </a:r>
            <a:endParaRPr lang="en-US" altLang="zh-CN" b="1"/>
          </a:p>
          <a:p>
            <a:r>
              <a:rPr lang="en-US" altLang="zh-CN"/>
              <a:t>Shadow </a:t>
            </a:r>
            <a:r>
              <a:rPr lang="zh-CN" altLang="en-US"/>
              <a:t>进程创建时，注册成为 </a:t>
            </a:r>
            <a:r>
              <a:rPr lang="en-US" altLang="zh-CN"/>
              <a:t>UIPI handler</a:t>
            </a:r>
            <a:r>
              <a:rPr lang="zh-CN" altLang="en-US"/>
              <a:t>，并将 </a:t>
            </a:r>
            <a:r>
              <a:rPr lang="en-US" altLang="zh-CN"/>
              <a:t>UPID </a:t>
            </a:r>
            <a:r>
              <a:rPr lang="zh-CN" altLang="en-US"/>
              <a:t>地址写入共享内存</a:t>
            </a:r>
            <a:br>
              <a:rPr lang="en-US" altLang="zh-CN"/>
            </a:br>
            <a:r>
              <a:rPr lang="zh-CN" altLang="en-US"/>
              <a:t>从而在接收到用户态中断时，处理队列中的系统调用请求</a:t>
            </a:r>
            <a:endParaRPr lang="en-US" altLang="zh-CN"/>
          </a:p>
          <a:p>
            <a:pPr lvl="1"/>
            <a:r>
              <a:rPr lang="zh-CN" altLang="en-US"/>
              <a:t>每个进程都需要重复这一操作</a:t>
            </a:r>
            <a:endParaRPr lang="en-US" altLang="zh-CN"/>
          </a:p>
          <a:p>
            <a:r>
              <a:rPr lang="en-US" altLang="zh-CN"/>
              <a:t>Nimbos </a:t>
            </a:r>
            <a:r>
              <a:rPr lang="zh-CN" altLang="en-US"/>
              <a:t>进程进行系统调用转发前，从共享内存区域读取 </a:t>
            </a:r>
            <a:r>
              <a:rPr lang="en-US" altLang="zh-CN"/>
              <a:t>UPID </a:t>
            </a:r>
            <a:r>
              <a:rPr lang="zh-CN" altLang="en-US"/>
              <a:t>地址，注册成为 </a:t>
            </a:r>
            <a:r>
              <a:rPr lang="en-US" altLang="zh-CN"/>
              <a:t>UIPI sender</a:t>
            </a:r>
            <a:br>
              <a:rPr lang="en-US" altLang="zh-CN"/>
            </a:br>
            <a:r>
              <a:rPr lang="zh-CN" altLang="en-US"/>
              <a:t>当需要通知时，执行 </a:t>
            </a:r>
            <a:r>
              <a:rPr lang="en-US" altLang="zh-CN"/>
              <a:t>senduipi </a:t>
            </a:r>
            <a:r>
              <a:rPr lang="zh-CN" altLang="en-US"/>
              <a:t>指令</a:t>
            </a:r>
            <a:endParaRPr lang="en-US" altLang="zh-CN"/>
          </a:p>
          <a:p>
            <a:pPr marL="0" indent="0">
              <a:buNone/>
            </a:pPr>
            <a:r>
              <a:rPr lang="zh-CN" altLang="en-US" b="1"/>
              <a:t>反向通知</a:t>
            </a:r>
            <a:endParaRPr lang="en-US" altLang="zh-CN" b="1"/>
          </a:p>
          <a:p>
            <a:r>
              <a:rPr lang="en-US" altLang="zh-CN"/>
              <a:t>Shadow </a:t>
            </a:r>
            <a:r>
              <a:rPr lang="zh-CN" altLang="en-US"/>
              <a:t>进程创建一个常量 </a:t>
            </a:r>
            <a:r>
              <a:rPr lang="en-US" altLang="zh-CN"/>
              <a:t>UPID</a:t>
            </a:r>
            <a:r>
              <a:rPr lang="zh-CN" altLang="en-US"/>
              <a:t>，注册成为 </a:t>
            </a:r>
            <a:r>
              <a:rPr lang="en-US" altLang="zh-CN"/>
              <a:t>sender</a:t>
            </a:r>
          </a:p>
          <a:p>
            <a:pPr lvl="1"/>
            <a:r>
              <a:rPr lang="zh-CN" altLang="en-US"/>
              <a:t>在 </a:t>
            </a:r>
            <a:r>
              <a:rPr lang="en-US" altLang="zh-CN"/>
              <a:t>UPID </a:t>
            </a:r>
            <a:r>
              <a:rPr lang="zh-CN" altLang="en-US"/>
              <a:t>中可以填写 </a:t>
            </a:r>
            <a:r>
              <a:rPr lang="en-US" altLang="zh-CN"/>
              <a:t>IPI </a:t>
            </a:r>
            <a:r>
              <a:rPr lang="zh-CN" altLang="en-US"/>
              <a:t>通知向量，当向量值为 </a:t>
            </a:r>
            <a:r>
              <a:rPr lang="en-US" altLang="zh-CN"/>
              <a:t>0xec</a:t>
            </a:r>
            <a:r>
              <a:rPr lang="zh-CN" altLang="en-US"/>
              <a:t>，即 </a:t>
            </a:r>
            <a:r>
              <a:rPr lang="en-US" altLang="zh-CN"/>
              <a:t>uintr </a:t>
            </a:r>
            <a:r>
              <a:rPr lang="zh-CN" altLang="en-US"/>
              <a:t>通知向量时，目标核会做用户态中断处理并调用 </a:t>
            </a:r>
            <a:r>
              <a:rPr lang="en-US" altLang="zh-CN"/>
              <a:t>uintr handler</a:t>
            </a:r>
            <a:r>
              <a:rPr lang="zh-CN" altLang="en-US"/>
              <a:t>，而当向量为其他值时，硬件会进入常规中断处理并调用中断 </a:t>
            </a:r>
            <a:r>
              <a:rPr lang="en-US" altLang="zh-CN"/>
              <a:t>handler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Nimbos </a:t>
            </a:r>
            <a:r>
              <a:rPr lang="zh-CN" altLang="en-US"/>
              <a:t>注册 </a:t>
            </a:r>
            <a:r>
              <a:rPr lang="en-US" altLang="zh-CN"/>
              <a:t>irq handler </a:t>
            </a:r>
            <a:r>
              <a:rPr lang="zh-CN" altLang="en-US"/>
              <a:t>接收响应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9308CFB-9464-D5AF-2394-69932ED9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实现原理</a:t>
            </a:r>
          </a:p>
        </p:txBody>
      </p:sp>
    </p:spTree>
    <p:extLst>
      <p:ext uri="{BB962C8B-B14F-4D97-AF65-F5344CB8AC3E}">
        <p14:creationId xmlns:p14="http://schemas.microsoft.com/office/powerpoint/2010/main" val="357796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EC89DAA-354C-E263-577C-A42943E1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系统调用转发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BC765C6-1A62-B834-DF1F-90A96AB21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58" y="1439476"/>
            <a:ext cx="7920084" cy="505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9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07BD6B9-B041-F572-D436-79C419A7E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Senduipi </a:t>
            </a:r>
            <a:r>
              <a:rPr lang="zh-CN" altLang="en-US"/>
              <a:t>指令会产生对于目标 </a:t>
            </a:r>
            <a:r>
              <a:rPr lang="en-US" altLang="zh-CN"/>
              <a:t>UPID </a:t>
            </a:r>
            <a:r>
              <a:rPr lang="zh-CN" altLang="en-US"/>
              <a:t>的读写操作，这一内存访问发生在内核态权限下</a:t>
            </a:r>
            <a:endParaRPr lang="en-US" altLang="zh-CN"/>
          </a:p>
          <a:p>
            <a:r>
              <a:rPr lang="zh-CN" altLang="en-US"/>
              <a:t>发送方必须能够在内核权限下读写 </a:t>
            </a:r>
            <a:r>
              <a:rPr lang="en-US" altLang="zh-CN"/>
              <a:t>UPID </a:t>
            </a:r>
            <a:r>
              <a:rPr lang="zh-CN" altLang="en-US"/>
              <a:t>地址</a:t>
            </a:r>
            <a:endParaRPr lang="en-US" altLang="zh-CN"/>
          </a:p>
          <a:p>
            <a:r>
              <a:rPr lang="zh-CN" altLang="en-US"/>
              <a:t>为避免将 </a:t>
            </a:r>
            <a:r>
              <a:rPr lang="en-US" altLang="zh-CN"/>
              <a:t>Linux </a:t>
            </a:r>
            <a:r>
              <a:rPr lang="zh-CN" altLang="en-US"/>
              <a:t>内核内存完全暴露给 </a:t>
            </a:r>
            <a:r>
              <a:rPr lang="en-US" altLang="zh-CN"/>
              <a:t>Nimbos</a:t>
            </a:r>
            <a:r>
              <a:rPr lang="zh-CN" altLang="en-US"/>
              <a:t>，需要在特定内存区域分配 </a:t>
            </a:r>
            <a:r>
              <a:rPr lang="en-US" altLang="zh-CN"/>
              <a:t>UPID</a:t>
            </a:r>
          </a:p>
          <a:p>
            <a:pPr marL="0" indent="0">
              <a:buNone/>
            </a:pPr>
            <a:r>
              <a:rPr lang="zh-CN" altLang="en-US"/>
              <a:t>本实验划定一个 </a:t>
            </a:r>
            <a:r>
              <a:rPr lang="en-US" altLang="zh-CN"/>
              <a:t>4K </a:t>
            </a:r>
            <a:r>
              <a:rPr lang="zh-CN" altLang="en-US"/>
              <a:t>物理页用于分配 </a:t>
            </a:r>
            <a:r>
              <a:rPr lang="en-US" altLang="zh-CN"/>
              <a:t>UPID</a:t>
            </a:r>
            <a:r>
              <a:rPr lang="zh-CN" altLang="en-US"/>
              <a:t>，并为 </a:t>
            </a:r>
            <a:r>
              <a:rPr lang="en-US" altLang="zh-CN"/>
              <a:t>Linux kernel </a:t>
            </a:r>
            <a:r>
              <a:rPr lang="zh-CN" altLang="en-US"/>
              <a:t>增加专用内存分配器</a:t>
            </a:r>
            <a:endParaRPr lang="en-US" altLang="zh-CN"/>
          </a:p>
          <a:p>
            <a:r>
              <a:rPr lang="en-US" altLang="zh-CN"/>
              <a:t>Nimbos </a:t>
            </a:r>
            <a:r>
              <a:rPr lang="zh-CN" altLang="en-US"/>
              <a:t>启动时要创建相关地址映射</a:t>
            </a:r>
            <a:endParaRPr lang="en-US" altLang="zh-CN"/>
          </a:p>
          <a:p>
            <a:r>
              <a:rPr lang="en-US" altLang="zh-CN"/>
              <a:t>UPID </a:t>
            </a:r>
            <a:r>
              <a:rPr lang="zh-CN" altLang="en-US"/>
              <a:t>地址应按 </a:t>
            </a:r>
            <a:r>
              <a:rPr lang="en-US" altLang="zh-CN"/>
              <a:t>64 </a:t>
            </a:r>
            <a:r>
              <a:rPr lang="zh-CN" altLang="en-US"/>
              <a:t>字节对齐</a:t>
            </a:r>
            <a:endParaRPr lang="en-US" altLang="zh-CN"/>
          </a:p>
          <a:p>
            <a:pPr marL="0" indent="0">
              <a:buNone/>
            </a:pPr>
            <a:br>
              <a:rPr lang="en-US" altLang="zh-CN"/>
            </a:br>
            <a:r>
              <a:rPr lang="zh-CN" altLang="en-US"/>
              <a:t>如果要允许 </a:t>
            </a:r>
            <a:r>
              <a:rPr lang="en-US" altLang="zh-CN"/>
              <a:t>Linux </a:t>
            </a:r>
            <a:r>
              <a:rPr lang="zh-CN" altLang="en-US"/>
              <a:t>直接向 </a:t>
            </a:r>
            <a:r>
              <a:rPr lang="en-US" altLang="zh-CN"/>
              <a:t>Nimbos </a:t>
            </a:r>
            <a:r>
              <a:rPr lang="zh-CN" altLang="en-US"/>
              <a:t>发送 </a:t>
            </a:r>
            <a:r>
              <a:rPr lang="en-US" altLang="zh-CN"/>
              <a:t>UIPI</a:t>
            </a:r>
            <a:r>
              <a:rPr lang="zh-CN" altLang="en-US"/>
              <a:t>，</a:t>
            </a:r>
            <a:r>
              <a:rPr lang="en-US" altLang="zh-CN"/>
              <a:t>Nimbos </a:t>
            </a:r>
            <a:r>
              <a:rPr lang="zh-CN" altLang="en-US"/>
              <a:t>也需要完成对应的修改</a:t>
            </a:r>
            <a:endParaRPr lang="en-US" altLang="zh-CN"/>
          </a:p>
          <a:p>
            <a:r>
              <a:rPr lang="zh-CN" altLang="en-US"/>
              <a:t>本实验进行了相关编写和测试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AB2671-69BD-9BEA-A236-28ABB6B6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实现要点</a:t>
            </a:r>
          </a:p>
        </p:txBody>
      </p:sp>
    </p:spTree>
    <p:extLst>
      <p:ext uri="{BB962C8B-B14F-4D97-AF65-F5344CB8AC3E}">
        <p14:creationId xmlns:p14="http://schemas.microsoft.com/office/powerpoint/2010/main" val="3820932300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v1扁平16-9</Template>
  <TotalTime>503</TotalTime>
  <Words>1912</Words>
  <Application>Microsoft Office PowerPoint</Application>
  <PresentationFormat>宽屏</PresentationFormat>
  <Paragraphs>120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Inter</vt:lpstr>
      <vt:lpstr>等线</vt:lpstr>
      <vt:lpstr>Gill Sans MT</vt:lpstr>
      <vt:lpstr>Wingdings 2</vt:lpstr>
      <vt:lpstr>清华简约主题-扁平-16:9</vt:lpstr>
      <vt:lpstr>基于用户态中断的复合实时操作系统设计</vt:lpstr>
      <vt:lpstr>设计总览</vt:lpstr>
      <vt:lpstr>复合实时操作系统</vt:lpstr>
      <vt:lpstr>用户态中断</vt:lpstr>
      <vt:lpstr>核心贡献：基于用户态中断的系统调用转发</vt:lpstr>
      <vt:lpstr>核心贡献：基于用户态中断的系统调用转发</vt:lpstr>
      <vt:lpstr>实现原理</vt:lpstr>
      <vt:lpstr>系统调用转发</vt:lpstr>
      <vt:lpstr>实现要点</vt:lpstr>
      <vt:lpstr>实现要点</vt:lpstr>
      <vt:lpstr>工作量</vt:lpstr>
      <vt:lpstr>工作量</vt:lpstr>
      <vt:lpstr>工作量</vt:lpstr>
      <vt:lpstr>实验效果</vt:lpstr>
      <vt:lpstr>实机实验</vt:lpstr>
      <vt:lpstr>问题与改进</vt:lpstr>
      <vt:lpstr>安全问题与缓解措施</vt:lpstr>
      <vt:lpstr>UIPI 展望</vt:lpstr>
      <vt:lpstr>谢谢老师、助教和同学们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ZGladiabot</dc:creator>
  <cp:lastModifiedBy>ZGladiabot</cp:lastModifiedBy>
  <cp:revision>413</cp:revision>
  <dcterms:created xsi:type="dcterms:W3CDTF">2025-05-29T14:00:53Z</dcterms:created>
  <dcterms:modified xsi:type="dcterms:W3CDTF">2025-06-04T10:41:54Z</dcterms:modified>
</cp:coreProperties>
</file>