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1" r:id="rId7"/>
    <p:sldId id="264" r:id="rId8"/>
    <p:sldId id="259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/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403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oscomp/starry-next/pull/1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>
                <a:latin typeface="微软雅黑"/>
                <a:ea typeface="微软雅黑"/>
                <a:cs typeface="+mj-lt"/>
              </a:rPr>
              <a:t>操作系统中期进展汇报</a:t>
            </a:r>
            <a:endParaRPr lang="zh-CN">
              <a:latin typeface="微软雅黑"/>
              <a:ea typeface="微软雅黑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微软雅黑"/>
                <a:ea typeface="微软雅黑"/>
                <a:cs typeface="+mj-lt"/>
              </a:rPr>
              <a:t>郭士尧 王铮</a:t>
            </a:r>
            <a:endParaRPr lang="zh-CN" altLang="en-US" sz="2800">
              <a:latin typeface="微软雅黑"/>
              <a:ea typeface="微软雅黑"/>
              <a:cs typeface="+mj-lt"/>
            </a:endParaRPr>
          </a:p>
          <a:p>
            <a:pPr>
              <a:spcBef>
                <a:spcPct val="0"/>
              </a:spcBef>
            </a:pPr>
            <a:r>
              <a:rPr lang="zh-CN" altLang="en-US" sz="2800">
                <a:latin typeface="微软雅黑"/>
                <a:ea typeface="微软雅黑"/>
                <a:cs typeface="+mj-lt"/>
              </a:rPr>
              <a:t>4.10</a:t>
            </a:r>
            <a:endParaRPr lang="zh-CN" altLang="en-US" sz="2800">
              <a:latin typeface="微软雅黑"/>
              <a:ea typeface="微软雅黑"/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/>
                <a:ea typeface="微软雅黑"/>
                <a:cs typeface="Calibri"/>
              </a:rPr>
              <a:t>后续</a:t>
            </a:r>
            <a:endParaRPr lang="zh-CN" altLang="en-US">
              <a:latin typeface="微软雅黑"/>
              <a:ea typeface="微软雅黑"/>
              <a:cs typeface="Calibri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399" y="2559171"/>
            <a:ext cx="10363200" cy="4090229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7100">
                <a:latin typeface="Arial"/>
                <a:ea typeface="宋体"/>
                <a:cs typeface="Arial"/>
              </a:rPr>
              <a:t>规范化 </a:t>
            </a:r>
            <a:r>
              <a:rPr lang="en-US" sz="7100">
                <a:latin typeface="Arial"/>
                <a:ea typeface="宋体"/>
                <a:cs typeface="Arial"/>
              </a:rPr>
              <a:t>POSIX API</a:t>
            </a:r>
            <a:endParaRPr lang="zh-CN" altLang="en-US" sz="7100">
              <a:latin typeface="Arial"/>
              <a:ea typeface="宋体"/>
              <a:cs typeface="Arial"/>
            </a:endParaRPr>
          </a:p>
          <a:p>
            <a:pPr marL="493395" lvl="1">
              <a:lnSpc>
                <a:spcPct val="110000"/>
              </a:lnSpc>
              <a:buFont typeface="Courier New,monospace" panose="020B0604020202020204" pitchFamily="34" charset="0"/>
              <a:buChar char="o"/>
            </a:pPr>
            <a:r>
              <a:rPr lang="en-US" sz="6800">
                <a:latin typeface="Arial"/>
                <a:ea typeface="宋体"/>
                <a:cs typeface="Arial"/>
                <a:hlinkClick r:id="rId1"/>
              </a:rPr>
              <a:t>https://github.com/oscomp/starry-next/pull/18</a:t>
            </a:r>
            <a:endParaRPr lang="zh-CN" altLang="en-US" sz="6800">
              <a:latin typeface="Arial"/>
              <a:ea typeface="宋体"/>
              <a:cs typeface="Arial"/>
            </a:endParaRPr>
          </a:p>
          <a:p>
            <a:pPr marL="493395" lvl="1">
              <a:lnSpc>
                <a:spcPct val="110000"/>
              </a:lnSpc>
              <a:buFont typeface="Courier New,monospace" panose="020B0604020202020204" pitchFamily="34" charset="0"/>
              <a:buChar char="o"/>
            </a:pPr>
            <a:r>
              <a:rPr lang="zh-CN" altLang="en-US" sz="6800">
                <a:latin typeface="Arial"/>
                <a:ea typeface="宋体"/>
                <a:cs typeface="Arial"/>
              </a:rPr>
              <a:t>原计划进行的 </a:t>
            </a:r>
            <a:r>
              <a:rPr lang="en-US" altLang="zh-CN" sz="6800">
                <a:latin typeface="Arial"/>
                <a:ea typeface="宋体"/>
                <a:cs typeface="Arial"/>
              </a:rPr>
              <a:t>POSIX</a:t>
            </a:r>
            <a:r>
              <a:rPr lang="zh-CN" altLang="en-US" sz="6800">
                <a:latin typeface="Arial"/>
                <a:ea typeface="宋体"/>
                <a:cs typeface="Arial"/>
              </a:rPr>
              <a:t> </a:t>
            </a:r>
            <a:r>
              <a:rPr lang="en-US" altLang="zh-CN" sz="6800">
                <a:latin typeface="Arial"/>
                <a:ea typeface="宋体"/>
                <a:cs typeface="Arial"/>
              </a:rPr>
              <a:t>API</a:t>
            </a:r>
            <a:r>
              <a:rPr lang="zh-CN" altLang="en-US" sz="6800">
                <a:latin typeface="Arial"/>
                <a:ea typeface="宋体"/>
                <a:cs typeface="Arial"/>
              </a:rPr>
              <a:t> 移植工作因为进程管理等事项搁置</a:t>
            </a:r>
            <a:endParaRPr lang="en-US" altLang="zh-CN">
              <a:latin typeface="Grandview Display"/>
              <a:ea typeface="宋体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zh-CN" altLang="en-US" sz="7300">
                <a:latin typeface="Arial"/>
                <a:ea typeface="宋体"/>
                <a:cs typeface="Arial"/>
              </a:rPr>
              <a:t>特性：</a:t>
            </a:r>
            <a:r>
              <a:rPr lang="en-US" altLang="zh-CN" sz="7300">
                <a:latin typeface="Arial"/>
                <a:ea typeface="宋体"/>
                <a:cs typeface="Arial"/>
              </a:rPr>
              <a:t>futex</a:t>
            </a:r>
            <a:r>
              <a:rPr lang="zh-CN" altLang="en-US" sz="7300">
                <a:latin typeface="Arial"/>
                <a:ea typeface="宋体"/>
                <a:cs typeface="Arial"/>
              </a:rPr>
              <a:t>、</a:t>
            </a:r>
            <a:r>
              <a:rPr lang="en-US" altLang="zh-CN" sz="7300">
                <a:latin typeface="Arial"/>
                <a:ea typeface="宋体"/>
                <a:cs typeface="Arial"/>
              </a:rPr>
              <a:t>epoll</a:t>
            </a:r>
            <a:r>
              <a:rPr lang="zh-CN" altLang="en-US" sz="7300">
                <a:latin typeface="Arial"/>
                <a:ea typeface="宋体"/>
                <a:cs typeface="Arial"/>
              </a:rPr>
              <a:t> 系列 </a:t>
            </a:r>
            <a:r>
              <a:rPr lang="en-US" altLang="zh-CN" sz="7300">
                <a:latin typeface="Arial"/>
                <a:ea typeface="宋体"/>
                <a:cs typeface="Arial"/>
              </a:rPr>
              <a:t>Syscalls</a:t>
            </a:r>
            <a:endParaRPr lang="en-US" altLang="zh-CN" sz="7300">
              <a:latin typeface="Arial"/>
              <a:ea typeface="宋体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zh-CN" sz="7100">
                <a:latin typeface="Arial"/>
                <a:ea typeface="宋体"/>
                <a:cs typeface="Arial"/>
              </a:rPr>
              <a:t>实现更多测例</a:t>
            </a:r>
            <a:endParaRPr lang="zh-CN" sz="7100">
              <a:latin typeface="Arial"/>
              <a:ea typeface="宋体"/>
              <a:cs typeface="Arial"/>
            </a:endParaRPr>
          </a:p>
          <a:p>
            <a:pPr>
              <a:lnSpc>
                <a:spcPct val="110000"/>
              </a:lnSpc>
            </a:pPr>
            <a:r>
              <a:rPr lang="en-US" altLang="zh-CN" sz="7000" err="1">
                <a:ea typeface="宋体"/>
              </a:rPr>
              <a:t>问</a:t>
            </a:r>
            <a:r>
              <a:rPr lang="en-US" altLang="en-US" sz="6700" err="1">
                <a:ea typeface="宋体"/>
              </a:rPr>
              <a:t>题</a:t>
            </a:r>
            <a:r>
              <a:rPr lang="en-US" altLang="en-US" sz="6700">
                <a:ea typeface="宋体"/>
              </a:rPr>
              <a:t>：</a:t>
            </a:r>
            <a:endParaRPr lang="en-US" altLang="en-US" sz="6700">
              <a:ea typeface="宋体"/>
            </a:endParaRP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en-US" altLang="en-US" sz="6500">
                <a:ea typeface="宋体"/>
              </a:rPr>
              <a:t>lwext4 </a:t>
            </a:r>
            <a:r>
              <a:rPr lang="zh-CN" altLang="en-US" sz="6500" err="1">
                <a:ea typeface="宋体"/>
              </a:rPr>
              <a:t>不支持并发</a:t>
            </a:r>
            <a:r>
              <a:rPr lang="zh-CN" altLang="en-US" sz="6500">
                <a:ea typeface="宋体"/>
              </a:rPr>
              <a:t>：在多核测试中发现文件系统会发生异常行为，经检查发现是使用的 </a:t>
            </a:r>
            <a:r>
              <a:rPr lang="en-US" altLang="zh-CN" sz="6500">
                <a:ea typeface="宋体"/>
              </a:rPr>
              <a:t>ext4 </a:t>
            </a:r>
            <a:r>
              <a:rPr lang="zh-CN" altLang="en-US" sz="6500">
                <a:ea typeface="宋体"/>
              </a:rPr>
              <a:t>支持库的问题。目前找到了一个可能支持并发的分叉，接下来将尝试进行适配。</a:t>
            </a:r>
            <a:endParaRPr lang="en-US" altLang="zh-CN" sz="6800">
              <a:ea typeface="宋体"/>
            </a:endParaRPr>
          </a:p>
          <a:p>
            <a:pPr marL="493395" lvl="1">
              <a:lnSpc>
                <a:spcPct val="110000"/>
              </a:lnSpc>
              <a:buFont typeface="Courier New" panose="020B0604020202020204" pitchFamily="34" charset="0"/>
              <a:buChar char="o"/>
            </a:pPr>
            <a:r>
              <a:rPr lang="zh-CN" altLang="en-US" sz="6900">
                <a:ea typeface="宋体"/>
              </a:rPr>
              <a:t>命名空间资源泄露：</a:t>
            </a:r>
            <a:r>
              <a:rPr lang="zh-CN" altLang="en-US" sz="6700">
                <a:ea typeface="宋体"/>
              </a:rPr>
              <a:t>目前的 </a:t>
            </a:r>
            <a:r>
              <a:rPr lang="en-US" altLang="zh-CN" sz="6700" err="1">
                <a:ea typeface="宋体"/>
              </a:rPr>
              <a:t>axns</a:t>
            </a:r>
            <a:r>
              <a:rPr lang="en-US" altLang="zh-CN" sz="6700">
                <a:ea typeface="宋体"/>
              </a:rPr>
              <a:t> </a:t>
            </a:r>
            <a:r>
              <a:rPr lang="zh-CN" altLang="en-US" sz="6700">
                <a:ea typeface="宋体"/>
              </a:rPr>
              <a:t>设计没有考虑到回收，导致产生大量内存泄漏。计划重新设计这一模块。</a:t>
            </a:r>
            <a:endParaRPr lang="en-US" altLang="zh-CN" sz="6700">
              <a:ea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</a:rPr>
              <a:t>实现了约 27 个 Syscalls，总增删代码量近 10k 行</a:t>
            </a:r>
            <a:endParaRPr lang="zh-CN" altLang="en-US">
              <a:ea typeface="宋体"/>
            </a:endParaRPr>
          </a:p>
          <a:p>
            <a:r>
              <a:rPr lang="zh-CN" altLang="en-US">
                <a:ea typeface="宋体"/>
              </a:rPr>
              <a:t>实现过程遵守 POSIX 规范与 Linux 实现，尽可能不使用 tricks 通过测例</a:t>
            </a:r>
            <a:endParaRPr lang="zh-CN" altLang="en-US">
              <a:ea typeface="宋体"/>
            </a:endParaRPr>
          </a:p>
          <a:p>
            <a:r>
              <a:rPr lang="zh-CN" altLang="en-US">
                <a:ea typeface="宋体"/>
              </a:rPr>
              <a:t>在原有 starry-next 的基础上，实现了信号与多进程处理</a:t>
            </a:r>
            <a:endParaRPr lang="zh-CN"/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>
                <a:ea typeface="宋体"/>
              </a:rPr>
              <a:t>进程包括线程 Thread、进程 Process、进程组 Process Group、会话 Session</a:t>
            </a:r>
            <a:endParaRPr lang="zh-CN" altLang="en-US">
              <a:ea typeface="宋体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>
                <a:ea typeface="宋体"/>
              </a:rPr>
              <a:t>信号部分：包括基础信号的处理以及相关 Syscalls</a:t>
            </a:r>
            <a:endParaRPr lang="zh-CN" altLang="en-US">
              <a:ea typeface="宋体"/>
            </a:endParaRPr>
          </a:p>
          <a:p>
            <a:r>
              <a:rPr lang="zh-CN" altLang="en-US">
                <a:ea typeface="宋体"/>
              </a:rPr>
              <a:t>实现了多项基础套件，可以被他人复用</a:t>
            </a:r>
            <a:endParaRPr lang="zh-CN" altLang="en-US">
              <a:ea typeface="宋体"/>
            </a:endParaRPr>
          </a:p>
          <a:p>
            <a:r>
              <a:rPr lang="zh-CN" altLang="en-US">
                <a:ea typeface="宋体"/>
              </a:rPr>
              <a:t>提出并修复了多个实现漏洞</a:t>
            </a:r>
            <a:endParaRPr lang="zh-CN" altLang="en-US">
              <a:ea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进展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6557" y="2143125"/>
            <a:ext cx="62520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</a:rPr>
              <a:t>我们前期工作主要集中在架构和大功能的实现（进程、信号、重构架构等），调试测例时间相对较少</a:t>
            </a:r>
            <a:endParaRPr lang="zh-CN" altLang="en-US">
              <a:ea typeface="宋体"/>
            </a:endParaRPr>
          </a:p>
          <a:p>
            <a:r>
              <a:rPr lang="zh-CN" altLang="en-US">
                <a:ea typeface="宋体"/>
              </a:rPr>
              <a:t>但基本上没有使用 tricks 来通过测例，后期由于基础架构完善，修改进度会比较快</a:t>
            </a:r>
            <a:endParaRPr lang="zh-CN" altLang="en-US">
              <a:ea typeface="宋体"/>
            </a:endParaRPr>
          </a:p>
        </p:txBody>
      </p:sp>
      <p:pic>
        <p:nvPicPr>
          <p:cNvPr id="4" name="图片 3" descr="图形用户界面, 应用程序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196" y="2007054"/>
            <a:ext cx="40957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进程管理</a:t>
            </a:r>
            <a:endParaRPr lang="zh-CN" altLang="en-US">
              <a:ea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057" y="2079625"/>
            <a:ext cx="111143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</a:rPr>
              <a:t>实现了从会话、进程组、进程再到轻量级线程的管理，通过存储 `Box&lt;dyn Any+Send+Sync&gt;`实现在进程和线程中存储扩展数据，好在starry中使用。</a:t>
            </a:r>
            <a:endParaRPr lang="zh-CN" altLang="en-US">
              <a:ea typeface="宋体"/>
            </a:endParaRPr>
          </a:p>
          <a:p>
            <a:r>
              <a:rPr lang="zh-CN" altLang="en-US">
                <a:ea typeface="宋体"/>
              </a:rPr>
              <a:t>通过弱引用表维护进程关系，实现自动资源释放</a:t>
            </a:r>
            <a:endParaRPr lang="zh-CN" altLang="en-US">
              <a:ea typeface="宋体"/>
            </a:endParaRPr>
          </a:p>
          <a:p>
            <a:endParaRPr lang="zh-CN" altLang="en-US">
              <a:ea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信号处理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0" y="2115911"/>
            <a:ext cx="58256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</a:rPr>
              <a:t>我们遵循 POSIX 规范实现了基础 32 个信号的相关处理</a:t>
            </a:r>
            <a:endParaRPr lang="zh-CN" altLang="en-US">
              <a:ea typeface="宋体"/>
            </a:endParaRPr>
          </a:p>
          <a:p>
            <a:r>
              <a:rPr lang="zh-CN" sz="2400">
                <a:ea typeface="宋体"/>
              </a:rPr>
              <a:t>支持 </a:t>
            </a:r>
            <a:r>
              <a:rPr lang="en-US" altLang="zh-CN" sz="2400" err="1">
                <a:ea typeface="宋体"/>
              </a:rPr>
              <a:t>Syscalls</a:t>
            </a:r>
            <a:r>
              <a:rPr lang="zh-CN" altLang="en-US" sz="2400">
                <a:ea typeface="宋体"/>
              </a:rPr>
              <a:t>：</a:t>
            </a:r>
            <a:r>
              <a:rPr lang="zh-CN" sz="2400">
                <a:ea typeface="宋体"/>
              </a:rPr>
              <a:t>rt_sigprocmask、rt_sigaction、</a:t>
            </a:r>
            <a:r>
              <a:rPr lang="en-US" altLang="zh-CN" sz="2400">
                <a:ea typeface="宋体"/>
              </a:rPr>
              <a:t>rt_</a:t>
            </a:r>
            <a:r>
              <a:rPr lang="zh-CN" sz="2400">
                <a:ea typeface="宋体"/>
              </a:rPr>
              <a:t>sigtimedwait、rt_</a:t>
            </a:r>
            <a:r>
              <a:rPr lang="en-US" altLang="zh-CN" sz="2400" err="1">
                <a:ea typeface="宋体"/>
              </a:rPr>
              <a:t>sigsuspend</a:t>
            </a:r>
            <a:r>
              <a:rPr lang="zh-CN" sz="2400">
                <a:ea typeface="宋体"/>
              </a:rPr>
              <a:t>、rt</a:t>
            </a:r>
            <a:r>
              <a:rPr lang="en-US" altLang="zh-CN" sz="2400">
                <a:ea typeface="宋体"/>
              </a:rPr>
              <a:t>_</a:t>
            </a:r>
            <a:r>
              <a:rPr lang="en-US" altLang="zh-CN" sz="2400" err="1">
                <a:ea typeface="宋体"/>
              </a:rPr>
              <a:t>sigpending</a:t>
            </a:r>
            <a:r>
              <a:rPr lang="zh-CN" sz="2400">
                <a:ea typeface="宋体"/>
              </a:rPr>
              <a:t>、rt_sig</a:t>
            </a:r>
            <a:r>
              <a:rPr lang="en-US" altLang="zh-CN" sz="2400" err="1">
                <a:ea typeface="宋体"/>
              </a:rPr>
              <a:t>return、kill、tgkill</a:t>
            </a:r>
            <a:endParaRPr lang="en-US" altLang="zh-CN" sz="2000" err="1">
              <a:ea typeface="宋体"/>
            </a:endParaRPr>
          </a:p>
          <a:p>
            <a:r>
              <a:rPr lang="en-US" altLang="zh-CN" sz="2000" err="1">
                <a:ea typeface="宋体"/>
              </a:rPr>
              <a:t>添加了五项测试，可以在</a:t>
            </a:r>
            <a:r>
              <a:rPr lang="en-US" altLang="zh-CN" sz="2000">
                <a:ea typeface="宋体"/>
              </a:rPr>
              <a:t> CI </a:t>
            </a:r>
            <a:r>
              <a:rPr lang="en-US" altLang="zh-CN" sz="2000" err="1">
                <a:ea typeface="宋体"/>
              </a:rPr>
              <a:t>运行</a:t>
            </a:r>
            <a:endParaRPr lang="en-US" altLang="zh-CN" sz="2000">
              <a:ea typeface="宋体"/>
            </a:endParaRPr>
          </a:p>
        </p:txBody>
      </p:sp>
      <p:pic>
        <p:nvPicPr>
          <p:cNvPr id="4" name="图片 3" descr="文本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277" y="2679247"/>
            <a:ext cx="3136446" cy="21345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用户指针封装</a:t>
            </a:r>
            <a:endParaRPr lang="zh-CN" altLang="en-US">
              <a:ea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271" y="2124982"/>
            <a:ext cx="5290458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zh-CN" altLang="en-US">
                <a:ea typeface="宋体"/>
              </a:rPr>
              <a:t>实现了 UserPtr 与 UserConstPtr 类型，基于泛型提供了安全的用户空间访问，并统一了接口</a:t>
            </a:r>
            <a:endParaRPr lang="zh-CN" altLang="en-US">
              <a:ea typeface="宋体"/>
            </a:endParaRPr>
          </a:p>
          <a:p>
            <a:endParaRPr lang="zh-CN" altLang="en-US">
              <a:ea typeface="宋体"/>
            </a:endParaRPr>
          </a:p>
          <a:p>
            <a:r>
              <a:rPr lang="zh-CN">
                <a:ea typeface="+mn-lt"/>
                <a:cs typeface="+mn-lt"/>
              </a:rPr>
              <a:t>目前正在进行的新设计：为*const T/*mut T/NonNull&lt;T&gt;实现UserPtr/UserMutPtr trait，更方便地检查用户空间安全性，不需要额外封装</a:t>
            </a:r>
            <a:endParaRPr lang="zh-CN" altLang="en-US">
              <a:ea typeface="宋体"/>
            </a:endParaRPr>
          </a:p>
          <a:p>
            <a:r>
              <a:rPr lang="zh-CN">
                <a:ea typeface="+mn-lt"/>
                <a:cs typeface="+mn-lt"/>
              </a:rPr>
              <a:t>快速</a:t>
            </a:r>
            <a:r>
              <a:rPr lang="en-US" altLang="zh-CN" err="1">
                <a:ea typeface="+mn-lt"/>
                <a:cs typeface="+mn-lt"/>
              </a:rPr>
              <a:t>until_nul实现</a:t>
            </a:r>
            <a:endParaRPr lang="en-US" altLang="zh-CN">
              <a:ea typeface="+mn-lt"/>
              <a:cs typeface="+mn-lt"/>
            </a:endParaRPr>
          </a:p>
          <a:p>
            <a:r>
              <a:rPr lang="en-US" altLang="zh-CN" err="1">
                <a:ea typeface="宋体"/>
              </a:rPr>
              <a:t>一次至少读一个usize</a:t>
            </a:r>
            <a:r>
              <a:rPr lang="en-US" altLang="zh-CN">
                <a:ea typeface="宋体"/>
              </a:rPr>
              <a:t>  </a:t>
            </a:r>
            <a:endParaRPr lang="en-US" altLang="zh-CN">
              <a:ea typeface="宋体"/>
            </a:endParaRPr>
          </a:p>
          <a:p>
            <a:endParaRPr lang="zh-CN" altLang="en-US">
              <a:ea typeface="宋体"/>
            </a:endParaRPr>
          </a:p>
        </p:txBody>
      </p:sp>
      <p:pic>
        <p:nvPicPr>
          <p:cNvPr id="4" name="图片 3" descr="文本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6939" y="2188183"/>
            <a:ext cx="5417100" cy="305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实现了多项基础套件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</a:rPr>
              <a:t>axuspace：提供 UserConstPtr、UserPtr 接口</a:t>
            </a:r>
            <a:endParaRPr lang="zh-CN">
              <a:ea typeface="宋体" pitchFamily="2" charset="-122"/>
            </a:endParaRPr>
          </a:p>
          <a:p>
            <a:r>
              <a:rPr lang="zh-CN" altLang="en-US">
                <a:ea typeface="宋体"/>
              </a:rPr>
              <a:t>axprocess：提供线程、进程、进程组、会话的管理，对外暴露抽象接口，可扩展</a:t>
            </a:r>
            <a:endParaRPr lang="zh-CN">
              <a:ea typeface="宋体"/>
            </a:endParaRPr>
          </a:p>
          <a:p>
            <a:r>
              <a:rPr lang="zh-CN" altLang="en-US">
                <a:ea typeface="宋体"/>
              </a:rPr>
              <a:t>axsignal：实现了信号相关的结构体和部分处理逻辑</a:t>
            </a:r>
            <a:endParaRPr lang="zh-CN" altLang="en-US">
              <a:ea typeface="宋体"/>
            </a:endParaRPr>
          </a:p>
          <a:p>
            <a:r>
              <a:rPr lang="en-US" altLang="zh-CN">
                <a:ea typeface="宋体"/>
              </a:rPr>
              <a:t>weak-map：</a:t>
            </a:r>
            <a:r>
              <a:rPr lang="zh-CN" altLang="en-US">
                <a:ea typeface="宋体"/>
              </a:rPr>
              <a:t>弱引用 </a:t>
            </a:r>
            <a:r>
              <a:rPr lang="en-US" altLang="zh-CN" err="1">
                <a:ea typeface="宋体"/>
              </a:rPr>
              <a:t>BTreeMap</a:t>
            </a:r>
            <a:r>
              <a:rPr lang="zh-CN" altLang="en-US">
                <a:ea typeface="宋体"/>
              </a:rPr>
              <a:t>，自动清理过期引用</a:t>
            </a:r>
            <a:endParaRPr lang="zh-CN">
              <a:ea typeface="宋体"/>
            </a:endParaRPr>
          </a:p>
          <a:p>
            <a:endParaRPr lang="zh-CN" altLang="en-US">
              <a:ea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类型规范化</a:t>
            </a:r>
            <a:endParaRPr lang="zh-CN" altLang="en-US">
              <a:ea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Aptos"/>
                <a:ea typeface="宋体"/>
              </a:rPr>
              <a:t>linux_raw_sys</a:t>
            </a:r>
            <a:endParaRPr lang="zh-CN" altLang="en-US">
              <a:solidFill>
                <a:srgbClr val="000000"/>
              </a:solidFill>
              <a:latin typeface="Aptos"/>
              <a:ea typeface="宋体" pitchFamily="2" charset="-122"/>
            </a:endParaRPr>
          </a:p>
          <a:p>
            <a:endParaRPr lang="zh-CN" altLang="en-US">
              <a:ea typeface="宋体"/>
            </a:endParaRPr>
          </a:p>
          <a:p>
            <a:r>
              <a:rPr lang="zh-CN" altLang="en-US">
                <a:ea typeface="宋体"/>
              </a:rPr>
              <a:t>x86 stat?</a:t>
            </a:r>
            <a:endParaRPr lang="zh-CN" altLang="en-US">
              <a:ea typeface="宋体"/>
            </a:endParaRPr>
          </a:p>
          <a:p>
            <a:pPr marL="0" indent="0">
              <a:buNone/>
            </a:pPr>
            <a:endParaRPr lang="zh-CN" altLang="en-US">
              <a:ea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</a:rPr>
              <a:t>杂项</a:t>
            </a:r>
            <a:endParaRPr lang="zh-CN" altLang="en-US">
              <a:ea typeface="宋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Aptos"/>
                <a:ea typeface="宋体"/>
              </a:rPr>
              <a:t>shebang</a:t>
            </a:r>
            <a:endParaRPr lang="zh-CN" altLang="en-US">
              <a:solidFill>
                <a:srgbClr val="000000"/>
              </a:solidFill>
              <a:latin typeface="Aptos"/>
              <a:ea typeface="宋体"/>
            </a:endParaRPr>
          </a:p>
          <a:p>
            <a:r>
              <a:rPr lang="zh-CN" altLang="en-US">
                <a:ea typeface="宋体"/>
              </a:rPr>
              <a:t>lseek、sendfile、poll 等 Syscalls</a:t>
            </a:r>
            <a:endParaRPr lang="zh-CN" altLang="en-US">
              <a:ea typeface="宋体"/>
            </a:endParaRPr>
          </a:p>
          <a:p>
            <a:r>
              <a:rPr lang="zh-CN" altLang="en-US">
                <a:ea typeface="宋体"/>
              </a:rPr>
              <a:t>统一了不同架构下 IP 寄存器的处理（如 clone、sigsuspend 等需要更改 TrapFrame 的调用）</a:t>
            </a:r>
            <a:endParaRPr lang="zh-CN" altLang="en-US">
              <a:ea typeface="宋体"/>
            </a:endParaRPr>
          </a:p>
          <a:p>
            <a:r>
              <a:rPr lang="zh-CN" altLang="en-US">
                <a:ea typeface="宋体"/>
              </a:rPr>
              <a:t>向 arceos-org/page_table_multiarch、arceos-org/axmm 等上游仓库提出了多个 PR</a:t>
            </a:r>
            <a:endParaRPr lang="zh-CN" altLang="en-US">
              <a:ea typeface="宋体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zh-CN">
                <a:ea typeface="宋体"/>
              </a:rPr>
              <a:t>修复了页表查询结果不正确的问题（</a:t>
            </a:r>
            <a:r>
              <a:rPr lang="en-US" altLang="zh-CN">
                <a:ea typeface="+mn-lt"/>
                <a:cs typeface="+mn-lt"/>
              </a:rPr>
              <a:t>page_table_multiarch#17</a:t>
            </a:r>
            <a:r>
              <a:rPr lang="zh-CN" altLang="en-US">
                <a:ea typeface="+mn-lt"/>
                <a:cs typeface="+mn-lt"/>
              </a:rPr>
              <a:t>）</a:t>
            </a:r>
            <a:endParaRPr lang="zh-CN" altLang="en-US" sz="2400">
              <a:ea typeface="宋体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>
                <a:ea typeface="宋体"/>
              </a:rPr>
              <a:t>修复了 arceos 下进程数据 TaskExt 无法回收的问题（arceos#20）</a:t>
            </a:r>
            <a:endParaRPr lang="zh-CN" altLang="en-US">
              <a:ea typeface="宋体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>
                <a:ea typeface="宋体"/>
              </a:rPr>
              <a:t>修复了用户页表回收时造成内核页表损坏的问题</a:t>
            </a:r>
            <a:r>
              <a:rPr lang="zh-CN">
                <a:ea typeface="宋体"/>
              </a:rPr>
              <a:t>（arceos#20）</a:t>
            </a:r>
            <a:endParaRPr lang="zh-CN">
              <a:ea typeface="宋体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CN">
                <a:ea typeface="宋体"/>
              </a:rPr>
              <a:t>……</a:t>
            </a:r>
            <a:endParaRPr lang="zh-CN">
              <a:ea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Application>WPS 演示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1" baseType="lpstr">
      <vt:lpstr>Arial</vt:lpstr>
      <vt:lpstr>宋体</vt:lpstr>
      <vt:lpstr>Wingdings</vt:lpstr>
      <vt:lpstr>Liberation Sans</vt:lpstr>
      <vt:lpstr>微软雅黑</vt:lpstr>
      <vt:lpstr>思源黑体 CN</vt:lpstr>
      <vt:lpstr>宋体</vt:lpstr>
      <vt:lpstr>方正书宋_GBK</vt:lpstr>
      <vt:lpstr>Courier New</vt:lpstr>
      <vt:lpstr>微软雅黑</vt:lpstr>
      <vt:lpstr>宋体</vt:lpstr>
      <vt:lpstr>Arial Unicode MS</vt:lpstr>
      <vt:lpstr>Grandview Display</vt:lpstr>
      <vt:lpstr>C059</vt:lpstr>
      <vt:lpstr>Calibri</vt:lpstr>
      <vt:lpstr>Aptos</vt:lpstr>
      <vt:lpstr>Calibri</vt:lpstr>
      <vt:lpstr>Arial</vt:lpstr>
      <vt:lpstr>Courier New,monospace</vt:lpstr>
      <vt:lpstr>Grandview Display</vt:lpstr>
      <vt:lpstr>DashVTI</vt:lpstr>
      <vt:lpstr>操作系统中期进展汇报</vt:lpstr>
      <vt:lpstr>进展</vt:lpstr>
      <vt:lpstr>进展</vt:lpstr>
      <vt:lpstr>进程管理</vt:lpstr>
      <vt:lpstr>信号处理</vt:lpstr>
      <vt:lpstr>用户指针封装</vt:lpstr>
      <vt:lpstr>实现了多项基础套件</vt:lpstr>
      <vt:lpstr>类型规范化</vt:lpstr>
      <vt:lpstr>杂项</vt:lpstr>
      <vt:lpstr>后续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mivik</cp:lastModifiedBy>
  <cp:revision>2</cp:revision>
  <dcterms:created xsi:type="dcterms:W3CDTF">2025-05-27T15:11:38Z</dcterms:created>
  <dcterms:modified xsi:type="dcterms:W3CDTF">2025-05-27T15:11:38Z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D154339C2845E4FD2AD6356842676E3B_42</vt:lpwstr>
  </property>
  <property fmtid="{D5CDD505-2E9C-101B-9397-08002B2CF9AE}" pid="3" name="KSOProductBuildVer">
    <vt:lpwstr>2052-12.1.0.17900</vt:lpwstr>
  </property>
</Properties>
</file>