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8" r:id="rId4"/>
    <p:sldId id="303" r:id="rId5"/>
    <p:sldId id="279" r:id="rId6"/>
    <p:sldId id="304" r:id="rId7"/>
    <p:sldId id="305" r:id="rId8"/>
    <p:sldId id="306" r:id="rId9"/>
    <p:sldId id="307" r:id="rId10"/>
    <p:sldId id="310" r:id="rId11"/>
    <p:sldId id="311" r:id="rId12"/>
    <p:sldId id="281" r:id="rId13"/>
    <p:sldId id="283" r:id="rId14"/>
    <p:sldId id="284" r:id="rId15"/>
    <p:sldId id="288" r:id="rId17"/>
    <p:sldId id="287" r:id="rId18"/>
    <p:sldId id="290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/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228725"/>
            <a:ext cx="10363200" cy="676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10363200" cy="417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  <a:latin typeface="微软雅黑" charset="0"/>
                <a:ea typeface="微软雅黑" charset="0"/>
              </a:defRPr>
            </a:lvl1pPr>
          </a:lstStyle>
          <a:p>
            <a:fld id="{E857DF4D-D974-434D-9D64-40B7405DF5F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  <a:latin typeface="微软雅黑" charset="0"/>
                <a:ea typeface="微软雅黑" charset="0"/>
              </a:defRPr>
            </a:lvl1pPr>
          </a:lstStyle>
          <a:p>
            <a:fld id="{70C12960-6E85-460F-B6E3-5B82CB31AF3D}" type="slidenum">
              <a:rPr lang="en-US" dirty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8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n-cs"/>
        </a:defRPr>
      </a:lvl1pPr>
      <a:lvl2pPr marL="49403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4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n-cs"/>
        </a:defRPr>
      </a:lvl4pPr>
      <a:lvl5pPr marL="1298575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4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/>
                <a:cs typeface="+mj-lt"/>
              </a:rPr>
              <a:t>Starry-Next</a:t>
            </a:r>
            <a:br>
              <a:rPr lang="en-US" altLang="zh-CN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/>
                <a:cs typeface="+mj-lt"/>
              </a:rPr>
            </a:br>
            <a:r>
              <a:rPr lang="zh-CN" altLang="en-US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/>
                <a:cs typeface="+mj-lt"/>
              </a:rPr>
              <a:t>模块化内核功能实现</a:t>
            </a:r>
            <a:endParaRPr lang="zh-CN" altLang="en-US">
              <a:solidFill>
                <a:schemeClr val="tx1"/>
              </a:solidFill>
              <a:uFillTx/>
              <a:latin typeface="FiraCode Nerd Font" panose="02000009000000000000" charset="0"/>
              <a:ea typeface="微软雅黑"/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微软雅黑"/>
                <a:ea typeface="微软雅黑"/>
                <a:cs typeface="+mj-lt"/>
              </a:rPr>
              <a:t>郭士尧 王铮</a:t>
            </a:r>
            <a:endParaRPr lang="zh-CN" altLang="en-US" sz="2800">
              <a:latin typeface="微软雅黑"/>
              <a:ea typeface="微软雅黑"/>
              <a:cs typeface="+mj-lt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latin typeface="微软雅黑"/>
                <a:ea typeface="微软雅黑"/>
                <a:cs typeface="+mj-lt"/>
              </a:rPr>
              <a:t>5.29</a:t>
            </a:r>
            <a:endParaRPr lang="en-US" altLang="zh-CN" sz="2800">
              <a:latin typeface="微软雅黑"/>
              <a:ea typeface="微软雅黑"/>
              <a:cs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对 Starry OS 的改进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zh-CN" altLang="en-US"/>
              <a:t>改进项目结构：分割成一个 workspace 里的三个 crate，移除</a:t>
            </a:r>
            <a:r>
              <a:rPr lang="en-US" altLang="zh-CN"/>
              <a:t> </a:t>
            </a:r>
            <a:r>
              <a:rPr lang="zh-CN" altLang="en-US"/>
              <a:t>arceos_posix_api 依赖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用户程序启动：</a:t>
            </a:r>
            <a:endParaRPr lang="zh-CN" altLang="en-US"/>
          </a:p>
          <a:p>
            <a:pPr marL="608330" lvl="1" indent="-342900">
              <a:buAutoNum type="arabicPeriod"/>
            </a:pPr>
            <a:r>
              <a:rPr lang="zh-CN" altLang="en-US"/>
              <a:t>execve 支持参数和环境变量，修复内存泄漏</a:t>
            </a:r>
            <a:endParaRPr lang="zh-CN" altLang="en-US"/>
          </a:p>
          <a:p>
            <a:pPr marL="608330" lvl="1" indent="-342900">
              <a:buAutoNum type="arabicPeriod"/>
            </a:pPr>
            <a:r>
              <a:rPr lang="zh-CN" altLang="en-US"/>
              <a:t>进程</a:t>
            </a:r>
            <a:endParaRPr lang="zh-CN" altLang="en-US"/>
          </a:p>
          <a:p>
            <a:pPr marL="608330" lvl="1" indent="-342900">
              <a:buAutoNum type="arabicPeriod"/>
            </a:pPr>
            <a:r>
              <a:rPr lang="zh-CN" altLang="en-US"/>
              <a:t>基于 shlex 解析测例命令行参数</a:t>
            </a:r>
            <a:endParaRPr lang="zh-CN" altLang="en-US"/>
          </a:p>
          <a:p>
            <a:pPr marL="608330" lvl="1" indent="-342900">
              <a:buAutoNum type="arabicPeriod"/>
            </a:pPr>
            <a:r>
              <a:rPr lang="zh-CN" altLang="en-US"/>
              <a:t>初始化脚本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用户地址封装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875" y="1905000"/>
            <a:ext cx="5191125" cy="4351020"/>
          </a:xfrm>
        </p:spPr>
        <p:txBody>
          <a:bodyPr>
            <a:normAutofit/>
          </a:bodyPr>
          <a:p>
            <a:r>
              <a:rPr lang="en-US" altLang="zh-CN" sz="1600"/>
              <a:t>Linux </a:t>
            </a:r>
            <a:r>
              <a:rPr lang="zh-CN" altLang="en-US" sz="1600"/>
              <a:t>中使用</a:t>
            </a:r>
            <a:r>
              <a:rPr lang="en-US" altLang="zh-CN" sz="1600"/>
              <a:t> __user </a:t>
            </a:r>
            <a:r>
              <a:rPr lang="zh-CN" altLang="en-US" sz="1600"/>
              <a:t>标注用户态指针，并使用专门的方法（</a:t>
            </a:r>
            <a:r>
              <a:rPr lang="en-US" altLang="zh-CN" sz="1600"/>
              <a:t>copy_{from,to}_user</a:t>
            </a:r>
            <a:r>
              <a:rPr lang="zh-CN" altLang="en-US" sz="1600"/>
              <a:t>）来访问用户存储</a:t>
            </a:r>
            <a:endParaRPr lang="zh-CN" altLang="en-US" sz="1600"/>
          </a:p>
          <a:p>
            <a:r>
              <a:rPr lang="zh-CN" altLang="en-US" sz="1600"/>
              <a:t>旧</a:t>
            </a:r>
            <a:r>
              <a:rPr lang="en-US" altLang="zh-CN" sz="1600"/>
              <a:t> Starry-Next </a:t>
            </a:r>
            <a:r>
              <a:rPr lang="zh-CN" altLang="en-US" sz="1600"/>
              <a:t>中，由于用户态内核态共享地址空间，用户态指针仅表示为裸指针，存在如下问题：</a:t>
            </a:r>
            <a:endParaRPr lang="zh-CN" altLang="en-US" sz="1600"/>
          </a:p>
          <a:p>
            <a:pPr lvl="1"/>
            <a:r>
              <a:rPr lang="zh-CN" altLang="en-US" sz="1400"/>
              <a:t>发生缺页异常时，故障处理函数会因为故障来自于内核而主动崩溃（因为在内核发生缺页是致命的，可能已经发生严重错误）</a:t>
            </a:r>
            <a:endParaRPr lang="zh-CN" altLang="en-US" sz="1400"/>
          </a:p>
          <a:p>
            <a:pPr lvl="1"/>
            <a:r>
              <a:rPr lang="zh-CN" altLang="en-US" sz="1400"/>
              <a:t>无法主动探测地址异常并返回错误（</a:t>
            </a:r>
            <a:r>
              <a:rPr lang="en-US" altLang="zh-CN" sz="1400"/>
              <a:t>EFAULT</a:t>
            </a:r>
            <a:r>
              <a:rPr lang="zh-CN" altLang="en-US" sz="1400"/>
              <a:t>）</a:t>
            </a:r>
            <a:endParaRPr lang="zh-CN" altLang="en-US" sz="1400"/>
          </a:p>
          <a:p>
            <a:pPr lvl="1"/>
            <a:r>
              <a:rPr lang="zh-CN" altLang="en-US" sz="1400"/>
              <a:t>需要频繁使用</a:t>
            </a:r>
            <a:r>
              <a:rPr lang="en-US" altLang="zh-CN" sz="1400"/>
              <a:t> unsafe </a:t>
            </a:r>
            <a:r>
              <a:rPr lang="zh-CN" altLang="en-US" sz="1400"/>
              <a:t>解引用，不美观</a:t>
            </a:r>
            <a:endParaRPr lang="zh-CN" altLang="en-US" sz="1400"/>
          </a:p>
          <a:p>
            <a:pPr lvl="1"/>
            <a:r>
              <a:rPr lang="zh-CN" altLang="en-US" sz="1400"/>
              <a:t>对</a:t>
            </a:r>
            <a:r>
              <a:rPr lang="en-US" altLang="zh-CN" sz="1400"/>
              <a:t> slice </a:t>
            </a:r>
            <a:r>
              <a:rPr lang="zh-CN" altLang="en-US" sz="1400"/>
              <a:t>切片和字符串的处理繁琐</a:t>
            </a:r>
            <a:endParaRPr lang="zh-CN" altLang="en-US" sz="1400"/>
          </a:p>
          <a:p>
            <a:pPr lvl="0"/>
            <a:r>
              <a:rPr lang="zh-CN" altLang="en-US" sz="1555"/>
              <a:t>为此，我们设计了</a:t>
            </a:r>
            <a:r>
              <a:rPr lang="en-US" altLang="zh-CN" sz="1555"/>
              <a:t> UserPtr&lt;T&gt; / UserConstPtr&lt;T&gt; </a:t>
            </a:r>
            <a:r>
              <a:rPr lang="zh-CN" altLang="en-US" sz="1555"/>
              <a:t>类型，并提供</a:t>
            </a:r>
            <a:r>
              <a:rPr lang="en-US" altLang="zh-CN" sz="1555"/>
              <a:t> get_as_ref</a:t>
            </a:r>
            <a:r>
              <a:rPr lang="zh-CN" altLang="en-US" sz="1555"/>
              <a:t>、</a:t>
            </a:r>
            <a:r>
              <a:rPr lang="en-US" altLang="zh-CN" sz="1555"/>
              <a:t>get_as_slice(n)</a:t>
            </a:r>
            <a:r>
              <a:rPr lang="zh-CN" altLang="en-US" sz="1555"/>
              <a:t>、</a:t>
            </a:r>
            <a:r>
              <a:rPr lang="en-US" altLang="zh-CN" sz="1555"/>
              <a:t>get_as_str </a:t>
            </a:r>
            <a:r>
              <a:rPr lang="zh-CN" altLang="en-US" sz="1555"/>
              <a:t>等函数来解决这些问题</a:t>
            </a:r>
            <a:endParaRPr lang="zh-CN" altLang="en-US" sz="155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8" name="图片 7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7270" y="2000885"/>
            <a:ext cx="6094730" cy="2855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latin typeface="微软雅黑" charset="0"/>
                <a:ea typeface="微软雅黑" charset="0"/>
              </a:rPr>
              <a:t>创新点</a:t>
            </a:r>
            <a:endParaRPr 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axfs-ng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417957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对原有 axfs 的</a:t>
            </a:r>
            <a:r>
              <a:rPr lang="zh-CN" altLang="en-US" sz="2400" b="1"/>
              <a:t>完全重构</a:t>
            </a:r>
            <a:r>
              <a:rPr lang="zh-CN" altLang="en-US" sz="2400"/>
              <a:t>，主要改进如下</a:t>
            </a:r>
            <a:endParaRPr lang="zh-CN" altLang="en-US" sz="2400"/>
          </a:p>
          <a:p>
            <a:pPr lvl="0"/>
            <a:r>
              <a:rPr lang="zh-CN" altLang="en-US" sz="1600"/>
              <a:t>摈弃原有的基于路径的文件系统操作，改为基于 inode。这样能够更好地支持多种系统调用（openat、fstatat 等），且效率更高</a:t>
            </a:r>
            <a:endParaRPr lang="zh-CN" altLang="en-US" sz="1600"/>
          </a:p>
          <a:p>
            <a:pPr lvl="0"/>
            <a:r>
              <a:rPr lang="zh-CN" altLang="en-US" sz="1600"/>
              <a:t>支持原 axfs 不提供的文件系统操作，包括完整的 stat（包含 inode、所有者、权限等）、软/硬 链接、重命名等</a:t>
            </a:r>
            <a:endParaRPr lang="zh-CN" altLang="en-US" sz="1600"/>
          </a:p>
          <a:p>
            <a:pPr lvl="0"/>
            <a:r>
              <a:rPr lang="zh-CN" altLang="en-US" sz="1600"/>
              <a:t>支持并发访问文件系统</a:t>
            </a:r>
            <a:endParaRPr lang="zh-CN" altLang="en-US" sz="1600"/>
          </a:p>
          <a:p>
            <a:pPr lvl="0"/>
            <a:r>
              <a:rPr lang="zh-CN" altLang="en-US" sz="1600"/>
              <a:t>灵活支持挂载操作（mount），并支持自定义实现文件系统（如 devfs、procfs 等）</a:t>
            </a:r>
            <a:endParaRPr lang="zh-CN" altLang="en-US" sz="1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模块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VFS 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axfs-ng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096635" y="1905000"/>
            <a:ext cx="5180965" cy="4179570"/>
          </a:xfrm>
        </p:spPr>
        <p:txBody>
          <a:bodyPr/>
          <a:p>
            <a:r>
              <a:rPr lang="zh-CN" altLang="en-US"/>
              <a:t>类似</a:t>
            </a:r>
            <a:r>
              <a:rPr lang="en-US" altLang="zh-CN"/>
              <a:t> Linux VFS </a:t>
            </a:r>
            <a:r>
              <a:rPr lang="zh-CN" altLang="en-US"/>
              <a:t>架构</a:t>
            </a:r>
            <a:endParaRPr lang="zh-CN" altLang="en-US"/>
          </a:p>
          <a:p>
            <a:r>
              <a:rPr lang="zh-CN" altLang="en-US"/>
              <a:t>引入</a:t>
            </a:r>
            <a:r>
              <a:rPr lang="en-US" altLang="zh-CN"/>
              <a:t> DirNodeOps </a:t>
            </a:r>
            <a:r>
              <a:rPr lang="zh-CN" altLang="en-US"/>
              <a:t>和</a:t>
            </a:r>
            <a:r>
              <a:rPr lang="en-US" altLang="zh-CN"/>
              <a:t> FileNodeOps traits</a:t>
            </a:r>
            <a:r>
              <a:rPr lang="zh-CN" altLang="en-US"/>
              <a:t>，更贴合</a:t>
            </a:r>
            <a:r>
              <a:rPr lang="en-US" altLang="zh-CN"/>
              <a:t> Rust </a:t>
            </a:r>
            <a:r>
              <a:rPr lang="zh-CN" altLang="en-US"/>
              <a:t>语义直观</a:t>
            </a:r>
            <a:endParaRPr lang="zh-CN" altLang="en-US"/>
          </a:p>
          <a:p>
            <a:r>
              <a:rPr lang="en-US" altLang="zh-CN"/>
              <a:t>dentry </a:t>
            </a:r>
            <a:r>
              <a:rPr lang="zh-CN" altLang="en-US"/>
              <a:t>机制，目录节点保存所有子节点目录项缓存</a:t>
            </a:r>
            <a:endParaRPr lang="zh-CN" altLang="en-US"/>
          </a:p>
          <a:p>
            <a:pPr lvl="1"/>
            <a:r>
              <a:rPr lang="zh-CN" altLang="en-US"/>
              <a:t>一方面避免频繁读盘带来的延迟</a:t>
            </a:r>
            <a:endParaRPr lang="zh-CN" altLang="en-US"/>
          </a:p>
          <a:p>
            <a:pPr lvl="1"/>
            <a:r>
              <a:rPr lang="zh-CN" altLang="en-US"/>
              <a:t>一方面确保单个物理节点对应单个实例，防止不可预期的并发错误</a:t>
            </a:r>
            <a:endParaRPr lang="zh-CN" altLang="en-US"/>
          </a:p>
          <a:p>
            <a:pPr lvl="0"/>
            <a:r>
              <a:rPr lang="zh-CN" altLang="en-US"/>
              <a:t>操作系统解耦：使用</a:t>
            </a:r>
            <a:r>
              <a:rPr lang="en-US" altLang="zh-CN"/>
              <a:t> lock_api </a:t>
            </a:r>
            <a:r>
              <a:rPr lang="zh-CN" altLang="en-US"/>
              <a:t>外派</a:t>
            </a:r>
            <a:r>
              <a:rPr lang="en-US" altLang="zh-CN"/>
              <a:t> Mutex 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" y="2174875"/>
            <a:ext cx="5078095" cy="3176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/>
              <a:t>路径解析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915035" y="1905000"/>
            <a:ext cx="4856480" cy="4179570"/>
          </a:xfrm>
        </p:spPr>
        <p:txBody>
          <a:bodyPr>
            <a:normAutofit lnSpcReduction="20000"/>
          </a:bodyPr>
          <a:p>
            <a:r>
              <a:rPr lang="en-US" altLang="zh-CN"/>
              <a:t>FsContext </a:t>
            </a:r>
            <a:r>
              <a:rPr lang="zh-CN" altLang="en-US"/>
              <a:t>提供路径解析，其包含</a:t>
            </a:r>
            <a:r>
              <a:rPr lang="en-US" altLang="zh-CN"/>
              <a:t> root_dir </a:t>
            </a:r>
            <a:r>
              <a:rPr lang="zh-CN" altLang="en-US"/>
              <a:t>和</a:t>
            </a:r>
            <a:r>
              <a:rPr lang="en-US" altLang="zh-CN"/>
              <a:t> current_dir </a:t>
            </a:r>
            <a:r>
              <a:rPr lang="zh-CN" altLang="en-US"/>
              <a:t>两个成员，二者可用</a:t>
            </a:r>
            <a:r>
              <a:rPr lang="en-US" altLang="zh-CN"/>
              <a:t> chroot </a:t>
            </a:r>
            <a:r>
              <a:rPr lang="zh-CN" altLang="en-US"/>
              <a:t>和</a:t>
            </a:r>
            <a:r>
              <a:rPr lang="en-US" altLang="zh-CN"/>
              <a:t> chdir syscall </a:t>
            </a:r>
            <a:r>
              <a:rPr lang="zh-CN" altLang="en-US"/>
              <a:t>改变</a:t>
            </a:r>
            <a:endParaRPr lang="zh-CN" altLang="en-US"/>
          </a:p>
          <a:p>
            <a:r>
              <a:rPr lang="zh-CN" altLang="en-US"/>
              <a:t>解析路径时，路径被转换为</a:t>
            </a:r>
            <a:r>
              <a:rPr lang="en-US" altLang="zh-CN"/>
              <a:t> &amp;Path </a:t>
            </a:r>
            <a:r>
              <a:rPr lang="zh-CN" altLang="en-US"/>
              <a:t>类型，并通过</a:t>
            </a:r>
            <a:r>
              <a:rPr lang="en-US" altLang="zh-CN"/>
              <a:t> Path::components </a:t>
            </a:r>
            <a:r>
              <a:rPr lang="zh-CN" altLang="en-US"/>
              <a:t>解析为多个部件（如子目录，父目录</a:t>
            </a:r>
            <a:r>
              <a:rPr lang="en-US" altLang="zh-CN"/>
              <a:t> ..</a:t>
            </a:r>
            <a:r>
              <a:rPr lang="zh-CN" altLang="en-US"/>
              <a:t>，根目录）</a:t>
            </a:r>
            <a:endParaRPr lang="zh-CN" altLang="en-US"/>
          </a:p>
          <a:p>
            <a:r>
              <a:rPr lang="zh-CN" altLang="en-US"/>
              <a:t>解析目录项后，额外检查是否为软链接，若是则追加其内容到当前待解析的路径之前</a:t>
            </a:r>
            <a:endParaRPr lang="zh-CN" altLang="en-US"/>
          </a:p>
          <a:p>
            <a:r>
              <a:rPr lang="zh-CN" altLang="en-US"/>
              <a:t>维护软链接跳转次数，避免循环引用</a:t>
            </a:r>
            <a:endParaRPr lang="zh-CN" altLang="en-US"/>
          </a:p>
        </p:txBody>
      </p:sp>
      <p:pic>
        <p:nvPicPr>
          <p:cNvPr id="9" name="图片 8" descr="f7Ij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2260" y="2364740"/>
            <a:ext cx="4625340" cy="2294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axfs-ng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/>
              <a:t>文件系统实现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096635" y="1905000"/>
            <a:ext cx="5180965" cy="4179570"/>
          </a:xfrm>
        </p:spPr>
        <p:txBody>
          <a:bodyPr/>
          <a:p>
            <a:r>
              <a:rPr lang="en-US" altLang="zh-CN" b="1"/>
              <a:t>ext4</a:t>
            </a:r>
            <a:endParaRPr lang="en-US" altLang="zh-CN"/>
          </a:p>
          <a:p>
            <a:pPr lvl="1"/>
            <a:r>
              <a:rPr lang="en-US" altLang="zh-CN"/>
              <a:t>基于 lwext4 实现</a:t>
            </a:r>
            <a:endParaRPr lang="en-US" altLang="zh-CN"/>
          </a:p>
          <a:p>
            <a:pPr lvl="1"/>
            <a:r>
              <a:rPr lang="zh-CN" altLang="en-US"/>
              <a:t>原有的</a:t>
            </a:r>
            <a:r>
              <a:rPr lang="en-US" altLang="zh-CN"/>
              <a:t> Rust binding (lwext4_rust) 继承了</a:t>
            </a:r>
            <a:r>
              <a:rPr lang="zh-CN" altLang="en-US"/>
              <a:t>旧</a:t>
            </a:r>
            <a:r>
              <a:rPr lang="en-US" altLang="zh-CN"/>
              <a:t> axfs </a:t>
            </a:r>
            <a:r>
              <a:rPr lang="zh-CN" altLang="en-US"/>
              <a:t>的设计，将文件系统操作与路径解析混合，因此我们也重写了</a:t>
            </a:r>
            <a:r>
              <a:rPr lang="en-US" altLang="zh-CN"/>
              <a:t> Rust </a:t>
            </a:r>
            <a:r>
              <a:rPr lang="zh-CN" altLang="en-US"/>
              <a:t>绑定，形成了面向</a:t>
            </a:r>
            <a:r>
              <a:rPr lang="en-US" altLang="zh-CN"/>
              <a:t> inode </a:t>
            </a:r>
            <a:r>
              <a:rPr lang="zh-CN" altLang="en-US"/>
              <a:t>的</a:t>
            </a:r>
            <a:r>
              <a:rPr lang="en-US" altLang="zh-CN"/>
              <a:t> lwext4_rust</a:t>
            </a:r>
            <a:endParaRPr lang="en-US" altLang="zh-CN"/>
          </a:p>
          <a:p>
            <a:pPr lvl="1"/>
            <a:r>
              <a:rPr lang="en-US" altLang="zh-CN"/>
              <a:t>lwext4 </a:t>
            </a:r>
            <a:r>
              <a:rPr lang="zh-CN" altLang="en-US"/>
              <a:t>中部分操作强依赖于全局变量（如</a:t>
            </a:r>
            <a:r>
              <a:rPr lang="en-US" altLang="zh-CN"/>
              <a:t> read, write </a:t>
            </a:r>
            <a:r>
              <a:rPr lang="zh-CN" altLang="en-US"/>
              <a:t>等），无法同时创建多个实例，因此对这部分接口在</a:t>
            </a:r>
            <a:r>
              <a:rPr lang="en-US" altLang="zh-CN"/>
              <a:t> Rust </a:t>
            </a:r>
            <a:r>
              <a:rPr lang="zh-CN" altLang="en-US"/>
              <a:t>中进行了重新实现</a:t>
            </a:r>
            <a:endParaRPr lang="zh-CN" altLang="en-US"/>
          </a:p>
        </p:txBody>
      </p:sp>
      <p:sp>
        <p:nvSpPr>
          <p:cNvPr id="7" name="内容占位符 5"/>
          <p:cNvSpPr/>
          <p:nvPr/>
        </p:nvSpPr>
        <p:spPr>
          <a:xfrm>
            <a:off x="914400" y="2032000"/>
            <a:ext cx="5180965" cy="4179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/>
              <a:t>vFAT (fat16, fat32)</a:t>
            </a:r>
            <a:endParaRPr lang="en-US" altLang="zh-CN" b="1"/>
          </a:p>
          <a:p>
            <a:pPr lvl="0"/>
            <a:r>
              <a:rPr lang="zh-CN" altLang="en-US" sz="1800"/>
              <a:t>基于</a:t>
            </a:r>
            <a:r>
              <a:rPr lang="en-US" altLang="zh-CN" sz="1800"/>
              <a:t> rust-fatfs </a:t>
            </a:r>
            <a:r>
              <a:rPr lang="zh-CN" altLang="en-US" sz="1800"/>
              <a:t>实现</a:t>
            </a:r>
            <a:endParaRPr lang="zh-CN" altLang="en-US" sz="1800"/>
          </a:p>
          <a:p>
            <a:pPr lvl="0"/>
            <a:r>
              <a:rPr lang="zh-CN" altLang="en-US" sz="1800"/>
              <a:t>rust-fatfs 的接口只考虑了单线程访问，例如 fatfs::Dir 包含了对 fatfs::FileSystem 的引用，因此较难扩展到多线程</a:t>
            </a:r>
            <a:endParaRPr lang="zh-CN" altLang="en-US" sz="1800"/>
          </a:p>
          <a:p>
            <a:pPr lvl="0"/>
            <a:r>
              <a:rPr lang="zh-CN" altLang="en-US" sz="1800"/>
              <a:t>为了确保并发安全性，在全局的 fatfs::FileSystem 上添加了互斥锁，并定义了 FsRef&lt;T&gt; 类型用于包装 fatfs::Dir 和 fatfs::File，要求外部提供 fatfs::FileSystem 的引用来获取 `T` 的引用，从而确保了多线程访问的安全性</a:t>
            </a:r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axfs-ng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axsignal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4179570"/>
          </a:xfrm>
        </p:spPr>
        <p:txBody>
          <a:bodyPr/>
          <a:p>
            <a:r>
              <a:rPr lang="zh-CN" altLang="en-US" sz="2400"/>
              <a:t>提供了与信号机制相关的核心类型，并提供了一些通用的信号处理逻辑以便上层使用</a:t>
            </a:r>
            <a:endParaRPr lang="zh-CN" altLang="en-US" sz="2400"/>
          </a:p>
          <a:p>
            <a:r>
              <a:rPr lang="zh-CN" altLang="en-US" sz="2400"/>
              <a:t>其并不包含具体的信号相关 syscall 实现，因此与操作系统解耦，可以在不同的操作系统上使用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模块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0" y="1355090"/>
            <a:ext cx="5843270" cy="5001260"/>
          </a:xfrm>
          <a:prstGeom prst="rect">
            <a:avLst/>
          </a:prstGeom>
        </p:spPr>
      </p:pic>
      <p:sp>
        <p:nvSpPr>
          <p:cNvPr id="9" name="内容占位符 5"/>
          <p:cNvSpPr/>
          <p:nvPr/>
        </p:nvSpPr>
        <p:spPr>
          <a:xfrm>
            <a:off x="6376670" y="1765935"/>
            <a:ext cx="5180965" cy="4179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核心类型：</a:t>
            </a:r>
            <a:r>
              <a:rPr lang="en-US" altLang="zh-CN"/>
              <a:t>Signo </a:t>
            </a:r>
            <a:r>
              <a:rPr lang="zh-CN" altLang="en-US"/>
              <a:t>信号枚举、</a:t>
            </a:r>
            <a:r>
              <a:rPr lang="en-US" altLang="zh-CN"/>
              <a:t>SignalSet </a:t>
            </a:r>
            <a:r>
              <a:rPr lang="zh-CN" altLang="en-US"/>
              <a:t>信号集合、</a:t>
            </a:r>
            <a:r>
              <a:rPr lang="en-US" altLang="zh-CN"/>
              <a:t>SignalInfo </a:t>
            </a:r>
            <a:r>
              <a:rPr lang="zh-CN" altLang="en-US"/>
              <a:t>信号信息</a:t>
            </a:r>
            <a:endParaRPr lang="zh-CN" altLang="en-US"/>
          </a:p>
          <a:p>
            <a:r>
              <a:rPr lang="zh-CN" altLang="en-US"/>
              <a:t>信号处理相关：</a:t>
            </a:r>
            <a:r>
              <a:rPr lang="en-US" altLang="zh-CN"/>
              <a:t>SignalDisposition</a:t>
            </a:r>
            <a:r>
              <a:rPr lang="zh-CN" altLang="en-US"/>
              <a:t>（忽略、捕获、或系统默认处理）、</a:t>
            </a:r>
            <a:r>
              <a:rPr lang="en-US" altLang="zh-CN"/>
              <a:t>SignalAction</a:t>
            </a:r>
            <a:r>
              <a:rPr lang="zh-CN" altLang="en-US"/>
              <a:t>（包含</a:t>
            </a:r>
            <a:r>
              <a:rPr lang="en-US" altLang="zh-CN"/>
              <a:t> SignalDisposition </a:t>
            </a:r>
            <a:r>
              <a:rPr lang="zh-CN" altLang="en-US"/>
              <a:t>和一些额外选项）、</a:t>
            </a:r>
            <a:r>
              <a:rPr lang="en-US" altLang="zh-CN"/>
              <a:t>SignalFrame</a:t>
            </a:r>
            <a:r>
              <a:rPr lang="zh-CN" altLang="en-US"/>
              <a:t>（调用</a:t>
            </a:r>
            <a:r>
              <a:rPr lang="en-US" altLang="zh-CN"/>
              <a:t> handler </a:t>
            </a:r>
            <a:r>
              <a:rPr lang="zh-CN" altLang="en-US"/>
              <a:t>时使用的上下文栈）</a:t>
            </a:r>
            <a:endParaRPr lang="zh-CN" altLang="en-US"/>
          </a:p>
          <a:p>
            <a:r>
              <a:rPr lang="en-US" altLang="zh-CN"/>
              <a:t>{Thread,Process}SignalManager </a:t>
            </a:r>
            <a:r>
              <a:rPr lang="zh-CN" altLang="en-US"/>
              <a:t>是提供给上层使用的，在线程</a:t>
            </a:r>
            <a:r>
              <a:rPr lang="en-US" altLang="zh-CN"/>
              <a:t>/</a:t>
            </a:r>
            <a:r>
              <a:rPr lang="zh-CN" altLang="en-US"/>
              <a:t>进程层面需要存储的信号相关状态以及处理逻辑。提供了如检查未处理信号、发送信号等功能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axsignal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信号处理函数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用户可以自定义信号处理函数，但作为内核，仅仅将程序指针寄存器设置为处理函数地址是不够的。返回地址该如何设置是需要考量的一环</a:t>
            </a:r>
            <a:endParaRPr lang="zh-CN" altLang="en-US"/>
          </a:p>
          <a:p>
            <a:r>
              <a:rPr lang="zh-CN" altLang="en-US"/>
              <a:t>返回地址应当处于用户态，并且对应的函数能重新将控制权交换给内核态。这种函数被称为</a:t>
            </a:r>
            <a:r>
              <a:rPr lang="en-US" altLang="zh-CN"/>
              <a:t> restorer</a:t>
            </a:r>
            <a:endParaRPr lang="en-US" altLang="zh-CN"/>
          </a:p>
          <a:p>
            <a:r>
              <a:rPr lang="zh-CN" altLang="en-US"/>
              <a:t>在 POSIX 中，用户在设置信号处理函数时可以选择指定自定义的 restorer。但如果用户不提供 restorer，我们该如何处理呢？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axsignal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信号处理函数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Linux：使用了 vdso 机制来处理该问题</a:t>
            </a:r>
            <a:endParaRPr lang="zh-CN" altLang="en-US"/>
          </a:p>
          <a:p>
            <a:pPr lvl="1"/>
            <a:r>
              <a:rPr lang="zh-CN" altLang="en-US"/>
              <a:t>本质上是将内核的部分代码映射到用户空间</a:t>
            </a:r>
            <a:endParaRPr lang="zh-CN" altLang="en-US"/>
          </a:p>
          <a:p>
            <a:pPr lvl="0"/>
            <a:r>
              <a:rPr lang="zh-CN" altLang="en-US"/>
              <a:t>在 </a:t>
            </a:r>
            <a:r>
              <a:rPr lang="en-US" altLang="zh-CN"/>
              <a:t>S</a:t>
            </a:r>
            <a:r>
              <a:rPr lang="zh-CN" altLang="en-US"/>
              <a:t>tarry-</a:t>
            </a:r>
            <a:r>
              <a:rPr lang="en-US" altLang="zh-CN"/>
              <a:t>N</a:t>
            </a:r>
            <a:r>
              <a:rPr lang="zh-CN" altLang="en-US"/>
              <a:t>ext 中，我们使用了类似的机制，将预定义的 restorer 嵌入到内核代码中，并在创建用户空间时将其映射到用户空间</a:t>
            </a:r>
            <a:endParaRPr lang="zh-CN" altLang="en-US"/>
          </a:p>
          <a:p>
            <a:pPr lvl="0"/>
            <a:r>
              <a:rPr lang="zh-CN" altLang="en-US"/>
              <a:t>为了保证不暴露其他内核内容，在汇编中将</a:t>
            </a:r>
            <a:r>
              <a:rPr lang="en-US" altLang="zh-CN"/>
              <a:t> restorer </a:t>
            </a:r>
            <a:r>
              <a:rPr lang="zh-CN" altLang="en-US"/>
              <a:t>按页对齐，并设置恰当的</a:t>
            </a:r>
            <a:r>
              <a:rPr lang="en-US" altLang="zh-CN"/>
              <a:t> padding </a:t>
            </a:r>
            <a:r>
              <a:rPr lang="zh-CN" altLang="en-US"/>
              <a:t>保证其独占一个物理页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axsignal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047875"/>
            <a:ext cx="5991860" cy="4432300"/>
          </a:xfrm>
        </p:spPr>
        <p:txBody>
          <a:bodyPr/>
          <a:p>
            <a:r>
              <a:rPr lang="en-US" altLang="zh-CN" sz="1800"/>
              <a:t>Starry-Next </a:t>
            </a:r>
            <a:r>
              <a:rPr lang="zh-CN" altLang="en-US" sz="1800"/>
              <a:t>基于</a:t>
            </a:r>
            <a:r>
              <a:rPr lang="en-US" altLang="zh-CN" sz="1800"/>
              <a:t> ArceOS </a:t>
            </a:r>
            <a:r>
              <a:rPr lang="zh-CN" altLang="en-US" sz="1800"/>
              <a:t>开发，其中 ArceOS 提供了诸多关键组件的实现，Starry-Next 则在此基础上将其整合形成一套跨平台的 Rust 宏内核</a:t>
            </a:r>
            <a:endParaRPr lang="zh-CN" altLang="en-US" sz="1800"/>
          </a:p>
          <a:p>
            <a:r>
              <a:rPr lang="zh-CN" altLang="en-US" sz="1800"/>
              <a:t>我们在原</a:t>
            </a:r>
            <a:r>
              <a:rPr lang="en-US" altLang="zh-CN" sz="1800"/>
              <a:t> Starry-Next </a:t>
            </a:r>
            <a:r>
              <a:rPr lang="zh-CN" altLang="en-US" sz="1800"/>
              <a:t>与</a:t>
            </a:r>
            <a:r>
              <a:rPr lang="en-US" altLang="zh-CN" sz="1800"/>
              <a:t> ArceOS </a:t>
            </a:r>
            <a:r>
              <a:rPr lang="zh-CN" altLang="en-US" sz="1800"/>
              <a:t>的基础上实现了大量系统功能，满分通过操作系统比赛的基础测例。更改中有大部分已经合入主线</a:t>
            </a:r>
            <a:endParaRPr lang="zh-CN" altLang="en-US" sz="1800"/>
          </a:p>
          <a:p>
            <a:r>
              <a:rPr lang="zh-CN" altLang="en-US" sz="1800"/>
              <a:t>在更改原有模块的基础上，我们还加入了一些新的模块。这些模块均可以被</a:t>
            </a:r>
            <a:r>
              <a:rPr lang="en-US" altLang="zh-CN" sz="1800"/>
              <a:t> Starry-Next </a:t>
            </a:r>
            <a:r>
              <a:rPr lang="zh-CN" altLang="en-US" sz="1800"/>
              <a:t>之外的操作系统复用</a:t>
            </a:r>
            <a:endParaRPr lang="zh-CN" altLang="en-US" sz="1800"/>
          </a:p>
          <a:p>
            <a:r>
              <a:rPr lang="zh-CN" altLang="en-US" sz="1800"/>
              <a:t>共实现</a:t>
            </a:r>
            <a:r>
              <a:rPr lang="en-US" altLang="zh-CN" sz="1800"/>
              <a:t> 126 </a:t>
            </a:r>
            <a:r>
              <a:rPr lang="zh-CN" altLang="en-US" sz="1800"/>
              <a:t>个</a:t>
            </a:r>
            <a:r>
              <a:rPr lang="en-US" altLang="zh-CN" sz="1800"/>
              <a:t> syscalls</a:t>
            </a:r>
            <a:r>
              <a:rPr lang="zh-CN" altLang="en-US" sz="1800"/>
              <a:t>，总提交数超过</a:t>
            </a:r>
            <a:r>
              <a:rPr lang="en-US" altLang="zh-CN" sz="1800"/>
              <a:t> 350 </a:t>
            </a:r>
            <a:r>
              <a:rPr lang="zh-CN" altLang="en-US" sz="1800"/>
              <a:t>次</a:t>
            </a:r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</p:blipFill>
        <p:spPr>
          <a:xfrm>
            <a:off x="7362825" y="830580"/>
            <a:ext cx="4048125" cy="519684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362190" y="843280"/>
            <a:ext cx="4048760" cy="1922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  <a:latin typeface="微软雅黑" charset="0"/>
                <a:ea typeface="微软雅黑" charset="0"/>
              </a:rPr>
              <a:t>Starry-Next</a:t>
            </a:r>
            <a:endParaRPr lang="en-US" altLang="zh-CN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Futex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一种用户态和内核态混合的轻量同步机制</a:t>
            </a:r>
            <a:endParaRPr lang="zh-CN" altLang="en-US"/>
          </a:p>
          <a:p>
            <a:r>
              <a:rPr lang="zh-CN" altLang="en-US"/>
              <a:t>按用户空间地址作为键，其内容作为同步基准，来实现互斥锁、信号量等同步原语</a:t>
            </a:r>
            <a:endParaRPr lang="zh-CN" altLang="en-US"/>
          </a:p>
          <a:p>
            <a:r>
              <a:rPr lang="en-US" altLang="zh-CN"/>
              <a:t>pthread_mutex_t</a:t>
            </a:r>
            <a:r>
              <a:rPr lang="zh-CN" altLang="en-US"/>
              <a:t>、</a:t>
            </a:r>
            <a:r>
              <a:rPr lang="en-US" altLang="zh-CN"/>
              <a:t>pthread_cond_t </a:t>
            </a:r>
            <a:r>
              <a:rPr lang="zh-CN" altLang="en-US"/>
              <a:t>等类型均基于其构建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latin typeface="微软雅黑" charset="0"/>
                <a:ea typeface="微软雅黑" charset="0"/>
              </a:rPr>
              <a:t>添加功能</a:t>
            </a:r>
            <a:endParaRPr 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每个进程维护</a:t>
            </a:r>
            <a:r>
              <a:rPr lang="zh-CN" altLang="en-US"/>
              <a:t>地址到</a:t>
            </a:r>
            <a:r>
              <a:rPr lang="en-US" altLang="zh-CN"/>
              <a:t> futex </a:t>
            </a:r>
            <a:r>
              <a:rPr lang="zh-CN" altLang="en-US"/>
              <a:t>对象的映射表</a:t>
            </a:r>
            <a:endParaRPr lang="zh-CN" altLang="en-US"/>
          </a:p>
          <a:p>
            <a:r>
              <a:rPr lang="en-US" altLang="zh-CN"/>
              <a:t>futex </a:t>
            </a:r>
            <a:r>
              <a:rPr lang="zh-CN" altLang="en-US"/>
              <a:t>对象维护了等待在该</a:t>
            </a:r>
            <a:r>
              <a:rPr lang="en-US" altLang="zh-CN"/>
              <a:t> futex </a:t>
            </a:r>
            <a:r>
              <a:rPr lang="zh-CN" altLang="en-US"/>
              <a:t>上的进程表（</a:t>
            </a:r>
            <a:r>
              <a:rPr lang="en-US" altLang="zh-CN"/>
              <a:t>WaitQueue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进行</a:t>
            </a:r>
            <a:r>
              <a:rPr lang="en-US" altLang="zh-CN"/>
              <a:t> futex </a:t>
            </a:r>
            <a:r>
              <a:rPr lang="zh-CN" altLang="en-US"/>
              <a:t>操作时，检查对应地址的值是否符合预期，再进行上锁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添加功能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Futex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Robust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持有</a:t>
            </a:r>
            <a:r>
              <a:rPr lang="en-US" altLang="zh-CN"/>
              <a:t> futex </a:t>
            </a:r>
            <a:r>
              <a:rPr lang="zh-CN" altLang="en-US"/>
              <a:t>锁的线程可能异常退出，破坏系统的稳定性</a:t>
            </a:r>
            <a:r>
              <a:rPr lang="en-US" altLang="zh-CN"/>
              <a:t> robustness</a:t>
            </a:r>
            <a:endParaRPr lang="en-US" altLang="zh-CN"/>
          </a:p>
          <a:p>
            <a:r>
              <a:rPr lang="en-US" altLang="zh-CN"/>
              <a:t>Robust list </a:t>
            </a:r>
            <a:r>
              <a:rPr lang="zh-CN" altLang="en-US"/>
              <a:t>允许每个线程维护一个链表，指向应当被释放的</a:t>
            </a:r>
            <a:r>
              <a:rPr lang="en-US" altLang="zh-CN"/>
              <a:t> futex </a:t>
            </a:r>
            <a:r>
              <a:rPr lang="zh-CN" altLang="en-US"/>
              <a:t>列表</a:t>
            </a:r>
            <a:endParaRPr lang="zh-CN" altLang="en-US"/>
          </a:p>
          <a:p>
            <a:r>
              <a:rPr lang="zh-CN" altLang="en-US"/>
              <a:t>系统在退出时会将链表中的</a:t>
            </a:r>
            <a:r>
              <a:rPr lang="en-US" altLang="zh-CN"/>
              <a:t> futex </a:t>
            </a:r>
            <a:r>
              <a:rPr lang="zh-CN" altLang="en-US"/>
              <a:t>唤醒，并返回</a:t>
            </a:r>
            <a:r>
              <a:rPr lang="en-US" altLang="zh-CN"/>
              <a:t> EOWNERDEAD </a:t>
            </a:r>
            <a:r>
              <a:rPr lang="zh-CN" altLang="en-US"/>
              <a:t>错误码</a:t>
            </a:r>
            <a:endParaRPr lang="zh-CN" altLang="en-US"/>
          </a:p>
          <a:p>
            <a:r>
              <a:rPr lang="zh-CN" altLang="en-US"/>
              <a:t>该特性被</a:t>
            </a:r>
            <a:r>
              <a:rPr lang="en-US" altLang="zh-CN"/>
              <a:t> libctest </a:t>
            </a:r>
            <a:r>
              <a:rPr lang="zh-CN" altLang="en-US"/>
              <a:t>测例使用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添加功能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Futex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Shebang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5181600" cy="4179570"/>
          </a:xfrm>
        </p:spPr>
        <p:txBody>
          <a:bodyPr/>
          <a:p>
            <a:r>
              <a:rPr lang="zh-CN" altLang="en-US"/>
              <a:t>文件首行形如</a:t>
            </a:r>
            <a:r>
              <a:rPr lang="en-US" altLang="zh-CN"/>
              <a:t> #! [prog] [arg] </a:t>
            </a:r>
            <a:r>
              <a:rPr lang="zh-CN" altLang="en-US"/>
              <a:t>的内容，用于告知内核应当如何运行该文件</a:t>
            </a:r>
            <a:endParaRPr lang="zh-CN" altLang="en-US"/>
          </a:p>
          <a:p>
            <a:r>
              <a:rPr lang="zh-CN" altLang="en-US"/>
              <a:t>通常用于脚本文件。</a:t>
            </a:r>
            <a:r>
              <a:rPr lang="en-US" altLang="zh-CN"/>
              <a:t>Shell Script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Node.js</a:t>
            </a:r>
            <a:r>
              <a:rPr lang="zh-CN" altLang="en-US"/>
              <a:t>、</a:t>
            </a:r>
            <a:r>
              <a:rPr lang="en-US" altLang="zh-CN"/>
              <a:t>Rust </a:t>
            </a:r>
            <a:r>
              <a:rPr lang="zh-CN" altLang="en-US"/>
              <a:t>均支持</a:t>
            </a:r>
            <a:endParaRPr lang="zh-CN" altLang="en-US"/>
          </a:p>
          <a:p>
            <a:r>
              <a:rPr lang="zh-CN" altLang="en-US"/>
              <a:t>确保了部分测例能正常通过</a:t>
            </a:r>
            <a:r>
              <a:rPr lang="en-US" altLang="zh-CN"/>
              <a:t> xx_testcode.sh 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latin typeface="微软雅黑" charset="0"/>
                <a:ea typeface="微软雅黑" charset="0"/>
              </a:rPr>
              <a:t>添加功能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</p:blipFill>
        <p:spPr>
          <a:xfrm>
            <a:off x="6625273" y="2029143"/>
            <a:ext cx="49053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共享内存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4179570"/>
          </a:xfrm>
        </p:spPr>
        <p:txBody>
          <a:bodyPr/>
          <a:p>
            <a:r>
              <a:rPr lang="zh-CN"/>
              <a:t>跨进程的内存共享机制，被</a:t>
            </a:r>
            <a:r>
              <a:rPr lang="en-US" altLang="zh-CN"/>
              <a:t> iozone </a:t>
            </a:r>
            <a:r>
              <a:rPr lang="zh-CN" altLang="en-US"/>
              <a:t>测例依赖</a:t>
            </a:r>
            <a:endParaRPr lang="zh-CN"/>
          </a:p>
          <a:p>
            <a:r>
              <a:rPr lang="zh-CN"/>
              <a:t>基于训练营</a:t>
            </a:r>
            <a:r>
              <a:rPr lang="en-US" altLang="zh-CN"/>
              <a:t> cq </a:t>
            </a:r>
            <a:r>
              <a:rPr lang="zh-CN" altLang="en-US"/>
              <a:t>同学的初版做了改动实现</a:t>
            </a:r>
            <a:r>
              <a:rPr lang="en-US" altLang="zh-CN"/>
              <a:t> (https://github.com/AsakuraMizu/starry-next/pull/2)</a:t>
            </a:r>
            <a:endParaRPr lang="en-US" altLang="zh-CN"/>
          </a:p>
          <a:p>
            <a:r>
              <a:rPr lang="zh-CN" altLang="en-US"/>
              <a:t>在原有内存线性后端（</a:t>
            </a:r>
            <a:r>
              <a:rPr lang="en-US" altLang="zh-CN"/>
              <a:t>linear</a:t>
            </a:r>
            <a:r>
              <a:rPr lang="zh-CN" altLang="en-US"/>
              <a:t>）和分配后端（</a:t>
            </a:r>
            <a:r>
              <a:rPr lang="en-US" altLang="zh-CN"/>
              <a:t>alloc</a:t>
            </a:r>
            <a:r>
              <a:rPr lang="zh-CN" altLang="en-US"/>
              <a:t>）的基础上，添加了新的后端类型（</a:t>
            </a:r>
            <a:r>
              <a:rPr lang="en-US" altLang="zh-CN"/>
              <a:t>shared</a:t>
            </a:r>
            <a:r>
              <a:rPr lang="zh-CN" altLang="en-US"/>
              <a:t>），用于将一段虚拟地址映射到固定的物理页序列上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latin typeface="微软雅黑" charset="0"/>
                <a:ea typeface="微软雅黑" charset="0"/>
              </a:rPr>
              <a:t>添加功能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Loongarch RTC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4179570"/>
          </a:xfrm>
        </p:spPr>
        <p:txBody>
          <a:bodyPr/>
          <a:p>
            <a:r>
              <a:rPr lang="en-US"/>
              <a:t>RTC </a:t>
            </a:r>
            <a:r>
              <a:rPr lang="zh-CN" altLang="en-US"/>
              <a:t>即实时时钟，是硬件提供的访问实际时间的接口</a:t>
            </a:r>
            <a:endParaRPr lang="zh-CN" altLang="en-US"/>
          </a:p>
          <a:p>
            <a:r>
              <a:rPr lang="zh-CN" altLang="en-US"/>
              <a:t>原版</a:t>
            </a:r>
            <a:r>
              <a:rPr lang="en-US" altLang="zh-CN"/>
              <a:t> axhal </a:t>
            </a:r>
            <a:r>
              <a:rPr lang="zh-CN" altLang="en-US"/>
              <a:t>实现了</a:t>
            </a:r>
            <a:r>
              <a:rPr lang="en-US" altLang="zh-CN"/>
              <a:t> riscv64</a:t>
            </a:r>
            <a:r>
              <a:rPr lang="zh-CN" altLang="en-US"/>
              <a:t>、</a:t>
            </a:r>
            <a:r>
              <a:rPr lang="en-US" altLang="zh-CN"/>
              <a:t>aarch64 </a:t>
            </a:r>
            <a:r>
              <a:rPr lang="zh-CN" altLang="en-US"/>
              <a:t>和</a:t>
            </a:r>
            <a:r>
              <a:rPr lang="en-US" altLang="zh-CN"/>
              <a:t> x86_64 </a:t>
            </a:r>
            <a:r>
              <a:rPr lang="zh-CN" altLang="en-US"/>
              <a:t>的版本，没有实现</a:t>
            </a:r>
            <a:r>
              <a:rPr lang="en-US" altLang="zh-CN"/>
              <a:t> loongarch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 Loongson LX7A ABI </a:t>
            </a:r>
            <a:r>
              <a:rPr lang="zh-CN" altLang="en-US"/>
              <a:t>做了实现，并将所有</a:t>
            </a:r>
            <a:r>
              <a:rPr lang="en-US" altLang="zh-CN"/>
              <a:t> rtc </a:t>
            </a:r>
            <a:r>
              <a:rPr lang="zh-CN" altLang="en-US"/>
              <a:t>接口通过</a:t>
            </a:r>
            <a:r>
              <a:rPr lang="en-US" altLang="zh-CN"/>
              <a:t> /dev/misc/rtc </a:t>
            </a:r>
            <a:r>
              <a:rPr lang="zh-CN" altLang="en-US"/>
              <a:t>设备暴露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latin typeface="微软雅黑" charset="0"/>
                <a:ea typeface="微软雅黑" charset="0"/>
              </a:rPr>
              <a:t>添加功能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8" name="图片 7" descr="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4630" y="26670"/>
            <a:ext cx="8549005" cy="6831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总体结构图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模块化内核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047875"/>
            <a:ext cx="4896485" cy="38938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原</a:t>
            </a:r>
            <a:r>
              <a:rPr lang="en-US" altLang="zh-CN"/>
              <a:t> ArceOS </a:t>
            </a:r>
            <a:r>
              <a:rPr lang="zh-CN" altLang="en-US"/>
              <a:t>包含如下模块</a:t>
            </a:r>
            <a:endParaRPr lang="zh-CN" altLang="en-US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axalloc: 处理内核内存分配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axconfig: 统一提供系统相关配置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axdriver: 提供多种底层驱动（块设备、网络设备、显示设备等）的对外接口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axhal: 提供多种底层架构的统一硬件抽象层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axlog: 负责日志打印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axmm: 处理内存管理与页表相关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axnet: 提供网络协议栈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axns: 支持类似 thread-local 的任务局部存储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axruntime: 提供系统入口与运行时支持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axsync: 提供同步原语（Mutex）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axtask: 负责任务调度与管理</a:t>
            </a:r>
            <a:endParaRPr lang="zh-CN" altLang="en-US" sz="155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194425" y="2047875"/>
            <a:ext cx="4896485" cy="3893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>
                <a:solidFill>
                  <a:schemeClr val="tx1"/>
                </a:solidFill>
                <a:uFillTx/>
                <a:latin typeface="FiraCode Nerd Font" panose="02000009000000000000" charset="0"/>
              </a:rPr>
              <a:t>我们新增的模块为</a:t>
            </a:r>
            <a:endParaRPr lang="zh-CN" altLang="en-US">
              <a:solidFill>
                <a:schemeClr val="tx1"/>
              </a:solidFill>
              <a:uFillTx/>
              <a:latin typeface="FiraCode Nerd Font" panose="02000009000000000000" charset="0"/>
            </a:endParaRPr>
          </a:p>
          <a:p>
            <a:pPr lvl="0" fontAlgn="auto">
              <a:lnSpc>
                <a:spcPct val="100000"/>
              </a:lnSpc>
            </a:pPr>
            <a:r>
              <a:rPr lang="zh-CN" altLang="en-US" sz="1555">
                <a:solidFill>
                  <a:schemeClr val="tx1"/>
                </a:solidFill>
                <a:uFillTx/>
                <a:latin typeface="FiraCode Nerd Font" panose="02000009000000000000" charset="0"/>
              </a:rPr>
              <a:t>axprocess: 管理进程 / 进程组 / 线程并实现了相关操作逻辑</a:t>
            </a:r>
            <a:endParaRPr lang="zh-CN" altLang="en-US" sz="1555">
              <a:solidFill>
                <a:schemeClr val="tx1"/>
              </a:solidFill>
              <a:uFillTx/>
              <a:latin typeface="FiraCode Nerd Font" panose="02000009000000000000" charset="0"/>
            </a:endParaRPr>
          </a:p>
          <a:p>
            <a:pPr lvl="0" fontAlgn="auto">
              <a:lnSpc>
                <a:spcPct val="100000"/>
              </a:lnSpc>
            </a:pPr>
            <a:r>
              <a:rPr lang="zh-CN" altLang="en-US" sz="1555">
                <a:solidFill>
                  <a:schemeClr val="tx1"/>
                </a:solidFill>
                <a:uFillTx/>
                <a:latin typeface="FiraCode Nerd Font" panose="02000009000000000000" charset="0"/>
              </a:rPr>
              <a:t>axfs-ng: 重构的文件系统模块，支持更全面的文件系统操作</a:t>
            </a:r>
            <a:endParaRPr lang="zh-CN" altLang="en-US" sz="1555">
              <a:solidFill>
                <a:schemeClr val="tx1"/>
              </a:solidFill>
              <a:uFillTx/>
              <a:latin typeface="FiraCode Nerd Font" panose="02000009000000000000" charset="0"/>
            </a:endParaRPr>
          </a:p>
          <a:p>
            <a:pPr lvl="0" fontAlgn="auto">
              <a:lnSpc>
                <a:spcPct val="100000"/>
              </a:lnSpc>
            </a:pPr>
            <a:r>
              <a:rPr lang="zh-CN" altLang="en-US" sz="1555">
                <a:solidFill>
                  <a:schemeClr val="tx1"/>
                </a:solidFill>
                <a:uFillTx/>
                <a:latin typeface="FiraCode Nerd Font" panose="02000009000000000000" charset="0"/>
              </a:rPr>
              <a:t>axsignal: 实现系统信号处理相关逻辑</a:t>
            </a:r>
            <a:endParaRPr lang="zh-CN" altLang="en-US" sz="1555">
              <a:solidFill>
                <a:schemeClr val="tx1"/>
              </a:solidFill>
              <a:uFillTx/>
              <a:latin typeface="FiraCode Nerd Font" panose="02000009000000000000" charset="0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1555">
                <a:solidFill>
                  <a:schemeClr val="tx1"/>
                </a:solidFill>
                <a:uFillTx/>
                <a:latin typeface="FiraCode Nerd Font" panose="02000009000000000000" charset="0"/>
              </a:rPr>
              <a:t>weak-map: </a:t>
            </a:r>
            <a:r>
              <a:rPr lang="zh-CN" altLang="en-US" sz="1555">
                <a:solidFill>
                  <a:schemeClr val="tx1"/>
                </a:solidFill>
                <a:uFillTx/>
                <a:latin typeface="FiraCode Nerd Font" panose="02000009000000000000" charset="0"/>
              </a:rPr>
              <a:t>维护弱引用的映射</a:t>
            </a:r>
            <a:endParaRPr lang="zh-CN" altLang="en-US" sz="1555">
              <a:solidFill>
                <a:schemeClr val="tx1"/>
              </a:solidFill>
              <a:uFillTx/>
              <a:latin typeface="FiraCode Nerd Font" panose="02000009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weak-map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模块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>
                <a:cs typeface="微软雅黑" charset="0"/>
                <a:sym typeface="+mn-ea"/>
              </a:rPr>
              <a:t>当弱引用指向的值被回收（失效）时，能自动清理对应的键值对。</a:t>
            </a:r>
            <a:endParaRPr lang="zh-CN" altLang="en-US">
              <a:cs typeface="微软雅黑" charset="0"/>
            </a:endParaRPr>
          </a:p>
          <a:p>
            <a:r>
              <a:rPr lang="zh-CN" altLang="en-US">
                <a:cs typeface="微软雅黑" charset="0"/>
                <a:sym typeface="+mn-ea"/>
              </a:rPr>
              <a:t>提供一个类似于标准库</a:t>
            </a:r>
            <a:r>
              <a:rPr lang="en-US" altLang="zh-CN">
                <a:cs typeface="微软雅黑" charset="0"/>
                <a:sym typeface="+mn-ea"/>
              </a:rPr>
              <a:t> </a:t>
            </a:r>
            <a:r>
              <a:rPr lang="zh-CN" altLang="en-US">
                <a:cs typeface="微软雅黑" charset="0"/>
                <a:sym typeface="+mn-ea"/>
              </a:rPr>
              <a:t>BTreeMap</a:t>
            </a:r>
            <a:r>
              <a:rPr lang="en-US" altLang="zh-CN">
                <a:cs typeface="微软雅黑" charset="0"/>
                <a:sym typeface="+mn-ea"/>
              </a:rPr>
              <a:t> </a:t>
            </a:r>
            <a:r>
              <a:rPr lang="zh-CN" altLang="en-US">
                <a:cs typeface="微软雅黑" charset="0"/>
                <a:sym typeface="+mn-ea"/>
              </a:rPr>
              <a:t>的接口，但针对弱引用的特性做了适配。</a:t>
            </a:r>
            <a:endParaRPr lang="zh-CN" altLang="en-US">
              <a:cs typeface="微软雅黑" charset="0"/>
            </a:endParaRPr>
          </a:p>
          <a:p>
            <a:r>
              <a:rPr lang="zh-CN" altLang="en-US">
                <a:cs typeface="微软雅黑" charset="0"/>
                <a:sym typeface="+mn-ea"/>
              </a:rPr>
              <a:t>提供高效迭代和访问策略，避免对已失效数据的访问。</a:t>
            </a:r>
            <a:endParaRPr lang="zh-CN" altLang="en-US">
              <a:cs typeface="微软雅黑" charset="0"/>
            </a:endParaRPr>
          </a:p>
          <a:p>
            <a:r>
              <a:rPr lang="zh-CN" altLang="en-US">
                <a:cs typeface="微软雅黑" charset="0"/>
                <a:sym typeface="+mn-ea"/>
              </a:rPr>
              <a:t>统计操作次数，达到阈值后批量清理过期元素，不破坏所有权，避免频繁清理带来的性能开销。</a:t>
            </a:r>
            <a:endParaRPr lang="zh-CN" altLang="en-US">
              <a:cs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weak-map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模块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96735" y="1730375"/>
            <a:ext cx="4563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  <a:cs typeface="微软雅黑" charset="0"/>
              </a:rPr>
              <a:t>对比使用</a:t>
            </a:r>
            <a:r>
              <a:rPr lang="en-US" altLang="zh-CN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  <a:cs typeface="微软雅黑" charset="0"/>
              </a:rPr>
              <a:t> BTreeMap </a:t>
            </a:r>
            <a:r>
              <a:rPr lang="zh-CN" altLang="en-US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  <a:cs typeface="微软雅黑" charset="0"/>
              </a:rPr>
              <a:t>需要手动管理弱引用，删除无效项</a:t>
            </a:r>
            <a:endParaRPr lang="zh-CN" altLang="en-US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  <a:cs typeface="微软雅黑" charset="0"/>
            </a:endParaRPr>
          </a:p>
        </p:txBody>
      </p:sp>
      <p:pic>
        <p:nvPicPr>
          <p:cNvPr id="13" name="内容占位符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2455545"/>
            <a:ext cx="6028055" cy="25838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730" y="2455545"/>
            <a:ext cx="5575935" cy="2583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cs typeface="JetBrains Mono" panose="02000009000000000000" charset="0"/>
              </a:rPr>
              <a:t>axns (new)</a:t>
            </a:r>
            <a:endParaRPr lang="en-US" altLang="zh-CN">
              <a:cs typeface="JetBrains Mono" panose="020000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6830060" cy="942340"/>
          </a:xfrm>
        </p:spPr>
        <p:txBody>
          <a:bodyPr/>
          <a:p>
            <a:r>
              <a:rPr lang="zh-CN" altLang="en-US">
                <a:cs typeface="微软雅黑" charset="0"/>
              </a:rPr>
              <a:t>为了解决原先的</a:t>
            </a:r>
            <a:r>
              <a:rPr lang="en-US" altLang="zh-CN">
                <a:cs typeface="微软雅黑" charset="0"/>
              </a:rPr>
              <a:t> axns </a:t>
            </a:r>
            <a:r>
              <a:rPr lang="zh-CN" altLang="en-US">
                <a:cs typeface="微软雅黑" charset="0"/>
              </a:rPr>
              <a:t>模块存在内存泄漏、功能欠缺等问题，我们重新设计了全新的资源命名空间模块</a:t>
            </a:r>
            <a:endParaRPr lang="en-US" altLang="zh-CN">
              <a:cs typeface="微软雅黑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" y="3277870"/>
            <a:ext cx="4296410" cy="2023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45" y="3277870"/>
            <a:ext cx="3927475" cy="2023110"/>
          </a:xfrm>
          <a:prstGeom prst="rect">
            <a:avLst/>
          </a:prstGeom>
        </p:spPr>
      </p:pic>
      <p:pic>
        <p:nvPicPr>
          <p:cNvPr id="9" name="图片 8" descr="ax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120" y="1284605"/>
            <a:ext cx="2447290" cy="5006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46500" y="5634990"/>
            <a:ext cx="5091430" cy="391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olidFill>
                  <a:schemeClr val="tx1"/>
                </a:solidFill>
                <a:uFillTx/>
                <a:latin typeface="FiraCode Nerd Font" panose="02000009000000000000" charset="0"/>
                <a:cs typeface="JetBrains Mono" panose="02000009000000000000" charset="0"/>
                <a:sym typeface="+mn-ea"/>
              </a:rPr>
              <a:t>ResArc = pointer to &lt;ResInner,Data&gt;</a:t>
            </a:r>
            <a:endParaRPr lang="en-US" altLang="zh-CN">
              <a:solidFill>
                <a:schemeClr val="tx1"/>
              </a:solidFill>
              <a:uFillTx/>
              <a:latin typeface="FiraCode Nerd Font" panose="02000009000000000000" charset="0"/>
              <a:cs typeface="JetBrains Mono" panose="02000009000000000000" charset="0"/>
              <a:sym typeface="+mn-ea"/>
            </a:endParaRPr>
          </a:p>
        </p:txBody>
      </p:sp>
      <p:cxnSp>
        <p:nvCxnSpPr>
          <p:cNvPr id="13" name="直接箭头连接符 12"/>
          <p:cNvCxnSpPr>
            <a:endCxn id="8" idx="2"/>
          </p:cNvCxnSpPr>
          <p:nvPr/>
        </p:nvCxnSpPr>
        <p:spPr>
          <a:xfrm flipH="1" flipV="1">
            <a:off x="6743700" y="5300980"/>
            <a:ext cx="389255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302625" y="5692775"/>
            <a:ext cx="741680" cy="66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模块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olidFill>
                  <a:schemeClr val="tx1"/>
                </a:solidFill>
                <a:uFillTx/>
                <a:latin typeface="FiraCode Nerd Font" panose="02000009000000000000" charset="0"/>
                <a:cs typeface="JetBrains Mono" panose="02000009000000000000" charset="0"/>
              </a:rPr>
              <a:t>#[extern_trait]</a:t>
            </a:r>
            <a:endParaRPr lang="zh-CN" altLang="en-US">
              <a:solidFill>
                <a:schemeClr val="tx1"/>
              </a:solidFill>
              <a:uFillTx/>
              <a:latin typeface="FiraCode Nerd Font" panose="02000009000000000000" charset="0"/>
              <a:cs typeface="JetBrains Mono" panose="02000009000000000000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3560445"/>
            <a:ext cx="5182870" cy="2391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074035"/>
            <a:ext cx="4044950" cy="287782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14400" y="1905000"/>
            <a:ext cx="5815965" cy="156781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tx1"/>
                </a:solidFill>
                <a:uFillTx/>
                <a:latin typeface="FiraCode Nerd Font" panose="02000009000000000000" charset="0"/>
                <a:cs typeface="Noto Sans CJK SC" panose="020B0500000000000000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uFillTx/>
                <a:latin typeface="FiraCode Nerd Font" panose="02000009000000000000" charset="0"/>
                <a:cs typeface="Noto Sans CJK SC" panose="020B0500000000000000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FiraCode Nerd Font" panose="02000009000000000000" charset="0"/>
                <a:cs typeface="JetBrains Mono" panose="02000009000000000000" charset="0"/>
              </a:rPr>
              <a:t>crate_interface</a:t>
            </a:r>
            <a:r>
              <a:rPr lang="en-US" altLang="zh-CN">
                <a:solidFill>
                  <a:schemeClr val="tx1"/>
                </a:solidFill>
                <a:uFillTx/>
                <a:latin typeface="FiraCode Nerd Font" panose="02000009000000000000" charset="0"/>
                <a:cs typeface="Noto Sans CJK SC" panose="020B0500000000000000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FiraCode Nerd Font" panose="02000009000000000000" charset="0"/>
                <a:cs typeface="Noto Sans CJK SC" panose="020B0500000000000000" charset="-122"/>
              </a:rPr>
              <a:t>的功能改进</a:t>
            </a:r>
            <a:endParaRPr lang="zh-CN" altLang="en-US">
              <a:solidFill>
                <a:schemeClr val="tx1"/>
              </a:solidFill>
              <a:uFillTx/>
              <a:latin typeface="FiraCode Nerd Font" panose="02000009000000000000" charset="0"/>
              <a:cs typeface="Noto Sans CJK SC" panose="020B05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FiraCode Nerd Font" panose="02000009000000000000" charset="0"/>
                <a:cs typeface="Noto Sans CJK SC" panose="020B0500000000000000" charset="-122"/>
              </a:rPr>
              <a:t>但是实际上差异很大，代码也是完全重写的</a:t>
            </a:r>
            <a:endParaRPr lang="zh-CN" altLang="en-US">
              <a:solidFill>
                <a:schemeClr val="tx1"/>
              </a:solidFill>
              <a:uFillTx/>
              <a:latin typeface="FiraCode Nerd Font" panose="02000009000000000000" charset="0"/>
              <a:cs typeface="Noto Sans CJK SC" panose="020B0500000000000000" charset="-122"/>
            </a:endParaRPr>
          </a:p>
          <a:p>
            <a:r>
              <a:rPr lang="zh-CN">
                <a:solidFill>
                  <a:schemeClr val="tx1"/>
                </a:solidFill>
                <a:uFillTx/>
                <a:latin typeface="FiraCode Nerd Font" panose="02000009000000000000" charset="0"/>
                <a:cs typeface="Noto Sans CJK SC" panose="020B0500000000000000" charset="-122"/>
              </a:rPr>
              <a:t>对编译器隐藏实现细节，直到链接时确定真正的实现</a:t>
            </a:r>
            <a:endParaRPr lang="zh-CN">
              <a:solidFill>
                <a:schemeClr val="tx1"/>
              </a:solidFill>
              <a:uFillTx/>
              <a:latin typeface="FiraCode Nerd Font" panose="02000009000000000000" charset="0"/>
              <a:cs typeface="Noto Sans CJK SC" panose="020B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模块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对 ArceOS 的改进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>
              <a:buAutoNum type="arabicPeriod"/>
            </a:pPr>
            <a:r>
              <a:rPr lang="zh-CN" altLang="en-US"/>
              <a:t>硬件抽象层 axhal</a:t>
            </a:r>
            <a:endParaRPr lang="zh-CN" altLang="en-US"/>
          </a:p>
          <a:p>
            <a:pPr marL="608330" lvl="1" indent="-342900">
              <a:buAutoNum type="arabicPeriod"/>
            </a:pPr>
            <a:r>
              <a:rPr lang="zh-CN" altLang="en-US"/>
              <a:t>统一不同平台上 syscall 前后 pc 自增的行为</a:t>
            </a:r>
            <a:endParaRPr lang="zh-CN" altLang="en-US"/>
          </a:p>
          <a:p>
            <a:pPr marL="608330" lvl="1" indent="-342900">
              <a:buAutoNum type="arabicPeriod"/>
            </a:pPr>
            <a:r>
              <a:rPr lang="zh-CN" altLang="en-US"/>
              <a:t>在 x86-64 和 aarch64 上实现了内核态与用户态的 thread local 寄存器隔离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内存管理模块 axmm</a:t>
            </a:r>
            <a:endParaRPr lang="zh-CN" altLang="en-US"/>
          </a:p>
          <a:p>
            <a:pPr marL="608330" lvl="1" indent="-342900">
              <a:buAutoNum type="arabicPeriod"/>
            </a:pPr>
            <a:r>
              <a:rPr lang="zh-CN" altLang="en-US"/>
              <a:t>修复错误的页表查询结果（page_table_multiarch 的 bug）</a:t>
            </a:r>
            <a:endParaRPr lang="zh-CN" altLang="en-US"/>
          </a:p>
          <a:p>
            <a:pPr marL="608330" lvl="1" indent="-342900">
              <a:buAutoNum type="arabicPeriod"/>
            </a:pPr>
            <a:r>
              <a:rPr lang="zh-CN" altLang="en-US"/>
              <a:t>修复地址空间克隆行为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其他</a:t>
            </a:r>
            <a:endParaRPr lang="zh-CN" altLang="en-US"/>
          </a:p>
          <a:p>
            <a:pPr marL="608330" lvl="1" indent="-342900">
              <a:buAutoNum type="arabicPeriod"/>
            </a:pPr>
            <a:r>
              <a:rPr lang="zh-CN" altLang="en-US"/>
              <a:t>同步原语模块 axsync 引入 lock_api</a:t>
            </a:r>
            <a:endParaRPr lang="zh-CN" altLang="en-US"/>
          </a:p>
          <a:p>
            <a:pPr marL="608330" lvl="1" indent="-342900">
              <a:buAutoNum type="arabicPeriod"/>
            </a:pPr>
            <a:r>
              <a:rPr lang="zh-CN" altLang="en-US"/>
              <a:t>改进 IO 性能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4340</Words>
  <Application>WPS 演示</Application>
  <PresentationFormat>Widescreen</PresentationFormat>
  <Paragraphs>276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思源黑体 CN</vt:lpstr>
      <vt:lpstr>FiraCode Nerd Font Mono</vt:lpstr>
      <vt:lpstr>Liberation Sans</vt:lpstr>
      <vt:lpstr>微软雅黑</vt:lpstr>
      <vt:lpstr>FiraCode Nerd Font</vt:lpstr>
      <vt:lpstr>微软雅黑</vt:lpstr>
      <vt:lpstr>宋体</vt:lpstr>
      <vt:lpstr>Arial Unicode MS</vt:lpstr>
      <vt:lpstr>Grandview Display</vt:lpstr>
      <vt:lpstr>C059</vt:lpstr>
      <vt:lpstr>方正书宋_GBK</vt:lpstr>
      <vt:lpstr>Calibri</vt:lpstr>
      <vt:lpstr>JetBrains Mono</vt:lpstr>
      <vt:lpstr>Noto Sans CJK SC</vt:lpstr>
      <vt:lpstr>DashVTI</vt:lpstr>
      <vt:lpstr>Starry-Next 模块化内核功能实现</vt:lpstr>
      <vt:lpstr>概览</vt:lpstr>
      <vt:lpstr>总体结构图</vt:lpstr>
      <vt:lpstr>模块化内核</vt:lpstr>
      <vt:lpstr>weak-map</vt:lpstr>
      <vt:lpstr>weak-map</vt:lpstr>
      <vt:lpstr>axns (new)</vt:lpstr>
      <vt:lpstr>#[extern_trait]</vt:lpstr>
      <vt:lpstr>对 ArceOS 的改进</vt:lpstr>
      <vt:lpstr>对 Starry OS 的改进</vt:lpstr>
      <vt:lpstr>用户地址封装</vt:lpstr>
      <vt:lpstr>axfs-ng</vt:lpstr>
      <vt:lpstr>VFS 设计</vt:lpstr>
      <vt:lpstr>路径解析</vt:lpstr>
      <vt:lpstr>文件系统实现</vt:lpstr>
      <vt:lpstr>axsignal</vt:lpstr>
      <vt:lpstr>PowerPoint 演示文稿</vt:lpstr>
      <vt:lpstr>信号处理函数</vt:lpstr>
      <vt:lpstr>信号处理函数</vt:lpstr>
      <vt:lpstr>Futex</vt:lpstr>
      <vt:lpstr>实现思路</vt:lpstr>
      <vt:lpstr>Robust list</vt:lpstr>
      <vt:lpstr>Shebang</vt:lpstr>
      <vt:lpstr>共享内存</vt:lpstr>
      <vt:lpstr>Loongarch RTC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mivik</cp:lastModifiedBy>
  <cp:revision>172</cp:revision>
  <dcterms:created xsi:type="dcterms:W3CDTF">2025-05-29T12:39:29Z</dcterms:created>
  <dcterms:modified xsi:type="dcterms:W3CDTF">2025-05-29T12:39:29Z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D824B6AB351CCDC2FA9E35680058855E_42</vt:lpwstr>
  </property>
  <property fmtid="{D5CDD505-2E9C-101B-9397-08002B2CF9AE}" pid="3" name="KSOProductBuildVer">
    <vt:lpwstr>2052-12.1.0.17900</vt:lpwstr>
  </property>
</Properties>
</file>