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27"/>
  </p:notesMasterIdLst>
  <p:sldIdLst>
    <p:sldId id="270" r:id="rId2"/>
    <p:sldId id="283" r:id="rId3"/>
    <p:sldId id="277" r:id="rId4"/>
    <p:sldId id="284" r:id="rId5"/>
    <p:sldId id="287" r:id="rId6"/>
    <p:sldId id="272"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285" r:id="rId24"/>
    <p:sldId id="276"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5"/>
    <p:restoredTop sz="86378"/>
  </p:normalViewPr>
  <p:slideViewPr>
    <p:cSldViewPr snapToGrid="0" snapToObjects="1">
      <p:cViewPr varScale="1">
        <p:scale>
          <a:sx n="90" d="100"/>
          <a:sy n="90" d="100"/>
        </p:scale>
        <p:origin x="336" y="45"/>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t>2022/4/6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t>‹#›</a:t>
            </a:fld>
            <a:endParaRPr kumimoji="1" lang="zh-CN" altLang="en-US"/>
          </a:p>
        </p:txBody>
      </p:sp>
    </p:spTree>
    <p:extLst>
      <p:ext uri="{BB962C8B-B14F-4D97-AF65-F5344CB8AC3E}">
        <p14:creationId xmlns:p14="http://schemas.microsoft.com/office/powerpoint/2010/main" val="201529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801A0AD-A4D9-2B48-AB5E-2388481E37AE}"/>
              </a:ext>
            </a:extLst>
          </p:cNvPr>
          <p:cNvGrpSpPr/>
          <p:nvPr userDrawn="1"/>
        </p:nvGrpSpPr>
        <p:grpSpPr>
          <a:xfrm>
            <a:off x="599225" y="1736370"/>
            <a:ext cx="10993549" cy="1903301"/>
            <a:chOff x="599225" y="1921565"/>
            <a:chExt cx="10993549" cy="1903301"/>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a:extLst>
                <a:ext uri="{FF2B5EF4-FFF2-40B4-BE49-F238E27FC236}">
                  <a16:creationId xmlns:a16="http://schemas.microsoft.com/office/drawing/2014/main" id="{A1E2328B-A4C4-764E-ACC8-998B2E63C537}"/>
                </a:ext>
              </a:extLst>
            </p:cNvPr>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a:extLst>
                <a:ext uri="{FF2B5EF4-FFF2-40B4-BE49-F238E27FC236}">
                  <a16:creationId xmlns:a16="http://schemas.microsoft.com/office/drawing/2014/main" id="{0533506A-6FCC-464D-8406-9673E74408CF}"/>
                </a:ext>
              </a:extLst>
            </p:cNvPr>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8" name="图片 7">
            <a:extLst>
              <a:ext uri="{FF2B5EF4-FFF2-40B4-BE49-F238E27FC236}">
                <a16:creationId xmlns:a16="http://schemas.microsoft.com/office/drawing/2014/main" id="{194A483F-9AA2-A24C-BA23-AD5256267A4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E4551058-E5DB-324A-A8E9-6D3BEF243C3B}" type="datetimeFigureOut">
              <a:rPr kumimoji="1" lang="zh-CN" altLang="en-US" smtClean="0"/>
              <a:t>2022/4/6</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934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2022/4/6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9" name="图片 8">
            <a:extLst>
              <a:ext uri="{FF2B5EF4-FFF2-40B4-BE49-F238E27FC236}">
                <a16:creationId xmlns:a16="http://schemas.microsoft.com/office/drawing/2014/main" id="{BC31443F-5E2C-E54C-9450-204B550B7026}"/>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9797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2022/4/6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422769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E4551058-E5DB-324A-A8E9-6D3BEF243C3B}" type="datetimeFigureOut">
              <a:rPr kumimoji="1" lang="zh-CN" altLang="en-US" smtClean="0"/>
              <a:t>2022/4/6</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13" name="图片 12">
            <a:extLst>
              <a:ext uri="{FF2B5EF4-FFF2-40B4-BE49-F238E27FC236}">
                <a16:creationId xmlns:a16="http://schemas.microsoft.com/office/drawing/2014/main" id="{0564E91E-AD25-E84D-B251-2B169689F71C}"/>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79494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E4551058-E5DB-324A-A8E9-6D3BEF243C3B}" type="datetimeFigureOut">
              <a:rPr kumimoji="1" lang="zh-CN" altLang="en-US" smtClean="0"/>
              <a:t>2022/4/6</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340990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t>2022/4/6</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t>‹#›</a:t>
            </a:fld>
            <a:endParaRPr kumimoji="1" lang="zh-CN" altLang="en-US"/>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5486C05D-29C6-DD43-A707-AAD5F66C161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99615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t>2022/4/6</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0B9F3DE6-D971-6546-AD7E-4FD54F33CDE7}"/>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2826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2022/4/6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40146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2022/4/6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32060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2022/4/6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85752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2022/4/6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6" name="图片 5">
            <a:extLst>
              <a:ext uri="{FF2B5EF4-FFF2-40B4-BE49-F238E27FC236}">
                <a16:creationId xmlns:a16="http://schemas.microsoft.com/office/drawing/2014/main" id="{4D9AF46F-872C-C04A-AF83-BC1E8674B16A}"/>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5894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2022/4/6</a:t>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F025F6F4-386D-EB45-974E-2539ED6C5D6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7020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2022/4/6</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5305D68B-2B7C-394A-9C3F-F982EDB21D95}"/>
              </a:ext>
            </a:extLst>
          </p:cNvPr>
          <p:cNvPicPr/>
          <p:nvPr userDrawn="1"/>
        </p:nvPicPr>
        <p:blipFill rotWithShape="1">
          <a:blip r:embed="rId14"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5">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4104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4" r:id="rId3"/>
    <p:sldLayoutId id="2147483865" r:id="rId4"/>
    <p:sldLayoutId id="2147483866" r:id="rId5"/>
    <p:sldLayoutId id="2147483868" r:id="rId6"/>
    <p:sldLayoutId id="2147483870" r:id="rId7"/>
    <p:sldLayoutId id="2147483871" r:id="rId8"/>
    <p:sldLayoutId id="2147483872" r:id="rId9"/>
    <p:sldLayoutId id="2147483873" r:id="rId10"/>
    <p:sldLayoutId id="2147483874" r:id="rId11"/>
    <p:sldLayoutId id="2147483875" r:id="rId12"/>
  </p:sldLayoutIdLst>
  <p:txStyles>
    <p:title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05E0-9377-9044-8967-57A41606517F}"/>
              </a:ext>
            </a:extLst>
          </p:cNvPr>
          <p:cNvSpPr>
            <a:spLocks noGrp="1"/>
          </p:cNvSpPr>
          <p:nvPr>
            <p:ph type="ctrTitle"/>
          </p:nvPr>
        </p:nvSpPr>
        <p:spPr/>
        <p:txBody>
          <a:bodyPr>
            <a:normAutofit fontScale="90000"/>
          </a:bodyPr>
          <a:lstStyle/>
          <a:p>
            <a:r>
              <a:rPr kumimoji="1" lang="en-US" altLang="zh-CN" cap="none" dirty="0" err="1"/>
              <a:t>rCore</a:t>
            </a:r>
            <a:r>
              <a:rPr kumimoji="1" lang="en-US" altLang="zh-CN" cap="none" dirty="0"/>
              <a:t>-Tutorial</a:t>
            </a:r>
            <a:r>
              <a:rPr kumimoji="1" lang="zh-CN" altLang="en-US" cap="none" dirty="0"/>
              <a:t>操作系统中</a:t>
            </a:r>
            <a:r>
              <a:rPr kumimoji="1" lang="zh-CN" altLang="en-US" dirty="0"/>
              <a:t>进程调度算法的设计与实现</a:t>
            </a:r>
            <a:br>
              <a:rPr kumimoji="1" lang="en-US" altLang="zh-CN" dirty="0"/>
            </a:br>
            <a:r>
              <a:rPr kumimoji="1" lang="zh-CN" altLang="en-US" sz="2400" dirty="0"/>
              <a:t>毕业设计中期汇报</a:t>
            </a:r>
          </a:p>
        </p:txBody>
      </p:sp>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p:txBody>
          <a:bodyPr>
            <a:normAutofit/>
          </a:bodyPr>
          <a:lstStyle/>
          <a:p>
            <a:r>
              <a:rPr kumimoji="1" lang="zh-CN" altLang="en-US" dirty="0"/>
              <a:t>清华大学计算机系 马思源</a:t>
            </a:r>
            <a:endParaRPr kumimoji="1" lang="en-US" altLang="zh-CN" dirty="0"/>
          </a:p>
          <a:p>
            <a:r>
              <a:rPr kumimoji="1" lang="en-US" altLang="zh-CN" dirty="0"/>
              <a:t>2022</a:t>
            </a:r>
            <a:r>
              <a:rPr kumimoji="1" lang="zh-CN" altLang="en-US" dirty="0"/>
              <a:t>年</a:t>
            </a:r>
            <a:r>
              <a:rPr kumimoji="1" lang="en-US" altLang="zh-CN" dirty="0"/>
              <a:t>4</a:t>
            </a:r>
            <a:r>
              <a:rPr kumimoji="1" lang="zh-CN" altLang="en-US" dirty="0"/>
              <a:t>月</a:t>
            </a:r>
            <a:r>
              <a:rPr kumimoji="1" lang="en-US" altLang="zh-CN" dirty="0"/>
              <a:t>7</a:t>
            </a:r>
            <a:r>
              <a:rPr kumimoji="1" lang="zh-CN" altLang="en-US" dirty="0"/>
              <a:t>日</a:t>
            </a:r>
            <a:endParaRPr kumimoji="1" lang="en-US" altLang="zh-CN" dirty="0"/>
          </a:p>
          <a:p>
            <a:r>
              <a:rPr kumimoji="1" lang="zh-CN" altLang="en-US" dirty="0"/>
              <a:t>指导教师：陈渝</a:t>
            </a:r>
          </a:p>
        </p:txBody>
      </p:sp>
    </p:spTree>
    <p:extLst>
      <p:ext uri="{BB962C8B-B14F-4D97-AF65-F5344CB8AC3E}">
        <p14:creationId xmlns:p14="http://schemas.microsoft.com/office/powerpoint/2010/main" val="98792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71961"/>
                <a:ext cx="10521387" cy="3859816"/>
              </a:xfrm>
            </p:spPr>
            <p:txBody>
              <a:bodyPr>
                <a:normAutofit/>
              </a:bodyPr>
              <a:lstStyle/>
              <a:p>
                <a:r>
                  <a:rPr kumimoji="1" lang="zh-CN" altLang="en-US" dirty="0"/>
                  <a:t>由于</a:t>
                </a:r>
                <a:r>
                  <a:rPr kumimoji="1" lang="en-US" altLang="zh-CN" dirty="0"/>
                  <a:t>SJF</a:t>
                </a:r>
                <a:r>
                  <a:rPr kumimoji="1" lang="zh-CN" altLang="en-US" dirty="0"/>
                  <a:t>的判断标准比较单调，在其基础上改进得到最高响应比优先调度算法（</a:t>
                </a:r>
                <a:r>
                  <a:rPr kumimoji="1" lang="en-US" altLang="zh-CN" dirty="0"/>
                  <a:t>HRRN</a:t>
                </a:r>
                <a:r>
                  <a:rPr kumimoji="1" lang="zh-CN" altLang="en-US" dirty="0"/>
                  <a:t>），即选择就绪队列中响应比</a:t>
                </a:r>
                <a:r>
                  <a:rPr kumimoji="1" lang="en-US" altLang="zh-CN" dirty="0"/>
                  <a:t>R</a:t>
                </a:r>
                <a:r>
                  <a:rPr kumimoji="1" lang="zh-CN" altLang="en-US" dirty="0"/>
                  <a:t>值最高的进程：</a:t>
                </a:r>
                <a:endParaRPr kumimoji="1" lang="en-US" altLang="zh-CN" dirty="0"/>
              </a:p>
              <a:p>
                <a:pPr marL="0" indent="0">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𝑅</m:t>
                      </m:r>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𝑊</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𝑆</m:t>
                          </m:r>
                        </m:num>
                        <m:den>
                          <m:r>
                            <a:rPr kumimoji="1" lang="en-US" altLang="zh-CN" b="0" i="1" smtClean="0">
                              <a:latin typeface="Cambria Math" panose="02040503050406030204" pitchFamily="18" charset="0"/>
                            </a:rPr>
                            <m:t>𝑆</m:t>
                          </m:r>
                        </m:den>
                      </m:f>
                    </m:oMath>
                  </m:oMathPara>
                </a14:m>
                <a:endParaRPr kumimoji="1" lang="en-US" altLang="zh-CN" dirty="0"/>
              </a:p>
              <a:p>
                <a:pPr marL="0" indent="0">
                  <a:buNone/>
                </a:pPr>
                <a:r>
                  <a:rPr kumimoji="1" lang="en-US" altLang="zh-CN" dirty="0"/>
                  <a:t>	w: </a:t>
                </a:r>
                <a:r>
                  <a:rPr kumimoji="1" lang="zh-CN" altLang="en-US" dirty="0"/>
                  <a:t>等待时间</a:t>
                </a:r>
                <a:r>
                  <a:rPr kumimoji="1" lang="en-US" altLang="zh-CN" dirty="0"/>
                  <a:t>(waiting time); s: </a:t>
                </a:r>
                <a:r>
                  <a:rPr kumimoji="1" lang="zh-CN" altLang="en-US" dirty="0"/>
                  <a:t>执行时间</a:t>
                </a:r>
                <a:r>
                  <a:rPr kumimoji="1" lang="en-US" altLang="zh-CN" dirty="0"/>
                  <a:t>(service time).</a:t>
                </a:r>
              </a:p>
              <a:p>
                <a:r>
                  <a:rPr kumimoji="1" lang="zh-CN" altLang="en-US" dirty="0"/>
                  <a:t>不采用浮点运算，我们比较</a:t>
                </a:r>
                <a:endParaRPr kumimoji="1" lang="en-US" altLang="zh-CN" dirty="0"/>
              </a:p>
              <a:p>
                <a:pPr marL="0" indent="0">
                  <a:buNone/>
                </a:pPr>
                <a14:m>
                  <m:oMathPara xmlns:m="http://schemas.openxmlformats.org/officeDocument/2006/math">
                    <m:oMathParaPr>
                      <m:jc m:val="centerGroup"/>
                    </m:oMathParaPr>
                    <m:oMath xmlns:m="http://schemas.openxmlformats.org/officeDocument/2006/math">
                      <m:sSub>
                        <m:sSubPr>
                          <m:ctrlPr>
                            <a:rPr kumimoji="1" lang="pl-PL" altLang="zh-CN" i="1">
                              <a:latin typeface="Cambria Math" panose="02040503050406030204" pitchFamily="18" charset="0"/>
                              <a:ea typeface="Cambria Math" panose="02040503050406030204" pitchFamily="18" charset="0"/>
                            </a:rPr>
                          </m:ctrlPr>
                        </m:sSubPr>
                        <m:e>
                          <m:r>
                            <a:rPr kumimoji="1" lang="pl-PL" altLang="zh-CN" i="1">
                              <a:latin typeface="Cambria Math" panose="02040503050406030204" pitchFamily="18" charset="0"/>
                              <a:ea typeface="Cambria Math" panose="02040503050406030204" pitchFamily="18" charset="0"/>
                            </a:rPr>
                            <m:t>𝑤</m:t>
                          </m:r>
                        </m:e>
                        <m:sub>
                          <m:r>
                            <a:rPr kumimoji="1" lang="pl-PL" altLang="zh-CN" i="1">
                              <a:latin typeface="Cambria Math" panose="02040503050406030204" pitchFamily="18" charset="0"/>
                              <a:ea typeface="Cambria Math" panose="02040503050406030204" pitchFamily="18" charset="0"/>
                            </a:rPr>
                            <m:t>1</m:t>
                          </m:r>
                        </m:sub>
                      </m:sSub>
                      <m:r>
                        <a:rPr kumimoji="1" lang="pl-PL" altLang="zh-CN" i="1">
                          <a:latin typeface="Cambria Math" panose="02040503050406030204" pitchFamily="18" charset="0"/>
                          <a:ea typeface="Cambria Math" panose="02040503050406030204" pitchFamily="18" charset="0"/>
                        </a:rPr>
                        <m:t>∗</m:t>
                      </m:r>
                      <m:sSub>
                        <m:sSubPr>
                          <m:ctrlPr>
                            <a:rPr kumimoji="1" lang="pl-PL" altLang="zh-CN" i="1">
                              <a:latin typeface="Cambria Math" panose="02040503050406030204" pitchFamily="18" charset="0"/>
                              <a:ea typeface="Cambria Math" panose="02040503050406030204" pitchFamily="18" charset="0"/>
                            </a:rPr>
                          </m:ctrlPr>
                        </m:sSubPr>
                        <m:e>
                          <m:r>
                            <a:rPr kumimoji="1" lang="pl-PL" altLang="zh-CN" i="1">
                              <a:latin typeface="Cambria Math" panose="02040503050406030204" pitchFamily="18" charset="0"/>
                              <a:ea typeface="Cambria Math" panose="02040503050406030204" pitchFamily="18" charset="0"/>
                            </a:rPr>
                            <m:t>𝑠</m:t>
                          </m:r>
                        </m:e>
                        <m:sub>
                          <m:r>
                            <a:rPr kumimoji="1" lang="pl-PL" altLang="zh-CN" i="1">
                              <a:latin typeface="Cambria Math" panose="02040503050406030204" pitchFamily="18" charset="0"/>
                              <a:ea typeface="Cambria Math" panose="02040503050406030204" pitchFamily="18" charset="0"/>
                            </a:rPr>
                            <m:t>2</m:t>
                          </m:r>
                        </m:sub>
                      </m:sSub>
                      <m:r>
                        <a:rPr kumimoji="1" lang="pl-PL" altLang="zh-CN" i="1">
                          <a:latin typeface="Cambria Math" panose="02040503050406030204" pitchFamily="18" charset="0"/>
                          <a:ea typeface="Cambria Math" panose="02040503050406030204" pitchFamily="18" charset="0"/>
                        </a:rPr>
                        <m:t>&gt;</m:t>
                      </m:r>
                      <m:sSub>
                        <m:sSubPr>
                          <m:ctrlPr>
                            <a:rPr kumimoji="1" lang="pl-PL" altLang="zh-CN" i="1">
                              <a:latin typeface="Cambria Math" panose="02040503050406030204" pitchFamily="18" charset="0"/>
                              <a:ea typeface="Cambria Math" panose="02040503050406030204" pitchFamily="18" charset="0"/>
                            </a:rPr>
                          </m:ctrlPr>
                        </m:sSubPr>
                        <m:e>
                          <m:r>
                            <a:rPr kumimoji="1" lang="pl-PL" altLang="zh-CN" i="1">
                              <a:latin typeface="Cambria Math" panose="02040503050406030204" pitchFamily="18" charset="0"/>
                              <a:ea typeface="Cambria Math" panose="02040503050406030204" pitchFamily="18" charset="0"/>
                            </a:rPr>
                            <m:t>𝑤</m:t>
                          </m:r>
                        </m:e>
                        <m:sub>
                          <m:r>
                            <a:rPr kumimoji="1" lang="pl-PL" altLang="zh-CN" i="1">
                              <a:latin typeface="Cambria Math" panose="02040503050406030204" pitchFamily="18" charset="0"/>
                              <a:ea typeface="Cambria Math" panose="02040503050406030204" pitchFamily="18" charset="0"/>
                            </a:rPr>
                            <m:t>2</m:t>
                          </m:r>
                        </m:sub>
                      </m:sSub>
                      <m:r>
                        <a:rPr kumimoji="1" lang="pl-PL" altLang="zh-CN" i="1">
                          <a:latin typeface="Cambria Math" panose="02040503050406030204" pitchFamily="18" charset="0"/>
                          <a:ea typeface="Cambria Math" panose="02040503050406030204" pitchFamily="18" charset="0"/>
                        </a:rPr>
                        <m:t>∗</m:t>
                      </m:r>
                      <m:sSub>
                        <m:sSubPr>
                          <m:ctrlPr>
                            <a:rPr kumimoji="1" lang="pl-PL" altLang="zh-CN" i="1">
                              <a:latin typeface="Cambria Math" panose="02040503050406030204" pitchFamily="18" charset="0"/>
                              <a:ea typeface="Cambria Math" panose="02040503050406030204" pitchFamily="18" charset="0"/>
                            </a:rPr>
                          </m:ctrlPr>
                        </m:sSubPr>
                        <m:e>
                          <m:r>
                            <a:rPr kumimoji="1" lang="pl-PL" altLang="zh-CN" i="1">
                              <a:latin typeface="Cambria Math" panose="02040503050406030204" pitchFamily="18" charset="0"/>
                              <a:ea typeface="Cambria Math" panose="02040503050406030204" pitchFamily="18" charset="0"/>
                            </a:rPr>
                            <m:t>𝑠</m:t>
                          </m:r>
                        </m:e>
                        <m:sub>
                          <m:r>
                            <a:rPr kumimoji="1" lang="pl-PL" altLang="zh-CN" i="1">
                              <a:latin typeface="Cambria Math" panose="02040503050406030204" pitchFamily="18" charset="0"/>
                              <a:ea typeface="Cambria Math" panose="02040503050406030204" pitchFamily="18" charset="0"/>
                            </a:rPr>
                            <m:t>1</m:t>
                          </m:r>
                        </m:sub>
                      </m:sSub>
                    </m:oMath>
                  </m:oMathPara>
                </a14:m>
                <a:endParaRPr kumimoji="1" lang="en-US" altLang="zh-CN" dirty="0"/>
              </a:p>
              <a:p>
                <a:r>
                  <a:rPr kumimoji="1" lang="zh-CN" altLang="en-US" dirty="0"/>
                  <a:t>类比剩余时间，我们添加记录等待时间，以</a:t>
                </a:r>
                <a:r>
                  <a:rPr kumimoji="1" lang="en-US" altLang="zh-CN" dirty="0"/>
                  <a:t>SJF</a:t>
                </a:r>
                <a:r>
                  <a:rPr kumimoji="1" lang="zh-CN" altLang="en-US" dirty="0"/>
                  <a:t>为基础在</a:t>
                </a:r>
                <a:r>
                  <a:rPr kumimoji="1" lang="en-US" altLang="zh-CN" dirty="0"/>
                  <a:t>MANAGER</a:t>
                </a:r>
                <a:r>
                  <a:rPr kumimoji="1" lang="zh-CN" altLang="en-US" dirty="0"/>
                  <a:t>按照公式进行比较</a:t>
                </a:r>
                <a:endParaRPr kumimoji="1" lang="en-US" altLang="zh-CN" dirty="0"/>
              </a:p>
            </p:txBody>
          </p:sp>
        </mc:Choice>
        <mc:Fallback xmlns="">
          <p:sp>
            <p:nvSpPr>
              <p:cNvPr id="2" name="内容占位符 1">
                <a:extLst>
                  <a:ext uri="{FF2B5EF4-FFF2-40B4-BE49-F238E27FC236}">
                    <a16:creationId xmlns:a16="http://schemas.microsoft.com/office/drawing/2014/main" id="{83962A24-D764-8442-B683-CB95C72F4E4A}"/>
                  </a:ext>
                </a:extLst>
              </p:cNvPr>
              <p:cNvSpPr>
                <a:spLocks noGrp="1" noRot="1" noChangeAspect="1" noMove="1" noResize="1" noEditPoints="1" noAdjustHandles="1" noChangeArrowheads="1" noChangeShapeType="1" noTextEdit="1"/>
              </p:cNvSpPr>
              <p:nvPr>
                <p:ph idx="1"/>
              </p:nvPr>
            </p:nvSpPr>
            <p:spPr>
              <a:xfrm>
                <a:off x="835307" y="1971961"/>
                <a:ext cx="10521387" cy="3859816"/>
              </a:xfrm>
              <a:blipFill>
                <a:blip r:embed="rId2"/>
                <a:stretch>
                  <a:fillRect l="-232" t="-789"/>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HRRN</a:t>
            </a:r>
            <a:endParaRPr kumimoji="1" lang="zh-CN" altLang="en-US" dirty="0"/>
          </a:p>
        </p:txBody>
      </p:sp>
    </p:spTree>
    <p:extLst>
      <p:ext uri="{BB962C8B-B14F-4D97-AF65-F5344CB8AC3E}">
        <p14:creationId xmlns:p14="http://schemas.microsoft.com/office/powerpoint/2010/main" val="158808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zh-CN" altLang="en-US" dirty="0"/>
              <a:t>多级反馈队列（</a:t>
            </a:r>
            <a:r>
              <a:rPr kumimoji="1" lang="en-US" altLang="zh-CN" dirty="0"/>
              <a:t>MLFQ</a:t>
            </a:r>
            <a:r>
              <a:rPr kumimoji="1" lang="zh-CN" altLang="en-US" dirty="0"/>
              <a:t>）调度算法允许进程在队列之间迁移，具有可变优先级。其基本方法是</a:t>
            </a:r>
            <a:endParaRPr kumimoji="1" lang="en-US" altLang="zh-CN" dirty="0"/>
          </a:p>
          <a:p>
            <a:pPr lvl="1"/>
            <a:r>
              <a:rPr kumimoji="1" lang="en-US" altLang="zh-CN" dirty="0"/>
              <a:t>1.</a:t>
            </a:r>
            <a:r>
              <a:rPr kumimoji="1" lang="zh-CN" altLang="en-US" dirty="0"/>
              <a:t>初始具有多个就绪队列，对应不同的优先级</a:t>
            </a:r>
            <a:endParaRPr kumimoji="1" lang="en-US" altLang="zh-CN" dirty="0"/>
          </a:p>
          <a:p>
            <a:pPr lvl="1"/>
            <a:r>
              <a:rPr kumimoji="1" lang="en-US" altLang="zh-CN" dirty="0"/>
              <a:t>2. </a:t>
            </a:r>
            <a:r>
              <a:rPr kumimoji="1" lang="zh-CN" altLang="en-US" dirty="0"/>
              <a:t>创建进程并让进程首次进入就绪队列时，设置进程的优先级为最高优先级，将其放在第一队列。</a:t>
            </a:r>
          </a:p>
          <a:p>
            <a:pPr lvl="1"/>
            <a:r>
              <a:rPr kumimoji="1" lang="en-US" altLang="zh-CN" dirty="0"/>
              <a:t>3. </a:t>
            </a:r>
            <a:r>
              <a:rPr kumimoji="1" lang="zh-CN" altLang="en-US" dirty="0"/>
              <a:t>进程用完其时间配额后，就会降低其优先级，下调到下一队列。</a:t>
            </a:r>
            <a:endParaRPr kumimoji="1" lang="en-US" altLang="zh-CN" dirty="0"/>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MLFQ</a:t>
            </a:r>
            <a:endParaRPr kumimoji="1" lang="zh-CN" altLang="en-US" dirty="0"/>
          </a:p>
        </p:txBody>
      </p:sp>
      <p:pic>
        <p:nvPicPr>
          <p:cNvPr id="5" name="图片 4">
            <a:extLst>
              <a:ext uri="{FF2B5EF4-FFF2-40B4-BE49-F238E27FC236}">
                <a16:creationId xmlns:a16="http://schemas.microsoft.com/office/drawing/2014/main" id="{0B3B04E9-E569-4303-9B0E-1B00D362D254}"/>
              </a:ext>
            </a:extLst>
          </p:cNvPr>
          <p:cNvPicPr>
            <a:picLocks noChangeAspect="1"/>
          </p:cNvPicPr>
          <p:nvPr/>
        </p:nvPicPr>
        <p:blipFill>
          <a:blip r:embed="rId2"/>
          <a:stretch>
            <a:fillRect/>
          </a:stretch>
        </p:blipFill>
        <p:spPr>
          <a:xfrm>
            <a:off x="2937953" y="3872615"/>
            <a:ext cx="5540974" cy="1202903"/>
          </a:xfrm>
          <a:prstGeom prst="rect">
            <a:avLst/>
          </a:prstGeom>
        </p:spPr>
      </p:pic>
    </p:spTree>
    <p:extLst>
      <p:ext uri="{BB962C8B-B14F-4D97-AF65-F5344CB8AC3E}">
        <p14:creationId xmlns:p14="http://schemas.microsoft.com/office/powerpoint/2010/main" val="220615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4481535" cy="3859816"/>
          </a:xfrm>
        </p:spPr>
        <p:txBody>
          <a:bodyPr>
            <a:normAutofit/>
          </a:bodyPr>
          <a:lstStyle/>
          <a:p>
            <a:r>
              <a:rPr kumimoji="1" lang="zh-CN" altLang="en-US" dirty="0"/>
              <a:t>测试</a:t>
            </a:r>
            <a:r>
              <a:rPr kumimoji="1" lang="en-US" altLang="zh-CN" dirty="0"/>
              <a:t>1</a:t>
            </a:r>
          </a:p>
          <a:p>
            <a:pPr lvl="1"/>
            <a:r>
              <a:rPr kumimoji="1" lang="zh-CN" altLang="en-US" dirty="0"/>
              <a:t>共</a:t>
            </a:r>
            <a:r>
              <a:rPr kumimoji="1" lang="en-US" altLang="zh-CN" dirty="0"/>
              <a:t>5</a:t>
            </a:r>
            <a:r>
              <a:rPr kumimoji="1" lang="zh-CN" altLang="en-US" dirty="0"/>
              <a:t>个</a:t>
            </a:r>
            <a:r>
              <a:rPr kumimoji="1" lang="en-US" altLang="zh-CN" dirty="0" err="1"/>
              <a:t>mlfq</a:t>
            </a:r>
            <a:r>
              <a:rPr kumimoji="1" lang="zh-CN" altLang="en-US" dirty="0"/>
              <a:t>测试进程，其中</a:t>
            </a:r>
            <a:r>
              <a:rPr kumimoji="1" lang="en-US" altLang="zh-CN" dirty="0"/>
              <a:t>mlfq4</a:t>
            </a:r>
            <a:r>
              <a:rPr kumimoji="1" lang="zh-CN" altLang="en-US" dirty="0"/>
              <a:t>和</a:t>
            </a:r>
            <a:r>
              <a:rPr kumimoji="1" lang="en-US" altLang="zh-CN" dirty="0"/>
              <a:t>5</a:t>
            </a:r>
            <a:r>
              <a:rPr kumimoji="1" lang="zh-CN" altLang="en-US" dirty="0"/>
              <a:t>的到达会依次延迟</a:t>
            </a:r>
            <a:r>
              <a:rPr kumimoji="1" lang="en-US" altLang="zh-CN" dirty="0"/>
              <a:t>200.</a:t>
            </a:r>
          </a:p>
          <a:p>
            <a:r>
              <a:rPr kumimoji="1" lang="zh-CN" altLang="en-US" dirty="0"/>
              <a:t>结果</a:t>
            </a:r>
            <a:endParaRPr kumimoji="1" lang="en-US" altLang="zh-CN" dirty="0"/>
          </a:p>
          <a:p>
            <a:pPr lvl="1"/>
            <a:r>
              <a:rPr kumimoji="1" lang="zh-CN" altLang="en-US" dirty="0"/>
              <a:t>前</a:t>
            </a:r>
            <a:r>
              <a:rPr kumimoji="1" lang="en-US" altLang="zh-CN" dirty="0"/>
              <a:t>200</a:t>
            </a:r>
            <a:r>
              <a:rPr kumimoji="1" lang="zh-CN" altLang="en-US" dirty="0"/>
              <a:t>内，</a:t>
            </a:r>
            <a:r>
              <a:rPr kumimoji="1" lang="en-US" altLang="zh-CN" dirty="0"/>
              <a:t>123</a:t>
            </a:r>
            <a:r>
              <a:rPr kumimoji="1" lang="zh-CN" altLang="en-US" dirty="0"/>
              <a:t>将轮番执行</a:t>
            </a:r>
            <a:endParaRPr kumimoji="1" lang="en-US" altLang="zh-CN" dirty="0"/>
          </a:p>
          <a:p>
            <a:pPr lvl="1"/>
            <a:r>
              <a:rPr kumimoji="1" lang="zh-CN" altLang="en-US" dirty="0"/>
              <a:t>在</a:t>
            </a:r>
            <a:r>
              <a:rPr kumimoji="1" lang="en-US" altLang="zh-CN" dirty="0"/>
              <a:t>4</a:t>
            </a:r>
            <a:r>
              <a:rPr kumimoji="1" lang="zh-CN" altLang="en-US" dirty="0"/>
              <a:t>到达时，</a:t>
            </a:r>
            <a:r>
              <a:rPr kumimoji="1" lang="en-US" altLang="zh-CN" dirty="0"/>
              <a:t>4</a:t>
            </a:r>
            <a:r>
              <a:rPr kumimoji="1" lang="zh-CN" altLang="en-US" dirty="0"/>
              <a:t>将处于最高优先级，于是会连续执行较多时间片，之后再和</a:t>
            </a:r>
            <a:r>
              <a:rPr kumimoji="1" lang="en-US" altLang="zh-CN" dirty="0"/>
              <a:t>123</a:t>
            </a:r>
            <a:r>
              <a:rPr kumimoji="1" lang="zh-CN" altLang="en-US" dirty="0"/>
              <a:t>共同轮番执行</a:t>
            </a:r>
            <a:endParaRPr kumimoji="1" lang="en-US" altLang="zh-CN" dirty="0"/>
          </a:p>
          <a:p>
            <a:pPr lvl="1"/>
            <a:r>
              <a:rPr kumimoji="1" lang="en-US" altLang="zh-CN" dirty="0"/>
              <a:t>5</a:t>
            </a:r>
            <a:r>
              <a:rPr kumimoji="1" lang="zh-CN" altLang="en-US" dirty="0"/>
              <a:t>到达后，</a:t>
            </a:r>
            <a:r>
              <a:rPr kumimoji="1" lang="en-US" altLang="zh-CN" dirty="0"/>
              <a:t>5</a:t>
            </a:r>
            <a:r>
              <a:rPr kumimoji="1" lang="zh-CN" altLang="en-US" dirty="0"/>
              <a:t>和</a:t>
            </a:r>
            <a:r>
              <a:rPr kumimoji="1" lang="en-US" altLang="zh-CN" dirty="0"/>
              <a:t>1</a:t>
            </a:r>
            <a:r>
              <a:rPr kumimoji="1" lang="zh-CN" altLang="en-US" dirty="0"/>
              <a:t>将拥有比之前</a:t>
            </a:r>
            <a:r>
              <a:rPr kumimoji="1" lang="en-US" altLang="zh-CN" dirty="0"/>
              <a:t>4</a:t>
            </a:r>
            <a:r>
              <a:rPr kumimoji="1" lang="zh-CN" altLang="en-US" dirty="0"/>
              <a:t>和</a:t>
            </a:r>
            <a:r>
              <a:rPr kumimoji="1" lang="en-US" altLang="zh-CN" dirty="0"/>
              <a:t>1</a:t>
            </a:r>
            <a:r>
              <a:rPr kumimoji="1" lang="zh-CN" altLang="en-US" dirty="0"/>
              <a:t>之间更大的优先级差，因此会连续执行更多时间片，再共同轮转执行。</a:t>
            </a:r>
            <a:endParaRPr kumimoji="1" lang="en-US" altLang="zh-CN" dirty="0"/>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MLFQ</a:t>
            </a:r>
            <a:endParaRPr kumimoji="1" lang="zh-CN" altLang="en-US" dirty="0"/>
          </a:p>
        </p:txBody>
      </p:sp>
      <p:pic>
        <p:nvPicPr>
          <p:cNvPr id="5" name="图片 4">
            <a:extLst>
              <a:ext uri="{FF2B5EF4-FFF2-40B4-BE49-F238E27FC236}">
                <a16:creationId xmlns:a16="http://schemas.microsoft.com/office/drawing/2014/main" id="{90506862-EAD1-4C5A-99D3-D8D19A6D18A4}"/>
              </a:ext>
            </a:extLst>
          </p:cNvPr>
          <p:cNvPicPr>
            <a:picLocks noChangeAspect="1"/>
          </p:cNvPicPr>
          <p:nvPr/>
        </p:nvPicPr>
        <p:blipFill rotWithShape="1">
          <a:blip r:embed="rId2"/>
          <a:srcRect b="22140"/>
          <a:stretch/>
        </p:blipFill>
        <p:spPr>
          <a:xfrm>
            <a:off x="6096000" y="819927"/>
            <a:ext cx="1948594" cy="5072810"/>
          </a:xfrm>
          <a:prstGeom prst="rect">
            <a:avLst/>
          </a:prstGeom>
        </p:spPr>
      </p:pic>
      <p:pic>
        <p:nvPicPr>
          <p:cNvPr id="7" name="图片 6">
            <a:extLst>
              <a:ext uri="{FF2B5EF4-FFF2-40B4-BE49-F238E27FC236}">
                <a16:creationId xmlns:a16="http://schemas.microsoft.com/office/drawing/2014/main" id="{43053FE5-C431-4BFD-876B-032C44B6CA93}"/>
              </a:ext>
            </a:extLst>
          </p:cNvPr>
          <p:cNvPicPr>
            <a:picLocks noChangeAspect="1"/>
          </p:cNvPicPr>
          <p:nvPr/>
        </p:nvPicPr>
        <p:blipFill rotWithShape="1">
          <a:blip r:embed="rId3"/>
          <a:srcRect b="34102"/>
          <a:stretch/>
        </p:blipFill>
        <p:spPr>
          <a:xfrm>
            <a:off x="8677493" y="1446450"/>
            <a:ext cx="1986695" cy="3457689"/>
          </a:xfrm>
          <a:prstGeom prst="rect">
            <a:avLst/>
          </a:prstGeom>
        </p:spPr>
      </p:pic>
    </p:spTree>
    <p:extLst>
      <p:ext uri="{BB962C8B-B14F-4D97-AF65-F5344CB8AC3E}">
        <p14:creationId xmlns:p14="http://schemas.microsoft.com/office/powerpoint/2010/main" val="264253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4481535" cy="3859816"/>
          </a:xfrm>
        </p:spPr>
        <p:txBody>
          <a:bodyPr>
            <a:normAutofit/>
          </a:bodyPr>
          <a:lstStyle/>
          <a:p>
            <a:r>
              <a:rPr kumimoji="1" lang="zh-CN" altLang="en-US" dirty="0"/>
              <a:t>测试</a:t>
            </a:r>
            <a:r>
              <a:rPr kumimoji="1" lang="en-US" altLang="zh-CN" dirty="0"/>
              <a:t>2</a:t>
            </a:r>
          </a:p>
          <a:p>
            <a:pPr lvl="1"/>
            <a:r>
              <a:rPr kumimoji="1" lang="zh-CN" altLang="en-US" dirty="0"/>
              <a:t>现在让</a:t>
            </a:r>
            <a:r>
              <a:rPr kumimoji="1" lang="en-US" altLang="zh-CN" dirty="0"/>
              <a:t>mlfq4</a:t>
            </a:r>
            <a:r>
              <a:rPr kumimoji="1" lang="zh-CN" altLang="en-US" dirty="0"/>
              <a:t>模拟交互式，让其在时间片内通过</a:t>
            </a:r>
            <a:r>
              <a:rPr kumimoji="1" lang="en-US" altLang="zh-CN" dirty="0"/>
              <a:t>sleep</a:t>
            </a:r>
            <a:r>
              <a:rPr kumimoji="1" lang="zh-CN" altLang="en-US" dirty="0"/>
              <a:t>主动暂停运行，而在下个时间片被唤醒。</a:t>
            </a:r>
            <a:endParaRPr kumimoji="1" lang="en-US" altLang="zh-CN" dirty="0"/>
          </a:p>
          <a:p>
            <a:r>
              <a:rPr kumimoji="1" lang="zh-CN" altLang="en-US" dirty="0"/>
              <a:t>结果</a:t>
            </a:r>
            <a:endParaRPr kumimoji="1" lang="en-US" altLang="zh-CN" dirty="0"/>
          </a:p>
          <a:p>
            <a:pPr lvl="1"/>
            <a:r>
              <a:rPr kumimoji="1" lang="zh-CN" altLang="en-US" dirty="0"/>
              <a:t>可以看到，</a:t>
            </a:r>
            <a:r>
              <a:rPr kumimoji="1" lang="en-US" altLang="zh-CN" dirty="0"/>
              <a:t>4</a:t>
            </a:r>
            <a:r>
              <a:rPr kumimoji="1" lang="zh-CN" altLang="en-US" dirty="0"/>
              <a:t>不再是连续占用时间片，但是每次被唤醒时都能得到优先的运行。</a:t>
            </a:r>
            <a:endParaRPr kumimoji="1" lang="en-US" altLang="zh-CN" dirty="0"/>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MLFQ</a:t>
            </a:r>
            <a:endParaRPr kumimoji="1" lang="zh-CN" altLang="en-US" dirty="0"/>
          </a:p>
        </p:txBody>
      </p:sp>
      <p:pic>
        <p:nvPicPr>
          <p:cNvPr id="6" name="图片 5">
            <a:extLst>
              <a:ext uri="{FF2B5EF4-FFF2-40B4-BE49-F238E27FC236}">
                <a16:creationId xmlns:a16="http://schemas.microsoft.com/office/drawing/2014/main" id="{C98EDA64-31FB-49EC-9FDF-4574682A8385}"/>
              </a:ext>
            </a:extLst>
          </p:cNvPr>
          <p:cNvPicPr>
            <a:picLocks noChangeAspect="1"/>
          </p:cNvPicPr>
          <p:nvPr/>
        </p:nvPicPr>
        <p:blipFill>
          <a:blip r:embed="rId2"/>
          <a:stretch>
            <a:fillRect/>
          </a:stretch>
        </p:blipFill>
        <p:spPr>
          <a:xfrm>
            <a:off x="6459726" y="1029650"/>
            <a:ext cx="1997581" cy="4495918"/>
          </a:xfrm>
          <a:prstGeom prst="rect">
            <a:avLst/>
          </a:prstGeom>
        </p:spPr>
      </p:pic>
      <p:pic>
        <p:nvPicPr>
          <p:cNvPr id="9" name="图片 8">
            <a:extLst>
              <a:ext uri="{FF2B5EF4-FFF2-40B4-BE49-F238E27FC236}">
                <a16:creationId xmlns:a16="http://schemas.microsoft.com/office/drawing/2014/main" id="{CFF4C824-2852-4BCD-9FA0-4BF058ADF2DF}"/>
              </a:ext>
            </a:extLst>
          </p:cNvPr>
          <p:cNvPicPr>
            <a:picLocks noChangeAspect="1"/>
          </p:cNvPicPr>
          <p:nvPr/>
        </p:nvPicPr>
        <p:blipFill>
          <a:blip r:embed="rId3"/>
          <a:stretch>
            <a:fillRect/>
          </a:stretch>
        </p:blipFill>
        <p:spPr>
          <a:xfrm>
            <a:off x="9330978" y="1460672"/>
            <a:ext cx="1959480" cy="3815543"/>
          </a:xfrm>
          <a:prstGeom prst="rect">
            <a:avLst/>
          </a:prstGeom>
        </p:spPr>
      </p:pic>
    </p:spTree>
    <p:extLst>
      <p:ext uri="{BB962C8B-B14F-4D97-AF65-F5344CB8AC3E}">
        <p14:creationId xmlns:p14="http://schemas.microsoft.com/office/powerpoint/2010/main" val="110867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zh-CN" altLang="en-US" dirty="0"/>
              <a:t>公平共享（</a:t>
            </a:r>
            <a:r>
              <a:rPr kumimoji="1" lang="en-US" altLang="zh-CN" dirty="0"/>
              <a:t>FSS</a:t>
            </a:r>
            <a:r>
              <a:rPr kumimoji="1" lang="zh-CN" altLang="en-US" dirty="0"/>
              <a:t>）调度：基于每个进程的重要性（即优先级）的比例关系，分配给该进程同比例的处理器执行时间</a:t>
            </a:r>
            <a:endParaRPr kumimoji="1" lang="en-US" altLang="zh-CN" dirty="0"/>
          </a:p>
          <a:p>
            <a:r>
              <a:rPr kumimoji="1" lang="en-US" altLang="zh-CN" dirty="0"/>
              <a:t>Lottery</a:t>
            </a:r>
            <a:r>
              <a:rPr kumimoji="1" lang="zh-CN" altLang="en-US" dirty="0"/>
              <a:t>和</a:t>
            </a:r>
            <a:r>
              <a:rPr kumimoji="1" lang="en-US" altLang="zh-CN" dirty="0"/>
              <a:t>Stride</a:t>
            </a:r>
            <a:r>
              <a:rPr kumimoji="1" lang="zh-CN" altLang="en-US" dirty="0"/>
              <a:t>是两种公平共享调度策略</a:t>
            </a:r>
            <a:endParaRPr kumimoji="1" lang="en-US" altLang="zh-CN" dirty="0"/>
          </a:p>
          <a:p>
            <a:endParaRPr kumimoji="1" lang="en-US" altLang="zh-CN" dirty="0"/>
          </a:p>
          <a:p>
            <a:r>
              <a:rPr kumimoji="1" lang="zh-CN" altLang="en-US" dirty="0"/>
              <a:t>彩票调度（</a:t>
            </a:r>
            <a:r>
              <a:rPr kumimoji="1" lang="en-US" altLang="zh-CN" dirty="0"/>
              <a:t>Lottery Scheduling</a:t>
            </a:r>
            <a:r>
              <a:rPr kumimoji="1" lang="zh-CN" altLang="en-US" dirty="0"/>
              <a:t>）：给每个进程发彩票，进程优先级越高，所得到的彩票就越多；然后每隔一段时间，举行一次彩票抽奖，抽出来的号属于哪个进程，哪个进程就能运行。</a:t>
            </a:r>
            <a:endParaRPr kumimoji="1" lang="en-US" altLang="zh-CN" dirty="0"/>
          </a:p>
          <a:p>
            <a:r>
              <a:rPr kumimoji="1" lang="zh-CN" altLang="en-US" dirty="0"/>
              <a:t>步长调度（</a:t>
            </a:r>
            <a:r>
              <a:rPr kumimoji="1" lang="en-US" altLang="zh-CN" dirty="0"/>
              <a:t>Stride</a:t>
            </a:r>
            <a:r>
              <a:rPr kumimoji="1" lang="zh-CN" altLang="en-US" dirty="0"/>
              <a:t>）：每个进程有一个步长（</a:t>
            </a:r>
            <a:r>
              <a:rPr kumimoji="1" lang="en-US" altLang="zh-CN" dirty="0"/>
              <a:t>Stride</a:t>
            </a:r>
            <a:r>
              <a:rPr kumimoji="1" lang="zh-CN" altLang="en-US" dirty="0"/>
              <a:t>）属性值，这个值与进程优先级成反比，操作系统会定期记录每个进程的总步长，即行程（</a:t>
            </a:r>
            <a:r>
              <a:rPr kumimoji="1" lang="en-US" altLang="zh-CN" dirty="0"/>
              <a:t>pass</a:t>
            </a:r>
            <a:r>
              <a:rPr kumimoji="1" lang="zh-CN" altLang="en-US" dirty="0"/>
              <a:t>），并选择拥有最小行程值的进程运行。</a:t>
            </a:r>
            <a:endParaRPr kumimoji="1" lang="en-US" altLang="zh-CN" dirty="0"/>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L</a:t>
            </a:r>
            <a:r>
              <a:rPr kumimoji="1" lang="en-US" altLang="zh-CN" cap="none" dirty="0"/>
              <a:t>ottery</a:t>
            </a:r>
            <a:r>
              <a:rPr kumimoji="1" lang="zh-CN" altLang="en-US" cap="none" dirty="0"/>
              <a:t>和</a:t>
            </a:r>
            <a:r>
              <a:rPr kumimoji="1" lang="en-US" altLang="zh-CN" cap="none" dirty="0"/>
              <a:t>Stride</a:t>
            </a:r>
            <a:endParaRPr kumimoji="1" lang="zh-CN" altLang="en-US" dirty="0"/>
          </a:p>
        </p:txBody>
      </p:sp>
    </p:spTree>
    <p:extLst>
      <p:ext uri="{BB962C8B-B14F-4D97-AF65-F5344CB8AC3E}">
        <p14:creationId xmlns:p14="http://schemas.microsoft.com/office/powerpoint/2010/main" val="52091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en-US" altLang="zh-CN" dirty="0"/>
              <a:t>Lottery</a:t>
            </a:r>
          </a:p>
          <a:p>
            <a:pPr lvl="1"/>
            <a:r>
              <a:rPr kumimoji="1" lang="zh-CN" altLang="en-US" dirty="0"/>
              <a:t>将进程优先级记录队列，与就绪队列一一对应，记录总数</a:t>
            </a:r>
            <a:r>
              <a:rPr kumimoji="1" lang="en-US" altLang="zh-CN" dirty="0"/>
              <a:t>total</a:t>
            </a:r>
            <a:r>
              <a:rPr kumimoji="1" lang="zh-CN" altLang="en-US" dirty="0"/>
              <a:t>为优先级之和乘一个扩大倍数</a:t>
            </a:r>
            <a:r>
              <a:rPr kumimoji="1" lang="en-US" altLang="zh-CN" dirty="0"/>
              <a:t>.</a:t>
            </a:r>
            <a:r>
              <a:rPr kumimoji="1" lang="zh-CN" altLang="en-US" dirty="0"/>
              <a:t>每次</a:t>
            </a:r>
            <a:r>
              <a:rPr kumimoji="1" lang="en-US" altLang="zh-CN" dirty="0"/>
              <a:t>fetch</a:t>
            </a:r>
            <a:r>
              <a:rPr kumimoji="1" lang="zh-CN" altLang="en-US" dirty="0"/>
              <a:t>任务就产生一个</a:t>
            </a:r>
            <a:r>
              <a:rPr kumimoji="1" lang="en-US" altLang="zh-CN" dirty="0"/>
              <a:t>total</a:t>
            </a:r>
            <a:r>
              <a:rPr kumimoji="1" lang="zh-CN" altLang="en-US" dirty="0"/>
              <a:t>内的随机数，落在哪个范围就将对应的进程取出。</a:t>
            </a:r>
            <a:endParaRPr kumimoji="1" lang="en-US" altLang="zh-CN" dirty="0"/>
          </a:p>
          <a:p>
            <a:endParaRPr kumimoji="1" lang="en-US" altLang="zh-CN" dirty="0"/>
          </a:p>
          <a:p>
            <a:endParaRPr kumimoji="1" lang="en-US" altLang="zh-CN" dirty="0"/>
          </a:p>
          <a:p>
            <a:r>
              <a:rPr kumimoji="1" lang="en-US" altLang="zh-CN" dirty="0"/>
              <a:t>Stride</a:t>
            </a:r>
          </a:p>
          <a:p>
            <a:pPr lvl="1"/>
            <a:r>
              <a:rPr kumimoji="1" lang="zh-CN" altLang="en-US" dirty="0"/>
              <a:t>添加</a:t>
            </a:r>
            <a:r>
              <a:rPr kumimoji="1" lang="en-US" altLang="zh-CN" dirty="0"/>
              <a:t>pass</a:t>
            </a:r>
            <a:r>
              <a:rPr kumimoji="1" lang="zh-CN" altLang="en-US" dirty="0"/>
              <a:t>表示该进程当前已经运行的“长度”；设置步长</a:t>
            </a:r>
            <a:r>
              <a:rPr kumimoji="1" lang="en-US" altLang="zh-CN" dirty="0"/>
              <a:t>stride</a:t>
            </a:r>
            <a:r>
              <a:rPr kumimoji="1" lang="zh-CN" altLang="en-US" dirty="0"/>
              <a:t>，与进程优先级成反比。</a:t>
            </a:r>
          </a:p>
          <a:p>
            <a:pPr lvl="1"/>
            <a:r>
              <a:rPr kumimoji="1" lang="zh-CN" altLang="en-US" dirty="0"/>
              <a:t>每次需要调度时，从就绪队列中选择 </a:t>
            </a:r>
            <a:r>
              <a:rPr kumimoji="1" lang="en-US" altLang="zh-CN" dirty="0"/>
              <a:t>pass </a:t>
            </a:r>
            <a:r>
              <a:rPr kumimoji="1" lang="zh-CN" altLang="en-US" dirty="0"/>
              <a:t>最小的进程调度。每次切换时，将进程的 </a:t>
            </a:r>
            <a:r>
              <a:rPr kumimoji="1" lang="en-US" altLang="zh-CN" dirty="0"/>
              <a:t>pass </a:t>
            </a:r>
            <a:r>
              <a:rPr kumimoji="1" lang="zh-CN" altLang="en-US" dirty="0"/>
              <a:t>加上其步长 </a:t>
            </a:r>
            <a:r>
              <a:rPr kumimoji="1" lang="en-US" altLang="zh-CN" dirty="0"/>
              <a:t>stride</a:t>
            </a:r>
            <a:r>
              <a:rPr kumimoji="1" lang="zh-CN" altLang="en-US" dirty="0"/>
              <a:t>。</a:t>
            </a:r>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L</a:t>
            </a:r>
            <a:r>
              <a:rPr kumimoji="1" lang="en-US" altLang="zh-CN" cap="none" dirty="0"/>
              <a:t>ottery</a:t>
            </a:r>
            <a:r>
              <a:rPr kumimoji="1" lang="zh-CN" altLang="en-US" cap="none" dirty="0"/>
              <a:t>和</a:t>
            </a:r>
            <a:r>
              <a:rPr kumimoji="1" lang="en-US" altLang="zh-CN" cap="none" dirty="0"/>
              <a:t>Stride</a:t>
            </a:r>
            <a:endParaRPr kumimoji="1" lang="zh-CN" altLang="en-US" dirty="0"/>
          </a:p>
        </p:txBody>
      </p:sp>
      <p:pic>
        <p:nvPicPr>
          <p:cNvPr id="5" name="图片 4">
            <a:extLst>
              <a:ext uri="{FF2B5EF4-FFF2-40B4-BE49-F238E27FC236}">
                <a16:creationId xmlns:a16="http://schemas.microsoft.com/office/drawing/2014/main" id="{03BD8803-20D2-4EB3-A450-AA862C5DFB55}"/>
              </a:ext>
            </a:extLst>
          </p:cNvPr>
          <p:cNvPicPr>
            <a:picLocks noChangeAspect="1"/>
          </p:cNvPicPr>
          <p:nvPr/>
        </p:nvPicPr>
        <p:blipFill>
          <a:blip r:embed="rId2"/>
          <a:stretch>
            <a:fillRect/>
          </a:stretch>
        </p:blipFill>
        <p:spPr>
          <a:xfrm>
            <a:off x="6498498" y="302574"/>
            <a:ext cx="5312368" cy="2013910"/>
          </a:xfrm>
          <a:prstGeom prst="rect">
            <a:avLst/>
          </a:prstGeom>
        </p:spPr>
      </p:pic>
    </p:spTree>
    <p:extLst>
      <p:ext uri="{BB962C8B-B14F-4D97-AF65-F5344CB8AC3E}">
        <p14:creationId xmlns:p14="http://schemas.microsoft.com/office/powerpoint/2010/main" val="449616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zh-CN" altLang="en-US" dirty="0"/>
              <a:t>测试</a:t>
            </a:r>
            <a:endParaRPr kumimoji="1" lang="en-US" altLang="zh-CN" dirty="0"/>
          </a:p>
          <a:p>
            <a:pPr lvl="1"/>
            <a:r>
              <a:rPr kumimoji="1" lang="zh-CN" altLang="en-US" dirty="0"/>
              <a:t>测例检测一定时间内本进程得到的运行次数，反映在</a:t>
            </a:r>
            <a:r>
              <a:rPr kumimoji="1" lang="en-US" altLang="zh-CN" dirty="0" err="1"/>
              <a:t>exitcode</a:t>
            </a:r>
            <a:r>
              <a:rPr kumimoji="1" lang="zh-CN" altLang="en-US" dirty="0"/>
              <a:t>中</a:t>
            </a:r>
            <a:endParaRPr kumimoji="1" lang="en-US" altLang="zh-CN" dirty="0"/>
          </a:p>
          <a:p>
            <a:pPr lvl="1"/>
            <a:r>
              <a:rPr kumimoji="1" lang="zh-CN" altLang="en-US" dirty="0"/>
              <a:t>期望</a:t>
            </a:r>
            <a:r>
              <a:rPr kumimoji="1" lang="en-US" altLang="zh-CN" dirty="0" err="1"/>
              <a:t>exitcode</a:t>
            </a:r>
            <a:r>
              <a:rPr kumimoji="1" lang="zh-CN" altLang="en-US" dirty="0"/>
              <a:t>与</a:t>
            </a:r>
            <a:r>
              <a:rPr kumimoji="1" lang="en-US" altLang="zh-CN" dirty="0"/>
              <a:t>priority</a:t>
            </a:r>
            <a:r>
              <a:rPr kumimoji="1" lang="zh-CN" altLang="en-US" dirty="0"/>
              <a:t>成正比</a:t>
            </a:r>
            <a:endParaRPr kumimoji="1" lang="en-US" altLang="zh-CN" dirty="0"/>
          </a:p>
          <a:p>
            <a:r>
              <a:rPr kumimoji="1" lang="en-US" altLang="zh-CN" dirty="0"/>
              <a:t>Lottery</a:t>
            </a:r>
          </a:p>
          <a:p>
            <a:pPr lvl="1"/>
            <a:r>
              <a:rPr kumimoji="1" lang="en-US" altLang="zh-CN" dirty="0"/>
              <a:t>4000ms</a:t>
            </a:r>
            <a:r>
              <a:rPr kumimoji="1" lang="zh-CN" altLang="en-US" dirty="0"/>
              <a:t>总时长下趋势符合，误差较大</a:t>
            </a:r>
            <a:endParaRPr kumimoji="1" lang="en-US" altLang="zh-CN" dirty="0"/>
          </a:p>
          <a:p>
            <a:pPr lvl="1"/>
            <a:r>
              <a:rPr kumimoji="1" lang="en-US" altLang="zh-CN" dirty="0"/>
              <a:t>12000ms</a:t>
            </a:r>
            <a:r>
              <a:rPr kumimoji="1" lang="zh-CN" altLang="en-US" dirty="0"/>
              <a:t>下较</a:t>
            </a:r>
            <a:r>
              <a:rPr kumimoji="1" lang="en-US" altLang="zh-CN" dirty="0"/>
              <a:t>4k</a:t>
            </a:r>
            <a:r>
              <a:rPr kumimoji="1" lang="zh-CN" altLang="en-US" dirty="0"/>
              <a:t>好了不少</a:t>
            </a:r>
            <a:endParaRPr kumimoji="1" lang="en-US" altLang="zh-CN" dirty="0"/>
          </a:p>
          <a:p>
            <a:r>
              <a:rPr kumimoji="1" lang="en-US" altLang="zh-CN" dirty="0"/>
              <a:t>Stride</a:t>
            </a:r>
          </a:p>
          <a:p>
            <a:pPr lvl="1"/>
            <a:r>
              <a:rPr kumimoji="1" lang="en-US" altLang="zh-CN" dirty="0"/>
              <a:t>4000ms</a:t>
            </a:r>
            <a:r>
              <a:rPr kumimoji="1" lang="zh-CN" altLang="en-US" dirty="0"/>
              <a:t>的结果即很符合期望</a:t>
            </a:r>
            <a:endParaRPr kumimoji="1" lang="en-US" altLang="zh-CN" dirty="0"/>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L</a:t>
            </a:r>
            <a:r>
              <a:rPr kumimoji="1" lang="en-US" altLang="zh-CN" cap="none" dirty="0"/>
              <a:t>ottery</a:t>
            </a:r>
            <a:r>
              <a:rPr kumimoji="1" lang="zh-CN" altLang="en-US" cap="none" dirty="0"/>
              <a:t>和</a:t>
            </a:r>
            <a:r>
              <a:rPr kumimoji="1" lang="en-US" altLang="zh-CN" cap="none" dirty="0"/>
              <a:t>Stride</a:t>
            </a:r>
            <a:endParaRPr kumimoji="1" lang="zh-CN" altLang="en-US" dirty="0"/>
          </a:p>
        </p:txBody>
      </p:sp>
      <p:pic>
        <p:nvPicPr>
          <p:cNvPr id="5" name="图片 4">
            <a:extLst>
              <a:ext uri="{FF2B5EF4-FFF2-40B4-BE49-F238E27FC236}">
                <a16:creationId xmlns:a16="http://schemas.microsoft.com/office/drawing/2014/main" id="{D047F362-C616-4862-B1A8-ACC2F7140E48}"/>
              </a:ext>
            </a:extLst>
          </p:cNvPr>
          <p:cNvPicPr>
            <a:picLocks noChangeAspect="1"/>
          </p:cNvPicPr>
          <p:nvPr/>
        </p:nvPicPr>
        <p:blipFill>
          <a:blip r:embed="rId2"/>
          <a:stretch>
            <a:fillRect/>
          </a:stretch>
        </p:blipFill>
        <p:spPr>
          <a:xfrm>
            <a:off x="7697449" y="2352872"/>
            <a:ext cx="4356831" cy="2021525"/>
          </a:xfrm>
          <a:prstGeom prst="rect">
            <a:avLst/>
          </a:prstGeom>
        </p:spPr>
      </p:pic>
      <p:pic>
        <p:nvPicPr>
          <p:cNvPr id="7" name="图片 6">
            <a:extLst>
              <a:ext uri="{FF2B5EF4-FFF2-40B4-BE49-F238E27FC236}">
                <a16:creationId xmlns:a16="http://schemas.microsoft.com/office/drawing/2014/main" id="{B256B593-D16D-454A-871B-CD5B3DB8DD58}"/>
              </a:ext>
            </a:extLst>
          </p:cNvPr>
          <p:cNvPicPr>
            <a:picLocks noChangeAspect="1"/>
          </p:cNvPicPr>
          <p:nvPr/>
        </p:nvPicPr>
        <p:blipFill>
          <a:blip r:embed="rId3"/>
          <a:stretch>
            <a:fillRect/>
          </a:stretch>
        </p:blipFill>
        <p:spPr>
          <a:xfrm>
            <a:off x="7697449" y="90261"/>
            <a:ext cx="4286640" cy="2021525"/>
          </a:xfrm>
          <a:prstGeom prst="rect">
            <a:avLst/>
          </a:prstGeom>
        </p:spPr>
      </p:pic>
      <p:pic>
        <p:nvPicPr>
          <p:cNvPr id="9" name="图片 8">
            <a:extLst>
              <a:ext uri="{FF2B5EF4-FFF2-40B4-BE49-F238E27FC236}">
                <a16:creationId xmlns:a16="http://schemas.microsoft.com/office/drawing/2014/main" id="{7BDA5C06-A6B1-42AB-AC17-613633F06242}"/>
              </a:ext>
            </a:extLst>
          </p:cNvPr>
          <p:cNvPicPr>
            <a:picLocks noChangeAspect="1"/>
          </p:cNvPicPr>
          <p:nvPr/>
        </p:nvPicPr>
        <p:blipFill>
          <a:blip r:embed="rId4"/>
          <a:stretch>
            <a:fillRect/>
          </a:stretch>
        </p:blipFill>
        <p:spPr>
          <a:xfrm>
            <a:off x="7627905" y="4708480"/>
            <a:ext cx="4495918" cy="1094043"/>
          </a:xfrm>
          <a:prstGeom prst="rect">
            <a:avLst/>
          </a:prstGeom>
        </p:spPr>
      </p:pic>
    </p:spTree>
    <p:extLst>
      <p:ext uri="{BB962C8B-B14F-4D97-AF65-F5344CB8AC3E}">
        <p14:creationId xmlns:p14="http://schemas.microsoft.com/office/powerpoint/2010/main" val="1382240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zh-CN" altLang="en-US" dirty="0"/>
              <a:t>实时计算机系统</a:t>
            </a:r>
            <a:endParaRPr kumimoji="1" lang="en-US" altLang="zh-CN" dirty="0"/>
          </a:p>
          <a:p>
            <a:pPr lvl="1"/>
            <a:r>
              <a:rPr kumimoji="1" lang="zh-CN" altLang="en-US" dirty="0"/>
              <a:t>硬实时是指任务完成时间必须在绝对的</a:t>
            </a:r>
            <a:r>
              <a:rPr kumimoji="1" lang="zh-CN" altLang="en-US" dirty="0">
                <a:solidFill>
                  <a:srgbClr val="FF0000"/>
                </a:solidFill>
              </a:rPr>
              <a:t>截止时间</a:t>
            </a:r>
            <a:r>
              <a:rPr kumimoji="1" lang="zh-CN" altLang="en-US" dirty="0"/>
              <a:t>内</a:t>
            </a:r>
            <a:endParaRPr kumimoji="1" lang="en-US" altLang="zh-CN" dirty="0"/>
          </a:p>
          <a:p>
            <a:pPr lvl="1"/>
            <a:r>
              <a:rPr kumimoji="1" lang="zh-CN" altLang="en-US" dirty="0"/>
              <a:t>软实时是指任务完成时间尽量在绝对的截止时间内，偶尔超过可以接受。</a:t>
            </a:r>
          </a:p>
          <a:p>
            <a:endParaRPr kumimoji="1" lang="en-US" altLang="zh-CN" dirty="0"/>
          </a:p>
          <a:p>
            <a:r>
              <a:rPr kumimoji="1" lang="zh-CN" altLang="en-US" dirty="0"/>
              <a:t>实时计算机系统的调度必须让实时进程在一个确定时间范围内得到计算机的响应。</a:t>
            </a:r>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设计进展：实时调度</a:t>
            </a:r>
          </a:p>
        </p:txBody>
      </p:sp>
    </p:spTree>
    <p:extLst>
      <p:ext uri="{BB962C8B-B14F-4D97-AF65-F5344CB8AC3E}">
        <p14:creationId xmlns:p14="http://schemas.microsoft.com/office/powerpoint/2010/main" val="224334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zh-CN" altLang="en-US" dirty="0"/>
              <a:t>单调速率（</a:t>
            </a:r>
            <a:r>
              <a:rPr kumimoji="1" lang="en-US" altLang="zh-CN" dirty="0"/>
              <a:t>RMS</a:t>
            </a:r>
            <a:r>
              <a:rPr kumimoji="1" lang="zh-CN" altLang="en-US" dirty="0"/>
              <a:t>）调度算法采用抢占的、静态优先级的策略，调度周期性任务。</a:t>
            </a:r>
          </a:p>
          <a:p>
            <a:r>
              <a:rPr kumimoji="1" lang="zh-CN" altLang="en-US" dirty="0"/>
              <a:t>当较低优先级的进程正在运行并且较高优先级的进程可以运行时，较高优先级进程将会抢占低优先级。在进入系统时，每个周期性任务会分配一个优先级，它与其周期成反比，即周期越短，优先级越高；周期越长，优先级越低。</a:t>
            </a:r>
            <a:endParaRPr kumimoji="1" lang="en-US" altLang="zh-CN" dirty="0"/>
          </a:p>
          <a:p>
            <a:endParaRPr kumimoji="1" lang="en-US" altLang="zh-CN" dirty="0"/>
          </a:p>
          <a:p>
            <a:r>
              <a:rPr kumimoji="1" lang="zh-CN" altLang="en-US" dirty="0"/>
              <a:t>由于</a:t>
            </a:r>
            <a:r>
              <a:rPr kumimoji="1" lang="en-US" altLang="zh-CN" dirty="0"/>
              <a:t>RMS</a:t>
            </a:r>
            <a:r>
              <a:rPr kumimoji="1" lang="zh-CN" altLang="en-US" dirty="0"/>
              <a:t>处理周期性任务，类比</a:t>
            </a:r>
            <a:r>
              <a:rPr kumimoji="1" lang="en-US" altLang="zh-CN" dirty="0"/>
              <a:t>STCF</a:t>
            </a:r>
            <a:r>
              <a:rPr kumimoji="1" lang="zh-CN" altLang="en-US" dirty="0"/>
              <a:t>，在</a:t>
            </a:r>
            <a:r>
              <a:rPr kumimoji="1" lang="en-US" altLang="zh-CN" dirty="0"/>
              <a:t>exec</a:t>
            </a:r>
            <a:r>
              <a:rPr kumimoji="1" lang="zh-CN" altLang="en-US" dirty="0"/>
              <a:t>时传入任务的周期，按照周期大小排序就绪队列选择执行。</a:t>
            </a:r>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RMS</a:t>
            </a:r>
            <a:endParaRPr kumimoji="1" lang="zh-CN" altLang="en-US" dirty="0"/>
          </a:p>
        </p:txBody>
      </p:sp>
    </p:spTree>
    <p:extLst>
      <p:ext uri="{BB962C8B-B14F-4D97-AF65-F5344CB8AC3E}">
        <p14:creationId xmlns:p14="http://schemas.microsoft.com/office/powerpoint/2010/main" val="94516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608624"/>
            <a:ext cx="6504115" cy="4193899"/>
          </a:xfrm>
        </p:spPr>
        <p:txBody>
          <a:bodyPr>
            <a:normAutofit/>
          </a:bodyPr>
          <a:lstStyle/>
          <a:p>
            <a:r>
              <a:rPr kumimoji="1" lang="zh-CN" altLang="en-US" dirty="0"/>
              <a:t>单调速率调度可认为是最优的，因为如果一组进程不能由此算法调度，它不能由任何其他分配静态优先级的算法来调度。</a:t>
            </a:r>
            <a:endParaRPr kumimoji="1" lang="en-US" altLang="zh-CN" dirty="0"/>
          </a:p>
          <a:p>
            <a:endParaRPr kumimoji="1" lang="en-US" altLang="zh-CN" dirty="0">
              <a:solidFill>
                <a:schemeClr val="tx1"/>
              </a:solidFill>
            </a:endParaRPr>
          </a:p>
          <a:p>
            <a:r>
              <a:rPr kumimoji="1" lang="zh-CN" altLang="en-US" dirty="0">
                <a:solidFill>
                  <a:schemeClr val="tx1"/>
                </a:solidFill>
              </a:rPr>
              <a:t>测试</a:t>
            </a:r>
            <a:r>
              <a:rPr kumimoji="1" lang="en-US" altLang="zh-CN" dirty="0">
                <a:solidFill>
                  <a:schemeClr val="tx1"/>
                </a:solidFill>
              </a:rPr>
              <a:t>rms1</a:t>
            </a:r>
            <a:r>
              <a:rPr kumimoji="1" lang="zh-CN" altLang="en-US" dirty="0">
                <a:solidFill>
                  <a:schemeClr val="tx1"/>
                </a:solidFill>
              </a:rPr>
              <a:t>，</a:t>
            </a:r>
            <a:r>
              <a:rPr kumimoji="1" lang="en-US" altLang="zh-CN" dirty="0">
                <a:solidFill>
                  <a:schemeClr val="tx1"/>
                </a:solidFill>
              </a:rPr>
              <a:t>2</a:t>
            </a:r>
            <a:r>
              <a:rPr kumimoji="1" lang="zh-CN" altLang="en-US" dirty="0">
                <a:solidFill>
                  <a:schemeClr val="tx1"/>
                </a:solidFill>
              </a:rPr>
              <a:t>两个周期任务，周期为</a:t>
            </a:r>
            <a:r>
              <a:rPr kumimoji="1" lang="en-US" altLang="zh-CN" dirty="0">
                <a:solidFill>
                  <a:schemeClr val="tx1"/>
                </a:solidFill>
              </a:rPr>
              <a:t>2000</a:t>
            </a:r>
            <a:r>
              <a:rPr kumimoji="1" lang="zh-CN" altLang="en-US" dirty="0">
                <a:solidFill>
                  <a:schemeClr val="tx1"/>
                </a:solidFill>
              </a:rPr>
              <a:t>，</a:t>
            </a:r>
            <a:r>
              <a:rPr kumimoji="1" lang="en-US" altLang="zh-CN" dirty="0">
                <a:solidFill>
                  <a:schemeClr val="tx1"/>
                </a:solidFill>
              </a:rPr>
              <a:t>1000</a:t>
            </a:r>
            <a:r>
              <a:rPr kumimoji="1" lang="zh-CN" altLang="en-US" dirty="0">
                <a:solidFill>
                  <a:schemeClr val="tx1"/>
                </a:solidFill>
              </a:rPr>
              <a:t>；每周期运行时长</a:t>
            </a:r>
            <a:r>
              <a:rPr kumimoji="1" lang="en-US" altLang="zh-CN" dirty="0">
                <a:solidFill>
                  <a:schemeClr val="tx1"/>
                </a:solidFill>
              </a:rPr>
              <a:t>800</a:t>
            </a:r>
            <a:r>
              <a:rPr kumimoji="1" lang="zh-CN" altLang="en-US" dirty="0">
                <a:solidFill>
                  <a:schemeClr val="tx1"/>
                </a:solidFill>
              </a:rPr>
              <a:t>，</a:t>
            </a:r>
            <a:r>
              <a:rPr kumimoji="1" lang="en-US" altLang="zh-CN" dirty="0">
                <a:solidFill>
                  <a:schemeClr val="tx1"/>
                </a:solidFill>
              </a:rPr>
              <a:t>500</a:t>
            </a:r>
          </a:p>
          <a:p>
            <a:r>
              <a:rPr kumimoji="1" lang="zh-CN" altLang="en-US" dirty="0">
                <a:solidFill>
                  <a:schemeClr val="tx1"/>
                </a:solidFill>
              </a:rPr>
              <a:t>在前</a:t>
            </a:r>
            <a:r>
              <a:rPr kumimoji="1" lang="en-US" altLang="zh-CN" dirty="0">
                <a:solidFill>
                  <a:schemeClr val="tx1"/>
                </a:solidFill>
              </a:rPr>
              <a:t>500ms</a:t>
            </a:r>
            <a:r>
              <a:rPr kumimoji="1" lang="zh-CN" altLang="en-US" dirty="0">
                <a:solidFill>
                  <a:schemeClr val="tx1"/>
                </a:solidFill>
              </a:rPr>
              <a:t>，</a:t>
            </a:r>
            <a:r>
              <a:rPr kumimoji="1" lang="en-US" altLang="zh-CN" dirty="0">
                <a:solidFill>
                  <a:schemeClr val="tx1"/>
                </a:solidFill>
              </a:rPr>
              <a:t>2</a:t>
            </a:r>
            <a:r>
              <a:rPr kumimoji="1" lang="zh-CN" altLang="en-US" dirty="0">
                <a:solidFill>
                  <a:schemeClr val="tx1"/>
                </a:solidFill>
              </a:rPr>
              <a:t>优先执行，之后</a:t>
            </a:r>
            <a:r>
              <a:rPr kumimoji="1" lang="en-US" altLang="zh-CN" dirty="0">
                <a:solidFill>
                  <a:schemeClr val="tx1"/>
                </a:solidFill>
              </a:rPr>
              <a:t>1</a:t>
            </a:r>
            <a:r>
              <a:rPr kumimoji="1" lang="zh-CN" altLang="en-US" dirty="0">
                <a:solidFill>
                  <a:schemeClr val="tx1"/>
                </a:solidFill>
              </a:rPr>
              <a:t>开始执行，但是到</a:t>
            </a:r>
            <a:r>
              <a:rPr kumimoji="1" lang="en-US" altLang="zh-CN" dirty="0">
                <a:solidFill>
                  <a:schemeClr val="tx1"/>
                </a:solidFill>
              </a:rPr>
              <a:t>1000ms</a:t>
            </a:r>
            <a:r>
              <a:rPr kumimoji="1" lang="zh-CN" altLang="en-US" dirty="0">
                <a:solidFill>
                  <a:schemeClr val="tx1"/>
                </a:solidFill>
              </a:rPr>
              <a:t>时</a:t>
            </a:r>
            <a:r>
              <a:rPr kumimoji="1" lang="en-US" altLang="zh-CN" dirty="0">
                <a:solidFill>
                  <a:schemeClr val="tx1"/>
                </a:solidFill>
              </a:rPr>
              <a:t>2</a:t>
            </a:r>
            <a:r>
              <a:rPr kumimoji="1" lang="zh-CN" altLang="en-US" dirty="0">
                <a:solidFill>
                  <a:schemeClr val="tx1"/>
                </a:solidFill>
              </a:rPr>
              <a:t>请求再次开始运行，因为</a:t>
            </a:r>
            <a:r>
              <a:rPr kumimoji="1" lang="en-US" altLang="zh-CN" dirty="0">
                <a:solidFill>
                  <a:schemeClr val="tx1"/>
                </a:solidFill>
              </a:rPr>
              <a:t>2</a:t>
            </a:r>
            <a:r>
              <a:rPr kumimoji="1" lang="zh-CN" altLang="en-US" dirty="0">
                <a:solidFill>
                  <a:schemeClr val="tx1"/>
                </a:solidFill>
              </a:rPr>
              <a:t>的优先级高，所以</a:t>
            </a:r>
            <a:r>
              <a:rPr kumimoji="1" lang="en-US" altLang="zh-CN" dirty="0">
                <a:solidFill>
                  <a:schemeClr val="tx1"/>
                </a:solidFill>
              </a:rPr>
              <a:t>1</a:t>
            </a:r>
            <a:r>
              <a:rPr kumimoji="1" lang="zh-CN" altLang="en-US" dirty="0">
                <a:solidFill>
                  <a:schemeClr val="tx1"/>
                </a:solidFill>
              </a:rPr>
              <a:t>被抢占，直到</a:t>
            </a:r>
            <a:r>
              <a:rPr kumimoji="1" lang="en-US" altLang="zh-CN" dirty="0">
                <a:solidFill>
                  <a:schemeClr val="tx1"/>
                </a:solidFill>
              </a:rPr>
              <a:t>1500ms2</a:t>
            </a:r>
            <a:r>
              <a:rPr kumimoji="1" lang="zh-CN" altLang="en-US" dirty="0">
                <a:solidFill>
                  <a:schemeClr val="tx1"/>
                </a:solidFill>
              </a:rPr>
              <a:t>运行结束。之后</a:t>
            </a:r>
            <a:r>
              <a:rPr kumimoji="1" lang="en-US" altLang="zh-CN" dirty="0">
                <a:solidFill>
                  <a:schemeClr val="tx1"/>
                </a:solidFill>
              </a:rPr>
              <a:t>1</a:t>
            </a:r>
            <a:r>
              <a:rPr kumimoji="1" lang="zh-CN" altLang="en-US" dirty="0">
                <a:solidFill>
                  <a:schemeClr val="tx1"/>
                </a:solidFill>
              </a:rPr>
              <a:t>恢复执行，到</a:t>
            </a:r>
            <a:r>
              <a:rPr kumimoji="1" lang="en-US" altLang="zh-CN" dirty="0">
                <a:solidFill>
                  <a:schemeClr val="tx1"/>
                </a:solidFill>
              </a:rPr>
              <a:t>1800</a:t>
            </a:r>
            <a:r>
              <a:rPr kumimoji="1" lang="zh-CN" altLang="en-US" dirty="0">
                <a:solidFill>
                  <a:schemeClr val="tx1"/>
                </a:solidFill>
              </a:rPr>
              <a:t>执行完成。此后到</a:t>
            </a:r>
            <a:r>
              <a:rPr kumimoji="1" lang="en-US" altLang="zh-CN" dirty="0">
                <a:solidFill>
                  <a:schemeClr val="tx1"/>
                </a:solidFill>
              </a:rPr>
              <a:t>2000ms</a:t>
            </a:r>
            <a:r>
              <a:rPr kumimoji="1" lang="zh-CN" altLang="en-US" dirty="0">
                <a:solidFill>
                  <a:schemeClr val="tx1"/>
                </a:solidFill>
              </a:rPr>
              <a:t>重复循环，可以实现这两个周期任务的正常运转。</a:t>
            </a:r>
            <a:endParaRPr kumimoji="1" lang="en-US" altLang="zh-CN" dirty="0">
              <a:solidFill>
                <a:schemeClr val="tx1"/>
              </a:solidFill>
            </a:endParaRPr>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RMS</a:t>
            </a:r>
            <a:endParaRPr kumimoji="1" lang="zh-CN" altLang="en-US" dirty="0"/>
          </a:p>
        </p:txBody>
      </p:sp>
      <p:pic>
        <p:nvPicPr>
          <p:cNvPr id="5" name="图片 4">
            <a:extLst>
              <a:ext uri="{FF2B5EF4-FFF2-40B4-BE49-F238E27FC236}">
                <a16:creationId xmlns:a16="http://schemas.microsoft.com/office/drawing/2014/main" id="{8B9CCC14-D896-45F8-9068-1D6B9F3F5F11}"/>
              </a:ext>
            </a:extLst>
          </p:cNvPr>
          <p:cNvPicPr>
            <a:picLocks noChangeAspect="1"/>
          </p:cNvPicPr>
          <p:nvPr/>
        </p:nvPicPr>
        <p:blipFill>
          <a:blip r:embed="rId2"/>
          <a:stretch>
            <a:fillRect/>
          </a:stretch>
        </p:blipFill>
        <p:spPr>
          <a:xfrm>
            <a:off x="8979997" y="642341"/>
            <a:ext cx="2460236" cy="2601754"/>
          </a:xfrm>
          <a:prstGeom prst="rect">
            <a:avLst/>
          </a:prstGeom>
        </p:spPr>
      </p:pic>
      <p:pic>
        <p:nvPicPr>
          <p:cNvPr id="7" name="图片 6">
            <a:extLst>
              <a:ext uri="{FF2B5EF4-FFF2-40B4-BE49-F238E27FC236}">
                <a16:creationId xmlns:a16="http://schemas.microsoft.com/office/drawing/2014/main" id="{5BDAC45E-AC51-4489-9CD9-A8827B6772EC}"/>
              </a:ext>
            </a:extLst>
          </p:cNvPr>
          <p:cNvPicPr>
            <a:picLocks noChangeAspect="1"/>
          </p:cNvPicPr>
          <p:nvPr/>
        </p:nvPicPr>
        <p:blipFill rotWithShape="1">
          <a:blip r:embed="rId3"/>
          <a:srcRect l="-1" r="-3698" b="52990"/>
          <a:stretch/>
        </p:blipFill>
        <p:spPr>
          <a:xfrm>
            <a:off x="7706436" y="3429000"/>
            <a:ext cx="4244348" cy="2161415"/>
          </a:xfrm>
          <a:prstGeom prst="rect">
            <a:avLst/>
          </a:prstGeom>
        </p:spPr>
      </p:pic>
    </p:spTree>
    <p:extLst>
      <p:ext uri="{BB962C8B-B14F-4D97-AF65-F5344CB8AC3E}">
        <p14:creationId xmlns:p14="http://schemas.microsoft.com/office/powerpoint/2010/main" val="145286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设计简述</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26785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608624"/>
                <a:ext cx="6812953" cy="4193899"/>
              </a:xfrm>
            </p:spPr>
            <p:txBody>
              <a:bodyPr>
                <a:normAutofit/>
              </a:bodyPr>
              <a:lstStyle/>
              <a:p>
                <a:r>
                  <a:rPr kumimoji="1" lang="zh-CN" altLang="en-US" dirty="0"/>
                  <a:t>然而单调速率调度有一个限制，调度 </a:t>
                </a:r>
                <a:r>
                  <a:rPr kumimoji="1" lang="en-US" altLang="zh-CN" dirty="0"/>
                  <a:t>N </a:t>
                </a:r>
                <a:r>
                  <a:rPr kumimoji="1" lang="zh-CN" altLang="en-US" dirty="0"/>
                  <a:t>个进程的最坏情况下的 </a:t>
                </a:r>
                <a:r>
                  <a:rPr kumimoji="1" lang="en-US" altLang="zh-CN" dirty="0"/>
                  <a:t>CPU </a:t>
                </a:r>
                <a:r>
                  <a:rPr kumimoji="1" lang="zh-CN" altLang="en-US" dirty="0"/>
                  <a:t>利用率为</a:t>
                </a:r>
              </a:p>
              <a:p>
                <a:pPr marL="0" indent="0">
                  <a:buNone/>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rPr>
                        <m:t>𝑁</m:t>
                      </m:r>
                      <m:r>
                        <a:rPr kumimoji="1" lang="en-US" altLang="zh-CN" i="1" dirty="0" smtClean="0">
                          <a:latin typeface="Cambria Math" panose="02040503050406030204" pitchFamily="18" charset="0"/>
                        </a:rPr>
                        <m:t>(</m:t>
                      </m:r>
                      <m:sSup>
                        <m:sSupPr>
                          <m:ctrlPr>
                            <a:rPr kumimoji="1" lang="en-US" altLang="zh-CN" i="1" dirty="0" smtClean="0">
                              <a:latin typeface="Cambria Math" panose="02040503050406030204" pitchFamily="18" charset="0"/>
                            </a:rPr>
                          </m:ctrlPr>
                        </m:sSupPr>
                        <m:e>
                          <m:r>
                            <a:rPr kumimoji="1" lang="en-US" altLang="zh-CN" i="1" dirty="0" smtClean="0">
                              <a:latin typeface="Cambria Math" panose="02040503050406030204" pitchFamily="18" charset="0"/>
                            </a:rPr>
                            <m:t>2</m:t>
                          </m:r>
                        </m:e>
                        <m:sup>
                          <m:f>
                            <m:fPr>
                              <m:ctrlPr>
                                <a:rPr kumimoji="1" lang="en-US" altLang="zh-CN" b="0" i="1" dirty="0" smtClean="0">
                                  <a:latin typeface="Cambria Math" panose="02040503050406030204" pitchFamily="18" charset="0"/>
                                </a:rPr>
                              </m:ctrlPr>
                            </m:fPr>
                            <m:num>
                              <m:r>
                                <a:rPr kumimoji="1" lang="en-US" altLang="zh-CN" b="0" i="1" dirty="0" smtClean="0">
                                  <a:latin typeface="Cambria Math" panose="02040503050406030204" pitchFamily="18" charset="0"/>
                                </a:rPr>
                                <m:t>1</m:t>
                              </m:r>
                            </m:num>
                            <m:den>
                              <m:r>
                                <a:rPr kumimoji="1" lang="en-US" altLang="zh-CN" b="0" i="1" dirty="0" smtClean="0">
                                  <a:latin typeface="Cambria Math" panose="02040503050406030204" pitchFamily="18" charset="0"/>
                                </a:rPr>
                                <m:t>𝑁</m:t>
                              </m:r>
                            </m:den>
                          </m:f>
                        </m:sup>
                      </m:sSup>
                      <m:r>
                        <a:rPr kumimoji="1" lang="en-US" altLang="zh-CN" i="1" dirty="0" smtClean="0">
                          <a:latin typeface="Cambria Math" panose="02040503050406030204" pitchFamily="18" charset="0"/>
                        </a:rPr>
                        <m:t> − 1)</m:t>
                      </m:r>
                    </m:oMath>
                  </m:oMathPara>
                </a14:m>
                <a:endParaRPr kumimoji="1" lang="en-US" altLang="zh-CN" dirty="0"/>
              </a:p>
              <a:p>
                <a:r>
                  <a:rPr kumimoji="1" lang="zh-CN" altLang="en-US" dirty="0"/>
                  <a:t>如果超过了这个值，</a:t>
                </a:r>
                <a:r>
                  <a:rPr kumimoji="1" lang="en-US" altLang="zh-CN" dirty="0"/>
                  <a:t>RMS</a:t>
                </a:r>
                <a:r>
                  <a:rPr kumimoji="1" lang="zh-CN" altLang="en-US" dirty="0"/>
                  <a:t>不能保证他们一定能被调度。</a:t>
                </a:r>
                <a:endParaRPr kumimoji="1" lang="en-US" altLang="zh-CN" dirty="0"/>
              </a:p>
              <a:p>
                <a:r>
                  <a:rPr kumimoji="1" lang="zh-CN" altLang="en-US" dirty="0">
                    <a:solidFill>
                      <a:schemeClr val="tx1"/>
                    </a:solidFill>
                  </a:rPr>
                  <a:t>改动周期如右，从理论上来讲，</a:t>
                </a:r>
                <a:r>
                  <a:rPr kumimoji="1" lang="en-US" altLang="zh-CN" dirty="0">
                    <a:solidFill>
                      <a:schemeClr val="tx1"/>
                    </a:solidFill>
                  </a:rPr>
                  <a:t>800/1500+500/1200&lt;1</a:t>
                </a:r>
                <a:r>
                  <a:rPr kumimoji="1" lang="zh-CN" altLang="en-US" dirty="0">
                    <a:solidFill>
                      <a:schemeClr val="tx1"/>
                    </a:solidFill>
                  </a:rPr>
                  <a:t>，按照某种调度可以运行，但是</a:t>
                </a:r>
                <a:r>
                  <a:rPr kumimoji="1" lang="en-US" altLang="zh-CN" dirty="0">
                    <a:solidFill>
                      <a:schemeClr val="tx1"/>
                    </a:solidFill>
                  </a:rPr>
                  <a:t>2(2^(1/2) - 1)&lt;0.95,</a:t>
                </a:r>
                <a:r>
                  <a:rPr kumimoji="1" lang="zh-CN" altLang="en-US" dirty="0">
                    <a:solidFill>
                      <a:schemeClr val="tx1"/>
                    </a:solidFill>
                  </a:rPr>
                  <a:t>因此</a:t>
                </a:r>
                <a:r>
                  <a:rPr kumimoji="1" lang="en-US" altLang="zh-CN" dirty="0">
                    <a:solidFill>
                      <a:schemeClr val="tx1"/>
                    </a:solidFill>
                  </a:rPr>
                  <a:t>RMS</a:t>
                </a:r>
                <a:r>
                  <a:rPr kumimoji="1" lang="zh-CN" altLang="en-US" dirty="0">
                    <a:solidFill>
                      <a:schemeClr val="tx1"/>
                    </a:solidFill>
                  </a:rPr>
                  <a:t>可能无法正常调度。</a:t>
                </a:r>
                <a:endParaRPr kumimoji="1" lang="en-US" altLang="zh-CN" dirty="0">
                  <a:solidFill>
                    <a:schemeClr val="tx1"/>
                  </a:solidFill>
                </a:endParaRPr>
              </a:p>
              <a:p>
                <a:r>
                  <a:rPr kumimoji="1" lang="zh-CN" altLang="en-US" dirty="0">
                    <a:solidFill>
                      <a:schemeClr val="tx1"/>
                    </a:solidFill>
                  </a:rPr>
                  <a:t>在</a:t>
                </a:r>
                <a:r>
                  <a:rPr kumimoji="1" lang="en-US" altLang="zh-CN" dirty="0">
                    <a:solidFill>
                      <a:schemeClr val="tx1"/>
                    </a:solidFill>
                  </a:rPr>
                  <a:t>500ms</a:t>
                </a:r>
                <a:r>
                  <a:rPr kumimoji="1" lang="zh-CN" altLang="en-US" dirty="0">
                    <a:solidFill>
                      <a:schemeClr val="tx1"/>
                    </a:solidFill>
                  </a:rPr>
                  <a:t>的</a:t>
                </a:r>
                <a:r>
                  <a:rPr kumimoji="1" lang="en-US" altLang="zh-CN" dirty="0">
                    <a:solidFill>
                      <a:schemeClr val="tx1"/>
                    </a:solidFill>
                  </a:rPr>
                  <a:t>rms2</a:t>
                </a:r>
                <a:r>
                  <a:rPr kumimoji="1" lang="zh-CN" altLang="en-US" dirty="0">
                    <a:solidFill>
                      <a:schemeClr val="tx1"/>
                    </a:solidFill>
                  </a:rPr>
                  <a:t>运行结束、</a:t>
                </a:r>
                <a:r>
                  <a:rPr kumimoji="1" lang="en-US" altLang="zh-CN" dirty="0">
                    <a:solidFill>
                      <a:schemeClr val="tx1"/>
                    </a:solidFill>
                  </a:rPr>
                  <a:t>rms1</a:t>
                </a:r>
                <a:r>
                  <a:rPr kumimoji="1" lang="zh-CN" altLang="en-US" dirty="0">
                    <a:solidFill>
                      <a:schemeClr val="tx1"/>
                    </a:solidFill>
                  </a:rPr>
                  <a:t>继续运行</a:t>
                </a:r>
                <a:r>
                  <a:rPr kumimoji="1" lang="en-US" altLang="zh-CN" dirty="0">
                    <a:solidFill>
                      <a:schemeClr val="tx1"/>
                    </a:solidFill>
                  </a:rPr>
                  <a:t>700ms</a:t>
                </a:r>
                <a:r>
                  <a:rPr kumimoji="1" lang="zh-CN" altLang="en-US" dirty="0">
                    <a:solidFill>
                      <a:schemeClr val="tx1"/>
                    </a:solidFill>
                  </a:rPr>
                  <a:t>时，</a:t>
                </a:r>
                <a:r>
                  <a:rPr kumimoji="1" lang="en-US" altLang="zh-CN" dirty="0">
                    <a:solidFill>
                      <a:schemeClr val="tx1"/>
                    </a:solidFill>
                  </a:rPr>
                  <a:t>rms2</a:t>
                </a:r>
                <a:r>
                  <a:rPr kumimoji="1" lang="zh-CN" altLang="en-US" dirty="0">
                    <a:solidFill>
                      <a:schemeClr val="tx1"/>
                    </a:solidFill>
                  </a:rPr>
                  <a:t>再次请求执行，优先被运行至</a:t>
                </a:r>
                <a:r>
                  <a:rPr kumimoji="1" lang="en-US" altLang="zh-CN" dirty="0">
                    <a:solidFill>
                      <a:schemeClr val="tx1"/>
                    </a:solidFill>
                  </a:rPr>
                  <a:t>1700ms</a:t>
                </a:r>
                <a:r>
                  <a:rPr kumimoji="1" lang="zh-CN" altLang="en-US" dirty="0">
                    <a:solidFill>
                      <a:schemeClr val="tx1"/>
                    </a:solidFill>
                  </a:rPr>
                  <a:t>，此时</a:t>
                </a:r>
                <a:r>
                  <a:rPr kumimoji="1" lang="en-US" altLang="zh-CN" dirty="0">
                    <a:solidFill>
                      <a:schemeClr val="tx1"/>
                    </a:solidFill>
                  </a:rPr>
                  <a:t>rms1</a:t>
                </a:r>
                <a:r>
                  <a:rPr kumimoji="1" lang="zh-CN" altLang="en-US" dirty="0">
                    <a:solidFill>
                      <a:schemeClr val="tx1"/>
                    </a:solidFill>
                  </a:rPr>
                  <a:t>才能接手，若运行完成已经到了</a:t>
                </a:r>
                <a:r>
                  <a:rPr kumimoji="1" lang="en-US" altLang="zh-CN" dirty="0">
                    <a:solidFill>
                      <a:schemeClr val="tx1"/>
                    </a:solidFill>
                  </a:rPr>
                  <a:t>1800ms</a:t>
                </a:r>
                <a:r>
                  <a:rPr kumimoji="1" lang="zh-CN" altLang="en-US" dirty="0">
                    <a:solidFill>
                      <a:schemeClr val="tx1"/>
                    </a:solidFill>
                  </a:rPr>
                  <a:t>了，远超了</a:t>
                </a:r>
                <a:r>
                  <a:rPr kumimoji="1" lang="en-US" altLang="zh-CN" dirty="0">
                    <a:solidFill>
                      <a:schemeClr val="tx1"/>
                    </a:solidFill>
                  </a:rPr>
                  <a:t>1500ms</a:t>
                </a:r>
                <a:r>
                  <a:rPr kumimoji="1" lang="zh-CN" altLang="en-US" dirty="0">
                    <a:solidFill>
                      <a:schemeClr val="tx1"/>
                    </a:solidFill>
                  </a:rPr>
                  <a:t>的周期，于是产生冲突，调度失败。</a:t>
                </a:r>
                <a:endParaRPr kumimoji="1" lang="en-US" altLang="zh-CN" dirty="0">
                  <a:solidFill>
                    <a:schemeClr val="tx1"/>
                  </a:solidFill>
                </a:endParaRPr>
              </a:p>
            </p:txBody>
          </p:sp>
        </mc:Choice>
        <mc:Fallback xmlns="">
          <p:sp>
            <p:nvSpPr>
              <p:cNvPr id="2" name="内容占位符 1">
                <a:extLst>
                  <a:ext uri="{FF2B5EF4-FFF2-40B4-BE49-F238E27FC236}">
                    <a16:creationId xmlns:a16="http://schemas.microsoft.com/office/drawing/2014/main" id="{83962A24-D764-8442-B683-CB95C72F4E4A}"/>
                  </a:ext>
                </a:extLst>
              </p:cNvPr>
              <p:cNvSpPr>
                <a:spLocks noGrp="1" noRot="1" noChangeAspect="1" noMove="1" noResize="1" noEditPoints="1" noAdjustHandles="1" noChangeArrowheads="1" noChangeShapeType="1" noTextEdit="1"/>
              </p:cNvSpPr>
              <p:nvPr>
                <p:ph idx="1"/>
              </p:nvPr>
            </p:nvSpPr>
            <p:spPr>
              <a:xfrm>
                <a:off x="835307" y="1608624"/>
                <a:ext cx="6812953" cy="4193899"/>
              </a:xfrm>
              <a:blipFill>
                <a:blip r:embed="rId2"/>
                <a:stretch>
                  <a:fillRect l="-358" t="-872" r="-26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RMS</a:t>
            </a:r>
            <a:endParaRPr kumimoji="1" lang="zh-CN" altLang="en-US" dirty="0"/>
          </a:p>
        </p:txBody>
      </p:sp>
      <p:pic>
        <p:nvPicPr>
          <p:cNvPr id="6" name="图片 5">
            <a:extLst>
              <a:ext uri="{FF2B5EF4-FFF2-40B4-BE49-F238E27FC236}">
                <a16:creationId xmlns:a16="http://schemas.microsoft.com/office/drawing/2014/main" id="{278F01FF-9ABF-45CA-827A-FC7348F168C1}"/>
              </a:ext>
            </a:extLst>
          </p:cNvPr>
          <p:cNvPicPr>
            <a:picLocks noChangeAspect="1"/>
          </p:cNvPicPr>
          <p:nvPr/>
        </p:nvPicPr>
        <p:blipFill>
          <a:blip r:embed="rId3"/>
          <a:stretch>
            <a:fillRect/>
          </a:stretch>
        </p:blipFill>
        <p:spPr>
          <a:xfrm>
            <a:off x="8962688" y="593424"/>
            <a:ext cx="2411249" cy="2607197"/>
          </a:xfrm>
          <a:prstGeom prst="rect">
            <a:avLst/>
          </a:prstGeom>
        </p:spPr>
      </p:pic>
      <p:pic>
        <p:nvPicPr>
          <p:cNvPr id="8" name="图片 7">
            <a:extLst>
              <a:ext uri="{FF2B5EF4-FFF2-40B4-BE49-F238E27FC236}">
                <a16:creationId xmlns:a16="http://schemas.microsoft.com/office/drawing/2014/main" id="{9798FF94-E783-48AF-B8A4-5A9F3C3CAC1B}"/>
              </a:ext>
            </a:extLst>
          </p:cNvPr>
          <p:cNvPicPr>
            <a:picLocks noChangeAspect="1"/>
          </p:cNvPicPr>
          <p:nvPr/>
        </p:nvPicPr>
        <p:blipFill>
          <a:blip r:embed="rId4"/>
          <a:stretch>
            <a:fillRect/>
          </a:stretch>
        </p:blipFill>
        <p:spPr>
          <a:xfrm>
            <a:off x="7914707" y="3429000"/>
            <a:ext cx="3925871" cy="2149882"/>
          </a:xfrm>
          <a:prstGeom prst="rect">
            <a:avLst/>
          </a:prstGeom>
        </p:spPr>
      </p:pic>
    </p:spTree>
    <p:extLst>
      <p:ext uri="{BB962C8B-B14F-4D97-AF65-F5344CB8AC3E}">
        <p14:creationId xmlns:p14="http://schemas.microsoft.com/office/powerpoint/2010/main" val="86096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zh-CN" altLang="en-US" dirty="0"/>
              <a:t>最早截止期限优先（</a:t>
            </a:r>
            <a:r>
              <a:rPr kumimoji="1" lang="en-US" altLang="zh-CN" dirty="0"/>
              <a:t>EDF</a:t>
            </a:r>
            <a:r>
              <a:rPr kumimoji="1" lang="zh-CN" altLang="en-US" dirty="0"/>
              <a:t>）调度根据截止期限动态分配优先级。截止期限越早，优先级越高；截止期限越晚，优先级越低。</a:t>
            </a:r>
          </a:p>
          <a:p>
            <a:pPr marL="0" indent="0">
              <a:buNone/>
            </a:pPr>
            <a:endParaRPr kumimoji="1" lang="en-US" altLang="zh-CN" dirty="0"/>
          </a:p>
          <a:p>
            <a:r>
              <a:rPr kumimoji="1" lang="zh-CN" altLang="en-US" dirty="0"/>
              <a:t>与</a:t>
            </a:r>
            <a:r>
              <a:rPr kumimoji="1" lang="en-US" altLang="zh-CN" dirty="0"/>
              <a:t>RMS</a:t>
            </a:r>
            <a:r>
              <a:rPr kumimoji="1" lang="zh-CN" altLang="en-US" dirty="0"/>
              <a:t>相比，实现</a:t>
            </a:r>
            <a:r>
              <a:rPr kumimoji="1" lang="en-US" altLang="zh-CN" dirty="0"/>
              <a:t>EDF</a:t>
            </a:r>
            <a:r>
              <a:rPr kumimoji="1" lang="zh-CN" altLang="en-US" dirty="0"/>
              <a:t>需要的不是周期而是截止期限，即将进程到达时间和</a:t>
            </a:r>
            <a:r>
              <a:rPr kumimoji="1" lang="en-US" altLang="zh-CN" dirty="0"/>
              <a:t>exec</a:t>
            </a:r>
            <a:r>
              <a:rPr kumimoji="1" lang="zh-CN" altLang="en-US" dirty="0"/>
              <a:t>传入的截止时间加和得到</a:t>
            </a:r>
            <a:r>
              <a:rPr kumimoji="1" lang="en-US" altLang="zh-CN" dirty="0"/>
              <a:t>deadline</a:t>
            </a:r>
            <a:r>
              <a:rPr kumimoji="1" lang="zh-CN" altLang="en-US" dirty="0"/>
              <a:t>，最小者优先被调度。</a:t>
            </a:r>
            <a:endParaRPr kumimoji="1" lang="en-US" altLang="zh-CN" dirty="0"/>
          </a:p>
          <a:p>
            <a:r>
              <a:rPr kumimoji="1" lang="zh-CN" altLang="en-US" dirty="0"/>
              <a:t>为了体现周期任务的</a:t>
            </a:r>
            <a:r>
              <a:rPr kumimoji="1" lang="en-US" altLang="zh-CN" dirty="0" err="1"/>
              <a:t>ddl</a:t>
            </a:r>
            <a:r>
              <a:rPr kumimoji="1" lang="zh-CN" altLang="en-US" dirty="0"/>
              <a:t>变化，添加新的系统调用</a:t>
            </a:r>
            <a:r>
              <a:rPr kumimoji="1" lang="en-US" altLang="zh-CN" dirty="0" err="1"/>
              <a:t>sys_cycle</a:t>
            </a:r>
            <a:r>
              <a:rPr kumimoji="1" lang="zh-CN" altLang="en-US" dirty="0"/>
              <a:t>，用于执行周期任务，参数为任务周期长度，同步增加</a:t>
            </a:r>
            <a:r>
              <a:rPr kumimoji="1" lang="en-US" altLang="zh-CN" dirty="0" err="1"/>
              <a:t>ddl</a:t>
            </a:r>
            <a:r>
              <a:rPr kumimoji="1" lang="zh-CN" altLang="en-US" dirty="0"/>
              <a:t>和定时器。</a:t>
            </a:r>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EDF</a:t>
            </a:r>
            <a:endParaRPr kumimoji="1" lang="zh-CN" altLang="en-US" dirty="0"/>
          </a:p>
        </p:txBody>
      </p:sp>
      <p:pic>
        <p:nvPicPr>
          <p:cNvPr id="5" name="图片 4">
            <a:extLst>
              <a:ext uri="{FF2B5EF4-FFF2-40B4-BE49-F238E27FC236}">
                <a16:creationId xmlns:a16="http://schemas.microsoft.com/office/drawing/2014/main" id="{0C54171F-2A63-45A8-9433-C98DB52D116E}"/>
              </a:ext>
            </a:extLst>
          </p:cNvPr>
          <p:cNvPicPr>
            <a:picLocks noChangeAspect="1"/>
          </p:cNvPicPr>
          <p:nvPr/>
        </p:nvPicPr>
        <p:blipFill>
          <a:blip r:embed="rId2"/>
          <a:stretch>
            <a:fillRect/>
          </a:stretch>
        </p:blipFill>
        <p:spPr>
          <a:xfrm>
            <a:off x="2535100" y="4551718"/>
            <a:ext cx="6237677" cy="1872392"/>
          </a:xfrm>
          <a:prstGeom prst="rect">
            <a:avLst/>
          </a:prstGeom>
        </p:spPr>
      </p:pic>
    </p:spTree>
    <p:extLst>
      <p:ext uri="{BB962C8B-B14F-4D97-AF65-F5344CB8AC3E}">
        <p14:creationId xmlns:p14="http://schemas.microsoft.com/office/powerpoint/2010/main" val="3442808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608624"/>
            <a:ext cx="6504115" cy="4193899"/>
          </a:xfrm>
        </p:spPr>
        <p:txBody>
          <a:bodyPr>
            <a:normAutofit/>
          </a:bodyPr>
          <a:lstStyle/>
          <a:p>
            <a:r>
              <a:rPr kumimoji="1" lang="zh-CN" altLang="en-US" dirty="0">
                <a:solidFill>
                  <a:schemeClr val="tx1"/>
                </a:solidFill>
              </a:rPr>
              <a:t>测试上面提到的</a:t>
            </a:r>
            <a:r>
              <a:rPr kumimoji="1" lang="en-US" altLang="zh-CN" dirty="0">
                <a:solidFill>
                  <a:schemeClr val="tx1"/>
                </a:solidFill>
              </a:rPr>
              <a:t>rms1</a:t>
            </a:r>
            <a:r>
              <a:rPr kumimoji="1" lang="zh-CN" altLang="en-US" dirty="0">
                <a:solidFill>
                  <a:schemeClr val="tx1"/>
                </a:solidFill>
              </a:rPr>
              <a:t>，</a:t>
            </a:r>
            <a:r>
              <a:rPr kumimoji="1" lang="en-US" altLang="zh-CN" dirty="0">
                <a:solidFill>
                  <a:schemeClr val="tx1"/>
                </a:solidFill>
              </a:rPr>
              <a:t>2</a:t>
            </a:r>
          </a:p>
          <a:p>
            <a:r>
              <a:rPr kumimoji="1" lang="zh-CN" altLang="en-US" dirty="0">
                <a:solidFill>
                  <a:schemeClr val="tx1"/>
                </a:solidFill>
              </a:rPr>
              <a:t>初始时按照周期长短</a:t>
            </a:r>
            <a:r>
              <a:rPr kumimoji="1" lang="en-US" altLang="zh-CN" dirty="0">
                <a:solidFill>
                  <a:schemeClr val="tx1"/>
                </a:solidFill>
              </a:rPr>
              <a:t>2</a:t>
            </a:r>
            <a:r>
              <a:rPr kumimoji="1" lang="zh-CN" altLang="en-US" dirty="0">
                <a:solidFill>
                  <a:schemeClr val="tx1"/>
                </a:solidFill>
              </a:rPr>
              <a:t>优先于</a:t>
            </a:r>
            <a:r>
              <a:rPr kumimoji="1" lang="en-US" altLang="zh-CN" dirty="0">
                <a:solidFill>
                  <a:schemeClr val="tx1"/>
                </a:solidFill>
              </a:rPr>
              <a:t>1</a:t>
            </a:r>
            <a:r>
              <a:rPr kumimoji="1" lang="zh-CN" altLang="en-US" dirty="0">
                <a:solidFill>
                  <a:schemeClr val="tx1"/>
                </a:solidFill>
              </a:rPr>
              <a:t>执行，到</a:t>
            </a:r>
            <a:r>
              <a:rPr kumimoji="1" lang="en-US" altLang="zh-CN" dirty="0">
                <a:solidFill>
                  <a:schemeClr val="tx1"/>
                </a:solidFill>
              </a:rPr>
              <a:t>500ms</a:t>
            </a:r>
            <a:r>
              <a:rPr kumimoji="1" lang="zh-CN" altLang="en-US" dirty="0">
                <a:solidFill>
                  <a:schemeClr val="tx1"/>
                </a:solidFill>
              </a:rPr>
              <a:t>后</a:t>
            </a:r>
            <a:r>
              <a:rPr kumimoji="1" lang="en-US" altLang="zh-CN" dirty="0">
                <a:solidFill>
                  <a:schemeClr val="tx1"/>
                </a:solidFill>
              </a:rPr>
              <a:t>1</a:t>
            </a:r>
            <a:r>
              <a:rPr kumimoji="1" lang="zh-CN" altLang="en-US" dirty="0">
                <a:solidFill>
                  <a:schemeClr val="tx1"/>
                </a:solidFill>
              </a:rPr>
              <a:t>开始执行</a:t>
            </a:r>
            <a:endParaRPr kumimoji="1" lang="en-US" altLang="zh-CN" dirty="0">
              <a:solidFill>
                <a:schemeClr val="tx1"/>
              </a:solidFill>
            </a:endParaRPr>
          </a:p>
          <a:p>
            <a:r>
              <a:rPr kumimoji="1" lang="zh-CN" altLang="en-US" dirty="0">
                <a:solidFill>
                  <a:schemeClr val="tx1"/>
                </a:solidFill>
              </a:rPr>
              <a:t>虽然</a:t>
            </a:r>
            <a:r>
              <a:rPr kumimoji="1" lang="en-US" altLang="zh-CN" dirty="0">
                <a:solidFill>
                  <a:schemeClr val="tx1"/>
                </a:solidFill>
              </a:rPr>
              <a:t>2</a:t>
            </a:r>
            <a:r>
              <a:rPr kumimoji="1" lang="zh-CN" altLang="en-US" dirty="0">
                <a:solidFill>
                  <a:schemeClr val="tx1"/>
                </a:solidFill>
              </a:rPr>
              <a:t>在</a:t>
            </a:r>
            <a:r>
              <a:rPr kumimoji="1" lang="en-US" altLang="zh-CN" dirty="0">
                <a:solidFill>
                  <a:schemeClr val="tx1"/>
                </a:solidFill>
              </a:rPr>
              <a:t>1200ms</a:t>
            </a:r>
            <a:r>
              <a:rPr kumimoji="1" lang="zh-CN" altLang="en-US" dirty="0">
                <a:solidFill>
                  <a:schemeClr val="tx1"/>
                </a:solidFill>
              </a:rPr>
              <a:t>再次请求运行，但是此时</a:t>
            </a:r>
            <a:r>
              <a:rPr kumimoji="1" lang="en-US" altLang="zh-CN" dirty="0">
                <a:solidFill>
                  <a:schemeClr val="tx1"/>
                </a:solidFill>
              </a:rPr>
              <a:t>1</a:t>
            </a:r>
            <a:r>
              <a:rPr kumimoji="1" lang="zh-CN" altLang="en-US" dirty="0">
                <a:solidFill>
                  <a:schemeClr val="tx1"/>
                </a:solidFill>
              </a:rPr>
              <a:t>的</a:t>
            </a:r>
            <a:r>
              <a:rPr kumimoji="1" lang="en-US" altLang="zh-CN" dirty="0" err="1">
                <a:solidFill>
                  <a:schemeClr val="tx1"/>
                </a:solidFill>
              </a:rPr>
              <a:t>ddl</a:t>
            </a:r>
            <a:r>
              <a:rPr kumimoji="1" lang="zh-CN" altLang="en-US" dirty="0">
                <a:solidFill>
                  <a:schemeClr val="tx1"/>
                </a:solidFill>
              </a:rPr>
              <a:t>已经成为</a:t>
            </a:r>
            <a:r>
              <a:rPr kumimoji="1" lang="en-US" altLang="zh-CN" dirty="0">
                <a:solidFill>
                  <a:schemeClr val="tx1"/>
                </a:solidFill>
              </a:rPr>
              <a:t>2*1200=2400&gt;1500</a:t>
            </a:r>
            <a:r>
              <a:rPr kumimoji="1" lang="zh-CN" altLang="en-US" dirty="0">
                <a:solidFill>
                  <a:schemeClr val="tx1"/>
                </a:solidFill>
              </a:rPr>
              <a:t>，</a:t>
            </a:r>
            <a:r>
              <a:rPr kumimoji="1" lang="en-US" altLang="zh-CN" dirty="0">
                <a:solidFill>
                  <a:schemeClr val="tx1"/>
                </a:solidFill>
              </a:rPr>
              <a:t>1</a:t>
            </a:r>
            <a:r>
              <a:rPr kumimoji="1" lang="zh-CN" altLang="en-US" dirty="0">
                <a:solidFill>
                  <a:schemeClr val="tx1"/>
                </a:solidFill>
              </a:rPr>
              <a:t>优先于</a:t>
            </a:r>
            <a:r>
              <a:rPr kumimoji="1" lang="en-US" altLang="zh-CN" dirty="0">
                <a:solidFill>
                  <a:schemeClr val="tx1"/>
                </a:solidFill>
              </a:rPr>
              <a:t>2</a:t>
            </a:r>
            <a:r>
              <a:rPr kumimoji="1" lang="zh-CN" altLang="en-US" dirty="0">
                <a:solidFill>
                  <a:schemeClr val="tx1"/>
                </a:solidFill>
              </a:rPr>
              <a:t>，于是</a:t>
            </a:r>
            <a:r>
              <a:rPr kumimoji="1" lang="en-US" altLang="zh-CN" dirty="0">
                <a:solidFill>
                  <a:schemeClr val="tx1"/>
                </a:solidFill>
              </a:rPr>
              <a:t>1</a:t>
            </a:r>
            <a:r>
              <a:rPr kumimoji="1" lang="zh-CN" altLang="en-US" dirty="0">
                <a:solidFill>
                  <a:schemeClr val="tx1"/>
                </a:solidFill>
              </a:rPr>
              <a:t>的第一次运行继续进行，正常结束。</a:t>
            </a:r>
            <a:endParaRPr kumimoji="1" lang="en-US" altLang="zh-CN" dirty="0">
              <a:solidFill>
                <a:schemeClr val="tx1"/>
              </a:solidFill>
            </a:endParaRPr>
          </a:p>
          <a:p>
            <a:r>
              <a:rPr kumimoji="1" lang="zh-CN" altLang="en-US" dirty="0">
                <a:solidFill>
                  <a:schemeClr val="tx1"/>
                </a:solidFill>
              </a:rPr>
              <a:t>此后则不断变换优先级，最终使得调度成功。</a:t>
            </a:r>
            <a:endParaRPr kumimoji="1" lang="en-US" altLang="zh-CN" dirty="0">
              <a:solidFill>
                <a:schemeClr val="tx1"/>
              </a:solidFill>
            </a:endParaRPr>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EDF</a:t>
            </a:r>
            <a:endParaRPr kumimoji="1" lang="zh-CN" altLang="en-US" dirty="0"/>
          </a:p>
        </p:txBody>
      </p:sp>
      <p:pic>
        <p:nvPicPr>
          <p:cNvPr id="6" name="图片 5">
            <a:extLst>
              <a:ext uri="{FF2B5EF4-FFF2-40B4-BE49-F238E27FC236}">
                <a16:creationId xmlns:a16="http://schemas.microsoft.com/office/drawing/2014/main" id="{37116C6C-09A0-46BF-AE78-4F42B22CC292}"/>
              </a:ext>
            </a:extLst>
          </p:cNvPr>
          <p:cNvPicPr>
            <a:picLocks noChangeAspect="1"/>
          </p:cNvPicPr>
          <p:nvPr/>
        </p:nvPicPr>
        <p:blipFill>
          <a:blip r:embed="rId2"/>
          <a:stretch>
            <a:fillRect/>
          </a:stretch>
        </p:blipFill>
        <p:spPr>
          <a:xfrm>
            <a:off x="7569536" y="894290"/>
            <a:ext cx="4025000" cy="4740029"/>
          </a:xfrm>
          <a:prstGeom prst="rect">
            <a:avLst/>
          </a:prstGeom>
        </p:spPr>
      </p:pic>
    </p:spTree>
    <p:extLst>
      <p:ext uri="{BB962C8B-B14F-4D97-AF65-F5344CB8AC3E}">
        <p14:creationId xmlns:p14="http://schemas.microsoft.com/office/powerpoint/2010/main" val="2888442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下阶段规划</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79167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3E5C7F-B88D-8D47-894D-79CCCD0A0434}"/>
              </a:ext>
            </a:extLst>
          </p:cNvPr>
          <p:cNvSpPr>
            <a:spLocks noGrp="1"/>
          </p:cNvSpPr>
          <p:nvPr>
            <p:ph idx="1"/>
          </p:nvPr>
        </p:nvSpPr>
        <p:spPr>
          <a:xfrm>
            <a:off x="835307" y="2048614"/>
            <a:ext cx="10521387" cy="3678303"/>
          </a:xfrm>
        </p:spPr>
        <p:txBody>
          <a:bodyPr>
            <a:normAutofit/>
          </a:bodyPr>
          <a:lstStyle/>
          <a:p>
            <a:r>
              <a:rPr kumimoji="1" lang="zh-CN" altLang="en-US" dirty="0"/>
              <a:t>中期</a:t>
            </a:r>
            <a:r>
              <a:rPr kumimoji="1" lang="en-US" altLang="zh-CN" dirty="0"/>
              <a:t>——9</a:t>
            </a:r>
            <a:r>
              <a:rPr kumimoji="1" lang="zh-CN" altLang="en-US" dirty="0"/>
              <a:t>周</a:t>
            </a:r>
            <a:endParaRPr kumimoji="1" lang="en-US" altLang="zh-CN" dirty="0"/>
          </a:p>
          <a:p>
            <a:pPr lvl="1"/>
            <a:r>
              <a:rPr kumimoji="1" lang="zh-CN" altLang="en-US" dirty="0"/>
              <a:t>研究多核调度逻辑，分析</a:t>
            </a:r>
            <a:r>
              <a:rPr kumimoji="1" lang="en-US" altLang="zh-CN" dirty="0" err="1"/>
              <a:t>rCore</a:t>
            </a:r>
            <a:r>
              <a:rPr kumimoji="1" lang="en-US" altLang="zh-CN" dirty="0"/>
              <a:t>-Tutorial</a:t>
            </a:r>
            <a:r>
              <a:rPr kumimoji="1" lang="zh-CN" altLang="en-US" dirty="0"/>
              <a:t>的多核工作原理</a:t>
            </a:r>
            <a:endParaRPr kumimoji="1" lang="en-US" altLang="zh-CN" dirty="0"/>
          </a:p>
          <a:p>
            <a:r>
              <a:rPr kumimoji="1" lang="en-US" altLang="zh-CN" dirty="0"/>
              <a:t>9</a:t>
            </a:r>
            <a:r>
              <a:rPr kumimoji="1" lang="zh-CN" altLang="en-US" dirty="0"/>
              <a:t>周</a:t>
            </a:r>
            <a:r>
              <a:rPr kumimoji="1" lang="en-US" altLang="zh-CN" dirty="0"/>
              <a:t>——15</a:t>
            </a:r>
            <a:r>
              <a:rPr kumimoji="1" lang="zh-CN" altLang="en-US" dirty="0"/>
              <a:t>周</a:t>
            </a:r>
            <a:endParaRPr kumimoji="1" lang="en-US" altLang="zh-CN" dirty="0"/>
          </a:p>
          <a:p>
            <a:pPr lvl="1"/>
            <a:r>
              <a:rPr kumimoji="1" lang="zh-CN" altLang="en-US" dirty="0"/>
              <a:t>编写多核调度算法代码，测试多核调度可用性与效率</a:t>
            </a:r>
            <a:endParaRPr kumimoji="1" lang="en-US" altLang="zh-CN" dirty="0"/>
          </a:p>
          <a:p>
            <a:pPr lvl="1"/>
            <a:r>
              <a:rPr kumimoji="1" lang="zh-CN" altLang="en-US" dirty="0"/>
              <a:t>撰写论文</a:t>
            </a:r>
            <a:endParaRPr kumimoji="1" lang="en-US" altLang="zh-CN" dirty="0"/>
          </a:p>
        </p:txBody>
      </p:sp>
      <p:sp>
        <p:nvSpPr>
          <p:cNvPr id="3" name="标题 2">
            <a:extLst>
              <a:ext uri="{FF2B5EF4-FFF2-40B4-BE49-F238E27FC236}">
                <a16:creationId xmlns:a16="http://schemas.microsoft.com/office/drawing/2014/main" id="{8F4AC9EC-3C3A-F146-A772-6BB54F637E18}"/>
              </a:ext>
            </a:extLst>
          </p:cNvPr>
          <p:cNvSpPr>
            <a:spLocks noGrp="1"/>
          </p:cNvSpPr>
          <p:nvPr>
            <p:ph type="title"/>
          </p:nvPr>
        </p:nvSpPr>
        <p:spPr/>
        <p:txBody>
          <a:bodyPr/>
          <a:lstStyle/>
          <a:p>
            <a:r>
              <a:rPr kumimoji="1" lang="zh-CN" altLang="en-US" dirty="0"/>
              <a:t>未来任务</a:t>
            </a:r>
          </a:p>
        </p:txBody>
      </p:sp>
    </p:spTree>
    <p:extLst>
      <p:ext uri="{BB962C8B-B14F-4D97-AF65-F5344CB8AC3E}">
        <p14:creationId xmlns:p14="http://schemas.microsoft.com/office/powerpoint/2010/main" val="3471432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D06B8AA-CA7A-8C42-B072-3794DD9BC7B6}"/>
              </a:ext>
            </a:extLst>
          </p:cNvPr>
          <p:cNvSpPr>
            <a:spLocks noGrp="1"/>
          </p:cNvSpPr>
          <p:nvPr>
            <p:ph type="ctrTitle"/>
          </p:nvPr>
        </p:nvSpPr>
        <p:spPr/>
        <p:txBody>
          <a:bodyPr/>
          <a:lstStyle/>
          <a:p>
            <a:pPr algn="ctr"/>
            <a:r>
              <a:rPr kumimoji="1" lang="zh-CN" altLang="en-US" dirty="0"/>
              <a:t>谢谢！</a:t>
            </a:r>
          </a:p>
        </p:txBody>
      </p:sp>
      <p:sp>
        <p:nvSpPr>
          <p:cNvPr id="5" name="副标题 4">
            <a:extLst>
              <a:ext uri="{FF2B5EF4-FFF2-40B4-BE49-F238E27FC236}">
                <a16:creationId xmlns:a16="http://schemas.microsoft.com/office/drawing/2014/main" id="{9BD15F6B-1CAD-F04B-84C4-3F60B7DC4508}"/>
              </a:ext>
            </a:extLst>
          </p:cNvPr>
          <p:cNvSpPr>
            <a:spLocks noGrp="1"/>
          </p:cNvSpPr>
          <p:nvPr>
            <p:ph type="subTitle" idx="1"/>
          </p:nvPr>
        </p:nvSpPr>
        <p:spPr/>
        <p:txBody>
          <a:bodyPr>
            <a:normAutofit/>
          </a:bodyPr>
          <a:lstStyle/>
          <a:p>
            <a:endParaRPr kumimoji="1" lang="zh-CN" altLang="en-US" dirty="0"/>
          </a:p>
        </p:txBody>
      </p:sp>
    </p:spTree>
    <p:extLst>
      <p:ext uri="{BB962C8B-B14F-4D97-AF65-F5344CB8AC3E}">
        <p14:creationId xmlns:p14="http://schemas.microsoft.com/office/powerpoint/2010/main" val="119229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F20C5C-BE5B-F640-B2EF-4F8488015860}"/>
              </a:ext>
            </a:extLst>
          </p:cNvPr>
          <p:cNvSpPr>
            <a:spLocks noGrp="1"/>
          </p:cNvSpPr>
          <p:nvPr>
            <p:ph type="title"/>
          </p:nvPr>
        </p:nvSpPr>
        <p:spPr/>
        <p:txBody>
          <a:bodyPr/>
          <a:lstStyle/>
          <a:p>
            <a:r>
              <a:rPr kumimoji="1" lang="zh-CN" altLang="en-US" dirty="0"/>
              <a:t>设计任务</a:t>
            </a:r>
          </a:p>
        </p:txBody>
      </p:sp>
      <p:sp>
        <p:nvSpPr>
          <p:cNvPr id="4" name="内容占位符 1">
            <a:extLst>
              <a:ext uri="{FF2B5EF4-FFF2-40B4-BE49-F238E27FC236}">
                <a16:creationId xmlns:a16="http://schemas.microsoft.com/office/drawing/2014/main" id="{804FFA75-8031-4CAC-A198-4E1591C903EB}"/>
              </a:ext>
            </a:extLst>
          </p:cNvPr>
          <p:cNvSpPr txBox="1">
            <a:spLocks/>
          </p:cNvSpPr>
          <p:nvPr/>
        </p:nvSpPr>
        <p:spPr>
          <a:xfrm>
            <a:off x="724374" y="1258358"/>
            <a:ext cx="10521387" cy="1942070"/>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3992" lvl="1" indent="0">
              <a:buFont typeface="Wingdings 2" panose="05020102010507070707" pitchFamily="18" charset="2"/>
              <a:buNone/>
            </a:pPr>
            <a:endParaRPr kumimoji="1" lang="en-US" altLang="zh-CN" dirty="0"/>
          </a:p>
          <a:p>
            <a:r>
              <a:rPr kumimoji="1" lang="zh-CN" altLang="en-US" dirty="0"/>
              <a:t>结合操作系统课程内容，为</a:t>
            </a:r>
            <a:r>
              <a:rPr kumimoji="1" lang="en-US" altLang="zh-CN" dirty="0" err="1"/>
              <a:t>rCore</a:t>
            </a:r>
            <a:r>
              <a:rPr kumimoji="1" lang="en-US" altLang="zh-CN" dirty="0"/>
              <a:t>-Tutorial</a:t>
            </a:r>
            <a:r>
              <a:rPr kumimoji="1" lang="zh-CN" altLang="en-US" dirty="0"/>
              <a:t>教学系统尝试更多单核调度算法并进行算法的测试、分析与比较</a:t>
            </a:r>
            <a:endParaRPr kumimoji="1" lang="en-US" altLang="zh-CN" dirty="0"/>
          </a:p>
          <a:p>
            <a:r>
              <a:rPr kumimoji="1" lang="zh-CN" altLang="en-US" dirty="0"/>
              <a:t>探索多核系统的进程调度方法</a:t>
            </a:r>
            <a:endParaRPr kumimoji="1" lang="en-US" altLang="zh-CN" dirty="0"/>
          </a:p>
          <a:p>
            <a:pPr lvl="1"/>
            <a:endParaRPr kumimoji="1" lang="en-US" altLang="zh-CN" dirty="0"/>
          </a:p>
        </p:txBody>
      </p:sp>
      <p:sp>
        <p:nvSpPr>
          <p:cNvPr id="6" name="内容占位符 1">
            <a:extLst>
              <a:ext uri="{FF2B5EF4-FFF2-40B4-BE49-F238E27FC236}">
                <a16:creationId xmlns:a16="http://schemas.microsoft.com/office/drawing/2014/main" id="{D0414C14-0760-41FB-811F-CB898B44AE0A}"/>
              </a:ext>
            </a:extLst>
          </p:cNvPr>
          <p:cNvSpPr>
            <a:spLocks noGrp="1"/>
          </p:cNvSpPr>
          <p:nvPr>
            <p:ph idx="1"/>
          </p:nvPr>
        </p:nvSpPr>
        <p:spPr>
          <a:xfrm>
            <a:off x="724374" y="2959910"/>
            <a:ext cx="10521387" cy="3328888"/>
          </a:xfrm>
        </p:spPr>
        <p:txBody>
          <a:bodyPr>
            <a:normAutofit lnSpcReduction="10000"/>
          </a:bodyPr>
          <a:lstStyle/>
          <a:p>
            <a:r>
              <a:rPr kumimoji="1" lang="zh-CN" altLang="en-US" dirty="0"/>
              <a:t>开题</a:t>
            </a:r>
            <a:r>
              <a:rPr kumimoji="1" lang="en-US" altLang="zh-CN" dirty="0"/>
              <a:t>——</a:t>
            </a:r>
            <a:r>
              <a:rPr kumimoji="1" lang="zh-CN" altLang="en-US" dirty="0"/>
              <a:t>第二周</a:t>
            </a:r>
            <a:endParaRPr kumimoji="1" lang="en-US" altLang="zh-CN" dirty="0"/>
          </a:p>
          <a:p>
            <a:pPr lvl="1"/>
            <a:r>
              <a:rPr kumimoji="1" lang="zh-CN" altLang="en-US" dirty="0"/>
              <a:t>清楚剖析</a:t>
            </a:r>
            <a:r>
              <a:rPr kumimoji="1" lang="en-US" altLang="zh-CN" dirty="0" err="1"/>
              <a:t>rCore</a:t>
            </a:r>
            <a:r>
              <a:rPr kumimoji="1" lang="en-US" altLang="zh-CN" dirty="0"/>
              <a:t>-Tutorial</a:t>
            </a:r>
            <a:r>
              <a:rPr kumimoji="1" lang="zh-CN" altLang="en-US" dirty="0"/>
              <a:t>调度逻辑，用简单的调度算法替换现有算法</a:t>
            </a:r>
            <a:endParaRPr kumimoji="1" lang="en-US" altLang="zh-CN" dirty="0"/>
          </a:p>
          <a:p>
            <a:r>
              <a:rPr kumimoji="1" lang="zh-CN" altLang="en-US" dirty="0"/>
              <a:t>第二周</a:t>
            </a:r>
            <a:r>
              <a:rPr kumimoji="1" lang="en-US" altLang="zh-CN" dirty="0"/>
              <a:t>——</a:t>
            </a:r>
            <a:r>
              <a:rPr kumimoji="1" lang="zh-CN" altLang="en-US" dirty="0"/>
              <a:t>中期前后</a:t>
            </a:r>
            <a:endParaRPr kumimoji="1" lang="en-US" altLang="zh-CN" dirty="0"/>
          </a:p>
          <a:p>
            <a:pPr lvl="1"/>
            <a:r>
              <a:rPr kumimoji="1" lang="zh-CN" altLang="en-US" dirty="0"/>
              <a:t>分别实现</a:t>
            </a:r>
            <a:r>
              <a:rPr kumimoji="1" lang="en-US" altLang="zh-CN" dirty="0"/>
              <a:t>RMS</a:t>
            </a:r>
            <a:r>
              <a:rPr kumimoji="1" lang="zh-CN" altLang="en-US" dirty="0"/>
              <a:t>、</a:t>
            </a:r>
            <a:r>
              <a:rPr kumimoji="1" lang="en-US" altLang="zh-CN" dirty="0"/>
              <a:t>EDF</a:t>
            </a:r>
            <a:r>
              <a:rPr kumimoji="1" lang="zh-CN" altLang="en-US" dirty="0"/>
              <a:t>等等各种单处理机调度算法并测试运行</a:t>
            </a:r>
            <a:endParaRPr kumimoji="1" lang="en-US" altLang="zh-CN" dirty="0"/>
          </a:p>
          <a:p>
            <a:r>
              <a:rPr kumimoji="1" lang="zh-CN" altLang="en-US" dirty="0"/>
              <a:t>中期</a:t>
            </a:r>
            <a:r>
              <a:rPr kumimoji="1" lang="en-US" altLang="zh-CN" dirty="0"/>
              <a:t>——9</a:t>
            </a:r>
            <a:r>
              <a:rPr kumimoji="1" lang="zh-CN" altLang="en-US" dirty="0"/>
              <a:t>周</a:t>
            </a:r>
            <a:endParaRPr kumimoji="1" lang="en-US" altLang="zh-CN" dirty="0"/>
          </a:p>
          <a:p>
            <a:pPr lvl="1"/>
            <a:r>
              <a:rPr kumimoji="1" lang="zh-CN" altLang="en-US" dirty="0"/>
              <a:t>研究多核调度逻辑，分析</a:t>
            </a:r>
            <a:r>
              <a:rPr kumimoji="1" lang="en-US" altLang="zh-CN" dirty="0" err="1"/>
              <a:t>rCore</a:t>
            </a:r>
            <a:r>
              <a:rPr kumimoji="1" lang="en-US" altLang="zh-CN" dirty="0"/>
              <a:t>-Tutorial</a:t>
            </a:r>
            <a:r>
              <a:rPr kumimoji="1" lang="zh-CN" altLang="en-US" dirty="0"/>
              <a:t>的多核工作原理</a:t>
            </a:r>
            <a:endParaRPr kumimoji="1" lang="en-US" altLang="zh-CN" dirty="0"/>
          </a:p>
          <a:p>
            <a:r>
              <a:rPr kumimoji="1" lang="en-US" altLang="zh-CN" dirty="0"/>
              <a:t>9</a:t>
            </a:r>
            <a:r>
              <a:rPr kumimoji="1" lang="zh-CN" altLang="en-US" dirty="0"/>
              <a:t>周</a:t>
            </a:r>
            <a:r>
              <a:rPr kumimoji="1" lang="en-US" altLang="zh-CN" dirty="0"/>
              <a:t>——15</a:t>
            </a:r>
            <a:r>
              <a:rPr kumimoji="1" lang="zh-CN" altLang="en-US" dirty="0"/>
              <a:t>周</a:t>
            </a:r>
            <a:endParaRPr kumimoji="1" lang="en-US" altLang="zh-CN" dirty="0"/>
          </a:p>
          <a:p>
            <a:pPr lvl="1"/>
            <a:r>
              <a:rPr kumimoji="1" lang="zh-CN" altLang="en-US" dirty="0"/>
              <a:t>编写多核调度算法代码，测试多核调度可用性与效率</a:t>
            </a:r>
            <a:endParaRPr kumimoji="1" lang="en-US" altLang="zh-CN" dirty="0"/>
          </a:p>
          <a:p>
            <a:pPr lvl="1"/>
            <a:r>
              <a:rPr kumimoji="1" lang="zh-CN" altLang="en-US" dirty="0"/>
              <a:t>撰写论文</a:t>
            </a:r>
            <a:endParaRPr kumimoji="1" lang="en-US" altLang="zh-CN" dirty="0"/>
          </a:p>
        </p:txBody>
      </p:sp>
    </p:spTree>
    <p:extLst>
      <p:ext uri="{BB962C8B-B14F-4D97-AF65-F5344CB8AC3E}">
        <p14:creationId xmlns:p14="http://schemas.microsoft.com/office/powerpoint/2010/main" val="213661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设计进展</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5792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0B5E47-FCCD-9843-B9F4-CECF09D03BB6}"/>
              </a:ext>
            </a:extLst>
          </p:cNvPr>
          <p:cNvSpPr>
            <a:spLocks noGrp="1"/>
          </p:cNvSpPr>
          <p:nvPr>
            <p:ph idx="1"/>
          </p:nvPr>
        </p:nvSpPr>
        <p:spPr>
          <a:xfrm>
            <a:off x="831443" y="1980662"/>
            <a:ext cx="10521387" cy="3678303"/>
          </a:xfrm>
        </p:spPr>
        <p:txBody>
          <a:bodyPr/>
          <a:lstStyle/>
          <a:p>
            <a:endParaRPr kumimoji="1" lang="en-US" altLang="zh-CN" dirty="0"/>
          </a:p>
          <a:p>
            <a:r>
              <a:rPr kumimoji="1" lang="zh-CN" altLang="en-US" dirty="0"/>
              <a:t>理解</a:t>
            </a:r>
            <a:r>
              <a:rPr kumimoji="1" lang="en-US" altLang="zh-CN" dirty="0" err="1"/>
              <a:t>rCore</a:t>
            </a:r>
            <a:r>
              <a:rPr kumimoji="1" lang="en-US" altLang="zh-CN" dirty="0"/>
              <a:t>-Tutorial</a:t>
            </a:r>
            <a:r>
              <a:rPr kumimoji="1" lang="zh-CN" altLang="en-US" dirty="0"/>
              <a:t>已实现的进程调度策略：</a:t>
            </a:r>
            <a:r>
              <a:rPr kumimoji="1" lang="en-US" altLang="zh-CN" dirty="0"/>
              <a:t>RR</a:t>
            </a:r>
          </a:p>
          <a:p>
            <a:endParaRPr kumimoji="1" lang="en-US" altLang="zh-CN" dirty="0"/>
          </a:p>
          <a:p>
            <a:r>
              <a:rPr kumimoji="1" lang="zh-CN" altLang="en-US" dirty="0"/>
              <a:t>实现了</a:t>
            </a:r>
            <a:r>
              <a:rPr kumimoji="1" lang="en-US" altLang="zh-CN" dirty="0" err="1"/>
              <a:t>SJF,STCF,HRRN,MLFQ,Lottery,Stride,RMS,EDF</a:t>
            </a:r>
            <a:r>
              <a:rPr kumimoji="1" lang="zh-CN" altLang="en-US" dirty="0"/>
              <a:t>等多种单核调度算法并撰写文档</a:t>
            </a:r>
            <a:endParaRPr kumimoji="1" lang="en-US" altLang="zh-CN" dirty="0"/>
          </a:p>
          <a:p>
            <a:endParaRPr kumimoji="1" lang="en-US" altLang="zh-CN" dirty="0"/>
          </a:p>
          <a:p>
            <a:r>
              <a:rPr kumimoji="1" lang="zh-CN" altLang="en-US" dirty="0"/>
              <a:t>完成了以上调度算法的简单测试与比较</a:t>
            </a:r>
            <a:endParaRPr kumimoji="1" lang="en-US" altLang="zh-CN" dirty="0"/>
          </a:p>
        </p:txBody>
      </p:sp>
      <p:sp>
        <p:nvSpPr>
          <p:cNvPr id="3" name="标题 2">
            <a:extLst>
              <a:ext uri="{FF2B5EF4-FFF2-40B4-BE49-F238E27FC236}">
                <a16:creationId xmlns:a16="http://schemas.microsoft.com/office/drawing/2014/main" id="{E5F20C5C-BE5B-F640-B2EF-4F8488015860}"/>
              </a:ext>
            </a:extLst>
          </p:cNvPr>
          <p:cNvSpPr>
            <a:spLocks noGrp="1"/>
          </p:cNvSpPr>
          <p:nvPr>
            <p:ph type="title"/>
          </p:nvPr>
        </p:nvSpPr>
        <p:spPr/>
        <p:txBody>
          <a:bodyPr/>
          <a:lstStyle/>
          <a:p>
            <a:r>
              <a:rPr kumimoji="1" lang="zh-CN" altLang="en-US" dirty="0"/>
              <a:t>设计进展</a:t>
            </a:r>
          </a:p>
        </p:txBody>
      </p:sp>
    </p:spTree>
    <p:extLst>
      <p:ext uri="{BB962C8B-B14F-4D97-AF65-F5344CB8AC3E}">
        <p14:creationId xmlns:p14="http://schemas.microsoft.com/office/powerpoint/2010/main" val="239609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en-US" altLang="zh-CN" dirty="0" err="1"/>
              <a:t>rCore</a:t>
            </a:r>
            <a:r>
              <a:rPr kumimoji="1" lang="en-US" altLang="zh-CN" dirty="0"/>
              <a:t>-Tutorial </a:t>
            </a:r>
            <a:r>
              <a:rPr kumimoji="1" lang="zh-CN" altLang="en-US" dirty="0"/>
              <a:t>的基础调度是</a:t>
            </a:r>
            <a:r>
              <a:rPr kumimoji="1" lang="en-US" altLang="zh-CN" dirty="0"/>
              <a:t>FCFS</a:t>
            </a:r>
            <a:r>
              <a:rPr kumimoji="1" lang="zh-CN" altLang="en-US" dirty="0"/>
              <a:t>先来先服务调度算法</a:t>
            </a:r>
            <a:endParaRPr kumimoji="1" lang="en-US" altLang="zh-CN" dirty="0"/>
          </a:p>
          <a:p>
            <a:endParaRPr kumimoji="1" lang="en-US" altLang="zh-CN" dirty="0"/>
          </a:p>
          <a:p>
            <a:endParaRPr kumimoji="1" lang="en-US" altLang="zh-CN" dirty="0"/>
          </a:p>
          <a:p>
            <a:r>
              <a:rPr kumimoji="1" lang="zh-CN" altLang="en-US" dirty="0"/>
              <a:t>并在此上实现了</a:t>
            </a:r>
            <a:r>
              <a:rPr kumimoji="1" lang="en-US" altLang="zh-CN" dirty="0"/>
              <a:t>RR</a:t>
            </a:r>
            <a:r>
              <a:rPr kumimoji="1" lang="zh-CN" altLang="en-US" dirty="0"/>
              <a:t>时间片轮转算法</a:t>
            </a:r>
            <a:endParaRPr kumimoji="1" lang="en-US" altLang="zh-CN" dirty="0"/>
          </a:p>
          <a:p>
            <a:pPr lvl="1"/>
            <a:r>
              <a:rPr kumimoji="1" lang="en-US" altLang="zh-CN" dirty="0" err="1"/>
              <a:t>trap_handler</a:t>
            </a:r>
            <a:endParaRPr kumimoji="1" lang="en-US" altLang="zh-CN" dirty="0"/>
          </a:p>
          <a:p>
            <a:pPr lvl="1"/>
            <a:r>
              <a:rPr kumimoji="1" lang="en-US" altLang="zh-CN" dirty="0" err="1"/>
              <a:t>suspend_current_and_run_next</a:t>
            </a:r>
            <a:endParaRPr kumimoji="1" lang="en-US" altLang="zh-CN" dirty="0"/>
          </a:p>
          <a:p>
            <a:pPr lvl="1"/>
            <a:r>
              <a:rPr kumimoji="1" lang="en-US" altLang="zh-CN" dirty="0"/>
              <a:t>Schedule</a:t>
            </a:r>
          </a:p>
          <a:p>
            <a:pPr marL="323992" lvl="1" indent="0">
              <a:buNone/>
            </a:pPr>
            <a:endParaRPr kumimoji="1" lang="en-US" altLang="zh-CN" dirty="0"/>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err="1"/>
              <a:t>fcfs</a:t>
            </a:r>
            <a:r>
              <a:rPr kumimoji="1" lang="zh-CN" altLang="en-US" dirty="0"/>
              <a:t>和</a:t>
            </a:r>
            <a:r>
              <a:rPr kumimoji="1" lang="en-US" altLang="zh-CN" dirty="0" err="1"/>
              <a:t>rr</a:t>
            </a:r>
            <a:endParaRPr kumimoji="1" lang="zh-CN" altLang="en-US" dirty="0"/>
          </a:p>
        </p:txBody>
      </p:sp>
      <p:pic>
        <p:nvPicPr>
          <p:cNvPr id="6" name="图片 5"/>
          <p:cNvPicPr>
            <a:picLocks noChangeAspect="1"/>
          </p:cNvPicPr>
          <p:nvPr/>
        </p:nvPicPr>
        <p:blipFill>
          <a:blip r:embed="rId2"/>
          <a:stretch>
            <a:fillRect/>
          </a:stretch>
        </p:blipFill>
        <p:spPr>
          <a:xfrm>
            <a:off x="6908882" y="593424"/>
            <a:ext cx="4494367" cy="1986855"/>
          </a:xfrm>
          <a:prstGeom prst="rect">
            <a:avLst/>
          </a:prstGeom>
        </p:spPr>
      </p:pic>
      <p:pic>
        <p:nvPicPr>
          <p:cNvPr id="7" name="图片 6"/>
          <p:cNvPicPr>
            <a:picLocks noChangeAspect="1"/>
          </p:cNvPicPr>
          <p:nvPr/>
        </p:nvPicPr>
        <p:blipFill>
          <a:blip r:embed="rId3"/>
          <a:stretch>
            <a:fillRect/>
          </a:stretch>
        </p:blipFill>
        <p:spPr>
          <a:xfrm>
            <a:off x="6908882" y="4706115"/>
            <a:ext cx="4494367" cy="1096408"/>
          </a:xfrm>
          <a:prstGeom prst="rect">
            <a:avLst/>
          </a:prstGeom>
        </p:spPr>
      </p:pic>
      <p:pic>
        <p:nvPicPr>
          <p:cNvPr id="8" name="图片 7"/>
          <p:cNvPicPr>
            <a:picLocks noChangeAspect="1"/>
          </p:cNvPicPr>
          <p:nvPr/>
        </p:nvPicPr>
        <p:blipFill>
          <a:blip r:embed="rId4"/>
          <a:stretch>
            <a:fillRect/>
          </a:stretch>
        </p:blipFill>
        <p:spPr>
          <a:xfrm>
            <a:off x="6908882" y="2660289"/>
            <a:ext cx="4494367" cy="1965816"/>
          </a:xfrm>
          <a:prstGeom prst="rect">
            <a:avLst/>
          </a:prstGeom>
        </p:spPr>
      </p:pic>
    </p:spTree>
    <p:extLst>
      <p:ext uri="{BB962C8B-B14F-4D97-AF65-F5344CB8AC3E}">
        <p14:creationId xmlns:p14="http://schemas.microsoft.com/office/powerpoint/2010/main" val="361498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zh-CN" altLang="en-US" dirty="0"/>
              <a:t>最短作业优先（</a:t>
            </a:r>
            <a:r>
              <a:rPr kumimoji="1" lang="en-US" altLang="zh-CN" dirty="0"/>
              <a:t>SJF</a:t>
            </a:r>
            <a:r>
              <a:rPr kumimoji="1" lang="zh-CN" altLang="en-US" dirty="0"/>
              <a:t>）调度算法选择预期执行时间最短的进程执行。</a:t>
            </a:r>
            <a:endParaRPr kumimoji="1" lang="en-US" altLang="zh-CN" dirty="0"/>
          </a:p>
          <a:p>
            <a:r>
              <a:rPr kumimoji="1" lang="zh-CN" altLang="en-US" dirty="0"/>
              <a:t>最短完成时间优先（</a:t>
            </a:r>
            <a:r>
              <a:rPr kumimoji="1" lang="en-US" altLang="zh-CN" dirty="0"/>
              <a:t>STCF</a:t>
            </a:r>
            <a:r>
              <a:rPr kumimoji="1" lang="zh-CN" altLang="en-US" dirty="0"/>
              <a:t>）是可抢占的</a:t>
            </a:r>
            <a:r>
              <a:rPr kumimoji="1" lang="en-US" altLang="zh-CN" dirty="0"/>
              <a:t>SJF</a:t>
            </a:r>
            <a:r>
              <a:rPr kumimoji="1" lang="zh-CN" altLang="en-US" dirty="0"/>
              <a:t>版本。当一个比当前运行进程剩余时间更短的任务到来，</a:t>
            </a:r>
            <a:r>
              <a:rPr kumimoji="1" lang="en-US" altLang="zh-CN" dirty="0"/>
              <a:t>STCF</a:t>
            </a:r>
            <a:r>
              <a:rPr kumimoji="1" lang="zh-CN" altLang="en-US" dirty="0"/>
              <a:t>会抢占当前运行进程。</a:t>
            </a:r>
            <a:endParaRPr kumimoji="1" lang="en-US" altLang="zh-CN" dirty="0"/>
          </a:p>
          <a:p>
            <a:endParaRPr kumimoji="1" lang="en-US" altLang="zh-CN" dirty="0"/>
          </a:p>
          <a:p>
            <a:r>
              <a:rPr kumimoji="1" lang="zh-CN" altLang="en-US" dirty="0"/>
              <a:t>问题：</a:t>
            </a:r>
            <a:endParaRPr kumimoji="1" lang="en-US" altLang="zh-CN" dirty="0"/>
          </a:p>
          <a:p>
            <a:pPr lvl="1"/>
            <a:r>
              <a:rPr kumimoji="1" lang="zh-CN" altLang="en-US" dirty="0"/>
              <a:t>获得进程的预期执行时间</a:t>
            </a:r>
            <a:endParaRPr kumimoji="1" lang="en-US" altLang="zh-CN" dirty="0"/>
          </a:p>
          <a:p>
            <a:pPr lvl="1"/>
            <a:r>
              <a:rPr kumimoji="1" lang="zh-CN" altLang="en-US" dirty="0"/>
              <a:t>计算进程的剩余时间</a:t>
            </a:r>
            <a:endParaRPr kumimoji="1" lang="en-US" altLang="zh-CN" dirty="0"/>
          </a:p>
          <a:p>
            <a:pPr lvl="1"/>
            <a:r>
              <a:rPr kumimoji="1" lang="zh-CN" altLang="en-US" dirty="0"/>
              <a:t>实现抢占</a:t>
            </a:r>
            <a:endParaRPr kumimoji="1"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SJF</a:t>
            </a:r>
            <a:r>
              <a:rPr kumimoji="1" lang="zh-CN" altLang="en-US" dirty="0"/>
              <a:t>和</a:t>
            </a:r>
            <a:r>
              <a:rPr kumimoji="1" lang="en-US" altLang="zh-CN" dirty="0"/>
              <a:t>STCF</a:t>
            </a:r>
            <a:endParaRPr kumimoji="1" lang="zh-CN" altLang="en-US" dirty="0"/>
          </a:p>
        </p:txBody>
      </p:sp>
    </p:spTree>
    <p:extLst>
      <p:ext uri="{BB962C8B-B14F-4D97-AF65-F5344CB8AC3E}">
        <p14:creationId xmlns:p14="http://schemas.microsoft.com/office/powerpoint/2010/main" val="6149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zh-CN" altLang="en-US" dirty="0"/>
              <a:t>获得进程的预期执行时间</a:t>
            </a:r>
            <a:endParaRPr kumimoji="1" lang="en-US" altLang="zh-CN" dirty="0"/>
          </a:p>
          <a:p>
            <a:pPr lvl="1"/>
            <a:r>
              <a:rPr kumimoji="1" lang="zh-CN" altLang="en-US" dirty="0"/>
              <a:t>利用</a:t>
            </a:r>
            <a:r>
              <a:rPr kumimoji="1" lang="en-US" altLang="zh-CN" dirty="0"/>
              <a:t>exec</a:t>
            </a:r>
            <a:r>
              <a:rPr kumimoji="1" lang="zh-CN" altLang="en-US" dirty="0"/>
              <a:t>系统调用传入，添加参数</a:t>
            </a:r>
            <a:r>
              <a:rPr kumimoji="1" lang="en-US" altLang="zh-CN" dirty="0"/>
              <a:t>prediction</a:t>
            </a:r>
          </a:p>
          <a:p>
            <a:pPr lvl="1"/>
            <a:r>
              <a:rPr kumimoji="1" lang="zh-CN" altLang="en-US" dirty="0"/>
              <a:t>在</a:t>
            </a:r>
            <a:r>
              <a:rPr kumimoji="1" lang="en-US" altLang="zh-CN" dirty="0"/>
              <a:t>MANAGER</a:t>
            </a:r>
            <a:r>
              <a:rPr kumimoji="1" lang="zh-CN" altLang="en-US" dirty="0"/>
              <a:t>中进行比较</a:t>
            </a:r>
            <a:endParaRPr kumimoji="1" lang="en-US" altLang="zh-CN" dirty="0"/>
          </a:p>
          <a:p>
            <a:r>
              <a:rPr kumimoji="1" lang="zh-CN" altLang="en-US" dirty="0"/>
              <a:t>计算进程的剩余时间</a:t>
            </a:r>
            <a:endParaRPr kumimoji="1" lang="en-US" altLang="zh-CN" dirty="0"/>
          </a:p>
          <a:p>
            <a:pPr lvl="1"/>
            <a:r>
              <a:rPr kumimoji="1" lang="zh-CN" altLang="en-US" dirty="0"/>
              <a:t>记录每次开始运行的时刻</a:t>
            </a:r>
            <a:endParaRPr kumimoji="1" lang="en-US" altLang="zh-CN" dirty="0"/>
          </a:p>
          <a:p>
            <a:pPr lvl="1"/>
            <a:r>
              <a:rPr kumimoji="1" lang="zh-CN" altLang="en-US" dirty="0"/>
              <a:t>停止时用上次的剩余时间减去本次执行时间</a:t>
            </a:r>
            <a:endParaRPr kumimoji="1" lang="en-US" altLang="zh-CN" dirty="0"/>
          </a:p>
          <a:p>
            <a:r>
              <a:rPr kumimoji="1" lang="zh-CN" altLang="en-US" dirty="0"/>
              <a:t>实现抢占</a:t>
            </a:r>
            <a:endParaRPr kumimoji="1" lang="en-US" altLang="zh-CN" dirty="0"/>
          </a:p>
          <a:p>
            <a:pPr lvl="1"/>
            <a:r>
              <a:rPr kumimoji="1" lang="zh-CN" altLang="en-US" dirty="0"/>
              <a:t>由于</a:t>
            </a:r>
            <a:r>
              <a:rPr kumimoji="1" lang="en-US" altLang="zh-CN" dirty="0" err="1"/>
              <a:t>fork+exec</a:t>
            </a:r>
            <a:r>
              <a:rPr kumimoji="1" lang="zh-CN" altLang="en-US" dirty="0"/>
              <a:t>机制，</a:t>
            </a:r>
            <a:r>
              <a:rPr kumimoji="1" lang="en-US" altLang="zh-CN" dirty="0" err="1"/>
              <a:t>rCore</a:t>
            </a:r>
            <a:r>
              <a:rPr kumimoji="1" lang="en-US" altLang="zh-CN" dirty="0"/>
              <a:t>-Tutorial</a:t>
            </a:r>
            <a:r>
              <a:rPr kumimoji="1" lang="zh-CN" altLang="en-US" dirty="0"/>
              <a:t>本来就实现了抢占</a:t>
            </a:r>
            <a:r>
              <a:rPr kumimoji="1" lang="en-US" altLang="zh-CN" dirty="0"/>
              <a:t>=&gt;</a:t>
            </a:r>
            <a:r>
              <a:rPr kumimoji="1" lang="zh-CN" altLang="en-US" dirty="0"/>
              <a:t>实现不抢占</a:t>
            </a:r>
            <a:endParaRPr kumimoji="1" lang="en-US" altLang="zh-CN" dirty="0"/>
          </a:p>
          <a:p>
            <a:pPr lvl="1"/>
            <a:r>
              <a:rPr kumimoji="1" lang="zh-CN" altLang="en-US" dirty="0"/>
              <a:t>标记当前运行进程，每次新进程</a:t>
            </a:r>
            <a:r>
              <a:rPr kumimoji="1" lang="en-US" altLang="zh-CN" dirty="0"/>
              <a:t>exec</a:t>
            </a:r>
            <a:r>
              <a:rPr kumimoji="1" lang="zh-CN" altLang="en-US" dirty="0"/>
              <a:t>后，重排就绪队列时，有标记的排在前面</a:t>
            </a:r>
            <a:endParaRPr kumimoji="1" lang="en-US" altLang="zh-CN" dirty="0"/>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SJF</a:t>
            </a:r>
            <a:r>
              <a:rPr kumimoji="1" lang="zh-CN" altLang="en-US" dirty="0"/>
              <a:t>和</a:t>
            </a:r>
            <a:r>
              <a:rPr kumimoji="1" lang="en-US" altLang="zh-CN" dirty="0"/>
              <a:t>STCF</a:t>
            </a:r>
            <a:endParaRPr kumimoji="1" lang="zh-CN" altLang="en-US" dirty="0"/>
          </a:p>
        </p:txBody>
      </p:sp>
      <p:pic>
        <p:nvPicPr>
          <p:cNvPr id="5" name="图片 4">
            <a:extLst>
              <a:ext uri="{FF2B5EF4-FFF2-40B4-BE49-F238E27FC236}">
                <a16:creationId xmlns:a16="http://schemas.microsoft.com/office/drawing/2014/main" id="{B84ED3D7-ECBF-4BCB-81DC-FC201A6A03BF}"/>
              </a:ext>
            </a:extLst>
          </p:cNvPr>
          <p:cNvPicPr>
            <a:picLocks noChangeAspect="1"/>
          </p:cNvPicPr>
          <p:nvPr/>
        </p:nvPicPr>
        <p:blipFill>
          <a:blip r:embed="rId2"/>
          <a:stretch>
            <a:fillRect/>
          </a:stretch>
        </p:blipFill>
        <p:spPr>
          <a:xfrm>
            <a:off x="7104521" y="1874894"/>
            <a:ext cx="4090361" cy="644247"/>
          </a:xfrm>
          <a:prstGeom prst="rect">
            <a:avLst/>
          </a:prstGeom>
        </p:spPr>
      </p:pic>
    </p:spTree>
    <p:extLst>
      <p:ext uri="{BB962C8B-B14F-4D97-AF65-F5344CB8AC3E}">
        <p14:creationId xmlns:p14="http://schemas.microsoft.com/office/powerpoint/2010/main" val="295816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962A24-D764-8442-B683-CB95C72F4E4A}"/>
              </a:ext>
            </a:extLst>
          </p:cNvPr>
          <p:cNvSpPr>
            <a:spLocks noGrp="1"/>
          </p:cNvSpPr>
          <p:nvPr>
            <p:ph idx="1"/>
          </p:nvPr>
        </p:nvSpPr>
        <p:spPr>
          <a:xfrm>
            <a:off x="835307" y="1942707"/>
            <a:ext cx="10521387" cy="3859816"/>
          </a:xfrm>
        </p:spPr>
        <p:txBody>
          <a:bodyPr>
            <a:normAutofit/>
          </a:bodyPr>
          <a:lstStyle/>
          <a:p>
            <a:r>
              <a:rPr kumimoji="1" lang="zh-CN" altLang="en-US" dirty="0"/>
              <a:t>测试</a:t>
            </a:r>
            <a:r>
              <a:rPr kumimoji="1" lang="en-US" altLang="zh-CN" dirty="0"/>
              <a:t>STCF</a:t>
            </a:r>
          </a:p>
          <a:p>
            <a:pPr lvl="1"/>
            <a:r>
              <a:rPr kumimoji="1" lang="en-US" altLang="zh-CN" dirty="0"/>
              <a:t>123</a:t>
            </a:r>
            <a:r>
              <a:rPr kumimoji="1" lang="zh-CN" altLang="en-US" dirty="0"/>
              <a:t>同时到达，</a:t>
            </a:r>
            <a:r>
              <a:rPr kumimoji="1" lang="en-US" altLang="zh-CN" dirty="0"/>
              <a:t>4</a:t>
            </a:r>
            <a:r>
              <a:rPr kumimoji="1" lang="zh-CN" altLang="en-US" dirty="0"/>
              <a:t>晚了</a:t>
            </a:r>
            <a:r>
              <a:rPr kumimoji="1" lang="en-US" altLang="zh-CN" dirty="0"/>
              <a:t>300ms</a:t>
            </a:r>
            <a:r>
              <a:rPr kumimoji="1" lang="zh-CN" altLang="en-US" dirty="0"/>
              <a:t>，</a:t>
            </a:r>
            <a:r>
              <a:rPr kumimoji="1" lang="en-US" altLang="zh-CN" dirty="0"/>
              <a:t>5</a:t>
            </a:r>
            <a:r>
              <a:rPr kumimoji="1" lang="zh-CN" altLang="en-US" dirty="0"/>
              <a:t>再晚</a:t>
            </a:r>
            <a:r>
              <a:rPr kumimoji="1" lang="en-US" altLang="zh-CN" dirty="0"/>
              <a:t>300ms</a:t>
            </a:r>
            <a:r>
              <a:rPr kumimoji="1" lang="zh-CN" altLang="en-US" dirty="0"/>
              <a:t>。</a:t>
            </a:r>
            <a:endParaRPr kumimoji="1" lang="en-US" altLang="zh-CN" dirty="0"/>
          </a:p>
          <a:p>
            <a:r>
              <a:rPr kumimoji="1" lang="zh-CN" altLang="en-US" dirty="0"/>
              <a:t>结果</a:t>
            </a:r>
            <a:endParaRPr kumimoji="1" lang="en-US" altLang="zh-CN" dirty="0"/>
          </a:p>
          <a:p>
            <a:pPr lvl="1"/>
            <a:r>
              <a:rPr kumimoji="1" lang="en-US" altLang="zh-CN" dirty="0"/>
              <a:t>sjf4</a:t>
            </a:r>
            <a:r>
              <a:rPr kumimoji="1" lang="zh-CN" altLang="en-US" dirty="0"/>
              <a:t>抢占</a:t>
            </a:r>
            <a:r>
              <a:rPr kumimoji="1" lang="en-US" altLang="zh-CN" dirty="0"/>
              <a:t>sjf3</a:t>
            </a:r>
          </a:p>
          <a:p>
            <a:pPr lvl="1"/>
            <a:r>
              <a:rPr kumimoji="1" lang="en-US" altLang="zh-CN" dirty="0"/>
              <a:t>sjf5</a:t>
            </a:r>
            <a:r>
              <a:rPr kumimoji="1" lang="zh-CN" altLang="en-US" dirty="0"/>
              <a:t>未抢占</a:t>
            </a:r>
            <a:r>
              <a:rPr kumimoji="1" lang="en-US" altLang="zh-CN" dirty="0"/>
              <a:t>sjf4</a:t>
            </a:r>
          </a:p>
          <a:p>
            <a:pPr lvl="1"/>
            <a:r>
              <a:rPr kumimoji="1" lang="zh-CN" altLang="en-US" dirty="0"/>
              <a:t>按照</a:t>
            </a:r>
            <a:r>
              <a:rPr kumimoji="1" lang="en-US" altLang="zh-CN" dirty="0"/>
              <a:t>45312</a:t>
            </a:r>
            <a:r>
              <a:rPr kumimoji="1" lang="zh-CN" altLang="en-US" dirty="0"/>
              <a:t>结束</a:t>
            </a:r>
            <a:endParaRPr kumimoji="1" lang="en-US" altLang="zh-CN" dirty="0"/>
          </a:p>
        </p:txBody>
      </p:sp>
      <p:sp>
        <p:nvSpPr>
          <p:cNvPr id="3" name="标题 2">
            <a:extLst>
              <a:ext uri="{FF2B5EF4-FFF2-40B4-BE49-F238E27FC236}">
                <a16:creationId xmlns:a16="http://schemas.microsoft.com/office/drawing/2014/main" id="{3C799438-3014-4445-8949-BD2419B1F3A5}"/>
              </a:ext>
            </a:extLst>
          </p:cNvPr>
          <p:cNvSpPr>
            <a:spLocks noGrp="1"/>
          </p:cNvSpPr>
          <p:nvPr>
            <p:ph type="title"/>
          </p:nvPr>
        </p:nvSpPr>
        <p:spPr/>
        <p:txBody>
          <a:bodyPr/>
          <a:lstStyle/>
          <a:p>
            <a:r>
              <a:rPr kumimoji="1" lang="zh-CN" altLang="en-US" dirty="0"/>
              <a:t>设计进展：</a:t>
            </a:r>
            <a:r>
              <a:rPr kumimoji="1" lang="en-US" altLang="zh-CN" dirty="0"/>
              <a:t>SJF</a:t>
            </a:r>
            <a:r>
              <a:rPr kumimoji="1" lang="zh-CN" altLang="en-US" dirty="0"/>
              <a:t>和</a:t>
            </a:r>
            <a:r>
              <a:rPr kumimoji="1" lang="en-US" altLang="zh-CN" dirty="0"/>
              <a:t>STCF</a:t>
            </a:r>
            <a:endParaRPr kumimoji="1" lang="zh-CN" altLang="en-US" dirty="0"/>
          </a:p>
        </p:txBody>
      </p:sp>
      <p:pic>
        <p:nvPicPr>
          <p:cNvPr id="5" name="图片 4">
            <a:extLst>
              <a:ext uri="{FF2B5EF4-FFF2-40B4-BE49-F238E27FC236}">
                <a16:creationId xmlns:a16="http://schemas.microsoft.com/office/drawing/2014/main" id="{A8E5A410-C4D1-4260-82B6-EEC0802CD6EB}"/>
              </a:ext>
            </a:extLst>
          </p:cNvPr>
          <p:cNvPicPr>
            <a:picLocks noChangeAspect="1"/>
          </p:cNvPicPr>
          <p:nvPr/>
        </p:nvPicPr>
        <p:blipFill>
          <a:blip r:embed="rId2"/>
          <a:stretch>
            <a:fillRect/>
          </a:stretch>
        </p:blipFill>
        <p:spPr>
          <a:xfrm>
            <a:off x="5557578" y="2076414"/>
            <a:ext cx="2215301" cy="2705171"/>
          </a:xfrm>
          <a:prstGeom prst="rect">
            <a:avLst/>
          </a:prstGeom>
        </p:spPr>
      </p:pic>
      <p:pic>
        <p:nvPicPr>
          <p:cNvPr id="7" name="图片 6">
            <a:extLst>
              <a:ext uri="{FF2B5EF4-FFF2-40B4-BE49-F238E27FC236}">
                <a16:creationId xmlns:a16="http://schemas.microsoft.com/office/drawing/2014/main" id="{354B2549-4354-42A0-B7CC-BCD1081E1751}"/>
              </a:ext>
            </a:extLst>
          </p:cNvPr>
          <p:cNvPicPr>
            <a:picLocks noChangeAspect="1"/>
          </p:cNvPicPr>
          <p:nvPr/>
        </p:nvPicPr>
        <p:blipFill>
          <a:blip r:embed="rId3"/>
          <a:stretch>
            <a:fillRect/>
          </a:stretch>
        </p:blipFill>
        <p:spPr>
          <a:xfrm>
            <a:off x="8028265" y="200677"/>
            <a:ext cx="3864530" cy="5960084"/>
          </a:xfrm>
          <a:prstGeom prst="rect">
            <a:avLst/>
          </a:prstGeom>
        </p:spPr>
      </p:pic>
    </p:spTree>
    <p:extLst>
      <p:ext uri="{BB962C8B-B14F-4D97-AF65-F5344CB8AC3E}">
        <p14:creationId xmlns:p14="http://schemas.microsoft.com/office/powerpoint/2010/main" val="1660574879"/>
      </p:ext>
    </p:extLst>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5738</TotalTime>
  <Words>1703</Words>
  <Application>Microsoft Office PowerPoint</Application>
  <PresentationFormat>宽屏</PresentationFormat>
  <Paragraphs>146</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Cambria Math</vt:lpstr>
      <vt:lpstr>Gill Sans MT</vt:lpstr>
      <vt:lpstr>Wingdings 2</vt:lpstr>
      <vt:lpstr>清华简约主题-扁平-16:9</vt:lpstr>
      <vt:lpstr>rCore-Tutorial操作系统中进程调度算法的设计与实现 毕业设计中期汇报</vt:lpstr>
      <vt:lpstr>设计简述</vt:lpstr>
      <vt:lpstr>设计任务</vt:lpstr>
      <vt:lpstr>设计进展</vt:lpstr>
      <vt:lpstr>设计进展</vt:lpstr>
      <vt:lpstr>设计进展：fcfs和rr</vt:lpstr>
      <vt:lpstr>设计进展：SJF和STCF</vt:lpstr>
      <vt:lpstr>设计进展：SJF和STCF</vt:lpstr>
      <vt:lpstr>设计进展：SJF和STCF</vt:lpstr>
      <vt:lpstr>设计进展：HRRN</vt:lpstr>
      <vt:lpstr>设计进展：MLFQ</vt:lpstr>
      <vt:lpstr>设计进展：MLFQ</vt:lpstr>
      <vt:lpstr>设计进展：MLFQ</vt:lpstr>
      <vt:lpstr>设计进展：Lottery和Stride</vt:lpstr>
      <vt:lpstr>设计进展：Lottery和Stride</vt:lpstr>
      <vt:lpstr>设计进展：Lottery和Stride</vt:lpstr>
      <vt:lpstr>设计进展：实时调度</vt:lpstr>
      <vt:lpstr>设计进展：RMS</vt:lpstr>
      <vt:lpstr>设计进展：RMS</vt:lpstr>
      <vt:lpstr>设计进展：RMS</vt:lpstr>
      <vt:lpstr>设计进展：EDF</vt:lpstr>
      <vt:lpstr>设计进展：EDF</vt:lpstr>
      <vt:lpstr>下阶段规划</vt:lpstr>
      <vt:lpstr>未来任务</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Ma Siyuan</cp:lastModifiedBy>
  <cp:revision>1335</cp:revision>
  <cp:lastPrinted>2020-04-04T02:50:47Z</cp:lastPrinted>
  <dcterms:created xsi:type="dcterms:W3CDTF">2020-01-04T07:43:38Z</dcterms:created>
  <dcterms:modified xsi:type="dcterms:W3CDTF">2022-04-06T07:15:17Z</dcterms:modified>
</cp:coreProperties>
</file>