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39"/>
  </p:notesMasterIdLst>
  <p:sldIdLst>
    <p:sldId id="270" r:id="rId2"/>
    <p:sldId id="283" r:id="rId3"/>
    <p:sldId id="277" r:id="rId4"/>
    <p:sldId id="305" r:id="rId5"/>
    <p:sldId id="284" r:id="rId6"/>
    <p:sldId id="287" r:id="rId7"/>
    <p:sldId id="306" r:id="rId8"/>
    <p:sldId id="307" r:id="rId9"/>
    <p:sldId id="308" r:id="rId10"/>
    <p:sldId id="312" r:id="rId11"/>
    <p:sldId id="288" r:id="rId12"/>
    <p:sldId id="289" r:id="rId13"/>
    <p:sldId id="291" r:id="rId14"/>
    <p:sldId id="311" r:id="rId15"/>
    <p:sldId id="292" r:id="rId16"/>
    <p:sldId id="295" r:id="rId17"/>
    <p:sldId id="296" r:id="rId18"/>
    <p:sldId id="299" r:id="rId19"/>
    <p:sldId id="302" r:id="rId20"/>
    <p:sldId id="309" r:id="rId21"/>
    <p:sldId id="290" r:id="rId22"/>
    <p:sldId id="293" r:id="rId23"/>
    <p:sldId id="319" r:id="rId24"/>
    <p:sldId id="297" r:id="rId25"/>
    <p:sldId id="300" r:id="rId26"/>
    <p:sldId id="301" r:id="rId27"/>
    <p:sldId id="303" r:id="rId28"/>
    <p:sldId id="310" r:id="rId29"/>
    <p:sldId id="313" r:id="rId30"/>
    <p:sldId id="314" r:id="rId31"/>
    <p:sldId id="315" r:id="rId32"/>
    <p:sldId id="316" r:id="rId33"/>
    <p:sldId id="317" r:id="rId34"/>
    <p:sldId id="320" r:id="rId35"/>
    <p:sldId id="285" r:id="rId36"/>
    <p:sldId id="318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/>
    <p:restoredTop sz="86378"/>
  </p:normalViewPr>
  <p:slideViewPr>
    <p:cSldViewPr snapToGrid="0" snapToObjects="1">
      <p:cViewPr varScale="1">
        <p:scale>
          <a:sx n="90" d="100"/>
          <a:sy n="90" d="100"/>
        </p:scale>
        <p:origin x="336" y="45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cap="none" dirty="0" err="1"/>
              <a:t>rCore</a:t>
            </a:r>
            <a:r>
              <a:rPr kumimoji="1" lang="en-US" altLang="zh-CN" cap="none" dirty="0"/>
              <a:t>-Tutorial</a:t>
            </a:r>
            <a:r>
              <a:rPr kumimoji="1" lang="zh-CN" altLang="en-US" cap="none" dirty="0"/>
              <a:t>操作系统中</a:t>
            </a:r>
            <a:r>
              <a:rPr kumimoji="1" lang="zh-CN" altLang="en-US" dirty="0"/>
              <a:t>进程调度算法的设计与实现</a:t>
            </a:r>
            <a:br>
              <a:rPr kumimoji="1" lang="en-US" altLang="zh-CN" dirty="0"/>
            </a:br>
            <a:r>
              <a:rPr kumimoji="1" lang="zh-CN" altLang="en-US" sz="2400" dirty="0"/>
              <a:t>毕业论文答辩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马思源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10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批处理系统：主要耗时为处理器计算，可以预知执行时间。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SJF, STCF, HRRN</a:t>
            </a:r>
          </a:p>
          <a:p>
            <a:r>
              <a:rPr kumimoji="1" lang="zh-CN" altLang="en-US" dirty="0"/>
              <a:t>交互式系统：无法再去预知执行时间，需要能够根据进程的动态运行状态进行调整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MQ, MLFQ, Lottery,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Stride</a:t>
            </a:r>
          </a:p>
          <a:p>
            <a:r>
              <a:rPr kumimoji="1" lang="zh-CN" altLang="en-US" dirty="0"/>
              <a:t>实时计算机系统：要求计算机能够在给定时间内对外部要求作出反应。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RMS, EDF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单核进程调度算法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17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最短作业优先（</a:t>
            </a:r>
            <a:r>
              <a:rPr kumimoji="1" lang="en-US" altLang="zh-CN" dirty="0"/>
              <a:t>SJF</a:t>
            </a:r>
            <a:r>
              <a:rPr kumimoji="1" lang="zh-CN" altLang="en-US" dirty="0"/>
              <a:t>）调度算法选择预期执行时间最短的进程执行。</a:t>
            </a:r>
            <a:endParaRPr kumimoji="1" lang="en-US" altLang="zh-CN" dirty="0"/>
          </a:p>
          <a:p>
            <a:r>
              <a:rPr kumimoji="1" lang="zh-CN" altLang="en-US" dirty="0"/>
              <a:t>最短完成时间优先（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）是可抢占的</a:t>
            </a:r>
            <a:r>
              <a:rPr kumimoji="1" lang="en-US" altLang="zh-CN" dirty="0"/>
              <a:t>SJF</a:t>
            </a:r>
            <a:r>
              <a:rPr kumimoji="1" lang="zh-CN" altLang="en-US" dirty="0"/>
              <a:t>版本。当一个比当前运行进程剩余时间更短的任务到来，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会抢占当前运行进程。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获得进程的预期执行时间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实现抢占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批处理系统的调度 </a:t>
            </a:r>
            <a:r>
              <a:rPr kumimoji="1" lang="en-US" altLang="zh-CN" dirty="0"/>
              <a:t>SJF&amp;STCF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获得进程的预期执行时间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</a:t>
            </a:r>
            <a:r>
              <a:rPr kumimoji="1" lang="en-US" altLang="zh-CN" dirty="0"/>
              <a:t>exec</a:t>
            </a:r>
            <a:r>
              <a:rPr kumimoji="1" lang="zh-CN" altLang="en-US" dirty="0"/>
              <a:t>系统调用在创建时由用户传入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剩余时间通过每次执行时间的记录来计算</a:t>
            </a:r>
            <a:endParaRPr kumimoji="1" lang="en-US" altLang="zh-CN" dirty="0"/>
          </a:p>
          <a:p>
            <a:r>
              <a:rPr kumimoji="1" lang="zh-CN" altLang="en-US" dirty="0"/>
              <a:t>实现抢占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</a:t>
            </a:r>
            <a:r>
              <a:rPr kumimoji="1" lang="en-US" altLang="zh-CN" dirty="0" err="1"/>
              <a:t>fork+exec</a:t>
            </a:r>
            <a:r>
              <a:rPr kumimoji="1" lang="zh-CN" altLang="en-US" dirty="0"/>
              <a:t>机制，</a:t>
            </a:r>
            <a:r>
              <a:rPr kumimoji="1" lang="en-US" altLang="zh-CN" dirty="0" err="1"/>
              <a:t>rCore</a:t>
            </a:r>
            <a:r>
              <a:rPr kumimoji="1" lang="en-US" altLang="zh-CN" dirty="0"/>
              <a:t>-Tutorial</a:t>
            </a:r>
            <a:r>
              <a:rPr kumimoji="1" lang="zh-CN" altLang="en-US" dirty="0"/>
              <a:t>本来就实现了抢占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实现不抢占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标记当前运行进程，每次新进程</a:t>
            </a:r>
            <a:r>
              <a:rPr kumimoji="1" lang="en-US" altLang="zh-CN" dirty="0"/>
              <a:t>exec</a:t>
            </a:r>
            <a:r>
              <a:rPr kumimoji="1" lang="zh-CN" altLang="en-US" dirty="0"/>
              <a:t>后，重排就绪队列时，有标记的排在前面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批处理系统的调度 </a:t>
            </a:r>
            <a:r>
              <a:rPr kumimoji="1" lang="en-US" altLang="zh-CN" dirty="0"/>
              <a:t>SJF&amp;STCF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4ED3D7-ECBF-4BCB-81DC-FC201A6A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21" y="1874894"/>
            <a:ext cx="4090361" cy="6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6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962A24-D764-8442-B683-CB95C72F4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307" y="1971961"/>
                <a:ext cx="10521387" cy="3859816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由于</a:t>
                </a:r>
                <a:r>
                  <a:rPr kumimoji="1" lang="en-US" altLang="zh-CN" dirty="0"/>
                  <a:t>SJF</a:t>
                </a:r>
                <a:r>
                  <a:rPr kumimoji="1" lang="zh-CN" altLang="en-US" dirty="0"/>
                  <a:t>的判断标准比较单调，在其基础上改进得到最高响应比优先调度算法（</a:t>
                </a:r>
                <a:r>
                  <a:rPr kumimoji="1" lang="en-US" altLang="zh-CN" dirty="0"/>
                  <a:t>HRRN</a:t>
                </a:r>
                <a:r>
                  <a:rPr kumimoji="1" lang="zh-CN" altLang="en-US" dirty="0"/>
                  <a:t>），即选择就绪队列中响应比</a:t>
                </a: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值最高的进程：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	w: </a:t>
                </a:r>
                <a:r>
                  <a:rPr kumimoji="1" lang="zh-CN" altLang="en-US" dirty="0"/>
                  <a:t>等待时间</a:t>
                </a:r>
                <a:r>
                  <a:rPr kumimoji="1" lang="en-US" altLang="zh-CN" dirty="0"/>
                  <a:t>(waiting time); s: </a:t>
                </a:r>
                <a:r>
                  <a:rPr kumimoji="1" lang="zh-CN" altLang="en-US" dirty="0"/>
                  <a:t>执行时间</a:t>
                </a:r>
                <a:r>
                  <a:rPr kumimoji="1" lang="en-US" altLang="zh-CN" dirty="0"/>
                  <a:t>(service time).</a:t>
                </a:r>
              </a:p>
              <a:p>
                <a:r>
                  <a:rPr kumimoji="1" lang="zh-CN" altLang="en-US" dirty="0"/>
                  <a:t>不采用浮点运算，比较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pl-PL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pl-PL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pl-PL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pl-PL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962A24-D764-8442-B683-CB95C72F4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307" y="1971961"/>
                <a:ext cx="10521387" cy="3859816"/>
              </a:xfrm>
              <a:blipFill>
                <a:blip r:embed="rId2"/>
                <a:stretch>
                  <a:fillRect l="-232" t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批处理系统的调度 </a:t>
            </a:r>
            <a:r>
              <a:rPr kumimoji="1" lang="en-US" altLang="zh-CN" dirty="0"/>
              <a:t>HRRN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多级队列调度（</a:t>
            </a:r>
            <a:r>
              <a:rPr kumimoji="1" lang="en-US" altLang="zh-CN" dirty="0"/>
              <a:t>Multi-level Queue</a:t>
            </a:r>
            <a:r>
              <a:rPr kumimoji="1" lang="zh-CN" altLang="en-US" dirty="0"/>
              <a:t>）算法将就绪队列分成多个单独队列，根据进程的属性为其分配一个固定的优先级，再按照优先级放入对应的分就绪队列中。</a:t>
            </a:r>
            <a:endParaRPr kumimoji="1" lang="en-US" altLang="zh-CN" dirty="0"/>
          </a:p>
          <a:p>
            <a:r>
              <a:rPr kumimoji="1" lang="zh-CN" altLang="en-US" dirty="0"/>
              <a:t>每个队列内部单独调度，队列间按照优先级进行抢占式调度。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添加新的系统调用</a:t>
            </a:r>
            <a:r>
              <a:rPr kumimoji="1" lang="en-US" altLang="zh-CN" dirty="0" err="1"/>
              <a:t>sys_set_priority</a:t>
            </a:r>
            <a:r>
              <a:rPr kumimoji="1" lang="zh-CN" altLang="en-US" dirty="0"/>
              <a:t>来让用户程序有方法设置进程的优先级。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交互式系统的调度 </a:t>
            </a:r>
            <a:r>
              <a:rPr kumimoji="1" lang="en-US" altLang="zh-CN" dirty="0"/>
              <a:t>MQ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1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88370"/>
            <a:ext cx="10521387" cy="4470204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多级反馈队列（</a:t>
            </a:r>
            <a:r>
              <a:rPr kumimoji="1" lang="en-US" altLang="zh-CN" dirty="0"/>
              <a:t>MLFQ</a:t>
            </a:r>
            <a:r>
              <a:rPr kumimoji="1" lang="zh-CN" altLang="en-US" dirty="0"/>
              <a:t>）调度算法允许进程在队列之间迁移，具有可变优先级。其基本原则是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创建进程并让进程首次进入就绪队列时，设置进程的优先级为最高优先级，进入最高队列。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进程用完其时间配额后，就会降低其优先级。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经过一段时间后，将所有就绪进程设回最高优先级，加回最高队列。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交互式系统的调度 </a:t>
            </a:r>
            <a:r>
              <a:rPr kumimoji="1" lang="en-US" altLang="zh-CN" dirty="0"/>
              <a:t>MLFQ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B04E9-E569-4303-9B0E-1B00D362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53" y="3692848"/>
            <a:ext cx="5540974" cy="12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5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公平共享（</a:t>
            </a:r>
            <a:r>
              <a:rPr kumimoji="1" lang="en-US" altLang="zh-CN" dirty="0"/>
              <a:t>FSS</a:t>
            </a:r>
            <a:r>
              <a:rPr kumimoji="1" lang="zh-CN" altLang="en-US" dirty="0"/>
              <a:t>）调度：基于每个进程的优先级，分配给该进程同比例的处理器执行时间</a:t>
            </a:r>
            <a:endParaRPr kumimoji="1" lang="en-US" altLang="zh-CN" dirty="0"/>
          </a:p>
          <a:p>
            <a:r>
              <a:rPr kumimoji="1" lang="en-US" altLang="zh-CN" dirty="0"/>
              <a:t>Lottery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Stride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彩票调度（</a:t>
            </a:r>
            <a:r>
              <a:rPr kumimoji="1" lang="en-US" altLang="zh-CN" dirty="0"/>
              <a:t>Lottery Scheduling</a:t>
            </a:r>
            <a:r>
              <a:rPr kumimoji="1" lang="zh-CN" altLang="en-US" dirty="0"/>
              <a:t>）：给每个进程发彩票，进程优先级越高，所得到的彩票就越多；然后每次调度，举行一次彩票抽奖，抽出来的号属于哪个进程，哪个进程就能运行。</a:t>
            </a:r>
            <a:endParaRPr kumimoji="1" lang="en-US" altLang="zh-CN" dirty="0"/>
          </a:p>
          <a:p>
            <a:r>
              <a:rPr kumimoji="1" lang="zh-CN" altLang="en-US" dirty="0"/>
              <a:t>步长调度（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）：每个进程有一个优先级反比的步长（</a:t>
            </a:r>
            <a:r>
              <a:rPr kumimoji="1" lang="en-US" altLang="zh-CN" dirty="0"/>
              <a:t>Stride</a:t>
            </a:r>
            <a:r>
              <a:rPr kumimoji="1" lang="zh-CN" altLang="en-US" dirty="0"/>
              <a:t>）属性值，操作系统会定期记录每个进程的总步长，即行程（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），并选择拥有最小行程值的进程运行。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交互式系统的调度 </a:t>
            </a:r>
            <a:r>
              <a:rPr kumimoji="1" lang="en-US" altLang="zh-CN" dirty="0"/>
              <a:t>FSS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1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507852"/>
            <a:ext cx="10521387" cy="42946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Lottery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rust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no_std</a:t>
            </a:r>
            <a:r>
              <a:rPr kumimoji="1" lang="zh-CN" altLang="en-US" dirty="0"/>
              <a:t>随机数生成器生成总数范围内的随机数模拟彩票抽取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交互式系统的</a:t>
            </a:r>
            <a:r>
              <a:rPr kumimoji="1" lang="zh-CN" altLang="en-US" cap="none" dirty="0"/>
              <a:t>调度 </a:t>
            </a:r>
            <a:r>
              <a:rPr kumimoji="1" lang="en-US" altLang="zh-CN" cap="none" dirty="0"/>
              <a:t>Lottery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BD8803-20D2-4EB3-A450-AA862C5D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46" y="2648232"/>
            <a:ext cx="5312368" cy="20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单调速率（</a:t>
            </a:r>
            <a:r>
              <a:rPr kumimoji="1" lang="en-US" altLang="zh-CN" dirty="0"/>
              <a:t>RMS</a:t>
            </a:r>
            <a:r>
              <a:rPr kumimoji="1" lang="zh-CN" altLang="en-US" dirty="0"/>
              <a:t>）调度算法采用抢占的、静态优先级的策略，调度周期性任务。</a:t>
            </a:r>
          </a:p>
          <a:p>
            <a:r>
              <a:rPr kumimoji="1" lang="zh-CN" altLang="en-US" dirty="0"/>
              <a:t>周期短的进程以高优先级率先被调度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由于</a:t>
            </a:r>
            <a:r>
              <a:rPr kumimoji="1" lang="en-US" altLang="zh-CN" dirty="0"/>
              <a:t>RMS</a:t>
            </a:r>
            <a:r>
              <a:rPr kumimoji="1" lang="zh-CN" altLang="en-US" dirty="0"/>
              <a:t>处理周期性任务，类比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exec</a:t>
            </a:r>
            <a:r>
              <a:rPr kumimoji="1" lang="zh-CN" altLang="en-US" dirty="0"/>
              <a:t>时传入任务的周期，按照周期大小排序就绪队列选择执行。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实时计算机系统的调度 </a:t>
            </a:r>
            <a:r>
              <a:rPr kumimoji="1" lang="en-US" altLang="zh-CN" dirty="0"/>
              <a:t>RMS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16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76259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最早截止期限优先（</a:t>
            </a:r>
            <a:r>
              <a:rPr kumimoji="1" lang="en-US" altLang="zh-CN" dirty="0"/>
              <a:t>EDF</a:t>
            </a:r>
            <a:r>
              <a:rPr kumimoji="1" lang="zh-CN" altLang="en-US" dirty="0"/>
              <a:t>）调度根据截止期限动态分配优先级。截止期限越早，优先级越高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将进程到达时间和</a:t>
            </a:r>
            <a:r>
              <a:rPr kumimoji="1" lang="en-US" altLang="zh-CN" dirty="0"/>
              <a:t>exec</a:t>
            </a:r>
            <a:r>
              <a:rPr kumimoji="1" lang="zh-CN" altLang="en-US" dirty="0"/>
              <a:t>传入的截止时间加和得到</a:t>
            </a:r>
            <a:r>
              <a:rPr kumimoji="1" lang="en-US" altLang="zh-CN" dirty="0"/>
              <a:t>deadline</a:t>
            </a:r>
            <a:r>
              <a:rPr kumimoji="1" lang="zh-CN" altLang="en-US" dirty="0"/>
              <a:t>，最小者优先被调度。</a:t>
            </a:r>
            <a:endParaRPr kumimoji="1" lang="en-US" altLang="zh-CN" dirty="0"/>
          </a:p>
          <a:p>
            <a:r>
              <a:rPr kumimoji="1" lang="zh-CN" altLang="en-US" dirty="0"/>
              <a:t>为了体现周期任务的</a:t>
            </a:r>
            <a:r>
              <a:rPr kumimoji="1" lang="en-US" altLang="zh-CN" dirty="0" err="1"/>
              <a:t>ddl</a:t>
            </a:r>
            <a:r>
              <a:rPr kumimoji="1" lang="zh-CN" altLang="en-US" dirty="0"/>
              <a:t>变化，添加新的系统调用</a:t>
            </a:r>
            <a:r>
              <a:rPr kumimoji="1" lang="en-US" altLang="zh-CN" dirty="0" err="1"/>
              <a:t>sys_cycle</a:t>
            </a:r>
            <a:r>
              <a:rPr kumimoji="1" lang="zh-CN" altLang="en-US" dirty="0"/>
              <a:t>，用于执行周期任务，同步增加</a:t>
            </a:r>
            <a:r>
              <a:rPr kumimoji="1" lang="en-US" altLang="zh-CN" dirty="0" err="1"/>
              <a:t>ddl</a:t>
            </a:r>
            <a:r>
              <a:rPr kumimoji="1" lang="zh-CN" altLang="en-US" dirty="0"/>
              <a:t>和定时器。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实时计算机系统的调度 </a:t>
            </a:r>
            <a:r>
              <a:rPr kumimoji="1" lang="en-US" altLang="zh-CN" dirty="0"/>
              <a:t>EDF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54171F-2A63-45A8-9433-C98DB52D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00" y="4075987"/>
            <a:ext cx="6237677" cy="18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一、引言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cap="none" dirty="0"/>
              <a:t>四、进程调度算法的测试、分析与比较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01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测试</a:t>
            </a:r>
            <a:r>
              <a:rPr kumimoji="1" lang="en-US" altLang="zh-CN" dirty="0"/>
              <a:t>STCF</a:t>
            </a:r>
            <a:r>
              <a:rPr kumimoji="1" lang="zh-CN" altLang="en-US" dirty="0"/>
              <a:t>的抢占</a:t>
            </a:r>
            <a:endParaRPr kumimoji="1" lang="en-US" altLang="zh-CN" dirty="0"/>
          </a:p>
          <a:p>
            <a:r>
              <a:rPr kumimoji="1" lang="zh-CN" altLang="en-US" dirty="0"/>
              <a:t>结果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sjf4</a:t>
            </a:r>
            <a:r>
              <a:rPr kumimoji="1" lang="zh-CN" altLang="en-US" dirty="0"/>
              <a:t>抢占</a:t>
            </a:r>
            <a:r>
              <a:rPr kumimoji="1" lang="en-US" altLang="zh-CN" dirty="0"/>
              <a:t>sjf3</a:t>
            </a:r>
          </a:p>
          <a:p>
            <a:pPr lvl="1"/>
            <a:r>
              <a:rPr kumimoji="1" lang="en-US" altLang="zh-CN" dirty="0"/>
              <a:t>sjf5</a:t>
            </a:r>
            <a:r>
              <a:rPr kumimoji="1" lang="zh-CN" altLang="en-US" dirty="0"/>
              <a:t>未抢占</a:t>
            </a:r>
            <a:r>
              <a:rPr kumimoji="1" lang="en-US" altLang="zh-CN" dirty="0"/>
              <a:t>sjf4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SJF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STCF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E5A410-C4D1-4260-82B6-EEC0802C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78" y="2076414"/>
            <a:ext cx="2215301" cy="27051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4B2549-4354-42A0-B7CC-BCD1081E1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5" y="200677"/>
            <a:ext cx="3864530" cy="59600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8DEAEC-D326-4A7D-D08B-2773B0F29968}"/>
              </a:ext>
            </a:extLst>
          </p:cNvPr>
          <p:cNvSpPr/>
          <p:nvPr/>
        </p:nvSpPr>
        <p:spPr>
          <a:xfrm>
            <a:off x="8028265" y="1271682"/>
            <a:ext cx="3011147" cy="95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7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08624"/>
            <a:ext cx="9713599" cy="3859816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测例包括三个任务，利用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sleep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系统调用采取睡眠唤醒方式模拟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IO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交互。任务一为单纯的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计算型；任务二在前半部分为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计算，之后变为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交互型；任务三则为交互型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按照两个队列的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MQ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算法，</a:t>
            </a:r>
            <a:r>
              <a:rPr lang="zh-CN" altLang="en-US" dirty="0">
                <a:latin typeface="Times New Roman" panose="02020603050405020304" pitchFamily="18" charset="0"/>
              </a:rPr>
              <a:t>初始任务一二置于后台队列，任务三置于前台队列。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kumimoji="1" lang="zh-CN" altLang="en-US" dirty="0">
                <a:latin typeface="Times New Roman" panose="02020603050405020304" pitchFamily="18" charset="0"/>
              </a:rPr>
              <a:t>即使任务二转为了交互型，但仍和任务一同等优先级。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任务二被唤醒后，既无法抢占任务三，甚至在任务三睡眠后也可能无法优于任务一得到响应</a:t>
            </a:r>
            <a:endParaRPr lang="zh-CN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MQ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MLFQ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4DFDA9-13F2-72D2-7790-AEE5DA2A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48" y="3429000"/>
            <a:ext cx="2019353" cy="2378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9E9302-45F0-799A-59F5-B65D74A6E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468" y="3589257"/>
            <a:ext cx="1948594" cy="20084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22FC9C-E8A3-BAFB-69A6-8C69D11129B3}"/>
              </a:ext>
            </a:extLst>
          </p:cNvPr>
          <p:cNvSpPr/>
          <p:nvPr/>
        </p:nvSpPr>
        <p:spPr>
          <a:xfrm>
            <a:off x="6842947" y="3628913"/>
            <a:ext cx="2019353" cy="946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31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08624"/>
            <a:ext cx="9713599" cy="3859816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对于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MLFQ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算法，在任务二是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计算型时，和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MQ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基本一致，优先级下降比较慢的任务三会在每次唤醒时优先执行。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当任务二状态转换后，优先级的一般顺序基本是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3&gt;2&gt;1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，因此任务三仍会优先执行，但任务二则能先于一被响应。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当进程优先级重置后，同为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I/O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型的任务二三回到了同一起跑线，因此或许还会出现任务二能够抢占任务三得到响应的现象，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MQ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MLFQ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2A5F80-1483-5480-398D-94397901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35" y="4015159"/>
            <a:ext cx="1959480" cy="14532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719271-2B81-0C77-F3B3-53F64FFF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30" y="3729401"/>
            <a:ext cx="2024796" cy="2024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C1232A-1D74-54F1-AADF-68BB555FA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08" y="3782269"/>
            <a:ext cx="1970366" cy="183429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6DB9A7-08DB-8E43-59EA-50BD67CB50D5}"/>
              </a:ext>
            </a:extLst>
          </p:cNvPr>
          <p:cNvSpPr/>
          <p:nvPr/>
        </p:nvSpPr>
        <p:spPr>
          <a:xfrm>
            <a:off x="7040236" y="4063327"/>
            <a:ext cx="1916040" cy="678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309790-E3CF-2D94-70CE-755EFE9E0999}"/>
              </a:ext>
            </a:extLst>
          </p:cNvPr>
          <p:cNvSpPr/>
          <p:nvPr/>
        </p:nvSpPr>
        <p:spPr>
          <a:xfrm>
            <a:off x="4590427" y="3845324"/>
            <a:ext cx="1907264" cy="105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7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测试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期望一定时间内本进程得到的运行次数与</a:t>
            </a:r>
            <a:r>
              <a:rPr kumimoji="1" lang="en-US" altLang="zh-CN" dirty="0"/>
              <a:t>priority</a:t>
            </a:r>
            <a:r>
              <a:rPr kumimoji="1" lang="zh-CN" altLang="en-US" dirty="0"/>
              <a:t>成正比</a:t>
            </a:r>
            <a:endParaRPr kumimoji="1" lang="en-US" altLang="zh-CN" dirty="0"/>
          </a:p>
          <a:p>
            <a:r>
              <a:rPr kumimoji="1" lang="en-US" altLang="zh-CN" dirty="0"/>
              <a:t>Lottery</a:t>
            </a:r>
          </a:p>
          <a:p>
            <a:pPr lvl="1"/>
            <a:r>
              <a:rPr kumimoji="1" lang="zh-CN" altLang="en-US" dirty="0"/>
              <a:t>基本合理，但由于随机数的不确定性波动较大</a:t>
            </a:r>
            <a:endParaRPr kumimoji="1" lang="en-US" altLang="zh-CN" dirty="0"/>
          </a:p>
          <a:p>
            <a:r>
              <a:rPr kumimoji="1" lang="en-US" altLang="zh-CN" dirty="0"/>
              <a:t>Stride</a:t>
            </a:r>
          </a:p>
          <a:p>
            <a:pPr lvl="1"/>
            <a:r>
              <a:rPr kumimoji="1" lang="en-US" altLang="zh-CN" dirty="0"/>
              <a:t>4000ms</a:t>
            </a:r>
            <a:r>
              <a:rPr kumimoji="1" lang="zh-CN" altLang="en-US" dirty="0"/>
              <a:t>的结果即很符合期望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en-US" altLang="zh-CN" cap="none" dirty="0"/>
              <a:t>ottery</a:t>
            </a:r>
            <a:r>
              <a:rPr kumimoji="1" lang="zh-CN" altLang="en-US" cap="none" dirty="0"/>
              <a:t>和</a:t>
            </a:r>
            <a:r>
              <a:rPr kumimoji="1" lang="en-US" altLang="zh-CN" cap="none" dirty="0"/>
              <a:t>Stride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7F362-C616-4862-B1A8-ACC2F714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49" y="2352872"/>
            <a:ext cx="4356831" cy="2021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56B593-D16D-454A-871B-CD5B3DB8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49" y="90261"/>
            <a:ext cx="4286640" cy="2021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DA5C06-A6B1-42AB-AC17-613633F06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905" y="4708480"/>
            <a:ext cx="4495918" cy="10940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4974BBF-BE60-455A-C9F9-FE438497AE9F}"/>
              </a:ext>
            </a:extLst>
          </p:cNvPr>
          <p:cNvSpPr/>
          <p:nvPr/>
        </p:nvSpPr>
        <p:spPr>
          <a:xfrm>
            <a:off x="10621574" y="4615482"/>
            <a:ext cx="1432706" cy="1270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79C823-DB2D-D4F9-FF5E-30AA814E6638}"/>
              </a:ext>
            </a:extLst>
          </p:cNvPr>
          <p:cNvSpPr/>
          <p:nvPr/>
        </p:nvSpPr>
        <p:spPr>
          <a:xfrm>
            <a:off x="10272781" y="1150570"/>
            <a:ext cx="1432706" cy="96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40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608624"/>
            <a:ext cx="6504115" cy="2666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测试</a:t>
            </a:r>
            <a:r>
              <a:rPr kumimoji="1" lang="en-US" altLang="zh-CN" dirty="0">
                <a:solidFill>
                  <a:schemeClr val="tx1"/>
                </a:solidFill>
              </a:rPr>
              <a:t>rms1</a:t>
            </a:r>
            <a:r>
              <a:rPr kumimoji="1" lang="zh-CN" altLang="en-US" dirty="0">
                <a:solidFill>
                  <a:schemeClr val="tx1"/>
                </a:solidFill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</a:rPr>
              <a:t>两个周期任务，周期为</a:t>
            </a:r>
            <a:r>
              <a:rPr kumimoji="1" lang="en-US" altLang="zh-CN" dirty="0">
                <a:solidFill>
                  <a:schemeClr val="tx1"/>
                </a:solidFill>
              </a:rPr>
              <a:t>2000</a:t>
            </a:r>
            <a:r>
              <a:rPr kumimoji="1" lang="zh-CN" altLang="en-US" dirty="0">
                <a:solidFill>
                  <a:schemeClr val="tx1"/>
                </a:solidFill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</a:rPr>
              <a:t>1000</a:t>
            </a:r>
            <a:r>
              <a:rPr kumimoji="1" lang="zh-CN" altLang="en-US" dirty="0">
                <a:solidFill>
                  <a:schemeClr val="tx1"/>
                </a:solidFill>
              </a:rPr>
              <a:t>；每周期运行时长</a:t>
            </a:r>
            <a:r>
              <a:rPr kumimoji="1" lang="en-US" altLang="zh-CN" dirty="0">
                <a:solidFill>
                  <a:schemeClr val="tx1"/>
                </a:solidFill>
              </a:rPr>
              <a:t>800</a:t>
            </a:r>
            <a:r>
              <a:rPr kumimoji="1" lang="zh-CN" altLang="en-US" dirty="0">
                <a:solidFill>
                  <a:schemeClr val="tx1"/>
                </a:solidFill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</a:rPr>
              <a:t>500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</a:rPr>
              <a:t>对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进行抢占，实现正常调度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RMS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EDF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9CCC14-D896-45F8-9068-1D6B9F3F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997" y="642341"/>
            <a:ext cx="2460236" cy="2601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DAC45E-AC51-4489-9CD9-A8827B677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98" b="52990"/>
          <a:stretch/>
        </p:blipFill>
        <p:spPr>
          <a:xfrm>
            <a:off x="7706436" y="3429000"/>
            <a:ext cx="4244348" cy="21614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E3EE63-30AD-9008-142C-46F8D632F803}"/>
              </a:ext>
            </a:extLst>
          </p:cNvPr>
          <p:cNvSpPr/>
          <p:nvPr/>
        </p:nvSpPr>
        <p:spPr>
          <a:xfrm>
            <a:off x="7706436" y="4429176"/>
            <a:ext cx="3650258" cy="330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63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962A24-D764-8442-B683-CB95C72F4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307" y="1608624"/>
                <a:ext cx="6812953" cy="4193899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然而单调速率调度有一个限制，调度 </a:t>
                </a:r>
                <a:r>
                  <a:rPr kumimoji="1" lang="en-US" altLang="zh-CN" dirty="0"/>
                  <a:t>N </a:t>
                </a:r>
                <a:r>
                  <a:rPr kumimoji="1" lang="zh-CN" altLang="en-US" dirty="0"/>
                  <a:t>个进程的最坏情况下的 </a:t>
                </a:r>
                <a:r>
                  <a:rPr kumimoji="1" lang="en-US" altLang="zh-CN" dirty="0"/>
                  <a:t>CPU </a:t>
                </a:r>
                <a:r>
                  <a:rPr kumimoji="1" lang="zh-CN" altLang="en-US" dirty="0"/>
                  <a:t>利用率为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 − 1)</m:t>
                      </m:r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zh-CN" altLang="en-US" dirty="0"/>
                  <a:t>如果超过了这个值，</a:t>
                </a:r>
                <a:r>
                  <a:rPr kumimoji="1" lang="en-US" altLang="zh-CN" dirty="0"/>
                  <a:t>RMS</a:t>
                </a:r>
                <a:r>
                  <a:rPr kumimoji="1" lang="zh-CN" altLang="en-US" dirty="0"/>
                  <a:t>不能保证他们一定能被调度。</a:t>
                </a:r>
                <a:endParaRPr kumimoji="1" lang="en-US" altLang="zh-CN" dirty="0"/>
              </a:p>
              <a:p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dirty="0">
                    <a:solidFill>
                      <a:schemeClr val="tx1"/>
                    </a:solidFill>
                  </a:rPr>
                  <a:t>rms2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同样要求抢占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rms1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，但此时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已经无法按时完成。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3962A24-D764-8442-B683-CB95C72F4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307" y="1608624"/>
                <a:ext cx="6812953" cy="4193899"/>
              </a:xfrm>
              <a:blipFill>
                <a:blip r:embed="rId2"/>
                <a:stretch>
                  <a:fillRect l="-358" t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RMS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EDF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8F01FF-9ABF-45CA-827A-FC7348F1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88" y="593424"/>
            <a:ext cx="2411249" cy="26071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98FF94-E783-48AF-B8A4-5A9F3C3CA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707" y="3429000"/>
            <a:ext cx="3925871" cy="21498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6A443D-2DAC-FABC-5F4D-97818E049EDB}"/>
              </a:ext>
            </a:extLst>
          </p:cNvPr>
          <p:cNvSpPr/>
          <p:nvPr/>
        </p:nvSpPr>
        <p:spPr>
          <a:xfrm>
            <a:off x="7914707" y="5250777"/>
            <a:ext cx="3833214" cy="328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6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88" y="1608624"/>
            <a:ext cx="6504115" cy="4193899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EDF</a:t>
            </a:r>
            <a:r>
              <a:rPr kumimoji="1" lang="zh-CN" altLang="en-US" dirty="0">
                <a:solidFill>
                  <a:schemeClr val="tx1"/>
                </a:solidFill>
              </a:rPr>
              <a:t>调度测试上面提到的</a:t>
            </a:r>
            <a:r>
              <a:rPr kumimoji="1" lang="en-US" altLang="zh-CN" dirty="0">
                <a:solidFill>
                  <a:schemeClr val="tx1"/>
                </a:solidFill>
              </a:rPr>
              <a:t>rms1</a:t>
            </a:r>
            <a:r>
              <a:rPr kumimoji="1" lang="zh-CN" altLang="en-US" dirty="0">
                <a:solidFill>
                  <a:schemeClr val="tx1"/>
                </a:solidFill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</a:p>
          <a:p>
            <a:r>
              <a:rPr kumimoji="1" lang="en-US" altLang="zh-CN" dirty="0" err="1">
                <a:solidFill>
                  <a:schemeClr val="tx1"/>
                </a:solidFill>
              </a:rPr>
              <a:t>ddl</a:t>
            </a:r>
            <a:r>
              <a:rPr kumimoji="1" lang="zh-CN" altLang="en-US" dirty="0">
                <a:solidFill>
                  <a:schemeClr val="tx1"/>
                </a:solidFill>
              </a:rPr>
              <a:t>动态变化，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</a:rPr>
              <a:t>未被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</a:rPr>
              <a:t>抢占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此后则不断变换优先级，最终使得调度成功。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RMS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EDF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16C6C-09A0-46BF-AE78-4F42B22CC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4" b="52690"/>
          <a:stretch/>
        </p:blipFill>
        <p:spPr>
          <a:xfrm>
            <a:off x="7436681" y="1769411"/>
            <a:ext cx="3978550" cy="22425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D9831F-DF98-FF1B-A84B-984A8DF84C15}"/>
              </a:ext>
            </a:extLst>
          </p:cNvPr>
          <p:cNvSpPr/>
          <p:nvPr/>
        </p:nvSpPr>
        <p:spPr>
          <a:xfrm>
            <a:off x="7436681" y="2592978"/>
            <a:ext cx="3681454" cy="628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42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cap="none" dirty="0"/>
              <a:t>五、</a:t>
            </a:r>
            <a:r>
              <a:rPr lang="en-US" altLang="zh-CN" cap="none" dirty="0" err="1"/>
              <a:t>rCore</a:t>
            </a:r>
            <a:r>
              <a:rPr lang="en-US" altLang="zh-CN" cap="none" dirty="0"/>
              <a:t>-Tutorial</a:t>
            </a:r>
            <a:r>
              <a:rPr lang="zh-CN" altLang="en-US" cap="none" dirty="0"/>
              <a:t>多核扩展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265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为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的启动添加设置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smp</a:t>
            </a:r>
            <a:endParaRPr kumimoji="1" lang="en-US" altLang="zh-CN" dirty="0"/>
          </a:p>
          <a:p>
            <a:r>
              <a:rPr kumimoji="1" lang="zh-CN" altLang="en-US" dirty="0"/>
              <a:t>修改入口文件</a:t>
            </a:r>
            <a:r>
              <a:rPr kumimoji="1" lang="en-US" altLang="zh-CN" dirty="0"/>
              <a:t>entry.asm</a:t>
            </a:r>
            <a:r>
              <a:rPr kumimoji="1" lang="zh-CN" altLang="en-US" dirty="0"/>
              <a:t>，获取当前核</a:t>
            </a:r>
            <a:r>
              <a:rPr kumimoji="1" lang="en-US" altLang="zh-CN" dirty="0"/>
              <a:t>id</a:t>
            </a:r>
            <a:r>
              <a:rPr kumimoji="1" lang="zh-CN" altLang="en-US" dirty="0"/>
              <a:t>并分配各个核的启动栈</a:t>
            </a:r>
            <a:endParaRPr kumimoji="1" lang="en-US" altLang="zh-CN" dirty="0"/>
          </a:p>
          <a:p>
            <a:r>
              <a:rPr kumimoji="1" lang="en-US" altLang="zh-CN" dirty="0" err="1"/>
              <a:t>rust_main</a:t>
            </a:r>
            <a:r>
              <a:rPr kumimoji="1" lang="zh-CN" altLang="en-US" dirty="0"/>
              <a:t>中对不同核进行不同的行为设定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全局初始化工作仅一个核进行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其他核等待全局工作结束开始各自的</a:t>
            </a:r>
            <a:r>
              <a:rPr kumimoji="1" lang="en-US" altLang="zh-CN" dirty="0"/>
              <a:t>boot</a:t>
            </a:r>
          </a:p>
          <a:p>
            <a:pPr lvl="1"/>
            <a:r>
              <a:rPr kumimoji="1" lang="zh-CN" altLang="en-US" dirty="0"/>
              <a:t>使用原子变量同步信息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多核操作系统的启动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A4BE0C-7A9C-4A90-FBCD-50F3BD0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04" y="2787104"/>
            <a:ext cx="4479589" cy="16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课题背景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04FFA75-8031-4CAC-A198-4E1591C903EB}"/>
              </a:ext>
            </a:extLst>
          </p:cNvPr>
          <p:cNvSpPr txBox="1">
            <a:spLocks/>
          </p:cNvSpPr>
          <p:nvPr/>
        </p:nvSpPr>
        <p:spPr>
          <a:xfrm>
            <a:off x="724374" y="1258357"/>
            <a:ext cx="6848659" cy="5100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992" lvl="1" indent="0">
              <a:buFont typeface="Wingdings 2" panose="05020102010507070707" pitchFamily="18" charset="2"/>
              <a:buNone/>
            </a:pPr>
            <a:endParaRPr kumimoji="1" lang="en-US" altLang="zh-CN" dirty="0"/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进程（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Process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）是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OS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对一个应用程序的一次运行过程的抽象，是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OS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进行资源分配和调度的基本单位。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OS</a:t>
            </a:r>
            <a:r>
              <a:rPr lang="zh-CN" altLang="en-US" dirty="0">
                <a:latin typeface="Times New Roman" panose="02020603050405020304" pitchFamily="18" charset="0"/>
              </a:rPr>
              <a:t>需要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以适当的方法来管理进程，调整不同进程的状态，选择分配处理机。这一过程便被称为进程调度（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Process Scheduling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），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OS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所选择的分配策略则被称为调度算法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（第三版，全称应为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rCore-Tutorial-v3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）是面向操作系统初学者使用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rust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语言编写的教学用单核操作系统</a:t>
            </a:r>
            <a:r>
              <a:rPr kumimoji="1" lang="zh-CN" altLang="en-US" b="0" i="0" dirty="0">
                <a:effectLst/>
                <a:latin typeface="Times New Roman" panose="02020603050405020304" pitchFamily="18" charset="0"/>
              </a:rPr>
              <a:t>，</a:t>
            </a:r>
            <a:r>
              <a:rPr kumimoji="1" lang="zh-CN" altLang="en-US" dirty="0"/>
              <a:t>采用时间片轮转调度算法。</a:t>
            </a:r>
            <a:endParaRPr kumimoji="1" lang="en-US" altLang="zh-CN" dirty="0"/>
          </a:p>
          <a:p>
            <a:r>
              <a:rPr kumimoji="1" lang="zh-CN" altLang="en-US" dirty="0"/>
              <a:t>相关工作：</a:t>
            </a:r>
            <a:r>
              <a:rPr kumimoji="1"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v6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是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MIT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为其操作系统课程开发的操作系统，采用多路复用、时间片轮转调度策略，使用进程锁保证多核调度的同步互斥。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AF03E-23F0-D75A-7B75-1954265A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033" y="1608624"/>
            <a:ext cx="4476453" cy="31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创建全局</a:t>
            </a:r>
            <a:r>
              <a:rPr kumimoji="1" lang="en-US" altLang="zh-CN" dirty="0"/>
              <a:t>STDOUT</a:t>
            </a:r>
            <a:r>
              <a:rPr kumimoji="1" lang="zh-CN" altLang="en-US" dirty="0"/>
              <a:t>实例并为其加锁，实现输出的互斥，避免截断现象。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由原有的单核互斥包装改为使用</a:t>
            </a:r>
            <a:r>
              <a:rPr kumimoji="1" lang="en-US" altLang="zh-CN" dirty="0"/>
              <a:t>spin</a:t>
            </a:r>
            <a:r>
              <a:rPr kumimoji="1" lang="zh-CN" altLang="en-US" dirty="0"/>
              <a:t>库的</a:t>
            </a:r>
            <a:r>
              <a:rPr kumimoji="1" lang="en-US" altLang="zh-CN" dirty="0"/>
              <a:t>Mutex</a:t>
            </a:r>
            <a:r>
              <a:rPr kumimoji="1" lang="zh-CN" altLang="en-US" dirty="0"/>
              <a:t>互斥锁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多核操作系统的启动</a:t>
            </a:r>
          </a:p>
        </p:txBody>
      </p:sp>
    </p:spTree>
    <p:extLst>
      <p:ext uri="{BB962C8B-B14F-4D97-AF65-F5344CB8AC3E}">
        <p14:creationId xmlns:p14="http://schemas.microsoft.com/office/powerpoint/2010/main" val="287857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多处理机</a:t>
            </a:r>
            <a:r>
              <a:rPr kumimoji="1" lang="en-US" altLang="zh-CN" dirty="0" err="1"/>
              <a:t>MultiProcessor</a:t>
            </a:r>
            <a:endParaRPr kumimoji="1" lang="en-US" altLang="zh-CN" dirty="0"/>
          </a:p>
          <a:p>
            <a:r>
              <a:rPr kumimoji="1" lang="zh-CN" altLang="en-US" dirty="0"/>
              <a:t>顾名思义将单核的</a:t>
            </a:r>
            <a:r>
              <a:rPr kumimoji="1" lang="en-US" altLang="zh-CN" dirty="0"/>
              <a:t>Processor</a:t>
            </a:r>
            <a:r>
              <a:rPr kumimoji="1" lang="zh-CN" altLang="en-US" dirty="0"/>
              <a:t>实例扩展为</a:t>
            </a:r>
            <a:r>
              <a:rPr kumimoji="1" lang="en-US" altLang="zh-CN" dirty="0" err="1"/>
              <a:t>Vec</a:t>
            </a:r>
            <a:r>
              <a:rPr kumimoji="1" lang="en-US" altLang="zh-CN" dirty="0"/>
              <a:t>&lt;Mutex&lt;Processor&gt;&gt;</a:t>
            </a:r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entry.asm</a:t>
            </a:r>
            <a:r>
              <a:rPr kumimoji="1" lang="zh-CN" altLang="en-US" dirty="0"/>
              <a:t>获取到的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来访问对应的处理机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进程的同时执行带来许多同步互斥问题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多核操作系统的进程管理模块</a:t>
            </a:r>
          </a:p>
        </p:txBody>
      </p:sp>
    </p:spTree>
    <p:extLst>
      <p:ext uri="{BB962C8B-B14F-4D97-AF65-F5344CB8AC3E}">
        <p14:creationId xmlns:p14="http://schemas.microsoft.com/office/powerpoint/2010/main" val="1149333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1942707"/>
            <a:ext cx="10521387" cy="38598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switch</a:t>
            </a:r>
            <a:r>
              <a:rPr kumimoji="1" lang="zh-CN" altLang="en-US" dirty="0"/>
              <a:t>是执行流切换所需的方法，分为存储当前执行流的寄存器、栈指针等核加载目标执行流的相关数据两个步骤</a:t>
            </a:r>
            <a:endParaRPr kumimoji="1" lang="en-US" altLang="zh-CN" dirty="0"/>
          </a:p>
          <a:p>
            <a:r>
              <a:rPr kumimoji="1" lang="zh-CN" altLang="en-US" dirty="0"/>
              <a:t>单核</a:t>
            </a:r>
            <a:r>
              <a:rPr lang="en-US" altLang="zh-CN" cap="none" dirty="0" err="1"/>
              <a:t>rCore</a:t>
            </a:r>
            <a:r>
              <a:rPr lang="en-US" altLang="zh-CN" cap="none" dirty="0"/>
              <a:t>-Tutorial</a:t>
            </a:r>
            <a:r>
              <a:rPr lang="zh-CN" altLang="en-US" cap="none" dirty="0"/>
              <a:t>在暂停进程时首先将进程放回就绪队列再进行</a:t>
            </a:r>
            <a:r>
              <a:rPr lang="en-US" altLang="zh-CN" cap="none" dirty="0"/>
              <a:t>switch</a:t>
            </a:r>
          </a:p>
          <a:p>
            <a:r>
              <a:rPr kumimoji="1" lang="zh-CN" altLang="en-US" dirty="0"/>
              <a:t>多核环境下可能在放回队列后就被另一处理机取出进行另一个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，若加载快于前者的存储阶段则产生异常。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将放回队列挪到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后，即回到</a:t>
            </a:r>
            <a:r>
              <a:rPr kumimoji="1" lang="en-US" altLang="zh-CN" dirty="0"/>
              <a:t>Processor</a:t>
            </a:r>
            <a:r>
              <a:rPr kumimoji="1" lang="zh-CN" altLang="en-US" dirty="0"/>
              <a:t>内部再进行</a:t>
            </a:r>
            <a:r>
              <a:rPr kumimoji="1" lang="en-US" altLang="zh-CN" dirty="0" err="1"/>
              <a:t>add_task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多核操作系统的进程管理模块</a:t>
            </a:r>
          </a:p>
        </p:txBody>
      </p:sp>
    </p:spTree>
    <p:extLst>
      <p:ext uri="{BB962C8B-B14F-4D97-AF65-F5344CB8AC3E}">
        <p14:creationId xmlns:p14="http://schemas.microsoft.com/office/powerpoint/2010/main" val="3850586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624"/>
            <a:ext cx="10521387" cy="4368282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exit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中，需要将当前进程的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children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挂载到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INITPROC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下，来让当前进程退出后其子进程仍能正常回收。若按照</a:t>
            </a:r>
            <a:r>
              <a:rPr kumimoji="1" lang="zh-CN" altLang="en-US" dirty="0"/>
              <a:t>单核</a:t>
            </a:r>
            <a:r>
              <a:rPr lang="en-US" altLang="zh-CN" cap="none" dirty="0" err="1"/>
              <a:t>rCore</a:t>
            </a:r>
            <a:r>
              <a:rPr lang="en-US" altLang="zh-CN" cap="none" dirty="0"/>
              <a:t>-Tutorial</a:t>
            </a:r>
            <a:r>
              <a:rPr lang="zh-CN" altLang="en-US" cap="none" dirty="0"/>
              <a:t>的实现逻辑如下，有多个获取锁的步骤。</a:t>
            </a:r>
            <a:endParaRPr lang="en-US" altLang="zh-CN" cap="none" dirty="0"/>
          </a:p>
          <a:p>
            <a:endParaRPr lang="en-US" altLang="zh-CN" dirty="0"/>
          </a:p>
          <a:p>
            <a:endParaRPr lang="en-US" altLang="zh-CN" cap="none" dirty="0"/>
          </a:p>
          <a:p>
            <a:endParaRPr lang="en-US" altLang="zh-CN" cap="none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多核支持父子进程同时进入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exit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处理，因此会出现父进程拿着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INITPROC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的锁等待子进程，子进程拿着自己的锁等待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INITPROC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的死锁现象。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因此需要调整一下获取锁的顺序，将获取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INITPROC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放到获取当前任务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inner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的前面进行，这样同一时间只能有一个处理器获取到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INITPROC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的锁来进行下面的操作，从而解决的父子锁的冲突。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多核操作系统的进程管理模块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A7254-9EF0-61E5-AB64-5B80F636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27" y="2220831"/>
            <a:ext cx="6312693" cy="16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53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41E3E7-3F37-18E5-ED62-8A48F7C8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6160875" cy="3678303"/>
          </a:xfrm>
        </p:spPr>
        <p:txBody>
          <a:bodyPr/>
          <a:lstStyle/>
          <a:p>
            <a:r>
              <a:rPr lang="zh-CN" altLang="en-US" dirty="0"/>
              <a:t>对于单核调度，遵循耗时和程序数目的正比关系，即循环执行每个任务，最终用时为单一时间与个数的乘积。</a:t>
            </a:r>
            <a:endParaRPr lang="en-US" altLang="zh-CN" dirty="0"/>
          </a:p>
          <a:p>
            <a:r>
              <a:rPr lang="zh-CN" altLang="en-US" dirty="0"/>
              <a:t>对于四核调度，平均耗时在程序不超过</a:t>
            </a:r>
            <a:r>
              <a:rPr lang="en-US" altLang="zh-CN" dirty="0"/>
              <a:t>4</a:t>
            </a:r>
            <a:r>
              <a:rPr lang="zh-CN" altLang="en-US" dirty="0"/>
              <a:t>个时相差不大，符合四核逻辑，且应是在数目为</a:t>
            </a:r>
            <a:r>
              <a:rPr lang="en-US" altLang="zh-CN" dirty="0"/>
              <a:t>4</a:t>
            </a:r>
            <a:r>
              <a:rPr lang="zh-CN" altLang="en-US" dirty="0"/>
              <a:t>时才充分利用了</a:t>
            </a:r>
            <a:r>
              <a:rPr lang="en-US" altLang="zh-CN" dirty="0"/>
              <a:t>CPU</a:t>
            </a:r>
            <a:r>
              <a:rPr lang="zh-CN" altLang="en-US" dirty="0"/>
              <a:t>资源。</a:t>
            </a:r>
            <a:endParaRPr lang="en-US" altLang="zh-CN" dirty="0"/>
          </a:p>
          <a:p>
            <a:r>
              <a:rPr lang="zh-CN" altLang="en-US" dirty="0"/>
              <a:t>当进程数达到</a:t>
            </a:r>
            <a:r>
              <a:rPr lang="en-US" altLang="zh-CN" dirty="0"/>
              <a:t>5</a:t>
            </a:r>
            <a:r>
              <a:rPr lang="zh-CN" altLang="en-US" dirty="0"/>
              <a:t>个时，多出一个进程被四个处理器平摊，总耗时应增加了单一进程的</a:t>
            </a:r>
            <a:r>
              <a:rPr lang="en-US" altLang="zh-CN" dirty="0"/>
              <a:t>1/4</a:t>
            </a:r>
            <a:r>
              <a:rPr lang="zh-CN" altLang="en-US" dirty="0"/>
              <a:t>与表中数值基本一致。当进程数大于</a:t>
            </a:r>
            <a:r>
              <a:rPr lang="en-US" altLang="zh-CN" dirty="0"/>
              <a:t>5</a:t>
            </a:r>
            <a:r>
              <a:rPr lang="zh-CN" altLang="en-US" dirty="0"/>
              <a:t>后，耗时将以线性关系增长，到达</a:t>
            </a:r>
            <a:r>
              <a:rPr lang="en-US" altLang="zh-CN" dirty="0"/>
              <a:t>10</a:t>
            </a:r>
            <a:r>
              <a:rPr lang="zh-CN" altLang="en-US" dirty="0"/>
              <a:t>后耗时为</a:t>
            </a:r>
            <a:r>
              <a:rPr lang="en-US" altLang="zh-CN" dirty="0"/>
              <a:t>5</a:t>
            </a:r>
            <a:r>
              <a:rPr lang="zh-CN" altLang="en-US" dirty="0"/>
              <a:t>的一倍，与表中数据一致。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068760-1D22-041E-F299-0157B179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多核下的调度结果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477B76-0013-E2ED-EABB-26926E53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105" y="1699459"/>
            <a:ext cx="3798278" cy="26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60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六、总结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962A24-D764-8442-B683-CB95C72F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6" y="1608624"/>
            <a:ext cx="10521387" cy="4368282"/>
          </a:xfrm>
        </p:spPr>
        <p:txBody>
          <a:bodyPr>
            <a:normAutofit/>
          </a:bodyPr>
          <a:lstStyle/>
          <a:p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的进程管理模块被大大充实，能为使用者提供更完整的进程调度参考。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多处理机的教学系统更能贴合当下的计算机实际；另一方面，在已实现的多核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基础上，还可以进行更多的多核功能扩展，为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的进一步完善开辟了新的道路。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仍有部分单核调度算法没有被本文所实现，而且对于已实现的进程调度的完备性还需要进一步的检验与测试。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从单核到多核这一执行环境的巨大转变也为原有的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模块提出了新的要求，还有一些潜在的问题等待被发现和解决。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799438-3014-4445-8949-BD2419B1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57377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078454"/>
          </a:xfrm>
        </p:spPr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BD15F6B-1CAD-F04B-84C4-3F60B7DC4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60B638-F393-8423-68F0-4837DFFF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本课题的目标主要包括两个方向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拓展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进程调度，实现并分析多种单核调度算法。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将单核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拓展为多核操作系统，进行多核进程调度的分析。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F05361-8B4A-8519-DC15-7331963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课题目标</a:t>
            </a:r>
          </a:p>
        </p:txBody>
      </p:sp>
    </p:spTree>
    <p:extLst>
      <p:ext uri="{BB962C8B-B14F-4D97-AF65-F5344CB8AC3E}">
        <p14:creationId xmlns:p14="http://schemas.microsoft.com/office/powerpoint/2010/main" val="52285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cap="none" dirty="0"/>
              <a:t>二、</a:t>
            </a:r>
            <a:r>
              <a:rPr lang="en-US" altLang="zh-CN" cap="none" dirty="0" err="1"/>
              <a:t>rCore</a:t>
            </a:r>
            <a:r>
              <a:rPr lang="en-US" altLang="zh-CN" cap="none" dirty="0"/>
              <a:t>-Tutorial</a:t>
            </a:r>
            <a:r>
              <a:rPr lang="zh-CN" altLang="en-US" cap="none" dirty="0"/>
              <a:t>进</a:t>
            </a:r>
            <a:r>
              <a:rPr lang="zh-CN" altLang="en-US" dirty="0"/>
              <a:t>程管理模块架构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43" y="1453352"/>
            <a:ext cx="10521387" cy="4205614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进程管理模块的主要组成包括：</a:t>
            </a:r>
            <a:endParaRPr kumimoji="1" lang="en-US" altLang="zh-CN" dirty="0"/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进程控制块（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PCB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）其中记录了进程从创建到退出所涉及到的各种数据信息</a:t>
            </a:r>
            <a:r>
              <a:rPr kumimoji="1" lang="zh-CN" altLang="en-US" b="0" i="0" dirty="0">
                <a:effectLst/>
                <a:latin typeface="Times New Roman" panose="02020603050405020304" pitchFamily="18" charset="0"/>
              </a:rPr>
              <a:t>。</a:t>
            </a:r>
            <a:endParaRPr kumimoji="1"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进程管理器（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Manager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）维护着就绪状态的所有进程的队列，对外开放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add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和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fetch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两个接口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处理器管理结构（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Processor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）是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的抽象，记录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CPU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当前运行状态，并执行控制流的切换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>
                <a:latin typeface="+mn-lt"/>
              </a:rPr>
              <a:t>rCore</a:t>
            </a:r>
            <a:r>
              <a:rPr kumimoji="1" lang="en-US" altLang="zh-CN" cap="none" dirty="0">
                <a:latin typeface="+mn-lt"/>
              </a:rPr>
              <a:t>-Tutorial</a:t>
            </a:r>
            <a:r>
              <a:rPr kumimoji="1" lang="zh-CN" altLang="en-US" dirty="0"/>
              <a:t>进程管理模块</a:t>
            </a:r>
          </a:p>
        </p:txBody>
      </p:sp>
    </p:spTree>
    <p:extLst>
      <p:ext uri="{BB962C8B-B14F-4D97-AF65-F5344CB8AC3E}">
        <p14:creationId xmlns:p14="http://schemas.microsoft.com/office/powerpoint/2010/main" val="239609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43" y="1453352"/>
            <a:ext cx="10521387" cy="4205614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进程的生命周期：</a:t>
            </a:r>
            <a:endParaRPr kumimoji="1" lang="en-US" altLang="zh-CN" dirty="0"/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创建：操作系统为用户提供了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fork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和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exec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系统调用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运行：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Processor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循环地向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Manager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获取需执行的进程。成功获取后，切换执行流至该进程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停止与等待：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suspend</a:t>
            </a:r>
            <a:r>
              <a:rPr lang="zh-CN" altLang="en-US" dirty="0">
                <a:latin typeface="Times New Roman" panose="02020603050405020304" pitchFamily="18" charset="0"/>
              </a:rPr>
              <a:t>方法修改进程状态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，使之进入就绪队列，切换执行流至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idle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，回到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Processor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之内。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退出：当进程执行结束后需要调用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exit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退出，回收掉部分资源，余下资源留待父进程调用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waitpid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回收。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>
                <a:latin typeface="+mn-lt"/>
              </a:rPr>
              <a:t>rCore</a:t>
            </a:r>
            <a:r>
              <a:rPr kumimoji="1" lang="en-US" altLang="zh-CN" cap="none" dirty="0">
                <a:latin typeface="+mn-lt"/>
              </a:rPr>
              <a:t>-Tutorial</a:t>
            </a:r>
            <a:r>
              <a:rPr kumimoji="1" lang="zh-CN" altLang="en-US" dirty="0"/>
              <a:t>进程管理模块</a:t>
            </a:r>
          </a:p>
        </p:txBody>
      </p:sp>
    </p:spTree>
    <p:extLst>
      <p:ext uri="{BB962C8B-B14F-4D97-AF65-F5344CB8AC3E}">
        <p14:creationId xmlns:p14="http://schemas.microsoft.com/office/powerpoint/2010/main" val="379174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443" y="2143692"/>
            <a:ext cx="10521387" cy="3515273"/>
          </a:xfrm>
        </p:spPr>
        <p:txBody>
          <a:bodyPr/>
          <a:lstStyle/>
          <a:p>
            <a:endParaRPr kumimoji="1" lang="en-US" altLang="zh-CN" dirty="0"/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</a:rPr>
              <a:t>当前调度策略：时间片轮转（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Round-Robin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，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RR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）调度算法。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CN" b="0" i="0" dirty="0">
                <a:effectLst/>
                <a:latin typeface="Times New Roman" panose="02020603050405020304" pitchFamily="18" charset="0"/>
              </a:rPr>
              <a:t>Manager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中采用的队列方式为简单的先进先出（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FIFO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）式。</a:t>
            </a:r>
            <a:endParaRPr lang="en-US" altLang="zh-CN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CN" b="0" i="0" dirty="0" err="1">
                <a:effectLst/>
                <a:latin typeface="Times New Roman" panose="02020603050405020304" pitchFamily="18" charset="0"/>
              </a:rPr>
              <a:t>rCore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-Tutorial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打开了时钟中断，设置了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10ms</a:t>
            </a:r>
            <a:r>
              <a:rPr lang="zh-CN" altLang="en-US" b="0" i="0" dirty="0">
                <a:effectLst/>
                <a:latin typeface="Times New Roman" panose="02020603050405020304" pitchFamily="18" charset="0"/>
              </a:rPr>
              <a:t>的定时器，每过去一个时间片则触发时钟中断，暂停当前进程，重新选取进程执行。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 err="1">
                <a:latin typeface="+mn-lt"/>
              </a:rPr>
              <a:t>rCore</a:t>
            </a:r>
            <a:r>
              <a:rPr kumimoji="1" lang="en-US" altLang="zh-CN" cap="none" dirty="0">
                <a:latin typeface="+mn-lt"/>
              </a:rPr>
              <a:t>-Tutorial</a:t>
            </a:r>
            <a:r>
              <a:rPr kumimoji="1" lang="zh-CN" altLang="en-US" dirty="0"/>
              <a:t>进程管理模块</a:t>
            </a:r>
          </a:p>
        </p:txBody>
      </p:sp>
    </p:spTree>
    <p:extLst>
      <p:ext uri="{BB962C8B-B14F-4D97-AF65-F5344CB8AC3E}">
        <p14:creationId xmlns:p14="http://schemas.microsoft.com/office/powerpoint/2010/main" val="91282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cap="none" dirty="0"/>
              <a:t>三、单核进程调度算法的实现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67080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6099</TotalTime>
  <Words>2256</Words>
  <Application>Microsoft Office PowerPoint</Application>
  <PresentationFormat>宽屏</PresentationFormat>
  <Paragraphs>182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等线</vt:lpstr>
      <vt:lpstr>Arial</vt:lpstr>
      <vt:lpstr>Cambria Math</vt:lpstr>
      <vt:lpstr>Gill Sans MT</vt:lpstr>
      <vt:lpstr>Times New Roman</vt:lpstr>
      <vt:lpstr>Wingdings 2</vt:lpstr>
      <vt:lpstr>清华简约主题-扁平-16:9</vt:lpstr>
      <vt:lpstr>rCore-Tutorial操作系统中进程调度算法的设计与实现 毕业论文答辩</vt:lpstr>
      <vt:lpstr>一、引言</vt:lpstr>
      <vt:lpstr>课题背景</vt:lpstr>
      <vt:lpstr>课题目标</vt:lpstr>
      <vt:lpstr>二、rCore-Tutorial进程管理模块架构</vt:lpstr>
      <vt:lpstr>rCore-Tutorial进程管理模块</vt:lpstr>
      <vt:lpstr>rCore-Tutorial进程管理模块</vt:lpstr>
      <vt:lpstr>rCore-Tutorial进程管理模块</vt:lpstr>
      <vt:lpstr>三、单核进程调度算法的实现</vt:lpstr>
      <vt:lpstr>单核进程调度算法</vt:lpstr>
      <vt:lpstr>批处理系统的调度 SJF&amp;STCF</vt:lpstr>
      <vt:lpstr>批处理系统的调度 SJF&amp;STCF</vt:lpstr>
      <vt:lpstr>批处理系统的调度 HRRN</vt:lpstr>
      <vt:lpstr>交互式系统的调度 MQ</vt:lpstr>
      <vt:lpstr>交互式系统的调度 MLFQ</vt:lpstr>
      <vt:lpstr>交互式系统的调度 FSS</vt:lpstr>
      <vt:lpstr>交互式系统的调度 Lottery</vt:lpstr>
      <vt:lpstr>实时计算机系统的调度 RMS</vt:lpstr>
      <vt:lpstr>实时计算机系统的调度 EDF</vt:lpstr>
      <vt:lpstr>四、进程调度算法的测试、分析与比较</vt:lpstr>
      <vt:lpstr>SJF和STCF</vt:lpstr>
      <vt:lpstr>MQ和MLFQ</vt:lpstr>
      <vt:lpstr>MQ和MLFQ</vt:lpstr>
      <vt:lpstr>Lottery和Stride</vt:lpstr>
      <vt:lpstr>RMS和EDF</vt:lpstr>
      <vt:lpstr>RMS和EDF</vt:lpstr>
      <vt:lpstr>RMS和EDF</vt:lpstr>
      <vt:lpstr>五、rCore-Tutorial多核扩展</vt:lpstr>
      <vt:lpstr>多核操作系统的启动</vt:lpstr>
      <vt:lpstr>多核操作系统的启动</vt:lpstr>
      <vt:lpstr>多核操作系统的进程管理模块</vt:lpstr>
      <vt:lpstr>多核操作系统的进程管理模块</vt:lpstr>
      <vt:lpstr>多核操作系统的进程管理模块</vt:lpstr>
      <vt:lpstr>多核下的调度结果</vt:lpstr>
      <vt:lpstr>六、总结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Ma Siyuan</cp:lastModifiedBy>
  <cp:revision>1362</cp:revision>
  <cp:lastPrinted>2020-04-04T02:50:47Z</cp:lastPrinted>
  <dcterms:created xsi:type="dcterms:W3CDTF">2020-01-04T07:43:38Z</dcterms:created>
  <dcterms:modified xsi:type="dcterms:W3CDTF">2022-06-10T03:10:43Z</dcterms:modified>
</cp:coreProperties>
</file>