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65" r:id="rId2"/>
    <p:sldId id="266" r:id="rId3"/>
    <p:sldId id="11459" r:id="rId4"/>
    <p:sldId id="11460" r:id="rId5"/>
    <p:sldId id="11453" r:id="rId6"/>
    <p:sldId id="11461" r:id="rId7"/>
    <p:sldId id="11462" r:id="rId8"/>
    <p:sldId id="11463" r:id="rId9"/>
    <p:sldId id="11464" r:id="rId10"/>
    <p:sldId id="11456" r:id="rId11"/>
    <p:sldId id="27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8BE1"/>
    <a:srgbClr val="ECECEC"/>
    <a:srgbClr val="5C307D"/>
    <a:srgbClr val="E6D8F0"/>
    <a:srgbClr val="F7E9F9"/>
    <a:srgbClr val="3F3F3F"/>
    <a:srgbClr val="F5F5F5"/>
    <a:srgbClr val="CCCCFF"/>
    <a:srgbClr val="633A83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EDCD0C-9463-459C-8FEA-791B2B804232}" v="3" dt="2020-09-01T02:22:45.356"/>
    <p1510:client id="{F105DA57-06D5-47CC-B577-D3B14594BEA6}" v="11" dt="2020-09-01T10:23:36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9" autoAdjust="0"/>
    <p:restoredTop sz="81863" autoAdjust="0"/>
  </p:normalViewPr>
  <p:slideViewPr>
    <p:cSldViewPr snapToGrid="0" showGuides="1">
      <p:cViewPr>
        <p:scale>
          <a:sx n="125" d="100"/>
          <a:sy n="125" d="100"/>
        </p:scale>
        <p:origin x="172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8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11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  <a:pPr/>
              <a:t>2022/1/3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35947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  <a:pPr/>
              <a:t>2022/1/3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  <a:pPr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74688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  <a:pPr/>
              <a:t>2022/1/3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7520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  <a:pPr/>
              <a:t>2022/1/3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5825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三个部分对应</a:t>
            </a:r>
            <a:r>
              <a:rPr lang="en-US" altLang="zh-CN" dirty="0"/>
              <a:t>RISC-V</a:t>
            </a:r>
            <a:r>
              <a:rPr lang="zh-CN" altLang="en-US" dirty="0"/>
              <a:t>三个特权级</a:t>
            </a:r>
            <a:endParaRPr lang="en-US" altLang="zh-CN" dirty="0"/>
          </a:p>
          <a:p>
            <a:r>
              <a:rPr lang="en-US" altLang="zh-CN" dirty="0"/>
              <a:t>SBI</a:t>
            </a:r>
            <a:r>
              <a:rPr lang="zh-CN" altLang="en-US" dirty="0"/>
              <a:t>：</a:t>
            </a:r>
            <a:r>
              <a:rPr lang="en-US" altLang="zh-CN" dirty="0"/>
              <a:t> machine mode</a:t>
            </a:r>
            <a:r>
              <a:rPr lang="zh-CN" altLang="en-US" dirty="0"/>
              <a:t>给</a:t>
            </a:r>
            <a:r>
              <a:rPr lang="en-US" altLang="zh-CN" dirty="0"/>
              <a:t>supervisor mode</a:t>
            </a:r>
            <a:r>
              <a:rPr lang="zh-CN" altLang="en-US" dirty="0"/>
              <a:t>的接口</a:t>
            </a:r>
            <a:endParaRPr lang="en-US" altLang="zh-CN" dirty="0"/>
          </a:p>
          <a:p>
            <a:r>
              <a:rPr lang="en-US" altLang="zh-CN" dirty="0"/>
              <a:t>ABI</a:t>
            </a:r>
            <a:r>
              <a:rPr lang="zh-CN" altLang="en-US" dirty="0"/>
              <a:t>：系统调用接口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  <a:pPr/>
              <a:t>2022/1/3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61878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  <a:pPr/>
              <a:t>2022/1/3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81576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  <a:pPr/>
              <a:t>2022/1/3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63265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  <a:pPr/>
              <a:t>2022/1/3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  <a:pPr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49311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  <a:pPr/>
              <a:t>2022/1/3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  <a:pPr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9967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5B45-4840-40CC-AB4E-5C7BC166DB2B}" type="datetime1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24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3649-A02C-4EF9-8A52-F6E0AA007C50}" type="datetime1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48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7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4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9636-B650-492F-8248-D2E0876551F4}" type="datetime1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017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648058EA-D8A7-4607-A85A-3B338B114058}" type="datetime1">
              <a:rPr lang="zh-CN" altLang="en-US" smtClean="0"/>
              <a:t>2022/1/3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1C501087-9707-4036-B731-2AE090D4649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62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D2DE-B0E8-45EA-8406-63DF7DBF6C09}" type="datetime1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6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51AE-597F-4356-AF28-DC0EF79AEA08}" type="datetime1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1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3" y="1825625"/>
            <a:ext cx="38671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3" y="1825625"/>
            <a:ext cx="38671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7234-AD0D-4E09-9601-6E6D4E30E239}" type="datetime1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7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CF1A-0DD7-4E5C-9D9E-022A92752B4D}" type="datetime1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10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53C7-68BA-4017-ACBC-646D8CACC1D8}" type="datetime1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79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D706-3791-4FE9-9D24-1BF945B21D3A}" type="datetime1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99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C818-8BD2-4B56-BD96-1B527BE8D6D0}" type="datetime1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38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E31D-F2A6-470F-9217-19E8885386FA}" type="datetime1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44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64430-BD17-4718-8F38-313DAA0236F6}" type="datetime1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2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335FACBD-304D-467D-8EA1-18B5142D79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8" b="50054"/>
          <a:stretch/>
        </p:blipFill>
        <p:spPr bwMode="auto">
          <a:xfrm>
            <a:off x="0" y="0"/>
            <a:ext cx="12192000" cy="364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0" y="0"/>
            <a:ext cx="12192000" cy="3654674"/>
          </a:xfrm>
          <a:prstGeom prst="rect">
            <a:avLst/>
          </a:prstGeom>
          <a:solidFill>
            <a:srgbClr val="5C307D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581588" y="5711346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7855416" y="388192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清华大学计算机系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9631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90"/>
          <p:cNvSpPr txBox="1"/>
          <p:nvPr/>
        </p:nvSpPr>
        <p:spPr>
          <a:xfrm>
            <a:off x="2663508" y="4640604"/>
            <a:ext cx="7732034" cy="107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指导老师： 陈渝 副教授 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学生： 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82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徐奥淳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2022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99636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524000" y="3770844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形 7">
            <a:extLst>
              <a:ext uri="{FF2B5EF4-FFF2-40B4-BE49-F238E27FC236}">
                <a16:creationId xmlns:a16="http://schemas.microsoft.com/office/drawing/2014/main" id="{7B08BC24-568B-4E3C-947C-32B98AC2B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863" y="476460"/>
            <a:ext cx="3629025" cy="1143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5F9496E-DE87-49F5-AABF-9AB0EEFFF8F0}"/>
              </a:ext>
            </a:extLst>
          </p:cNvPr>
          <p:cNvSpPr txBox="1"/>
          <p:nvPr/>
        </p:nvSpPr>
        <p:spPr>
          <a:xfrm>
            <a:off x="456375" y="2545120"/>
            <a:ext cx="1127924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 err="1">
                <a:solidFill>
                  <a:srgbClr val="F5F5F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rCore</a:t>
            </a:r>
            <a:r>
              <a:rPr lang="en-US" altLang="zh-CN" sz="4000" dirty="0">
                <a:solidFill>
                  <a:srgbClr val="F5F5F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-Tutorial</a:t>
            </a:r>
            <a:r>
              <a:rPr lang="zh-CN" altLang="en-US" sz="4000" dirty="0">
                <a:solidFill>
                  <a:srgbClr val="F5F5F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页面置换算法与多核同步互斥机制</a:t>
            </a:r>
            <a:endParaRPr lang="en-US" altLang="zh-CN" sz="4000" dirty="0">
              <a:solidFill>
                <a:srgbClr val="F5F5F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400" dirty="0">
                <a:solidFill>
                  <a:srgbClr val="F5F5F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毕业设计开题报告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52B5A8B-D91B-44EA-843F-5755B461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015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152400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直接连接符 5"/>
          <p:cNvSpPr>
            <a:spLocks noChangeShapeType="1"/>
          </p:cNvSpPr>
          <p:nvPr/>
        </p:nvSpPr>
        <p:spPr bwMode="auto">
          <a:xfrm>
            <a:off x="1512888" y="1200150"/>
            <a:ext cx="9144001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524000" y="6640514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8" name="直接连接符 24"/>
          <p:cNvSpPr>
            <a:spLocks noChangeShapeType="1"/>
          </p:cNvSpPr>
          <p:nvPr/>
        </p:nvSpPr>
        <p:spPr bwMode="auto">
          <a:xfrm>
            <a:off x="1906589" y="5953125"/>
            <a:ext cx="8383587" cy="0"/>
          </a:xfrm>
          <a:prstGeom prst="line">
            <a:avLst/>
          </a:prstGeom>
          <a:noFill/>
          <a:ln w="6350" cap="flat" cmpd="sng">
            <a:solidFill>
              <a:srgbClr val="3F3F3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12">
            <a:extLst>
              <a:ext uri="{FF2B5EF4-FFF2-40B4-BE49-F238E27FC236}">
                <a16:creationId xmlns:a16="http://schemas.microsoft.com/office/drawing/2014/main" id="{90F01053-D439-4F2D-B5E8-BFF3DDB3A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337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</a:p>
        </p:txBody>
      </p:sp>
      <p:sp>
        <p:nvSpPr>
          <p:cNvPr id="25" name="文本框 12">
            <a:extLst>
              <a:ext uri="{FF2B5EF4-FFF2-40B4-BE49-F238E27FC236}">
                <a16:creationId xmlns:a16="http://schemas.microsoft.com/office/drawing/2014/main" id="{455DFA4B-7052-4C75-9EEB-48A959C1E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521" y="779510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</a:p>
        </p:txBody>
      </p:sp>
      <p:sp>
        <p:nvSpPr>
          <p:cNvPr id="26" name="文本框 12">
            <a:extLst>
              <a:ext uri="{FF2B5EF4-FFF2-40B4-BE49-F238E27FC236}">
                <a16:creationId xmlns:a16="http://schemas.microsoft.com/office/drawing/2014/main" id="{6C86E9AA-8088-492C-94EC-DF8305A5F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0329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</a:p>
        </p:txBody>
      </p:sp>
      <p:sp>
        <p:nvSpPr>
          <p:cNvPr id="27" name="文本框 12">
            <a:extLst>
              <a:ext uri="{FF2B5EF4-FFF2-40B4-BE49-F238E27FC236}">
                <a16:creationId xmlns:a16="http://schemas.microsoft.com/office/drawing/2014/main" id="{BACCE026-0643-419E-835D-ABA5020F4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325" y="780694"/>
            <a:ext cx="1107996" cy="3693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进度安排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1F0425F-2961-4A73-845A-12B8A6ED65A8}"/>
              </a:ext>
            </a:extLst>
          </p:cNvPr>
          <p:cNvGrpSpPr/>
          <p:nvPr/>
        </p:nvGrpSpPr>
        <p:grpSpPr>
          <a:xfrm>
            <a:off x="1512888" y="3392995"/>
            <a:ext cx="8623301" cy="99597"/>
            <a:chOff x="457200" y="3075806"/>
            <a:chExt cx="8229600" cy="72008"/>
          </a:xfrm>
        </p:grpSpPr>
        <p:cxnSp>
          <p:nvCxnSpPr>
            <p:cNvPr id="29" name="直线箭头连接符 38">
              <a:extLst>
                <a:ext uri="{FF2B5EF4-FFF2-40B4-BE49-F238E27FC236}">
                  <a16:creationId xmlns:a16="http://schemas.microsoft.com/office/drawing/2014/main" id="{AA986C14-BC9E-477A-B28A-B7635D2889D8}"/>
                </a:ext>
              </a:extLst>
            </p:cNvPr>
            <p:cNvCxnSpPr/>
            <p:nvPr/>
          </p:nvCxnSpPr>
          <p:spPr>
            <a:xfrm>
              <a:off x="457200" y="3075806"/>
              <a:ext cx="8229600" cy="0"/>
            </a:xfrm>
            <a:prstGeom prst="straightConnector1">
              <a:avLst/>
            </a:prstGeom>
            <a:ln w="38100">
              <a:solidFill>
                <a:srgbClr val="7F0F7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39">
              <a:extLst>
                <a:ext uri="{FF2B5EF4-FFF2-40B4-BE49-F238E27FC236}">
                  <a16:creationId xmlns:a16="http://schemas.microsoft.com/office/drawing/2014/main" id="{ED482482-55AC-40EF-94A2-CE82A6B6A6E8}"/>
                </a:ext>
              </a:extLst>
            </p:cNvPr>
            <p:cNvCxnSpPr/>
            <p:nvPr/>
          </p:nvCxnSpPr>
          <p:spPr>
            <a:xfrm>
              <a:off x="457200" y="3147814"/>
              <a:ext cx="8082840" cy="0"/>
            </a:xfrm>
            <a:prstGeom prst="line">
              <a:avLst/>
            </a:prstGeom>
            <a:ln w="19050">
              <a:solidFill>
                <a:srgbClr val="7F0F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线连接符 40">
            <a:extLst>
              <a:ext uri="{FF2B5EF4-FFF2-40B4-BE49-F238E27FC236}">
                <a16:creationId xmlns:a16="http://schemas.microsoft.com/office/drawing/2014/main" id="{7EE931D1-21D3-4047-990E-252DB177F91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157769" y="2662886"/>
            <a:ext cx="0" cy="730111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56570C2A-275B-4252-B6AF-53098826431F}"/>
              </a:ext>
            </a:extLst>
          </p:cNvPr>
          <p:cNvSpPr txBox="1"/>
          <p:nvPr/>
        </p:nvSpPr>
        <p:spPr>
          <a:xfrm>
            <a:off x="161701" y="1955000"/>
            <a:ext cx="399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毕设开题</a:t>
            </a:r>
          </a:p>
        </p:txBody>
      </p:sp>
      <p:cxnSp>
        <p:nvCxnSpPr>
          <p:cNvPr id="33" name="直线连接符 40">
            <a:extLst>
              <a:ext uri="{FF2B5EF4-FFF2-40B4-BE49-F238E27FC236}">
                <a16:creationId xmlns:a16="http://schemas.microsoft.com/office/drawing/2014/main" id="{466299EE-83E5-42F5-B2BC-F2156F5243DA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2647335" y="3492592"/>
            <a:ext cx="0" cy="448831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BD48CCE-7B0C-4B35-92C9-E94E92EF8CA4}"/>
              </a:ext>
            </a:extLst>
          </p:cNvPr>
          <p:cNvSpPr txBox="1"/>
          <p:nvPr/>
        </p:nvSpPr>
        <p:spPr>
          <a:xfrm>
            <a:off x="1512888" y="3941423"/>
            <a:ext cx="2268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完成对上述两个项目的具体分析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7E4569-4067-4E8E-B46C-57C7DF0D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087-9707-4036-B731-2AE090D46491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cxnSp>
        <p:nvCxnSpPr>
          <p:cNvPr id="28" name="直线连接符 40">
            <a:extLst>
              <a:ext uri="{FF2B5EF4-FFF2-40B4-BE49-F238E27FC236}">
                <a16:creationId xmlns:a16="http://schemas.microsoft.com/office/drawing/2014/main" id="{3E8E7ED0-083F-4211-9571-0B33620FC0E9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6042097" y="2671061"/>
            <a:ext cx="0" cy="730111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EF05F4A-5480-411F-BE64-7DF16B28242E}"/>
              </a:ext>
            </a:extLst>
          </p:cNvPr>
          <p:cNvSpPr txBox="1"/>
          <p:nvPr/>
        </p:nvSpPr>
        <p:spPr>
          <a:xfrm>
            <a:off x="4046029" y="1963175"/>
            <a:ext cx="399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中期检查</a:t>
            </a:r>
          </a:p>
        </p:txBody>
      </p:sp>
      <p:cxnSp>
        <p:nvCxnSpPr>
          <p:cNvPr id="35" name="直线连接符 40">
            <a:extLst>
              <a:ext uri="{FF2B5EF4-FFF2-40B4-BE49-F238E27FC236}">
                <a16:creationId xmlns:a16="http://schemas.microsoft.com/office/drawing/2014/main" id="{48381704-D311-4721-89D1-B6011CD96937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555906" y="2650908"/>
            <a:ext cx="0" cy="730111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7E8DEB0-87B6-45EF-9C7B-089F689FCB2A}"/>
              </a:ext>
            </a:extLst>
          </p:cNvPr>
          <p:cNvSpPr txBox="1"/>
          <p:nvPr/>
        </p:nvSpPr>
        <p:spPr>
          <a:xfrm>
            <a:off x="6559838" y="1943022"/>
            <a:ext cx="399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最终答辩</a:t>
            </a:r>
          </a:p>
        </p:txBody>
      </p:sp>
      <p:cxnSp>
        <p:nvCxnSpPr>
          <p:cNvPr id="37" name="直线连接符 40">
            <a:extLst>
              <a:ext uri="{FF2B5EF4-FFF2-40B4-BE49-F238E27FC236}">
                <a16:creationId xmlns:a16="http://schemas.microsoft.com/office/drawing/2014/main" id="{9D7C6E78-4015-437F-ADB4-6A846849FB2D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7668325" y="3492593"/>
            <a:ext cx="0" cy="450634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A6CF8C4-AC38-483A-A4B6-EAFB0E47C22F}"/>
              </a:ext>
            </a:extLst>
          </p:cNvPr>
          <p:cNvSpPr txBox="1"/>
          <p:nvPr/>
        </p:nvSpPr>
        <p:spPr>
          <a:xfrm>
            <a:off x="5348871" y="3943227"/>
            <a:ext cx="4638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期间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解决多核同步互斥问题</a:t>
            </a: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完成多核的探索和实现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F7A9D9DC-66A8-4FF5-A1A8-231E13379CF1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938889" y="3492592"/>
            <a:ext cx="0" cy="450635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C62672D-D800-49F7-A083-FB307FBD0833}"/>
              </a:ext>
            </a:extLst>
          </p:cNvPr>
          <p:cNvSpPr txBox="1"/>
          <p:nvPr/>
        </p:nvSpPr>
        <p:spPr>
          <a:xfrm>
            <a:off x="3781780" y="3943227"/>
            <a:ext cx="2314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-4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完成各种页面置换算法的实现和测试</a:t>
            </a:r>
          </a:p>
        </p:txBody>
      </p:sp>
    </p:spTree>
    <p:extLst>
      <p:ext uri="{BB962C8B-B14F-4D97-AF65-F5344CB8AC3E}">
        <p14:creationId xmlns:p14="http://schemas.microsoft.com/office/powerpoint/2010/main" val="275915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7CE3FBF8-8520-4285-92E3-44DBD80499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8" b="50054"/>
          <a:stretch/>
        </p:blipFill>
        <p:spPr bwMode="auto">
          <a:xfrm>
            <a:off x="0" y="0"/>
            <a:ext cx="12192000" cy="364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A6B8AE6-F8B2-432D-815F-8474913A2643}"/>
              </a:ext>
            </a:extLst>
          </p:cNvPr>
          <p:cNvSpPr/>
          <p:nvPr/>
        </p:nvSpPr>
        <p:spPr>
          <a:xfrm>
            <a:off x="0" y="-6842"/>
            <a:ext cx="12192000" cy="3654674"/>
          </a:xfrm>
          <a:prstGeom prst="rect">
            <a:avLst/>
          </a:prstGeom>
          <a:solidFill>
            <a:srgbClr val="5C307D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89"/>
          <p:cNvSpPr txBox="1"/>
          <p:nvPr/>
        </p:nvSpPr>
        <p:spPr>
          <a:xfrm>
            <a:off x="7899032" y="4823679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清华大学 计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82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徐奥淳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8581588" y="4732426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7855411" y="388193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感谢聆听</a:t>
            </a:r>
          </a:p>
        </p:txBody>
      </p:sp>
      <p:sp>
        <p:nvSpPr>
          <p:cNvPr id="10" name="矩形 9"/>
          <p:cNvSpPr/>
          <p:nvPr/>
        </p:nvSpPr>
        <p:spPr>
          <a:xfrm>
            <a:off x="217555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90"/>
          <p:cNvSpPr txBox="1"/>
          <p:nvPr/>
        </p:nvSpPr>
        <p:spPr>
          <a:xfrm>
            <a:off x="2663508" y="5888775"/>
            <a:ext cx="7732034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2022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217560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1524000" y="377084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形 1">
            <a:extLst>
              <a:ext uri="{FF2B5EF4-FFF2-40B4-BE49-F238E27FC236}">
                <a16:creationId xmlns:a16="http://schemas.microsoft.com/office/drawing/2014/main" id="{F9C519B0-058F-44C0-AD0A-7BDE3E05A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863" y="476460"/>
            <a:ext cx="3629025" cy="114300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741472-C6D3-42B2-9CE1-DC44A9C0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0"/>
          <p:cNvSpPr>
            <a:spLocks noChangeArrowheads="1"/>
          </p:cNvSpPr>
          <p:nvPr/>
        </p:nvSpPr>
        <p:spPr bwMode="auto">
          <a:xfrm>
            <a:off x="1512888" y="1"/>
            <a:ext cx="9155113" cy="1203325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4099" name="图片 3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文本框 38"/>
          <p:cNvSpPr>
            <a:spLocks noChangeArrowheads="1"/>
          </p:cNvSpPr>
          <p:nvPr/>
        </p:nvSpPr>
        <p:spPr bwMode="auto">
          <a:xfrm>
            <a:off x="1687513" y="3082926"/>
            <a:ext cx="3124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A5A5A5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CONTENTS</a:t>
            </a:r>
            <a:endParaRPr lang="zh-CN" altLang="en-US" sz="3600" b="1">
              <a:solidFill>
                <a:srgbClr val="A5A5A5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  <p:grpSp>
        <p:nvGrpSpPr>
          <p:cNvPr id="4101" name="组合 42"/>
          <p:cNvGrpSpPr>
            <a:grpSpLocks/>
          </p:cNvGrpSpPr>
          <p:nvPr/>
        </p:nvGrpSpPr>
        <p:grpSpPr bwMode="auto">
          <a:xfrm>
            <a:off x="1524000" y="1304925"/>
            <a:ext cx="9144000" cy="57150"/>
            <a:chOff x="0" y="0"/>
            <a:chExt cx="8816454" cy="66133"/>
          </a:xfrm>
        </p:grpSpPr>
        <p:sp>
          <p:nvSpPr>
            <p:cNvPr id="4102" name="矩形 13"/>
            <p:cNvSpPr>
              <a:spLocks noChangeArrowheads="1"/>
            </p:cNvSpPr>
            <p:nvPr/>
          </p:nvSpPr>
          <p:spPr bwMode="auto">
            <a:xfrm>
              <a:off x="0" y="0"/>
              <a:ext cx="5800300" cy="6598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3" name="矩形 14"/>
            <p:cNvSpPr>
              <a:spLocks noChangeArrowheads="1"/>
            </p:cNvSpPr>
            <p:nvPr/>
          </p:nvSpPr>
          <p:spPr bwMode="auto">
            <a:xfrm>
              <a:off x="5856027" y="144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104" name="直接连接符 6"/>
          <p:cNvSpPr>
            <a:spLocks noChangeShapeType="1"/>
          </p:cNvSpPr>
          <p:nvPr/>
        </p:nvSpPr>
        <p:spPr bwMode="auto">
          <a:xfrm>
            <a:off x="6096001" y="6626225"/>
            <a:ext cx="4087813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文本框 11"/>
          <p:cNvSpPr>
            <a:spLocks noChangeArrowheads="1"/>
          </p:cNvSpPr>
          <p:nvPr/>
        </p:nvSpPr>
        <p:spPr bwMode="auto">
          <a:xfrm>
            <a:off x="3644900" y="2917826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目录</a:t>
            </a:r>
            <a:endParaRPr lang="zh-CN" altLang="en-US" dirty="0"/>
          </a:p>
        </p:txBody>
      </p:sp>
      <p:sp>
        <p:nvSpPr>
          <p:cNvPr id="4106" name="文本框 16"/>
          <p:cNvSpPr>
            <a:spLocks noChangeArrowheads="1"/>
          </p:cNvSpPr>
          <p:nvPr/>
        </p:nvSpPr>
        <p:spPr bwMode="auto">
          <a:xfrm>
            <a:off x="5049839" y="2903538"/>
            <a:ext cx="376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1</a:t>
            </a:r>
            <a:endParaRPr lang="zh-CN" altLang="en-US" sz="320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  <p:sp>
        <p:nvSpPr>
          <p:cNvPr id="4107" name="文本框 18"/>
          <p:cNvSpPr>
            <a:spLocks noChangeArrowheads="1"/>
          </p:cNvSpPr>
          <p:nvPr/>
        </p:nvSpPr>
        <p:spPr bwMode="auto">
          <a:xfrm>
            <a:off x="5508625" y="297021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F3F3F"/>
                </a:solidFill>
                <a:ea typeface="华文楷体" panose="02010600040101010101" pitchFamily="2" charset="-122"/>
              </a:rPr>
              <a:t>选题</a:t>
            </a:r>
            <a:endParaRPr lang="zh-CN" altLang="en-US" dirty="0"/>
          </a:p>
        </p:txBody>
      </p:sp>
      <p:sp>
        <p:nvSpPr>
          <p:cNvPr id="4108" name="直接连接符 19"/>
          <p:cNvSpPr>
            <a:spLocks noChangeShapeType="1"/>
          </p:cNvSpPr>
          <p:nvPr/>
        </p:nvSpPr>
        <p:spPr bwMode="auto">
          <a:xfrm flipH="1">
            <a:off x="5260976" y="3082926"/>
            <a:ext cx="246063" cy="246063"/>
          </a:xfrm>
          <a:prstGeom prst="line">
            <a:avLst/>
          </a:prstGeom>
          <a:noFill/>
          <a:ln w="6350" cap="flat" cmpd="sng">
            <a:solidFill>
              <a:srgbClr val="5C30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9" name="文本框 20"/>
          <p:cNvSpPr>
            <a:spLocks noChangeArrowheads="1"/>
          </p:cNvSpPr>
          <p:nvPr/>
        </p:nvSpPr>
        <p:spPr bwMode="auto">
          <a:xfrm>
            <a:off x="7605714" y="2913064"/>
            <a:ext cx="3778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2</a:t>
            </a:r>
            <a:endParaRPr lang="zh-CN" altLang="en-US" sz="320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  <p:sp>
        <p:nvSpPr>
          <p:cNvPr id="4110" name="文本框 21"/>
          <p:cNvSpPr>
            <a:spLocks noChangeArrowheads="1"/>
          </p:cNvSpPr>
          <p:nvPr/>
        </p:nvSpPr>
        <p:spPr bwMode="auto">
          <a:xfrm>
            <a:off x="8094664" y="2994025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F3F3F"/>
                </a:solidFill>
                <a:ea typeface="华文楷体" panose="02010600040101010101" pitchFamily="2" charset="-122"/>
              </a:rPr>
              <a:t>背景</a:t>
            </a:r>
            <a:endParaRPr lang="zh-CN" altLang="en-US" sz="2000" dirty="0"/>
          </a:p>
        </p:txBody>
      </p:sp>
      <p:sp>
        <p:nvSpPr>
          <p:cNvPr id="4111" name="直接连接符 22"/>
          <p:cNvSpPr>
            <a:spLocks noChangeShapeType="1"/>
          </p:cNvSpPr>
          <p:nvPr/>
        </p:nvSpPr>
        <p:spPr bwMode="auto">
          <a:xfrm flipH="1">
            <a:off x="7848601" y="3082926"/>
            <a:ext cx="246063" cy="246063"/>
          </a:xfrm>
          <a:prstGeom prst="line">
            <a:avLst/>
          </a:prstGeom>
          <a:noFill/>
          <a:ln w="6350" cap="flat" cmpd="sng">
            <a:solidFill>
              <a:srgbClr val="5C30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2" name="文本框 23"/>
          <p:cNvSpPr>
            <a:spLocks noChangeArrowheads="1"/>
          </p:cNvSpPr>
          <p:nvPr/>
        </p:nvSpPr>
        <p:spPr bwMode="auto">
          <a:xfrm>
            <a:off x="5049839" y="3648017"/>
            <a:ext cx="376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3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  <p:sp>
        <p:nvSpPr>
          <p:cNvPr id="4113" name="文本框 24"/>
          <p:cNvSpPr>
            <a:spLocks noChangeArrowheads="1"/>
          </p:cNvSpPr>
          <p:nvPr/>
        </p:nvSpPr>
        <p:spPr bwMode="auto">
          <a:xfrm>
            <a:off x="5508626" y="3714692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F3F3F"/>
                </a:solidFill>
                <a:ea typeface="华文楷体" panose="02010600040101010101" pitchFamily="2" charset="-122"/>
              </a:rPr>
              <a:t>主要内容</a:t>
            </a:r>
            <a:endParaRPr lang="zh-CN" altLang="en-US" dirty="0"/>
          </a:p>
        </p:txBody>
      </p:sp>
      <p:sp>
        <p:nvSpPr>
          <p:cNvPr id="4114" name="直接连接符 25"/>
          <p:cNvSpPr>
            <a:spLocks noChangeShapeType="1"/>
          </p:cNvSpPr>
          <p:nvPr/>
        </p:nvSpPr>
        <p:spPr bwMode="auto">
          <a:xfrm flipH="1">
            <a:off x="5260976" y="3827405"/>
            <a:ext cx="246063" cy="246062"/>
          </a:xfrm>
          <a:prstGeom prst="line">
            <a:avLst/>
          </a:prstGeom>
          <a:noFill/>
          <a:ln w="6350" cap="flat" cmpd="sng">
            <a:solidFill>
              <a:srgbClr val="5C30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4" name="椭圆 16"/>
          <p:cNvSpPr>
            <a:spLocks noChangeArrowheads="1"/>
          </p:cNvSpPr>
          <p:nvPr/>
        </p:nvSpPr>
        <p:spPr bwMode="auto">
          <a:xfrm>
            <a:off x="9894889" y="6346826"/>
            <a:ext cx="288925" cy="288925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华文楷体" panose="02010600040101010101" pitchFamily="2" charset="-122"/>
            </a:endParaRPr>
          </a:p>
        </p:txBody>
      </p:sp>
      <p:sp>
        <p:nvSpPr>
          <p:cNvPr id="4125" name="椭圆 17"/>
          <p:cNvSpPr>
            <a:spLocks noChangeArrowheads="1"/>
          </p:cNvSpPr>
          <p:nvPr/>
        </p:nvSpPr>
        <p:spPr bwMode="auto">
          <a:xfrm>
            <a:off x="10215564" y="6029326"/>
            <a:ext cx="288925" cy="2889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华文楷体" panose="02010600040101010101" pitchFamily="2" charset="-122"/>
            </a:endParaRPr>
          </a:p>
        </p:txBody>
      </p:sp>
      <p:sp>
        <p:nvSpPr>
          <p:cNvPr id="4126" name="直接连接符 7"/>
          <p:cNvSpPr>
            <a:spLocks noChangeShapeType="1"/>
          </p:cNvSpPr>
          <p:nvPr/>
        </p:nvSpPr>
        <p:spPr bwMode="auto">
          <a:xfrm>
            <a:off x="4802189" y="2994026"/>
            <a:ext cx="8809" cy="1296034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0">
            <a:extLst>
              <a:ext uri="{FF2B5EF4-FFF2-40B4-BE49-F238E27FC236}">
                <a16:creationId xmlns:a16="http://schemas.microsoft.com/office/drawing/2014/main" id="{90A8F484-C910-4CB6-9C37-422F83099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113" y="3645638"/>
            <a:ext cx="3770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4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  <p:sp>
        <p:nvSpPr>
          <p:cNvPr id="24" name="文本框 21">
            <a:extLst>
              <a:ext uri="{FF2B5EF4-FFF2-40B4-BE49-F238E27FC236}">
                <a16:creationId xmlns:a16="http://schemas.microsoft.com/office/drawing/2014/main" id="{E516CCED-93B0-4F0A-AE61-ABFFD0F49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4" y="3726599"/>
            <a:ext cx="1247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F3F3F"/>
                </a:solidFill>
                <a:ea typeface="华文楷体" panose="02010600040101010101" pitchFamily="2" charset="-122"/>
              </a:rPr>
              <a:t>进度安排</a:t>
            </a:r>
            <a:endParaRPr lang="zh-CN" altLang="en-US" sz="2000" dirty="0"/>
          </a:p>
        </p:txBody>
      </p:sp>
      <p:sp>
        <p:nvSpPr>
          <p:cNvPr id="25" name="直接连接符 22">
            <a:extLst>
              <a:ext uri="{FF2B5EF4-FFF2-40B4-BE49-F238E27FC236}">
                <a16:creationId xmlns:a16="http://schemas.microsoft.com/office/drawing/2014/main" id="{E032533D-0BE1-4D99-A85F-811BC0668B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1" y="3815500"/>
            <a:ext cx="246063" cy="246063"/>
          </a:xfrm>
          <a:prstGeom prst="line">
            <a:avLst/>
          </a:prstGeom>
          <a:noFill/>
          <a:ln w="6350" cap="flat" cmpd="sng">
            <a:solidFill>
              <a:srgbClr val="5C30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BBA6A8E-4E37-44AC-A56B-F98A76E9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087-9707-4036-B731-2AE090D46491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152400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直接连接符 5"/>
          <p:cNvSpPr>
            <a:spLocks noChangeShapeType="1"/>
          </p:cNvSpPr>
          <p:nvPr/>
        </p:nvSpPr>
        <p:spPr bwMode="auto">
          <a:xfrm>
            <a:off x="1512888" y="1200150"/>
            <a:ext cx="9144001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524000" y="6640514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8" name="直接连接符 24"/>
          <p:cNvSpPr>
            <a:spLocks noChangeShapeType="1"/>
          </p:cNvSpPr>
          <p:nvPr/>
        </p:nvSpPr>
        <p:spPr bwMode="auto">
          <a:xfrm>
            <a:off x="1906589" y="5953125"/>
            <a:ext cx="8383587" cy="0"/>
          </a:xfrm>
          <a:prstGeom prst="line">
            <a:avLst/>
          </a:prstGeom>
          <a:noFill/>
          <a:ln w="6350" cap="flat" cmpd="sng">
            <a:solidFill>
              <a:srgbClr val="3F3F3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12">
            <a:extLst>
              <a:ext uri="{FF2B5EF4-FFF2-40B4-BE49-F238E27FC236}">
                <a16:creationId xmlns:a16="http://schemas.microsoft.com/office/drawing/2014/main" id="{90F01053-D439-4F2D-B5E8-BFF3DDB3A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337" y="780694"/>
            <a:ext cx="1107996" cy="369332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endParaRPr lang="zh-CN" altLang="en-US" dirty="0"/>
          </a:p>
        </p:txBody>
      </p:sp>
      <p:sp>
        <p:nvSpPr>
          <p:cNvPr id="25" name="文本框 12">
            <a:extLst>
              <a:ext uri="{FF2B5EF4-FFF2-40B4-BE49-F238E27FC236}">
                <a16:creationId xmlns:a16="http://schemas.microsoft.com/office/drawing/2014/main" id="{455DFA4B-7052-4C75-9EEB-48A959C1E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333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文本框 12">
            <a:extLst>
              <a:ext uri="{FF2B5EF4-FFF2-40B4-BE49-F238E27FC236}">
                <a16:creationId xmlns:a16="http://schemas.microsoft.com/office/drawing/2014/main" id="{6C86E9AA-8088-492C-94EC-DF8305A5F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0329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</a:p>
        </p:txBody>
      </p:sp>
      <p:sp>
        <p:nvSpPr>
          <p:cNvPr id="27" name="文本框 12">
            <a:extLst>
              <a:ext uri="{FF2B5EF4-FFF2-40B4-BE49-F238E27FC236}">
                <a16:creationId xmlns:a16="http://schemas.microsoft.com/office/drawing/2014/main" id="{BACCE026-0643-419E-835D-ABA5020F4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325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进度安排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DE75CC-8E08-4B65-B23F-88CA62C273F6}"/>
              </a:ext>
            </a:extLst>
          </p:cNvPr>
          <p:cNvSpPr txBox="1"/>
          <p:nvPr/>
        </p:nvSpPr>
        <p:spPr>
          <a:xfrm>
            <a:off x="2092513" y="2243328"/>
            <a:ext cx="79502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操作系统，主要分为两部分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单核：实现各种页面置换算法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00150" lvl="2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局部、全局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多核：内核态的同步互斥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00150" lvl="2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让操作系统支持多核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00150" lvl="2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解决同步互斥问题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4"/>
              </a:buBlip>
            </a:pP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把操作系统课程学习的理论知识应用到实践中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基于现有的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rCore-Tutorial-v3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进行实验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4DA7C21-E8D3-4816-AA07-7DFDE2C452DA}"/>
              </a:ext>
            </a:extLst>
          </p:cNvPr>
          <p:cNvGrpSpPr/>
          <p:nvPr/>
        </p:nvGrpSpPr>
        <p:grpSpPr>
          <a:xfrm>
            <a:off x="1906588" y="1688212"/>
            <a:ext cx="4178300" cy="461665"/>
            <a:chOff x="1906588" y="1273684"/>
            <a:chExt cx="4178300" cy="461665"/>
          </a:xfrm>
        </p:grpSpPr>
        <p:sp>
          <p:nvSpPr>
            <p:cNvPr id="28" name="TextBox 30">
              <a:extLst>
                <a:ext uri="{FF2B5EF4-FFF2-40B4-BE49-F238E27FC236}">
                  <a16:creationId xmlns:a16="http://schemas.microsoft.com/office/drawing/2014/main" id="{4D977553-9E45-4442-8DD9-E66C3B266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563" y="1273684"/>
              <a:ext cx="39973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3F3F3F"/>
                  </a:solidFill>
                  <a:ea typeface="华文楷体" panose="02010600040101010101" pitchFamily="2" charset="-122"/>
                </a:rPr>
                <a:t>选题内容</a:t>
              </a:r>
            </a:p>
          </p:txBody>
        </p:sp>
        <p:sp>
          <p:nvSpPr>
            <p:cNvPr id="29" name="矩形 35">
              <a:extLst>
                <a:ext uri="{FF2B5EF4-FFF2-40B4-BE49-F238E27FC236}">
                  <a16:creationId xmlns:a16="http://schemas.microsoft.com/office/drawing/2014/main" id="{A24776FE-AAD3-4CCB-A4D2-5A9299C27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6588" y="1416691"/>
              <a:ext cx="177216" cy="177217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rgbClr val="5C307D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E0D15A-27A6-4A30-AB18-02E1DDC2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087-9707-4036-B731-2AE090D46491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55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152400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直接连接符 5"/>
          <p:cNvSpPr>
            <a:spLocks noChangeShapeType="1"/>
          </p:cNvSpPr>
          <p:nvPr/>
        </p:nvSpPr>
        <p:spPr bwMode="auto">
          <a:xfrm>
            <a:off x="1512888" y="1200150"/>
            <a:ext cx="9144001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524000" y="6640514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8" name="直接连接符 24"/>
          <p:cNvSpPr>
            <a:spLocks noChangeShapeType="1"/>
          </p:cNvSpPr>
          <p:nvPr/>
        </p:nvSpPr>
        <p:spPr bwMode="auto">
          <a:xfrm>
            <a:off x="1906589" y="5953125"/>
            <a:ext cx="8383587" cy="0"/>
          </a:xfrm>
          <a:prstGeom prst="line">
            <a:avLst/>
          </a:prstGeom>
          <a:noFill/>
          <a:ln w="6350" cap="flat" cmpd="sng">
            <a:solidFill>
              <a:srgbClr val="3F3F3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30"/>
          <p:cNvSpPr>
            <a:spLocks noChangeArrowheads="1"/>
          </p:cNvSpPr>
          <p:nvPr/>
        </p:nvSpPr>
        <p:spPr bwMode="auto">
          <a:xfrm>
            <a:off x="2098675" y="1305625"/>
            <a:ext cx="41608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F3F3F"/>
                </a:solidFill>
                <a:ea typeface="华文楷体" panose="02010600040101010101" pitchFamily="2" charset="-122"/>
              </a:rPr>
              <a:t>rCore-Tutorial-v3</a:t>
            </a:r>
          </a:p>
        </p:txBody>
      </p:sp>
      <p:sp>
        <p:nvSpPr>
          <p:cNvPr id="21" name="矩形 35"/>
          <p:cNvSpPr>
            <a:spLocks noChangeArrowheads="1"/>
          </p:cNvSpPr>
          <p:nvPr/>
        </p:nvSpPr>
        <p:spPr bwMode="auto">
          <a:xfrm>
            <a:off x="1906588" y="1416691"/>
            <a:ext cx="177216" cy="177217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5C307D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文本框 12">
            <a:extLst>
              <a:ext uri="{FF2B5EF4-FFF2-40B4-BE49-F238E27FC236}">
                <a16:creationId xmlns:a16="http://schemas.microsoft.com/office/drawing/2014/main" id="{90F01053-D439-4F2D-B5E8-BFF3DDB3A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337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</a:p>
        </p:txBody>
      </p:sp>
      <p:sp>
        <p:nvSpPr>
          <p:cNvPr id="25" name="文本框 12">
            <a:extLst>
              <a:ext uri="{FF2B5EF4-FFF2-40B4-BE49-F238E27FC236}">
                <a16:creationId xmlns:a16="http://schemas.microsoft.com/office/drawing/2014/main" id="{455DFA4B-7052-4C75-9EEB-48A959C1E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521" y="779510"/>
            <a:ext cx="1107996" cy="3693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</a:p>
        </p:txBody>
      </p:sp>
      <p:sp>
        <p:nvSpPr>
          <p:cNvPr id="26" name="文本框 12">
            <a:extLst>
              <a:ext uri="{FF2B5EF4-FFF2-40B4-BE49-F238E27FC236}">
                <a16:creationId xmlns:a16="http://schemas.microsoft.com/office/drawing/2014/main" id="{6C86E9AA-8088-492C-94EC-DF8305A5F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0329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</a:p>
        </p:txBody>
      </p:sp>
      <p:sp>
        <p:nvSpPr>
          <p:cNvPr id="27" name="文本框 12">
            <a:extLst>
              <a:ext uri="{FF2B5EF4-FFF2-40B4-BE49-F238E27FC236}">
                <a16:creationId xmlns:a16="http://schemas.microsoft.com/office/drawing/2014/main" id="{BACCE026-0643-419E-835D-ABA5020F4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325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进度安排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DB4236-DA14-42D1-8F7E-F0BC21C82BD7}"/>
              </a:ext>
            </a:extLst>
          </p:cNvPr>
          <p:cNvSpPr txBox="1"/>
          <p:nvPr/>
        </p:nvSpPr>
        <p:spPr>
          <a:xfrm>
            <a:off x="2017465" y="1836230"/>
            <a:ext cx="802606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操作系统课程实验框架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Rust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实现的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RISC-V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架构的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Unix-like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4"/>
              </a:buBlip>
            </a:pP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目前分为九章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从零开始慢慢实现一个操作系统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支持进程管理和进程间通信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实现了内存管理，使用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SV39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多级页表机制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实现了文件和设备管理，使用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easy-fs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文件系统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6147A17-64ED-4F9A-AD75-4CF9DA38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087-9707-4036-B731-2AE090D46491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311B87-6007-409B-A8D4-94B1D0566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087087"/>
            <a:ext cx="2182072" cy="28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3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152400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直接连接符 5"/>
          <p:cNvSpPr>
            <a:spLocks noChangeShapeType="1"/>
          </p:cNvSpPr>
          <p:nvPr/>
        </p:nvSpPr>
        <p:spPr bwMode="auto">
          <a:xfrm>
            <a:off x="1512888" y="1200150"/>
            <a:ext cx="9144001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524000" y="6640514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8" name="直接连接符 24"/>
          <p:cNvSpPr>
            <a:spLocks noChangeShapeType="1"/>
          </p:cNvSpPr>
          <p:nvPr/>
        </p:nvSpPr>
        <p:spPr bwMode="auto">
          <a:xfrm>
            <a:off x="1906589" y="5953125"/>
            <a:ext cx="8383587" cy="0"/>
          </a:xfrm>
          <a:prstGeom prst="line">
            <a:avLst/>
          </a:prstGeom>
          <a:noFill/>
          <a:ln w="6350" cap="flat" cmpd="sng">
            <a:solidFill>
              <a:srgbClr val="3F3F3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30"/>
          <p:cNvSpPr>
            <a:spLocks noChangeArrowheads="1"/>
          </p:cNvSpPr>
          <p:nvPr/>
        </p:nvSpPr>
        <p:spPr bwMode="auto">
          <a:xfrm>
            <a:off x="2098674" y="1305625"/>
            <a:ext cx="7052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F3F3F"/>
                </a:solidFill>
                <a:ea typeface="华文楷体" panose="02010600040101010101" pitchFamily="2" charset="-122"/>
              </a:rPr>
              <a:t>UltraOS</a:t>
            </a:r>
            <a:endParaRPr lang="zh-CN" altLang="en-US" sz="2400" b="1" dirty="0">
              <a:solidFill>
                <a:srgbClr val="3F3F3F"/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35"/>
          <p:cNvSpPr>
            <a:spLocks noChangeArrowheads="1"/>
          </p:cNvSpPr>
          <p:nvPr/>
        </p:nvSpPr>
        <p:spPr bwMode="auto">
          <a:xfrm>
            <a:off x="1906588" y="1416691"/>
            <a:ext cx="177216" cy="177217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5C307D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文本框 12">
            <a:extLst>
              <a:ext uri="{FF2B5EF4-FFF2-40B4-BE49-F238E27FC236}">
                <a16:creationId xmlns:a16="http://schemas.microsoft.com/office/drawing/2014/main" id="{90F01053-D439-4F2D-B5E8-BFF3DDB3A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337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</a:p>
        </p:txBody>
      </p:sp>
      <p:sp>
        <p:nvSpPr>
          <p:cNvPr id="25" name="文本框 12">
            <a:extLst>
              <a:ext uri="{FF2B5EF4-FFF2-40B4-BE49-F238E27FC236}">
                <a16:creationId xmlns:a16="http://schemas.microsoft.com/office/drawing/2014/main" id="{455DFA4B-7052-4C75-9EEB-48A959C1E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521" y="779510"/>
            <a:ext cx="1107996" cy="3693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</a:p>
        </p:txBody>
      </p:sp>
      <p:sp>
        <p:nvSpPr>
          <p:cNvPr id="26" name="文本框 12">
            <a:extLst>
              <a:ext uri="{FF2B5EF4-FFF2-40B4-BE49-F238E27FC236}">
                <a16:creationId xmlns:a16="http://schemas.microsoft.com/office/drawing/2014/main" id="{6C86E9AA-8088-492C-94EC-DF8305A5F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0329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</a:p>
        </p:txBody>
      </p:sp>
      <p:sp>
        <p:nvSpPr>
          <p:cNvPr id="27" name="文本框 12">
            <a:extLst>
              <a:ext uri="{FF2B5EF4-FFF2-40B4-BE49-F238E27FC236}">
                <a16:creationId xmlns:a16="http://schemas.microsoft.com/office/drawing/2014/main" id="{BACCE026-0643-419E-835D-ABA5020F4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325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进度安排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DB4236-DA14-42D1-8F7E-F0BC21C82BD7}"/>
              </a:ext>
            </a:extLst>
          </p:cNvPr>
          <p:cNvSpPr txBox="1"/>
          <p:nvPr/>
        </p:nvSpPr>
        <p:spPr>
          <a:xfrm>
            <a:off x="2017466" y="1836230"/>
            <a:ext cx="7230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rCore-Tutorial-v3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RISC-V64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的多核操作系统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支持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K210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平台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6147A17-64ED-4F9A-AD75-4CF9DA38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087-9707-4036-B731-2AE090D46491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2188B1-86A7-475D-8F6A-FB2CD4BF6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720" y="2778341"/>
            <a:ext cx="6003598" cy="267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7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152400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直接连接符 5"/>
          <p:cNvSpPr>
            <a:spLocks noChangeShapeType="1"/>
          </p:cNvSpPr>
          <p:nvPr/>
        </p:nvSpPr>
        <p:spPr bwMode="auto">
          <a:xfrm>
            <a:off x="1512888" y="1200150"/>
            <a:ext cx="9144001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524000" y="6640514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8" name="直接连接符 24"/>
          <p:cNvSpPr>
            <a:spLocks noChangeShapeType="1"/>
          </p:cNvSpPr>
          <p:nvPr/>
        </p:nvSpPr>
        <p:spPr bwMode="auto">
          <a:xfrm>
            <a:off x="1906589" y="5953125"/>
            <a:ext cx="8383587" cy="0"/>
          </a:xfrm>
          <a:prstGeom prst="line">
            <a:avLst/>
          </a:prstGeom>
          <a:noFill/>
          <a:ln w="6350" cap="flat" cmpd="sng">
            <a:solidFill>
              <a:srgbClr val="3F3F3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30"/>
          <p:cNvSpPr>
            <a:spLocks noChangeArrowheads="1"/>
          </p:cNvSpPr>
          <p:nvPr/>
        </p:nvSpPr>
        <p:spPr bwMode="auto">
          <a:xfrm>
            <a:off x="2098674" y="1305625"/>
            <a:ext cx="7052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F3F3F"/>
                </a:solidFill>
                <a:ea typeface="华文楷体" panose="02010600040101010101" pitchFamily="2" charset="-122"/>
              </a:rPr>
              <a:t>UltraOS</a:t>
            </a:r>
            <a:endParaRPr lang="zh-CN" altLang="en-US" sz="2400" b="1" dirty="0">
              <a:solidFill>
                <a:srgbClr val="3F3F3F"/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35"/>
          <p:cNvSpPr>
            <a:spLocks noChangeArrowheads="1"/>
          </p:cNvSpPr>
          <p:nvPr/>
        </p:nvSpPr>
        <p:spPr bwMode="auto">
          <a:xfrm>
            <a:off x="1906588" y="1416691"/>
            <a:ext cx="177216" cy="177217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5C307D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文本框 12">
            <a:extLst>
              <a:ext uri="{FF2B5EF4-FFF2-40B4-BE49-F238E27FC236}">
                <a16:creationId xmlns:a16="http://schemas.microsoft.com/office/drawing/2014/main" id="{90F01053-D439-4F2D-B5E8-BFF3DDB3A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337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</a:p>
        </p:txBody>
      </p:sp>
      <p:sp>
        <p:nvSpPr>
          <p:cNvPr id="25" name="文本框 12">
            <a:extLst>
              <a:ext uri="{FF2B5EF4-FFF2-40B4-BE49-F238E27FC236}">
                <a16:creationId xmlns:a16="http://schemas.microsoft.com/office/drawing/2014/main" id="{455DFA4B-7052-4C75-9EEB-48A959C1E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521" y="779510"/>
            <a:ext cx="1107996" cy="3693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</a:p>
        </p:txBody>
      </p:sp>
      <p:sp>
        <p:nvSpPr>
          <p:cNvPr id="26" name="文本框 12">
            <a:extLst>
              <a:ext uri="{FF2B5EF4-FFF2-40B4-BE49-F238E27FC236}">
                <a16:creationId xmlns:a16="http://schemas.microsoft.com/office/drawing/2014/main" id="{6C86E9AA-8088-492C-94EC-DF8305A5F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0329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</a:p>
        </p:txBody>
      </p:sp>
      <p:sp>
        <p:nvSpPr>
          <p:cNvPr id="27" name="文本框 12">
            <a:extLst>
              <a:ext uri="{FF2B5EF4-FFF2-40B4-BE49-F238E27FC236}">
                <a16:creationId xmlns:a16="http://schemas.microsoft.com/office/drawing/2014/main" id="{BACCE026-0643-419E-835D-ABA5020F4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325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进度安排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DB4236-DA14-42D1-8F7E-F0BC21C82BD7}"/>
              </a:ext>
            </a:extLst>
          </p:cNvPr>
          <p:cNvSpPr txBox="1"/>
          <p:nvPr/>
        </p:nvSpPr>
        <p:spPr>
          <a:xfrm>
            <a:off x="2052954" y="1820990"/>
            <a:ext cx="723061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Kernel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进程管理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00150" lvl="2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如右图所示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657350" lvl="3" indent="-285750">
              <a:buBlip>
                <a:blip r:embed="rId4"/>
              </a:buBlip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进程控制块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PCB</a:t>
            </a:r>
          </a:p>
          <a:p>
            <a:pPr marL="1657350" lvl="3" indent="-285750">
              <a:buBlip>
                <a:blip r:embed="rId4"/>
              </a:buBlip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核管理器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657350" lvl="3" indent="-285750">
              <a:buBlip>
                <a:blip r:embed="rId4"/>
              </a:buBlip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进程管理器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内存管理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00150" lvl="2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地址空间，页表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00150" lvl="2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页帧管理器，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vma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，内核堆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文件系统和设备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00150" lvl="2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一切皆文件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00150" lvl="2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实现了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EXT2-like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FAT32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6147A17-64ED-4F9A-AD75-4CF9DA38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087-9707-4036-B731-2AE090D46491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65C3F9-C99D-44F3-AD82-467A8D71A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840" y="1349786"/>
            <a:ext cx="3282726" cy="21233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8312AA0-968F-4278-8442-4A2DB63E4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8263" y="3567217"/>
            <a:ext cx="4056115" cy="258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6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152400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直接连接符 5"/>
          <p:cNvSpPr>
            <a:spLocks noChangeShapeType="1"/>
          </p:cNvSpPr>
          <p:nvPr/>
        </p:nvSpPr>
        <p:spPr bwMode="auto">
          <a:xfrm>
            <a:off x="1512888" y="1200150"/>
            <a:ext cx="9144001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524000" y="6640514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8" name="直接连接符 24"/>
          <p:cNvSpPr>
            <a:spLocks noChangeShapeType="1"/>
          </p:cNvSpPr>
          <p:nvPr/>
        </p:nvSpPr>
        <p:spPr bwMode="auto">
          <a:xfrm>
            <a:off x="1906589" y="5953125"/>
            <a:ext cx="8383587" cy="0"/>
          </a:xfrm>
          <a:prstGeom prst="line">
            <a:avLst/>
          </a:prstGeom>
          <a:noFill/>
          <a:ln w="6350" cap="flat" cmpd="sng">
            <a:solidFill>
              <a:srgbClr val="3F3F3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30"/>
          <p:cNvSpPr>
            <a:spLocks noChangeArrowheads="1"/>
          </p:cNvSpPr>
          <p:nvPr/>
        </p:nvSpPr>
        <p:spPr bwMode="auto">
          <a:xfrm>
            <a:off x="2098675" y="1305625"/>
            <a:ext cx="3997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3F3F3F"/>
                </a:solidFill>
                <a:ea typeface="华文楷体" panose="02010600040101010101" pitchFamily="2" charset="-122"/>
              </a:rPr>
              <a:t>单核：页面置换算法</a:t>
            </a:r>
          </a:p>
        </p:txBody>
      </p:sp>
      <p:sp>
        <p:nvSpPr>
          <p:cNvPr id="21" name="矩形 35"/>
          <p:cNvSpPr>
            <a:spLocks noChangeArrowheads="1"/>
          </p:cNvSpPr>
          <p:nvPr/>
        </p:nvSpPr>
        <p:spPr bwMode="auto">
          <a:xfrm>
            <a:off x="1906588" y="1416691"/>
            <a:ext cx="177216" cy="177217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5C307D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文本框 12">
            <a:extLst>
              <a:ext uri="{FF2B5EF4-FFF2-40B4-BE49-F238E27FC236}">
                <a16:creationId xmlns:a16="http://schemas.microsoft.com/office/drawing/2014/main" id="{90F01053-D439-4F2D-B5E8-BFF3DDB3A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337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</a:p>
        </p:txBody>
      </p:sp>
      <p:sp>
        <p:nvSpPr>
          <p:cNvPr id="25" name="文本框 12">
            <a:extLst>
              <a:ext uri="{FF2B5EF4-FFF2-40B4-BE49-F238E27FC236}">
                <a16:creationId xmlns:a16="http://schemas.microsoft.com/office/drawing/2014/main" id="{455DFA4B-7052-4C75-9EEB-48A959C1E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521" y="779510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</a:p>
        </p:txBody>
      </p:sp>
      <p:sp>
        <p:nvSpPr>
          <p:cNvPr id="26" name="文本框 12">
            <a:extLst>
              <a:ext uri="{FF2B5EF4-FFF2-40B4-BE49-F238E27FC236}">
                <a16:creationId xmlns:a16="http://schemas.microsoft.com/office/drawing/2014/main" id="{6C86E9AA-8088-492C-94EC-DF8305A5F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0329" y="780694"/>
            <a:ext cx="1107996" cy="3693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</a:p>
        </p:txBody>
      </p:sp>
      <p:sp>
        <p:nvSpPr>
          <p:cNvPr id="27" name="文本框 12">
            <a:extLst>
              <a:ext uri="{FF2B5EF4-FFF2-40B4-BE49-F238E27FC236}">
                <a16:creationId xmlns:a16="http://schemas.microsoft.com/office/drawing/2014/main" id="{BACCE026-0643-419E-835D-ABA5020F4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325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进度安排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0C7CA8-6EA9-4749-AA64-A81F607A8297}"/>
              </a:ext>
            </a:extLst>
          </p:cNvPr>
          <p:cNvSpPr txBox="1"/>
          <p:nvPr/>
        </p:nvSpPr>
        <p:spPr>
          <a:xfrm>
            <a:off x="2000089" y="1846414"/>
            <a:ext cx="71364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局部算法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先进先出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FIFO</a:t>
            </a:r>
          </a:p>
          <a:p>
            <a:pPr marL="742950" lvl="1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最近最久未使用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LRU</a:t>
            </a:r>
          </a:p>
          <a:p>
            <a:pPr marL="742950" lvl="1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时钟页面置换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Clock</a:t>
            </a:r>
          </a:p>
          <a:p>
            <a:pPr marL="742950" lvl="1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最不常用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LFU</a:t>
            </a:r>
          </a:p>
          <a:p>
            <a:pPr marL="285750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全局算法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工作集置换算法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缺页率置换算法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DC9790-451D-47B8-8391-6618CA7B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087-9707-4036-B731-2AE090D46491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82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152400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直接连接符 5"/>
          <p:cNvSpPr>
            <a:spLocks noChangeShapeType="1"/>
          </p:cNvSpPr>
          <p:nvPr/>
        </p:nvSpPr>
        <p:spPr bwMode="auto">
          <a:xfrm>
            <a:off x="1512888" y="1200150"/>
            <a:ext cx="9144001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524000" y="6640514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8" name="直接连接符 24"/>
          <p:cNvSpPr>
            <a:spLocks noChangeShapeType="1"/>
          </p:cNvSpPr>
          <p:nvPr/>
        </p:nvSpPr>
        <p:spPr bwMode="auto">
          <a:xfrm>
            <a:off x="1906589" y="5953125"/>
            <a:ext cx="8383587" cy="0"/>
          </a:xfrm>
          <a:prstGeom prst="line">
            <a:avLst/>
          </a:prstGeom>
          <a:noFill/>
          <a:ln w="6350" cap="flat" cmpd="sng">
            <a:solidFill>
              <a:srgbClr val="3F3F3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30"/>
          <p:cNvSpPr>
            <a:spLocks noChangeArrowheads="1"/>
          </p:cNvSpPr>
          <p:nvPr/>
        </p:nvSpPr>
        <p:spPr bwMode="auto">
          <a:xfrm>
            <a:off x="2098675" y="1305625"/>
            <a:ext cx="3997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3F3F3F"/>
                </a:solidFill>
                <a:ea typeface="华文楷体" panose="02010600040101010101" pitchFamily="2" charset="-122"/>
              </a:rPr>
              <a:t>单核：页面置换算法</a:t>
            </a:r>
          </a:p>
        </p:txBody>
      </p:sp>
      <p:sp>
        <p:nvSpPr>
          <p:cNvPr id="21" name="矩形 35"/>
          <p:cNvSpPr>
            <a:spLocks noChangeArrowheads="1"/>
          </p:cNvSpPr>
          <p:nvPr/>
        </p:nvSpPr>
        <p:spPr bwMode="auto">
          <a:xfrm>
            <a:off x="1906588" y="1416691"/>
            <a:ext cx="177216" cy="177217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5C307D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文本框 12">
            <a:extLst>
              <a:ext uri="{FF2B5EF4-FFF2-40B4-BE49-F238E27FC236}">
                <a16:creationId xmlns:a16="http://schemas.microsoft.com/office/drawing/2014/main" id="{90F01053-D439-4F2D-B5E8-BFF3DDB3A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337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</a:p>
        </p:txBody>
      </p:sp>
      <p:sp>
        <p:nvSpPr>
          <p:cNvPr id="25" name="文本框 12">
            <a:extLst>
              <a:ext uri="{FF2B5EF4-FFF2-40B4-BE49-F238E27FC236}">
                <a16:creationId xmlns:a16="http://schemas.microsoft.com/office/drawing/2014/main" id="{455DFA4B-7052-4C75-9EEB-48A959C1E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521" y="779510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</a:p>
        </p:txBody>
      </p:sp>
      <p:sp>
        <p:nvSpPr>
          <p:cNvPr id="26" name="文本框 12">
            <a:extLst>
              <a:ext uri="{FF2B5EF4-FFF2-40B4-BE49-F238E27FC236}">
                <a16:creationId xmlns:a16="http://schemas.microsoft.com/office/drawing/2014/main" id="{6C86E9AA-8088-492C-94EC-DF8305A5F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0329" y="780694"/>
            <a:ext cx="1107996" cy="3693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</a:p>
        </p:txBody>
      </p:sp>
      <p:sp>
        <p:nvSpPr>
          <p:cNvPr id="27" name="文本框 12">
            <a:extLst>
              <a:ext uri="{FF2B5EF4-FFF2-40B4-BE49-F238E27FC236}">
                <a16:creationId xmlns:a16="http://schemas.microsoft.com/office/drawing/2014/main" id="{BACCE026-0643-419E-835D-ABA5020F4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325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进度安排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0C7CA8-6EA9-4749-AA64-A81F607A8297}"/>
              </a:ext>
            </a:extLst>
          </p:cNvPr>
          <p:cNvSpPr txBox="1"/>
          <p:nvPr/>
        </p:nvSpPr>
        <p:spPr>
          <a:xfrm>
            <a:off x="1995196" y="1840276"/>
            <a:ext cx="71364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rCore-Tutorial-v3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没有实现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分配物理页帧时使用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unwrap</a:t>
            </a:r>
          </a:p>
          <a:p>
            <a:pPr marL="285750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内存已满时直接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panic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DC9790-451D-47B8-8391-6618CA7B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087-9707-4036-B731-2AE090D46491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A72BB1-8CCA-4E08-A994-2671514D1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871" y="1774680"/>
            <a:ext cx="3630781" cy="74560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9EDE97E-BAAB-4794-A0DB-844DA6788B9B}"/>
              </a:ext>
            </a:extLst>
          </p:cNvPr>
          <p:cNvSpPr txBox="1"/>
          <p:nvPr/>
        </p:nvSpPr>
        <p:spPr>
          <a:xfrm>
            <a:off x="1995196" y="3239577"/>
            <a:ext cx="71364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UltraOS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也没有实现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内存已满时同样直接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panic</a:t>
            </a:r>
          </a:p>
          <a:p>
            <a:pPr marL="285750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lat_ctx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结果如下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CEE5B7-EEEA-4E0B-8F72-425C1C79B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2178" y="2930934"/>
            <a:ext cx="3145869" cy="13315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951B29-FB6F-41CE-824F-902D0FABC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4734" y="4496949"/>
            <a:ext cx="5089606" cy="129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1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152400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直接连接符 5"/>
          <p:cNvSpPr>
            <a:spLocks noChangeShapeType="1"/>
          </p:cNvSpPr>
          <p:nvPr/>
        </p:nvSpPr>
        <p:spPr bwMode="auto">
          <a:xfrm>
            <a:off x="1512888" y="1200150"/>
            <a:ext cx="9144001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524000" y="6640514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8" name="直接连接符 24"/>
          <p:cNvSpPr>
            <a:spLocks noChangeShapeType="1"/>
          </p:cNvSpPr>
          <p:nvPr/>
        </p:nvSpPr>
        <p:spPr bwMode="auto">
          <a:xfrm>
            <a:off x="1906589" y="5953125"/>
            <a:ext cx="8383587" cy="0"/>
          </a:xfrm>
          <a:prstGeom prst="line">
            <a:avLst/>
          </a:prstGeom>
          <a:noFill/>
          <a:ln w="6350" cap="flat" cmpd="sng">
            <a:solidFill>
              <a:srgbClr val="3F3F3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30"/>
          <p:cNvSpPr>
            <a:spLocks noChangeArrowheads="1"/>
          </p:cNvSpPr>
          <p:nvPr/>
        </p:nvSpPr>
        <p:spPr bwMode="auto">
          <a:xfrm>
            <a:off x="2098675" y="1305625"/>
            <a:ext cx="3997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3F3F3F"/>
                </a:solidFill>
                <a:ea typeface="华文楷体" panose="02010600040101010101" pitchFamily="2" charset="-122"/>
              </a:rPr>
              <a:t>多核：内核态的同步互斥</a:t>
            </a:r>
          </a:p>
        </p:txBody>
      </p:sp>
      <p:sp>
        <p:nvSpPr>
          <p:cNvPr id="21" name="矩形 35"/>
          <p:cNvSpPr>
            <a:spLocks noChangeArrowheads="1"/>
          </p:cNvSpPr>
          <p:nvPr/>
        </p:nvSpPr>
        <p:spPr bwMode="auto">
          <a:xfrm>
            <a:off x="1906588" y="1416691"/>
            <a:ext cx="177216" cy="177217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5C307D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文本框 12">
            <a:extLst>
              <a:ext uri="{FF2B5EF4-FFF2-40B4-BE49-F238E27FC236}">
                <a16:creationId xmlns:a16="http://schemas.microsoft.com/office/drawing/2014/main" id="{90F01053-D439-4F2D-B5E8-BFF3DDB3A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337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</a:p>
        </p:txBody>
      </p:sp>
      <p:sp>
        <p:nvSpPr>
          <p:cNvPr id="25" name="文本框 12">
            <a:extLst>
              <a:ext uri="{FF2B5EF4-FFF2-40B4-BE49-F238E27FC236}">
                <a16:creationId xmlns:a16="http://schemas.microsoft.com/office/drawing/2014/main" id="{455DFA4B-7052-4C75-9EEB-48A959C1E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521" y="779510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</a:p>
        </p:txBody>
      </p:sp>
      <p:sp>
        <p:nvSpPr>
          <p:cNvPr id="26" name="文本框 12">
            <a:extLst>
              <a:ext uri="{FF2B5EF4-FFF2-40B4-BE49-F238E27FC236}">
                <a16:creationId xmlns:a16="http://schemas.microsoft.com/office/drawing/2014/main" id="{6C86E9AA-8088-492C-94EC-DF8305A5F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0329" y="780694"/>
            <a:ext cx="1107996" cy="3693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</a:p>
        </p:txBody>
      </p:sp>
      <p:sp>
        <p:nvSpPr>
          <p:cNvPr id="27" name="文本框 12">
            <a:extLst>
              <a:ext uri="{FF2B5EF4-FFF2-40B4-BE49-F238E27FC236}">
                <a16:creationId xmlns:a16="http://schemas.microsoft.com/office/drawing/2014/main" id="{BACCE026-0643-419E-835D-ABA5020F4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325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进度安排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0C7CA8-6EA9-4749-AA64-A81F607A8297}"/>
              </a:ext>
            </a:extLst>
          </p:cNvPr>
          <p:cNvSpPr txBox="1"/>
          <p:nvPr/>
        </p:nvSpPr>
        <p:spPr>
          <a:xfrm>
            <a:off x="2000089" y="1846414"/>
            <a:ext cx="71364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实现支持多核的操作系统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需要改变现有框架的实现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多核系统中，会存在多个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竞争统一资源的问题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需要解决同步互斥的问题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DC9790-451D-47B8-8391-6618CA7B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087-9707-4036-B731-2AE090D46491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18AE55F8-C56C-4BAB-9B4F-62F650907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674" y="3433248"/>
            <a:ext cx="7052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F3F3F"/>
                </a:solidFill>
                <a:ea typeface="华文楷体" panose="02010600040101010101" pitchFamily="2" charset="-122"/>
              </a:rPr>
              <a:t>UltraOS</a:t>
            </a:r>
            <a:endParaRPr lang="zh-CN" altLang="en-US" sz="2400" b="1" dirty="0">
              <a:solidFill>
                <a:srgbClr val="3F3F3F"/>
              </a:solidFill>
              <a:ea typeface="华文楷体" panose="02010600040101010101" pitchFamily="2" charset="-122"/>
            </a:endParaRPr>
          </a:p>
        </p:txBody>
      </p:sp>
      <p:sp>
        <p:nvSpPr>
          <p:cNvPr id="16" name="矩形 35">
            <a:extLst>
              <a:ext uri="{FF2B5EF4-FFF2-40B4-BE49-F238E27FC236}">
                <a16:creationId xmlns:a16="http://schemas.microsoft.com/office/drawing/2014/main" id="{C26F12E7-8372-4C14-A5F2-FB57147F2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3544314"/>
            <a:ext cx="177216" cy="177217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5C307D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A2E0A31-02FC-4F08-88F6-A144BE8CC201}"/>
              </a:ext>
            </a:extLst>
          </p:cNvPr>
          <p:cNvSpPr txBox="1"/>
          <p:nvPr/>
        </p:nvSpPr>
        <p:spPr>
          <a:xfrm>
            <a:off x="1995196" y="4005694"/>
            <a:ext cx="7136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支持双核运行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4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希望基于其现有的实现完成一个更简单的多核实现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59790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8AA272FE-3C1E-4D40-B9D3-01682CC36305}" vid="{05A223F6-D93A-4406-B50C-D3B4A1AA281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3715</TotalTime>
  <Words>525</Words>
  <Application>Microsoft Office PowerPoint</Application>
  <PresentationFormat>宽屏</PresentationFormat>
  <Paragraphs>156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黑体</vt:lpstr>
      <vt:lpstr>华文楷体</vt:lpstr>
      <vt:lpstr>宋体</vt:lpstr>
      <vt:lpstr>Arial</vt:lpstr>
      <vt:lpstr>Calibri</vt:lpstr>
      <vt:lpstr>Calibri Light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lement C</cp:lastModifiedBy>
  <cp:revision>812</cp:revision>
  <dcterms:created xsi:type="dcterms:W3CDTF">2014-08-08T13:32:37Z</dcterms:created>
  <dcterms:modified xsi:type="dcterms:W3CDTF">2022-01-03T04:08:05Z</dcterms:modified>
</cp:coreProperties>
</file>