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65" r:id="rId2"/>
    <p:sldId id="266" r:id="rId3"/>
    <p:sldId id="11459" r:id="rId4"/>
    <p:sldId id="11460" r:id="rId5"/>
    <p:sldId id="11465" r:id="rId6"/>
    <p:sldId id="11468" r:id="rId7"/>
    <p:sldId id="11466" r:id="rId8"/>
    <p:sldId id="11469" r:id="rId9"/>
    <p:sldId id="11467" r:id="rId10"/>
    <p:sldId id="11470" r:id="rId11"/>
    <p:sldId id="11462" r:id="rId12"/>
    <p:sldId id="11456"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BE1"/>
    <a:srgbClr val="ECECEC"/>
    <a:srgbClr val="5C307D"/>
    <a:srgbClr val="E6D8F0"/>
    <a:srgbClr val="F7E9F9"/>
    <a:srgbClr val="3F3F3F"/>
    <a:srgbClr val="F5F5F5"/>
    <a:srgbClr val="CCCCFF"/>
    <a:srgbClr val="633A83"/>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DCD0C-9463-459C-8FEA-791B2B804232}" v="3" dt="2020-09-01T02:22:45.356"/>
    <p1510:client id="{F105DA57-06D5-47CC-B577-D3B14594BEA6}" v="11" dt="2020-09-01T10:23:36.13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9" autoAdjust="0"/>
    <p:restoredTop sz="84797" autoAdjust="0"/>
  </p:normalViewPr>
  <p:slideViewPr>
    <p:cSldViewPr snapToGrid="0" showGuides="1">
      <p:cViewPr varScale="1">
        <p:scale>
          <a:sx n="131" d="100"/>
          <a:sy n="131" d="100"/>
        </p:scale>
        <p:origin x="153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16E15A-D7A9-4169-A7C2-BCB1B8BA29D0}" type="slidenum">
              <a:rPr lang="zh-CN" altLang="en-US" smtClean="0"/>
              <a:t>1</a:t>
            </a:fld>
            <a:endParaRPr lang="zh-CN" altLang="en-US"/>
          </a:p>
        </p:txBody>
      </p:sp>
    </p:spTree>
    <p:extLst>
      <p:ext uri="{BB962C8B-B14F-4D97-AF65-F5344CB8AC3E}">
        <p14:creationId xmlns:p14="http://schemas.microsoft.com/office/powerpoint/2010/main" val="31601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可以从非常多角度去分析这个表格</a:t>
            </a:r>
            <a:endParaRPr lang="en-US" altLang="zh-CN" dirty="0"/>
          </a:p>
          <a:p>
            <a:r>
              <a:rPr lang="zh-CN" altLang="en-US" dirty="0"/>
              <a:t>首先测例一二三由于访存非常规律所以得到的缺页次数基本固定且可人为计算</a:t>
            </a:r>
            <a:endParaRPr lang="en-US" altLang="zh-CN" dirty="0"/>
          </a:p>
          <a:p>
            <a:r>
              <a:rPr lang="zh-CN" altLang="en-US" dirty="0"/>
              <a:t>对于全随机的测例四，</a:t>
            </a:r>
            <a:r>
              <a:rPr lang="en-US" altLang="zh-CN" dirty="0"/>
              <a:t>FIFO</a:t>
            </a:r>
            <a:r>
              <a:rPr lang="zh-CN" altLang="en-US" dirty="0"/>
              <a:t>和全局算法的表现都并不好，而两个</a:t>
            </a:r>
            <a:r>
              <a:rPr lang="en-US" altLang="zh-CN" dirty="0"/>
              <a:t>Clock</a:t>
            </a:r>
            <a:r>
              <a:rPr lang="zh-CN" altLang="en-US" dirty="0"/>
              <a:t>算法表现较好，甚至比顺序访存表现更好</a:t>
            </a:r>
            <a:endParaRPr lang="en-US" altLang="zh-CN" dirty="0"/>
          </a:p>
          <a:p>
            <a:r>
              <a:rPr lang="zh-CN" altLang="en-US" dirty="0"/>
              <a:t>比较全随机测例四和有一定局部性的随机测例五，局部算法缺页次数增加，而全局算法缺页次数减少，说明全局算法对程序局部性更敏感也更需求</a:t>
            </a:r>
            <a:endParaRPr lang="en-US" altLang="zh-CN" dirty="0"/>
          </a:p>
          <a:p>
            <a:r>
              <a:rPr lang="zh-CN" altLang="en-US" dirty="0"/>
              <a:t>对于缺页率算法而言，缺页时间间隔</a:t>
            </a:r>
            <a:r>
              <a:rPr lang="en-US" altLang="zh-CN" dirty="0"/>
              <a:t>T</a:t>
            </a:r>
            <a:r>
              <a:rPr lang="zh-CN" altLang="en-US" dirty="0"/>
              <a:t>设置越大则运行时工作集越大，缺页会更少，但有失败的风险，由于设置间隔过大页面释放不及时，当然可以进行补救，在算法中缺页时物理页面不足时释放上次缺页异常和这次之间不活跃的页面即可，这里只是单纯测试算法所以没有进行补救</a:t>
            </a:r>
            <a:endParaRPr lang="en-US" altLang="zh-CN" dirty="0"/>
          </a:p>
          <a:p>
            <a:r>
              <a:rPr lang="zh-CN" altLang="en-US" dirty="0"/>
              <a:t>对于工作集算法而言，后面的数字代表工作集大小，工作集越大缺页越少</a:t>
            </a:r>
            <a:endParaRPr lang="en-US" altLang="zh-CN" dirty="0"/>
          </a:p>
          <a:p>
            <a:r>
              <a:rPr lang="zh-CN" altLang="en-US" dirty="0"/>
              <a:t>对比测例六和测例七：</a:t>
            </a:r>
            <a:r>
              <a:rPr lang="en-US" altLang="zh-CN" dirty="0"/>
              <a:t>FIFO</a:t>
            </a:r>
            <a:r>
              <a:rPr lang="zh-CN" altLang="en-US" dirty="0"/>
              <a:t>缺页次数降低，因为其在测例五上表现不好，而测例七中有两个子进程使用了二和四，整体表现提升；</a:t>
            </a:r>
            <a:r>
              <a:rPr lang="en-US" altLang="zh-CN" dirty="0"/>
              <a:t>Clock</a:t>
            </a:r>
            <a:r>
              <a:rPr lang="zh-CN" altLang="en-US" dirty="0"/>
              <a:t>缺页次数增加，因为局部</a:t>
            </a:r>
            <a:r>
              <a:rPr lang="en-US" altLang="zh-CN" dirty="0"/>
              <a:t>Clock</a:t>
            </a:r>
            <a:r>
              <a:rPr lang="zh-CN" altLang="en-US" dirty="0"/>
              <a:t>算法没有考虑进程间的访存差异，访存规律一致时表现非常好，而访存不一致时表现下降；</a:t>
            </a:r>
            <a:endParaRPr lang="en-US" altLang="zh-CN" dirty="0"/>
          </a:p>
          <a:p>
            <a:r>
              <a:rPr lang="en-US" altLang="zh-CN" dirty="0"/>
              <a:t>	</a:t>
            </a:r>
            <a:r>
              <a:rPr lang="zh-CN" altLang="en-US" dirty="0"/>
              <a:t>全局算法表现都有下降，因为测例七中将有局部性的随机测例五换成了全随机的测例四，导致整体缺页次数增加</a:t>
            </a:r>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10</a:t>
            </a:fld>
            <a:endParaRPr lang="zh-CN" altLang="en-US" sz="1200"/>
          </a:p>
        </p:txBody>
      </p:sp>
    </p:spTree>
    <p:extLst>
      <p:ext uri="{BB962C8B-B14F-4D97-AF65-F5344CB8AC3E}">
        <p14:creationId xmlns:p14="http://schemas.microsoft.com/office/powerpoint/2010/main" val="140940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设置了一个放在内核空间内的虚拟磁盘</a:t>
            </a:r>
            <a:endParaRPr lang="en-US" altLang="zh-CN" dirty="0"/>
          </a:p>
          <a:p>
            <a:r>
              <a:rPr lang="zh-CN" altLang="en-US" dirty="0"/>
              <a:t>需要将每个进程换出的虚拟页面和磁盘上扇区对应起来，这样重新换入物理页面时能找到它的数据</a:t>
            </a:r>
            <a:endParaRPr lang="en-US" altLang="zh-CN" dirty="0"/>
          </a:p>
          <a:p>
            <a:r>
              <a:rPr lang="zh-CN" altLang="en-US" dirty="0"/>
              <a:t>各种内存数据结构和抽象的虚拟页面、物理页面之间的关系</a:t>
            </a:r>
            <a:endParaRPr lang="en-US" altLang="zh-CN" dirty="0"/>
          </a:p>
          <a:p>
            <a:endParaRPr lang="en-US" altLang="zh-CN" dirty="0"/>
          </a:p>
          <a:p>
            <a:r>
              <a:rPr lang="zh-CN" altLang="en-US" dirty="0"/>
              <a:t>因为每次时钟中断都将访问位清除了，那么下次时钟中断访问位有效的页面一定是这两次时钟中断之间被访问过的页面</a:t>
            </a:r>
            <a:endParaRPr lang="en-US" altLang="zh-CN" dirty="0"/>
          </a:p>
          <a:p>
            <a:r>
              <a:rPr lang="zh-CN" altLang="en-US" dirty="0"/>
              <a:t>那么算法的工作集就是最近这些时钟中断之间被访问的页面的集合，不在这个集合中的页面会被换出</a:t>
            </a:r>
            <a:endParaRPr lang="en-US" altLang="zh-CN" dirty="0"/>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11</a:t>
            </a:fld>
            <a:endParaRPr lang="zh-CN" altLang="en-US" sz="1200"/>
          </a:p>
        </p:txBody>
      </p:sp>
    </p:spTree>
    <p:extLst>
      <p:ext uri="{BB962C8B-B14F-4D97-AF65-F5344CB8AC3E}">
        <p14:creationId xmlns:p14="http://schemas.microsoft.com/office/powerpoint/2010/main" val="763265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12</a:t>
            </a:fld>
            <a:endParaRPr lang="zh-CN" altLang="en-US" sz="1200"/>
          </a:p>
        </p:txBody>
      </p:sp>
    </p:spTree>
    <p:extLst>
      <p:ext uri="{BB962C8B-B14F-4D97-AF65-F5344CB8AC3E}">
        <p14:creationId xmlns:p14="http://schemas.microsoft.com/office/powerpoint/2010/main" val="113594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2</a:t>
            </a:fld>
            <a:endParaRPr lang="zh-CN" altLang="en-US" sz="1200"/>
          </a:p>
        </p:txBody>
      </p:sp>
    </p:spTree>
    <p:extLst>
      <p:ext uri="{BB962C8B-B14F-4D97-AF65-F5344CB8AC3E}">
        <p14:creationId xmlns:p14="http://schemas.microsoft.com/office/powerpoint/2010/main" val="327468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3</a:t>
            </a:fld>
            <a:endParaRPr lang="zh-CN" altLang="en-US" sz="1200"/>
          </a:p>
        </p:txBody>
      </p:sp>
    </p:spTree>
    <p:extLst>
      <p:ext uri="{BB962C8B-B14F-4D97-AF65-F5344CB8AC3E}">
        <p14:creationId xmlns:p14="http://schemas.microsoft.com/office/powerpoint/2010/main" val="6752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4</a:t>
            </a:fld>
            <a:endParaRPr lang="zh-CN" altLang="en-US" sz="1200"/>
          </a:p>
        </p:txBody>
      </p:sp>
    </p:spTree>
    <p:extLst>
      <p:ext uri="{BB962C8B-B14F-4D97-AF65-F5344CB8AC3E}">
        <p14:creationId xmlns:p14="http://schemas.microsoft.com/office/powerpoint/2010/main" val="32582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可以看到触发缺页异常的类型</a:t>
            </a:r>
            <a:r>
              <a:rPr lang="en-US" altLang="zh-CN" dirty="0"/>
              <a:t>(</a:t>
            </a:r>
            <a:r>
              <a:rPr lang="en-US" altLang="zh-CN" dirty="0" err="1"/>
              <a:t>loadpagefault</a:t>
            </a:r>
            <a:r>
              <a:rPr lang="en-US" altLang="zh-CN" dirty="0"/>
              <a:t>)</a:t>
            </a:r>
            <a:r>
              <a:rPr lang="zh-CN" altLang="en-US" dirty="0"/>
              <a:t>、进程的</a:t>
            </a:r>
            <a:r>
              <a:rPr lang="en-US" altLang="zh-CN" dirty="0" err="1"/>
              <a:t>pid</a:t>
            </a:r>
            <a:r>
              <a:rPr lang="zh-CN" altLang="en-US" dirty="0"/>
              <a:t>、触发异常的虚拟地址和虚拟页号以及算法对异常的各种处理</a:t>
            </a:r>
            <a:endParaRPr lang="en-US" altLang="zh-CN" dirty="0"/>
          </a:p>
          <a:p>
            <a:r>
              <a:rPr lang="zh-CN" altLang="en-US" dirty="0"/>
              <a:t>比如分配物理页面并换入之前换出的页面数据，换出物理页面，映射虚拟页面到物理页面等</a:t>
            </a:r>
            <a:endParaRPr lang="en-US" altLang="zh-CN" dirty="0"/>
          </a:p>
          <a:p>
            <a:r>
              <a:rPr lang="zh-CN" altLang="en-US" dirty="0"/>
              <a:t>还可以看见当前的总缺页次数</a:t>
            </a:r>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5</a:t>
            </a:fld>
            <a:endParaRPr lang="zh-CN" altLang="en-US" sz="1200"/>
          </a:p>
        </p:txBody>
      </p:sp>
    </p:spTree>
    <p:extLst>
      <p:ext uri="{BB962C8B-B14F-4D97-AF65-F5344CB8AC3E}">
        <p14:creationId xmlns:p14="http://schemas.microsoft.com/office/powerpoint/2010/main" val="274135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和</a:t>
            </a:r>
            <a:r>
              <a:rPr lang="en-US" altLang="zh-CN" dirty="0"/>
              <a:t>FIFO</a:t>
            </a:r>
            <a:r>
              <a:rPr lang="zh-CN" altLang="en-US" dirty="0"/>
              <a:t>输出的信息基本相同，不同的地方在于计算每次要换出的物理页面的算法不同，并且可以看到算法修改页表项的访问位的信息</a:t>
            </a:r>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6</a:t>
            </a:fld>
            <a:endParaRPr lang="zh-CN" altLang="en-US" sz="1200"/>
          </a:p>
        </p:txBody>
      </p:sp>
    </p:spTree>
    <p:extLst>
      <p:ext uri="{BB962C8B-B14F-4D97-AF65-F5344CB8AC3E}">
        <p14:creationId xmlns:p14="http://schemas.microsoft.com/office/powerpoint/2010/main" val="335531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这个常数为两次缺页异常间隔的阈值</a:t>
            </a:r>
            <a:endParaRPr lang="en-US" altLang="zh-CN" dirty="0"/>
          </a:p>
          <a:p>
            <a:r>
              <a:rPr lang="zh-CN" altLang="en-US" dirty="0"/>
              <a:t>具体实现时，如果两次异常间隔大于这个阈值则换出所有在这段时间内不活跃的物理页面</a:t>
            </a:r>
            <a:endParaRPr lang="en-US" altLang="zh-CN" dirty="0"/>
          </a:p>
          <a:p>
            <a:r>
              <a:rPr lang="zh-CN" altLang="en-US" dirty="0"/>
              <a:t>如果小于这个阈值则将所有页面的访问位清除以便下次判断每个页面是否在这次和下次之间的时间内活跃</a:t>
            </a:r>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7</a:t>
            </a:fld>
            <a:endParaRPr lang="zh-CN" altLang="en-US" sz="1200"/>
          </a:p>
        </p:txBody>
      </p:sp>
    </p:spTree>
    <p:extLst>
      <p:ext uri="{BB962C8B-B14F-4D97-AF65-F5344CB8AC3E}">
        <p14:creationId xmlns:p14="http://schemas.microsoft.com/office/powerpoint/2010/main" val="188026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这个常数后面会讲它的含义</a:t>
            </a:r>
            <a:endParaRPr lang="en-US" altLang="zh-CN" dirty="0"/>
          </a:p>
          <a:p>
            <a:r>
              <a:rPr lang="zh-CN" altLang="en-US" dirty="0"/>
              <a:t>工作集算法只能进行近似的实现，我会利用到时钟中断来辅助工作集算法的完成</a:t>
            </a:r>
            <a:endParaRPr lang="en-US" altLang="zh-CN" dirty="0"/>
          </a:p>
          <a:p>
            <a:r>
              <a:rPr lang="zh-CN" altLang="en-US" dirty="0"/>
              <a:t>可以看到时钟中断时算法会清除所有页面的访问位</a:t>
            </a:r>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8</a:t>
            </a:fld>
            <a:endParaRPr lang="zh-CN" altLang="en-US" sz="1200"/>
          </a:p>
        </p:txBody>
      </p:sp>
    </p:spTree>
    <p:extLst>
      <p:ext uri="{BB962C8B-B14F-4D97-AF65-F5344CB8AC3E}">
        <p14:creationId xmlns:p14="http://schemas.microsoft.com/office/powerpoint/2010/main" val="299824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83C1A21D-B9AE-4C6C-8E0E-B62F3A9BC733}" type="datetime1">
              <a:rPr lang="zh-CN" altLang="en-US" smtClean="0"/>
              <a:pPr/>
              <a:t>2022/4/7</a:t>
            </a:fld>
            <a:endParaRPr lang="zh-CN" altLang="en-US" sz="1200"/>
          </a:p>
        </p:txBody>
      </p:sp>
      <p:sp>
        <p:nvSpPr>
          <p:cNvPr id="5" name="灯片编号占位符 4"/>
          <p:cNvSpPr>
            <a:spLocks noGrp="1"/>
          </p:cNvSpPr>
          <p:nvPr>
            <p:ph type="sldNum" sz="quarter" idx="11"/>
          </p:nvPr>
        </p:nvSpPr>
        <p:spPr/>
        <p:txBody>
          <a:bodyPr/>
          <a:lstStyle/>
          <a:p>
            <a:fld id="{62BA1C8C-750F-47B6-AF79-D965D01F2160}" type="slidenum">
              <a:rPr lang="zh-CN" altLang="en-US" smtClean="0"/>
              <a:pPr/>
              <a:t>9</a:t>
            </a:fld>
            <a:endParaRPr lang="zh-CN" altLang="en-US" sz="1200"/>
          </a:p>
        </p:txBody>
      </p:sp>
    </p:spTree>
    <p:extLst>
      <p:ext uri="{BB962C8B-B14F-4D97-AF65-F5344CB8AC3E}">
        <p14:creationId xmlns:p14="http://schemas.microsoft.com/office/powerpoint/2010/main" val="284611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F605B45-4840-40CC-AB4E-5C7BC166DB2B}" type="datetime1">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4624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EE3649-A02C-4EF9-8A52-F6E0AA007C50}" type="datetime1">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25348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4"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E49636-B650-492F-8248-D2E0876551F4}" type="datetime1">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202017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648058EA-D8A7-4607-A85A-3B338B114058}" type="datetime1">
              <a:rPr lang="zh-CN" altLang="en-US" smtClean="0"/>
              <a:t>2022/4/7</a:t>
            </a:fld>
            <a:endParaRPr lang="zh-CN" altLang="en-US" sz="180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1C501087-9707-4036-B731-2AE090D4649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52362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3DD2DE-B0E8-45EA-8406-63DF7DBF6C09}" type="datetime1">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6274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71451AE-597F-4356-AF28-DC0EF79AEA08}" type="datetime1">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5441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3"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6C7234-AD0D-4E09-9601-6E6D4E30E239}" type="datetime1">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5237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F30CF1A-0DD7-4E5C-9D9E-022A92752B4D}" type="datetime1">
              <a:rPr lang="zh-CN" altLang="en-US" smtClean="0"/>
              <a:t>2022/4/7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94810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4653C7-68BA-4017-ACBC-646D8CACC1D8}" type="datetime1">
              <a:rPr lang="zh-CN" altLang="en-US" smtClean="0"/>
              <a:t>2022/4/7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20379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7FD706-3791-4FE9-9D24-1BF945B21D3A}" type="datetime1">
              <a:rPr lang="zh-CN" altLang="en-US" smtClean="0"/>
              <a:t>2022/4/7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15399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9EC818-8BD2-4B56-BD96-1B527BE8D6D0}" type="datetime1">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32638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9E31D-F2A6-470F-9217-19E8885386FA}" type="datetime1">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22944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64430-BD17-4718-8F38-313DAA0236F6}" type="datetime1">
              <a:rPr lang="zh-CN" altLang="en-US" smtClean="0"/>
              <a:t>2022/4/7</a:t>
            </a:fld>
            <a:endParaRPr lang="zh-CN" altLang="en-US"/>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77024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s://clement5140.github.io/rCore-Tutorial-v3-PRA-doc/"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github.com/Clement5140/rCore-Tutorial-v3-PRA-doc" TargetMode="External"/><Relationship Id="rId5" Type="http://schemas.openxmlformats.org/officeDocument/2006/relationships/hyperlink" Target="https://github.com/Clement5140/rCore-Tutorial-v3/tree/dev-PRA"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335FACBD-304D-467D-8EA1-18B5142D79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078" b="50054"/>
          <a:stretch/>
        </p:blipFill>
        <p:spPr bwMode="auto">
          <a:xfrm>
            <a:off x="0" y="0"/>
            <a:ext cx="12192000" cy="3649766"/>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0" y="0"/>
            <a:ext cx="12192000" cy="3654674"/>
          </a:xfrm>
          <a:prstGeom prst="rect">
            <a:avLst/>
          </a:prstGeom>
          <a:solidFill>
            <a:srgbClr val="5C307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latin typeface="黑体" panose="02010609060101010101" pitchFamily="49" charset="-122"/>
              <a:ea typeface="黑体" panose="02010609060101010101" pitchFamily="49" charset="-122"/>
            </a:endParaRPr>
          </a:p>
        </p:txBody>
      </p:sp>
      <p:cxnSp>
        <p:nvCxnSpPr>
          <p:cNvPr id="4" name="直接连接符 3"/>
          <p:cNvCxnSpPr/>
          <p:nvPr/>
        </p:nvCxnSpPr>
        <p:spPr>
          <a:xfrm>
            <a:off x="8581588" y="5711346"/>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7855416" y="3881926"/>
            <a:ext cx="2646878" cy="461665"/>
          </a:xfrm>
          <a:prstGeom prst="rect">
            <a:avLst/>
          </a:prstGeom>
          <a:noFill/>
        </p:spPr>
        <p:txBody>
          <a:bodyPr wrap="none" rtlCol="0">
            <a:spAutoFit/>
          </a:bodyPr>
          <a:lstStyle/>
          <a:p>
            <a:pPr algn="r"/>
            <a:r>
              <a:rPr lang="zh-CN" altLang="en-US" sz="2400" b="1" dirty="0">
                <a:solidFill>
                  <a:srgbClr val="5C307D"/>
                </a:solidFill>
                <a:latin typeface="华文楷体" panose="02010600040101010101" pitchFamily="2" charset="-122"/>
                <a:ea typeface="华文楷体" panose="02010600040101010101" pitchFamily="2" charset="-122"/>
              </a:rPr>
              <a:t>清华大学计算机系</a:t>
            </a:r>
            <a:endParaRPr lang="en-US" altLang="zh-CN" sz="24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199631"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2663508" y="4640604"/>
            <a:ext cx="7732034" cy="1070742"/>
          </a:xfrm>
          <a:prstGeom prst="rect">
            <a:avLst/>
          </a:prstGeom>
          <a:noFill/>
        </p:spPr>
        <p:txBody>
          <a:bodyPr wrap="square" rtlCol="0">
            <a:spAutoFit/>
          </a:bodyPr>
          <a:lstStyle/>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指导老师： 陈渝 副教授  </a:t>
            </a:r>
            <a:endParaRPr lang="en-US" altLang="zh-CN" dirty="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学生： 计</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82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徐奥淳</a:t>
            </a:r>
            <a:endParaRPr lang="en-US" altLang="zh-CN" dirty="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2022</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年</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4</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月</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7</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日</a:t>
            </a:r>
          </a:p>
        </p:txBody>
      </p:sp>
      <p:cxnSp>
        <p:nvCxnSpPr>
          <p:cNvPr id="7" name="直接连接符 6"/>
          <p:cNvCxnSpPr/>
          <p:nvPr/>
        </p:nvCxnSpPr>
        <p:spPr>
          <a:xfrm>
            <a:off x="199636"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524000" y="3770844"/>
            <a:ext cx="9144000" cy="56736"/>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形 7">
            <a:extLst>
              <a:ext uri="{FF2B5EF4-FFF2-40B4-BE49-F238E27FC236}">
                <a16:creationId xmlns:a16="http://schemas.microsoft.com/office/drawing/2014/main" id="{7B08BC24-568B-4E3C-947C-32B98AC2B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863" y="476460"/>
            <a:ext cx="3629025" cy="1143000"/>
          </a:xfrm>
          <a:prstGeom prst="rect">
            <a:avLst/>
          </a:prstGeom>
        </p:spPr>
      </p:pic>
      <p:sp>
        <p:nvSpPr>
          <p:cNvPr id="19" name="文本框 18">
            <a:extLst>
              <a:ext uri="{FF2B5EF4-FFF2-40B4-BE49-F238E27FC236}">
                <a16:creationId xmlns:a16="http://schemas.microsoft.com/office/drawing/2014/main" id="{A5F9496E-DE87-49F5-AABF-9AB0EEFFF8F0}"/>
              </a:ext>
            </a:extLst>
          </p:cNvPr>
          <p:cNvSpPr txBox="1"/>
          <p:nvPr/>
        </p:nvSpPr>
        <p:spPr>
          <a:xfrm>
            <a:off x="456375" y="2545120"/>
            <a:ext cx="11279249" cy="1077218"/>
          </a:xfrm>
          <a:prstGeom prst="rect">
            <a:avLst/>
          </a:prstGeom>
          <a:noFill/>
        </p:spPr>
        <p:txBody>
          <a:bodyPr wrap="square">
            <a:spAutoFit/>
          </a:bodyPr>
          <a:lstStyle/>
          <a:p>
            <a:pPr algn="ctr"/>
            <a:r>
              <a:rPr lang="en-US" altLang="zh-CN" sz="4000" dirty="0" err="1">
                <a:solidFill>
                  <a:srgbClr val="F5F5F5"/>
                </a:solidFill>
                <a:latin typeface="华文楷体" panose="02010600040101010101" pitchFamily="2" charset="-122"/>
                <a:ea typeface="华文楷体" panose="02010600040101010101" pitchFamily="2" charset="-122"/>
              </a:rPr>
              <a:t>rCore</a:t>
            </a:r>
            <a:r>
              <a:rPr lang="en-US" altLang="zh-CN" sz="4000" dirty="0">
                <a:solidFill>
                  <a:srgbClr val="F5F5F5"/>
                </a:solidFill>
                <a:latin typeface="华文楷体" panose="02010600040101010101" pitchFamily="2" charset="-122"/>
                <a:ea typeface="华文楷体" panose="02010600040101010101" pitchFamily="2" charset="-122"/>
              </a:rPr>
              <a:t>-Tutorial</a:t>
            </a:r>
            <a:r>
              <a:rPr lang="zh-CN" altLang="en-US" sz="4000" dirty="0">
                <a:solidFill>
                  <a:srgbClr val="F5F5F5"/>
                </a:solidFill>
                <a:latin typeface="华文楷体" panose="02010600040101010101" pitchFamily="2" charset="-122"/>
                <a:ea typeface="华文楷体" panose="02010600040101010101" pitchFamily="2" charset="-122"/>
              </a:rPr>
              <a:t>页面置换算法与多核同步互斥机制</a:t>
            </a:r>
            <a:endParaRPr lang="en-US" altLang="zh-CN" sz="4000" dirty="0">
              <a:solidFill>
                <a:srgbClr val="F5F5F5"/>
              </a:solidFill>
              <a:latin typeface="华文楷体" panose="02010600040101010101" pitchFamily="2" charset="-122"/>
              <a:ea typeface="华文楷体" panose="02010600040101010101" pitchFamily="2" charset="-122"/>
            </a:endParaRPr>
          </a:p>
          <a:p>
            <a:pPr algn="ctr"/>
            <a:r>
              <a:rPr lang="zh-CN" altLang="en-US" sz="2400" dirty="0">
                <a:solidFill>
                  <a:srgbClr val="F5F5F5"/>
                </a:solidFill>
                <a:latin typeface="华文楷体" panose="02010600040101010101" pitchFamily="2" charset="-122"/>
                <a:ea typeface="华文楷体" panose="02010600040101010101" pitchFamily="2" charset="-122"/>
              </a:rPr>
              <a:t>毕业设计中期报告</a:t>
            </a:r>
          </a:p>
        </p:txBody>
      </p:sp>
      <p:sp>
        <p:nvSpPr>
          <p:cNvPr id="2" name="灯片编号占位符 1">
            <a:extLst>
              <a:ext uri="{FF2B5EF4-FFF2-40B4-BE49-F238E27FC236}">
                <a16:creationId xmlns:a16="http://schemas.microsoft.com/office/drawing/2014/main" id="{052B5A8B-D91B-44EA-843F-5755B461204B}"/>
              </a:ext>
            </a:extLst>
          </p:cNvPr>
          <p:cNvSpPr>
            <a:spLocks noGrp="1"/>
          </p:cNvSpPr>
          <p:nvPr>
            <p:ph type="sldNum" sz="quarter" idx="12"/>
          </p:nvPr>
        </p:nvSpPr>
        <p:spPr/>
        <p:txBody>
          <a:bodyPr/>
          <a:lstStyle/>
          <a:p>
            <a:fld id="{1B217210-6342-4CBD-AECC-FD7487F24651}" type="slidenum">
              <a:rPr lang="zh-CN" altLang="en-US" smtClean="0"/>
              <a:t>1</a:t>
            </a:fld>
            <a:endParaRPr lang="zh-CN" altLang="en-US"/>
          </a:p>
        </p:txBody>
      </p:sp>
    </p:spTree>
    <p:extLst>
      <p:ext uri="{BB962C8B-B14F-4D97-AF65-F5344CB8AC3E}">
        <p14:creationId xmlns:p14="http://schemas.microsoft.com/office/powerpoint/2010/main" val="76001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098675" y="1305625"/>
            <a:ext cx="4160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sz="2400" b="1" dirty="0">
                <a:solidFill>
                  <a:srgbClr val="3F3F3F"/>
                </a:solidFill>
                <a:ea typeface="华文楷体" panose="02010600040101010101" pitchFamily="2" charset="-122"/>
              </a:rPr>
              <a:t>测试结果</a:t>
            </a:r>
            <a:endParaRPr lang="en-US" altLang="zh-CN" sz="2400" b="1" dirty="0">
              <a:solidFill>
                <a:srgbClr val="3F3F3F"/>
              </a:solidFill>
              <a:ea typeface="华文楷体" panose="02010600040101010101" pitchFamily="2" charset="-122"/>
            </a:endParaRPr>
          </a:p>
        </p:txBody>
      </p:sp>
      <p:sp>
        <p:nvSpPr>
          <p:cNvPr id="21" name="矩形 35"/>
          <p:cNvSpPr>
            <a:spLocks noChangeArrowheads="1"/>
          </p:cNvSpPr>
          <p:nvPr/>
        </p:nvSpPr>
        <p:spPr bwMode="auto">
          <a:xfrm>
            <a:off x="1906588" y="1416691"/>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3" name="灯片编号占位符 2">
            <a:extLst>
              <a:ext uri="{FF2B5EF4-FFF2-40B4-BE49-F238E27FC236}">
                <a16:creationId xmlns:a16="http://schemas.microsoft.com/office/drawing/2014/main" id="{86147A17-64ED-4F9A-AD75-4CF9DA383113}"/>
              </a:ext>
            </a:extLst>
          </p:cNvPr>
          <p:cNvSpPr>
            <a:spLocks noGrp="1"/>
          </p:cNvSpPr>
          <p:nvPr>
            <p:ph type="sldNum" sz="quarter" idx="12"/>
          </p:nvPr>
        </p:nvSpPr>
        <p:spPr/>
        <p:txBody>
          <a:bodyPr/>
          <a:lstStyle/>
          <a:p>
            <a:fld id="{1C501087-9707-4036-B731-2AE090D46491}" type="slidenum">
              <a:rPr lang="zh-CN" altLang="en-US" smtClean="0"/>
              <a:pPr/>
              <a:t>10</a:t>
            </a:fld>
            <a:endParaRPr lang="zh-CN" altLang="en-US" sz="1800">
              <a:solidFill>
                <a:schemeClr val="tx1"/>
              </a:solidFill>
            </a:endParaRPr>
          </a:p>
        </p:txBody>
      </p:sp>
      <p:graphicFrame>
        <p:nvGraphicFramePr>
          <p:cNvPr id="7" name="表格 7">
            <a:extLst>
              <a:ext uri="{FF2B5EF4-FFF2-40B4-BE49-F238E27FC236}">
                <a16:creationId xmlns:a16="http://schemas.microsoft.com/office/drawing/2014/main" id="{B662178A-5BCC-48CA-A2D6-C63CC702A129}"/>
              </a:ext>
            </a:extLst>
          </p:cNvPr>
          <p:cNvGraphicFramePr>
            <a:graphicFrameLocks noGrp="1"/>
          </p:cNvGraphicFramePr>
          <p:nvPr>
            <p:extLst>
              <p:ext uri="{D42A27DB-BD31-4B8C-83A1-F6EECF244321}">
                <p14:modId xmlns:p14="http://schemas.microsoft.com/office/powerpoint/2010/main" val="2051224293"/>
              </p:ext>
            </p:extLst>
          </p:nvPr>
        </p:nvGraphicFramePr>
        <p:xfrm>
          <a:off x="1524000" y="2114819"/>
          <a:ext cx="8970722" cy="3756085"/>
        </p:xfrm>
        <a:graphic>
          <a:graphicData uri="http://schemas.openxmlformats.org/drawingml/2006/table">
            <a:tbl>
              <a:tblPr firstRow="1" bandRow="1">
                <a:tableStyleId>{5C22544A-7EE6-4342-B048-85BDC9FD1C3A}</a:tableStyleId>
              </a:tblPr>
              <a:tblGrid>
                <a:gridCol w="1462361">
                  <a:extLst>
                    <a:ext uri="{9D8B030D-6E8A-4147-A177-3AD203B41FA5}">
                      <a16:colId xmlns:a16="http://schemas.microsoft.com/office/drawing/2014/main" val="2076411143"/>
                    </a:ext>
                  </a:extLst>
                </a:gridCol>
                <a:gridCol w="1072623">
                  <a:extLst>
                    <a:ext uri="{9D8B030D-6E8A-4147-A177-3AD203B41FA5}">
                      <a16:colId xmlns:a16="http://schemas.microsoft.com/office/drawing/2014/main" val="3154069184"/>
                    </a:ext>
                  </a:extLst>
                </a:gridCol>
                <a:gridCol w="1072623">
                  <a:extLst>
                    <a:ext uri="{9D8B030D-6E8A-4147-A177-3AD203B41FA5}">
                      <a16:colId xmlns:a16="http://schemas.microsoft.com/office/drawing/2014/main" val="3995759934"/>
                    </a:ext>
                  </a:extLst>
                </a:gridCol>
                <a:gridCol w="1072623">
                  <a:extLst>
                    <a:ext uri="{9D8B030D-6E8A-4147-A177-3AD203B41FA5}">
                      <a16:colId xmlns:a16="http://schemas.microsoft.com/office/drawing/2014/main" val="133263569"/>
                    </a:ext>
                  </a:extLst>
                </a:gridCol>
                <a:gridCol w="1072623">
                  <a:extLst>
                    <a:ext uri="{9D8B030D-6E8A-4147-A177-3AD203B41FA5}">
                      <a16:colId xmlns:a16="http://schemas.microsoft.com/office/drawing/2014/main" val="1897472322"/>
                    </a:ext>
                  </a:extLst>
                </a:gridCol>
                <a:gridCol w="1072623">
                  <a:extLst>
                    <a:ext uri="{9D8B030D-6E8A-4147-A177-3AD203B41FA5}">
                      <a16:colId xmlns:a16="http://schemas.microsoft.com/office/drawing/2014/main" val="456302818"/>
                    </a:ext>
                  </a:extLst>
                </a:gridCol>
                <a:gridCol w="1072623">
                  <a:extLst>
                    <a:ext uri="{9D8B030D-6E8A-4147-A177-3AD203B41FA5}">
                      <a16:colId xmlns:a16="http://schemas.microsoft.com/office/drawing/2014/main" val="746042939"/>
                    </a:ext>
                  </a:extLst>
                </a:gridCol>
                <a:gridCol w="1072623">
                  <a:extLst>
                    <a:ext uri="{9D8B030D-6E8A-4147-A177-3AD203B41FA5}">
                      <a16:colId xmlns:a16="http://schemas.microsoft.com/office/drawing/2014/main" val="809651555"/>
                    </a:ext>
                  </a:extLst>
                </a:gridCol>
              </a:tblGrid>
              <a:tr h="428020">
                <a:tc>
                  <a:txBody>
                    <a:bodyPr/>
                    <a:lstStyle/>
                    <a:p>
                      <a:pPr algn="ctr"/>
                      <a:r>
                        <a:rPr lang="zh-CN" altLang="en-US" dirty="0"/>
                        <a:t>算法</a:t>
                      </a:r>
                    </a:p>
                  </a:txBody>
                  <a:tcPr/>
                </a:tc>
                <a:tc>
                  <a:txBody>
                    <a:bodyPr/>
                    <a:lstStyle/>
                    <a:p>
                      <a:pPr algn="ctr"/>
                      <a:r>
                        <a:rPr lang="zh-CN" altLang="en-US" dirty="0"/>
                        <a:t>测例一</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测例二</a:t>
                      </a:r>
                    </a:p>
                  </a:txBody>
                  <a:tcPr/>
                </a:tc>
                <a:tc>
                  <a:txBody>
                    <a:bodyPr/>
                    <a:lstStyle/>
                    <a:p>
                      <a:pPr algn="ctr"/>
                      <a:r>
                        <a:rPr lang="zh-CN" altLang="en-US" dirty="0"/>
                        <a:t>测例三</a:t>
                      </a:r>
                    </a:p>
                  </a:txBody>
                  <a:tcPr/>
                </a:tc>
                <a:tc>
                  <a:txBody>
                    <a:bodyPr/>
                    <a:lstStyle/>
                    <a:p>
                      <a:pPr algn="ctr"/>
                      <a:r>
                        <a:rPr lang="zh-CN" altLang="en-US" dirty="0"/>
                        <a:t>测例四</a:t>
                      </a:r>
                    </a:p>
                  </a:txBody>
                  <a:tcPr/>
                </a:tc>
                <a:tc>
                  <a:txBody>
                    <a:bodyPr/>
                    <a:lstStyle/>
                    <a:p>
                      <a:pPr algn="ctr"/>
                      <a:r>
                        <a:rPr lang="zh-CN" altLang="en-US" dirty="0"/>
                        <a:t>测例五</a:t>
                      </a:r>
                    </a:p>
                  </a:txBody>
                  <a:tcPr/>
                </a:tc>
                <a:tc>
                  <a:txBody>
                    <a:bodyPr/>
                    <a:lstStyle/>
                    <a:p>
                      <a:pPr algn="ctr"/>
                      <a:r>
                        <a:rPr lang="zh-CN" altLang="en-US" dirty="0"/>
                        <a:t>测例六</a:t>
                      </a:r>
                    </a:p>
                  </a:txBody>
                  <a:tcPr/>
                </a:tc>
                <a:tc>
                  <a:txBody>
                    <a:bodyPr/>
                    <a:lstStyle/>
                    <a:p>
                      <a:pPr algn="ctr"/>
                      <a:r>
                        <a:rPr lang="zh-CN" altLang="en-US" dirty="0"/>
                        <a:t>测例七</a:t>
                      </a:r>
                    </a:p>
                  </a:txBody>
                  <a:tcPr/>
                </a:tc>
                <a:extLst>
                  <a:ext uri="{0D108BD9-81ED-4DB2-BD59-A6C34878D82A}">
                    <a16:rowId xmlns:a16="http://schemas.microsoft.com/office/drawing/2014/main" val="1535621419"/>
                  </a:ext>
                </a:extLst>
              </a:tr>
              <a:tr h="433965">
                <a:tc>
                  <a:txBody>
                    <a:bodyPr/>
                    <a:lstStyle/>
                    <a:p>
                      <a:pPr algn="ctr"/>
                      <a:r>
                        <a:rPr lang="en-US" altLang="zh-CN" dirty="0"/>
                        <a:t>FIFO</a:t>
                      </a:r>
                      <a:endParaRPr lang="zh-CN" altLang="en-US" dirty="0"/>
                    </a:p>
                  </a:txBody>
                  <a:tcPr/>
                </a:tc>
                <a:tc>
                  <a:txBody>
                    <a:bodyPr/>
                    <a:lstStyle/>
                    <a:p>
                      <a:pPr algn="ctr"/>
                      <a:r>
                        <a:rPr lang="en-US" altLang="zh-CN" dirty="0"/>
                        <a:t>100</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100</a:t>
                      </a:r>
                      <a:endParaRPr lang="zh-CN" altLang="en-US" dirty="0"/>
                    </a:p>
                  </a:txBody>
                  <a:tcPr anchor="ctr"/>
                </a:tc>
                <a:tc>
                  <a:txBody>
                    <a:bodyPr/>
                    <a:lstStyle/>
                    <a:p>
                      <a:pPr algn="ctr"/>
                      <a:r>
                        <a:rPr lang="en-US" altLang="zh-CN" dirty="0"/>
                        <a:t>1884</a:t>
                      </a:r>
                      <a:endParaRPr lang="zh-CN" altLang="en-US" dirty="0"/>
                    </a:p>
                  </a:txBody>
                  <a:tcPr anchor="ctr"/>
                </a:tc>
                <a:tc>
                  <a:txBody>
                    <a:bodyPr/>
                    <a:lstStyle/>
                    <a:p>
                      <a:pPr algn="ctr"/>
                      <a:r>
                        <a:rPr lang="en-US" altLang="zh-CN" dirty="0"/>
                        <a:t>2684</a:t>
                      </a:r>
                      <a:endParaRPr lang="zh-CN" altLang="en-US" dirty="0"/>
                    </a:p>
                  </a:txBody>
                  <a:tcPr anchor="ctr"/>
                </a:tc>
                <a:tc>
                  <a:txBody>
                    <a:bodyPr/>
                    <a:lstStyle/>
                    <a:p>
                      <a:pPr algn="ctr"/>
                      <a:r>
                        <a:rPr lang="en-US" altLang="zh-CN" dirty="0"/>
                        <a:t>5084</a:t>
                      </a:r>
                      <a:endParaRPr lang="zh-CN" altLang="en-US" dirty="0"/>
                    </a:p>
                  </a:txBody>
                  <a:tcPr anchor="ctr"/>
                </a:tc>
                <a:tc>
                  <a:txBody>
                    <a:bodyPr/>
                    <a:lstStyle/>
                    <a:p>
                      <a:pPr algn="ctr"/>
                      <a:r>
                        <a:rPr lang="en-US" altLang="zh-CN" dirty="0"/>
                        <a:t>3272</a:t>
                      </a:r>
                      <a:endParaRPr lang="zh-CN" altLang="en-US" dirty="0"/>
                    </a:p>
                  </a:txBody>
                  <a:tcPr anchor="ctr"/>
                </a:tc>
                <a:extLst>
                  <a:ext uri="{0D108BD9-81ED-4DB2-BD59-A6C34878D82A}">
                    <a16:rowId xmlns:a16="http://schemas.microsoft.com/office/drawing/2014/main" val="3599900888"/>
                  </a:ext>
                </a:extLst>
              </a:tr>
              <a:tr h="433965">
                <a:tc>
                  <a:txBody>
                    <a:bodyPr/>
                    <a:lstStyle/>
                    <a:p>
                      <a:pPr algn="ctr"/>
                      <a:r>
                        <a:rPr lang="en-US" altLang="zh-CN" dirty="0"/>
                        <a:t>Clock</a:t>
                      </a:r>
                      <a:endParaRPr lang="zh-CN" altLang="en-US" dirty="0"/>
                    </a:p>
                  </a:txBody>
                  <a:tcPr/>
                </a:tc>
                <a:tc>
                  <a:txBody>
                    <a:bodyPr/>
                    <a:lstStyle/>
                    <a:p>
                      <a:pPr algn="ctr"/>
                      <a:r>
                        <a:rPr lang="en-US" altLang="zh-CN" dirty="0"/>
                        <a:t>100</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100</a:t>
                      </a:r>
                      <a:endParaRPr lang="zh-CN" altLang="en-US" dirty="0"/>
                    </a:p>
                  </a:txBody>
                  <a:tcPr anchor="ctr"/>
                </a:tc>
                <a:tc>
                  <a:txBody>
                    <a:bodyPr/>
                    <a:lstStyle/>
                    <a:p>
                      <a:pPr algn="ctr"/>
                      <a:r>
                        <a:rPr lang="en-US" altLang="zh-CN" dirty="0"/>
                        <a:t>638</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2400</a:t>
                      </a:r>
                      <a:endParaRPr lang="zh-CN" altLang="en-US" dirty="0"/>
                    </a:p>
                  </a:txBody>
                  <a:tcPr anchor="ctr"/>
                </a:tc>
                <a:tc>
                  <a:txBody>
                    <a:bodyPr/>
                    <a:lstStyle/>
                    <a:p>
                      <a:pPr algn="ctr"/>
                      <a:r>
                        <a:rPr lang="en-US" altLang="zh-CN" dirty="0"/>
                        <a:t>3214</a:t>
                      </a:r>
                      <a:endParaRPr lang="zh-CN" altLang="en-US" dirty="0"/>
                    </a:p>
                  </a:txBody>
                  <a:tcPr anchor="ctr"/>
                </a:tc>
                <a:extLst>
                  <a:ext uri="{0D108BD9-81ED-4DB2-BD59-A6C34878D82A}">
                    <a16:rowId xmlns:a16="http://schemas.microsoft.com/office/drawing/2014/main" val="2361468239"/>
                  </a:ext>
                </a:extLst>
              </a:tr>
              <a:tr h="433965">
                <a:tc>
                  <a:txBody>
                    <a:bodyPr/>
                    <a:lstStyle/>
                    <a:p>
                      <a:pPr algn="ctr"/>
                      <a:r>
                        <a:rPr lang="zh-CN" altLang="en-US" dirty="0"/>
                        <a:t>改进</a:t>
                      </a:r>
                      <a:r>
                        <a:rPr lang="en-US" altLang="zh-CN" dirty="0"/>
                        <a:t>Clock</a:t>
                      </a:r>
                      <a:endParaRPr lang="zh-CN" altLang="en-US" dirty="0"/>
                    </a:p>
                  </a:txBody>
                  <a:tcPr/>
                </a:tc>
                <a:tc>
                  <a:txBody>
                    <a:bodyPr/>
                    <a:lstStyle/>
                    <a:p>
                      <a:pPr algn="ctr"/>
                      <a:r>
                        <a:rPr lang="en-US" altLang="zh-CN" dirty="0"/>
                        <a:t>100</a:t>
                      </a:r>
                      <a:endParaRPr lang="zh-CN" altLang="en-US" dirty="0"/>
                    </a:p>
                  </a:txBody>
                  <a:tcPr anchor="ctr"/>
                </a:tc>
                <a:tc>
                  <a:txBody>
                    <a:bodyPr/>
                    <a:lstStyle/>
                    <a:p>
                      <a:pPr algn="ctr"/>
                      <a:r>
                        <a:rPr lang="en-US" altLang="zh-CN" dirty="0"/>
                        <a:t>785</a:t>
                      </a:r>
                      <a:endParaRPr lang="zh-CN" altLang="en-US" dirty="0"/>
                    </a:p>
                  </a:txBody>
                  <a:tcPr anchor="ctr"/>
                </a:tc>
                <a:tc>
                  <a:txBody>
                    <a:bodyPr/>
                    <a:lstStyle/>
                    <a:p>
                      <a:pPr algn="ctr"/>
                      <a:r>
                        <a:rPr lang="en-US" altLang="zh-CN" dirty="0"/>
                        <a:t>100</a:t>
                      </a:r>
                      <a:endParaRPr lang="zh-CN" altLang="en-US" dirty="0"/>
                    </a:p>
                  </a:txBody>
                  <a:tcPr anchor="ctr"/>
                </a:tc>
                <a:tc>
                  <a:txBody>
                    <a:bodyPr/>
                    <a:lstStyle/>
                    <a:p>
                      <a:pPr algn="ctr"/>
                      <a:r>
                        <a:rPr lang="en-US" altLang="zh-CN" dirty="0"/>
                        <a:t>633</a:t>
                      </a:r>
                      <a:endParaRPr lang="zh-CN" altLang="en-US" dirty="0"/>
                    </a:p>
                  </a:txBody>
                  <a:tcPr anchor="ctr"/>
                </a:tc>
                <a:tc>
                  <a:txBody>
                    <a:bodyPr/>
                    <a:lstStyle/>
                    <a:p>
                      <a:pPr algn="ctr"/>
                      <a:r>
                        <a:rPr lang="en-US" altLang="zh-CN" dirty="0"/>
                        <a:t>781</a:t>
                      </a:r>
                      <a:endParaRPr lang="zh-CN" altLang="en-US" dirty="0"/>
                    </a:p>
                  </a:txBody>
                  <a:tcPr anchor="ctr"/>
                </a:tc>
                <a:tc>
                  <a:txBody>
                    <a:bodyPr/>
                    <a:lstStyle/>
                    <a:p>
                      <a:pPr algn="ctr"/>
                      <a:r>
                        <a:rPr lang="en-US" altLang="zh-CN" dirty="0"/>
                        <a:t>2404</a:t>
                      </a:r>
                      <a:endParaRPr lang="zh-CN" altLang="en-US" dirty="0"/>
                    </a:p>
                  </a:txBody>
                  <a:tcPr anchor="ctr"/>
                </a:tc>
                <a:tc>
                  <a:txBody>
                    <a:bodyPr/>
                    <a:lstStyle/>
                    <a:p>
                      <a:pPr algn="ctr"/>
                      <a:r>
                        <a:rPr lang="en-US" altLang="zh-CN" dirty="0"/>
                        <a:t>3261</a:t>
                      </a:r>
                      <a:endParaRPr lang="zh-CN" altLang="en-US" dirty="0"/>
                    </a:p>
                  </a:txBody>
                  <a:tcPr anchor="ctr"/>
                </a:tc>
                <a:extLst>
                  <a:ext uri="{0D108BD9-81ED-4DB2-BD59-A6C34878D82A}">
                    <a16:rowId xmlns:a16="http://schemas.microsoft.com/office/drawing/2014/main" val="981431935"/>
                  </a:ext>
                </a:extLst>
              </a:tr>
              <a:tr h="4339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缺页率</a:t>
                      </a:r>
                      <a:r>
                        <a:rPr lang="en-US" altLang="zh-CN" sz="1600" dirty="0"/>
                        <a:t>(PFF_T=100000)</a:t>
                      </a:r>
                      <a:endParaRPr lang="zh-CN" altLang="en-US" sz="1600" dirty="0"/>
                    </a:p>
                  </a:txBody>
                  <a:tcPr/>
                </a:tc>
                <a:tc>
                  <a:txBody>
                    <a:bodyPr/>
                    <a:lstStyle/>
                    <a:p>
                      <a:pPr algn="ctr"/>
                      <a:r>
                        <a:rPr lang="en-US" altLang="zh-CN" dirty="0"/>
                        <a:t>200</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200</a:t>
                      </a:r>
                      <a:endParaRPr lang="zh-CN" altLang="en-US" dirty="0"/>
                    </a:p>
                  </a:txBody>
                  <a:tcPr anchor="ctr"/>
                </a:tc>
                <a:tc>
                  <a:txBody>
                    <a:bodyPr/>
                    <a:lstStyle/>
                    <a:p>
                      <a:pPr algn="ctr"/>
                      <a:r>
                        <a:rPr lang="en-US" altLang="zh-CN" dirty="0"/>
                        <a:t>7614</a:t>
                      </a:r>
                      <a:endParaRPr lang="zh-CN" altLang="en-US" dirty="0"/>
                    </a:p>
                  </a:txBody>
                  <a:tcPr anchor="ctr"/>
                </a:tc>
                <a:tc>
                  <a:txBody>
                    <a:bodyPr/>
                    <a:lstStyle/>
                    <a:p>
                      <a:pPr algn="ctr"/>
                      <a:r>
                        <a:rPr lang="en-US" altLang="zh-CN" dirty="0"/>
                        <a:t>975</a:t>
                      </a:r>
                      <a:endParaRPr lang="zh-CN" altLang="en-US" dirty="0"/>
                    </a:p>
                  </a:txBody>
                  <a:tcPr anchor="ctr"/>
                </a:tc>
                <a:tc>
                  <a:txBody>
                    <a:bodyPr/>
                    <a:lstStyle/>
                    <a:p>
                      <a:pPr algn="ctr"/>
                      <a:r>
                        <a:rPr lang="en-US" altLang="zh-CN" dirty="0"/>
                        <a:t>7301</a:t>
                      </a:r>
                      <a:endParaRPr lang="zh-CN" altLang="en-US" dirty="0"/>
                    </a:p>
                  </a:txBody>
                  <a:tcPr anchor="ctr"/>
                </a:tc>
                <a:tc>
                  <a:txBody>
                    <a:bodyPr/>
                    <a:lstStyle/>
                    <a:p>
                      <a:pPr algn="ctr"/>
                      <a:r>
                        <a:rPr lang="en-US" altLang="zh-CN" dirty="0"/>
                        <a:t>10418</a:t>
                      </a:r>
                      <a:endParaRPr lang="zh-CN" altLang="en-US" dirty="0"/>
                    </a:p>
                  </a:txBody>
                  <a:tcPr anchor="ctr"/>
                </a:tc>
                <a:extLst>
                  <a:ext uri="{0D108BD9-81ED-4DB2-BD59-A6C34878D82A}">
                    <a16:rowId xmlns:a16="http://schemas.microsoft.com/office/drawing/2014/main" val="1184756010"/>
                  </a:ext>
                </a:extLst>
              </a:tr>
              <a:tr h="433965">
                <a:tc>
                  <a:txBody>
                    <a:bodyPr/>
                    <a:lstStyle/>
                    <a:p>
                      <a:pPr algn="ctr"/>
                      <a:r>
                        <a:rPr lang="zh-CN" altLang="en-US" sz="1600" dirty="0"/>
                        <a:t>缺页率</a:t>
                      </a:r>
                      <a:r>
                        <a:rPr lang="en-US" altLang="zh-CN" sz="1600" dirty="0"/>
                        <a:t>(PFF_T=200000)</a:t>
                      </a:r>
                      <a:endParaRPr lang="zh-CN" altLang="en-US" sz="1600" dirty="0"/>
                    </a:p>
                  </a:txBody>
                  <a:tcPr/>
                </a:tc>
                <a:tc>
                  <a:txBody>
                    <a:bodyPr/>
                    <a:lstStyle/>
                    <a:p>
                      <a:pPr algn="ctr"/>
                      <a:r>
                        <a:rPr lang="en-US" altLang="zh-CN" dirty="0"/>
                        <a:t>100</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200</a:t>
                      </a:r>
                      <a:endParaRPr lang="zh-CN" altLang="en-US" dirty="0"/>
                    </a:p>
                  </a:txBody>
                  <a:tcPr anchor="ctr"/>
                </a:tc>
                <a:tc>
                  <a:txBody>
                    <a:bodyPr/>
                    <a:lstStyle/>
                    <a:p>
                      <a:pPr algn="ctr"/>
                      <a:r>
                        <a:rPr lang="en-US" altLang="zh-CN" dirty="0"/>
                        <a:t>5999</a:t>
                      </a:r>
                      <a:endParaRPr lang="zh-CN" altLang="en-US" dirty="0"/>
                    </a:p>
                  </a:txBody>
                  <a:tcPr anchor="ctr"/>
                </a:tc>
                <a:tc>
                  <a:txBody>
                    <a:bodyPr/>
                    <a:lstStyle/>
                    <a:p>
                      <a:pPr algn="ctr"/>
                      <a:r>
                        <a:rPr lang="en-US" altLang="zh-CN" dirty="0"/>
                        <a:t>818</a:t>
                      </a:r>
                      <a:endParaRPr lang="zh-CN" altLang="en-US" dirty="0"/>
                    </a:p>
                  </a:txBody>
                  <a:tcPr anchor="ctr"/>
                </a:tc>
                <a:tc>
                  <a:txBody>
                    <a:bodyPr/>
                    <a:lstStyle/>
                    <a:p>
                      <a:pPr algn="ctr"/>
                      <a:r>
                        <a:rPr lang="en-US" altLang="zh-CN" dirty="0"/>
                        <a:t>3019</a:t>
                      </a:r>
                      <a:endParaRPr lang="zh-CN" altLang="en-US" dirty="0"/>
                    </a:p>
                  </a:txBody>
                  <a:tcPr anchor="ctr"/>
                </a:tc>
                <a:tc>
                  <a:txBody>
                    <a:bodyPr/>
                    <a:lstStyle/>
                    <a:p>
                      <a:pPr algn="ctr"/>
                      <a:r>
                        <a:rPr lang="zh-CN" altLang="en-US" dirty="0"/>
                        <a:t>失败</a:t>
                      </a:r>
                    </a:p>
                  </a:txBody>
                  <a:tcPr anchor="ctr"/>
                </a:tc>
                <a:extLst>
                  <a:ext uri="{0D108BD9-81ED-4DB2-BD59-A6C34878D82A}">
                    <a16:rowId xmlns:a16="http://schemas.microsoft.com/office/drawing/2014/main" val="3808263386"/>
                  </a:ext>
                </a:extLst>
              </a:tr>
              <a:tr h="4339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工作集</a:t>
                      </a:r>
                      <a:r>
                        <a:rPr lang="en-US" altLang="zh-CN" sz="1600" dirty="0"/>
                        <a:t>(5)</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200</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200</a:t>
                      </a:r>
                      <a:endParaRPr lang="zh-CN" altLang="en-US" dirty="0"/>
                    </a:p>
                  </a:txBody>
                  <a:tcPr anchor="ctr"/>
                </a:tc>
                <a:tc>
                  <a:txBody>
                    <a:bodyPr/>
                    <a:lstStyle/>
                    <a:p>
                      <a:pPr algn="ctr"/>
                      <a:r>
                        <a:rPr lang="en-US" altLang="zh-CN" dirty="0"/>
                        <a:t>7816</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5562</a:t>
                      </a:r>
                      <a:endParaRPr lang="zh-CN" altLang="en-US" dirty="0"/>
                    </a:p>
                  </a:txBody>
                  <a:tcPr anchor="ctr"/>
                </a:tc>
                <a:tc>
                  <a:txBody>
                    <a:bodyPr/>
                    <a:lstStyle/>
                    <a:p>
                      <a:pPr algn="ctr"/>
                      <a:r>
                        <a:rPr lang="en-US" altLang="zh-CN" dirty="0"/>
                        <a:t>11358</a:t>
                      </a:r>
                      <a:endParaRPr lang="zh-CN" altLang="en-US" dirty="0"/>
                    </a:p>
                  </a:txBody>
                  <a:tcPr anchor="ctr"/>
                </a:tc>
                <a:extLst>
                  <a:ext uri="{0D108BD9-81ED-4DB2-BD59-A6C34878D82A}">
                    <a16:rowId xmlns:a16="http://schemas.microsoft.com/office/drawing/2014/main" val="548720993"/>
                  </a:ext>
                </a:extLst>
              </a:tr>
              <a:tr h="433965">
                <a:tc>
                  <a:txBody>
                    <a:bodyPr/>
                    <a:lstStyle/>
                    <a:p>
                      <a:pPr algn="ctr"/>
                      <a:r>
                        <a:rPr lang="zh-CN" altLang="en-US" sz="1600" dirty="0"/>
                        <a:t>工作集</a:t>
                      </a:r>
                      <a:r>
                        <a:rPr lang="en-US" altLang="zh-CN" sz="1600" dirty="0"/>
                        <a:t>(20)</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100</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100</a:t>
                      </a:r>
                      <a:endParaRPr lang="zh-CN" altLang="en-US" dirty="0"/>
                    </a:p>
                  </a:txBody>
                  <a:tcPr anchor="ctr"/>
                </a:tc>
                <a:tc>
                  <a:txBody>
                    <a:bodyPr/>
                    <a:lstStyle/>
                    <a:p>
                      <a:pPr algn="ctr"/>
                      <a:r>
                        <a:rPr lang="en-US" altLang="zh-CN" dirty="0"/>
                        <a:t>6934</a:t>
                      </a:r>
                      <a:endParaRPr lang="zh-CN" altLang="en-US" dirty="0"/>
                    </a:p>
                  </a:txBody>
                  <a:tcPr anchor="ctr"/>
                </a:tc>
                <a:tc>
                  <a:txBody>
                    <a:bodyPr/>
                    <a:lstStyle/>
                    <a:p>
                      <a:pPr algn="ctr"/>
                      <a:r>
                        <a:rPr lang="en-US" altLang="zh-CN" dirty="0"/>
                        <a:t>800</a:t>
                      </a:r>
                      <a:endParaRPr lang="zh-CN" altLang="en-US" dirty="0"/>
                    </a:p>
                  </a:txBody>
                  <a:tcPr anchor="ctr"/>
                </a:tc>
                <a:tc>
                  <a:txBody>
                    <a:bodyPr/>
                    <a:lstStyle/>
                    <a:p>
                      <a:pPr algn="ctr"/>
                      <a:r>
                        <a:rPr lang="en-US" altLang="zh-CN" dirty="0"/>
                        <a:t>3589</a:t>
                      </a:r>
                      <a:endParaRPr lang="zh-CN" altLang="en-US" dirty="0"/>
                    </a:p>
                  </a:txBody>
                  <a:tcPr anchor="ctr"/>
                </a:tc>
                <a:tc>
                  <a:txBody>
                    <a:bodyPr/>
                    <a:lstStyle/>
                    <a:p>
                      <a:pPr algn="ctr"/>
                      <a:r>
                        <a:rPr lang="en-US" altLang="zh-CN" dirty="0"/>
                        <a:t>9789</a:t>
                      </a:r>
                      <a:endParaRPr lang="zh-CN" altLang="en-US" dirty="0"/>
                    </a:p>
                  </a:txBody>
                  <a:tcPr anchor="ctr"/>
                </a:tc>
                <a:extLst>
                  <a:ext uri="{0D108BD9-81ED-4DB2-BD59-A6C34878D82A}">
                    <a16:rowId xmlns:a16="http://schemas.microsoft.com/office/drawing/2014/main" val="2021099527"/>
                  </a:ext>
                </a:extLst>
              </a:tr>
            </a:tbl>
          </a:graphicData>
        </a:graphic>
      </p:graphicFrame>
      <p:sp>
        <p:nvSpPr>
          <p:cNvPr id="19" name="文本框 18">
            <a:extLst>
              <a:ext uri="{FF2B5EF4-FFF2-40B4-BE49-F238E27FC236}">
                <a16:creationId xmlns:a16="http://schemas.microsoft.com/office/drawing/2014/main" id="{DD54D0A7-6D19-4A48-9638-4C24D8C1777F}"/>
              </a:ext>
            </a:extLst>
          </p:cNvPr>
          <p:cNvSpPr txBox="1"/>
          <p:nvPr/>
        </p:nvSpPr>
        <p:spPr>
          <a:xfrm>
            <a:off x="2098675" y="1680096"/>
            <a:ext cx="8026067" cy="430887"/>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测试结果如下</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缺页次数</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p:txBody>
      </p:sp>
      <p:sp>
        <p:nvSpPr>
          <p:cNvPr id="10" name="矩形 9">
            <a:extLst>
              <a:ext uri="{FF2B5EF4-FFF2-40B4-BE49-F238E27FC236}">
                <a16:creationId xmlns:a16="http://schemas.microsoft.com/office/drawing/2014/main" id="{93CEF4B1-7D8B-4201-AA57-716E45EF3879}"/>
              </a:ext>
            </a:extLst>
          </p:cNvPr>
          <p:cNvSpPr/>
          <p:nvPr/>
        </p:nvSpPr>
        <p:spPr>
          <a:xfrm>
            <a:off x="6492240" y="5079840"/>
            <a:ext cx="533400" cy="731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3FB70A7-86A2-4626-A461-291F04D0DD67}"/>
              </a:ext>
            </a:extLst>
          </p:cNvPr>
          <p:cNvSpPr/>
          <p:nvPr/>
        </p:nvSpPr>
        <p:spPr>
          <a:xfrm>
            <a:off x="8613744" y="5057934"/>
            <a:ext cx="533400" cy="731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90078CC-57D4-478D-A85D-A91FB7C4E9BA}"/>
              </a:ext>
            </a:extLst>
          </p:cNvPr>
          <p:cNvSpPr/>
          <p:nvPr/>
        </p:nvSpPr>
        <p:spPr>
          <a:xfrm>
            <a:off x="8613744" y="4013828"/>
            <a:ext cx="533400" cy="839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D3FC388-F19F-4F07-9F9A-7DF415FD55C3}"/>
              </a:ext>
            </a:extLst>
          </p:cNvPr>
          <p:cNvSpPr/>
          <p:nvPr/>
        </p:nvSpPr>
        <p:spPr>
          <a:xfrm>
            <a:off x="6492240" y="4000626"/>
            <a:ext cx="533400" cy="838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8D17B130-77A5-45F4-9572-7085F77FE593}"/>
              </a:ext>
            </a:extLst>
          </p:cNvPr>
          <p:cNvSpPr/>
          <p:nvPr/>
        </p:nvSpPr>
        <p:spPr>
          <a:xfrm>
            <a:off x="7572042" y="4013828"/>
            <a:ext cx="533400" cy="838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9580F2A3-40A9-4261-A78D-78B5BDA0C3F5}"/>
              </a:ext>
            </a:extLst>
          </p:cNvPr>
          <p:cNvSpPr/>
          <p:nvPr/>
        </p:nvSpPr>
        <p:spPr>
          <a:xfrm>
            <a:off x="6414694" y="2631894"/>
            <a:ext cx="1709571" cy="1170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BCA730FB-9DE9-428D-9430-4D3CC7F9ABF2}"/>
              </a:ext>
            </a:extLst>
          </p:cNvPr>
          <p:cNvSpPr/>
          <p:nvPr/>
        </p:nvSpPr>
        <p:spPr>
          <a:xfrm>
            <a:off x="8580605" y="2614664"/>
            <a:ext cx="1709571" cy="279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EA91685C-9754-494B-95DB-6E98E53EE86F}"/>
              </a:ext>
            </a:extLst>
          </p:cNvPr>
          <p:cNvSpPr/>
          <p:nvPr/>
        </p:nvSpPr>
        <p:spPr>
          <a:xfrm>
            <a:off x="8580605" y="3048697"/>
            <a:ext cx="1709571" cy="279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7CB9FA3B-B001-44C6-81B7-D5DC9E29C306}"/>
              </a:ext>
            </a:extLst>
          </p:cNvPr>
          <p:cNvSpPr/>
          <p:nvPr/>
        </p:nvSpPr>
        <p:spPr>
          <a:xfrm>
            <a:off x="8580604" y="3499805"/>
            <a:ext cx="1709571" cy="279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904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098675" y="1305625"/>
            <a:ext cx="3997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p>
            <a:r>
              <a:rPr lang="zh-CN" altLang="en-US" sz="2400" b="1" dirty="0">
                <a:solidFill>
                  <a:srgbClr val="3F3F3F"/>
                </a:solidFill>
                <a:ea typeface="华文楷体" panose="02010600040101010101" pitchFamily="2" charset="-122"/>
              </a:rPr>
              <a:t>主要难点</a:t>
            </a:r>
          </a:p>
        </p:txBody>
      </p:sp>
      <p:sp>
        <p:nvSpPr>
          <p:cNvPr id="21" name="矩形 35"/>
          <p:cNvSpPr>
            <a:spLocks noChangeArrowheads="1"/>
          </p:cNvSpPr>
          <p:nvPr/>
        </p:nvSpPr>
        <p:spPr bwMode="auto">
          <a:xfrm>
            <a:off x="1906588" y="1416691"/>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3" name="文本框 2">
            <a:extLst>
              <a:ext uri="{FF2B5EF4-FFF2-40B4-BE49-F238E27FC236}">
                <a16:creationId xmlns:a16="http://schemas.microsoft.com/office/drawing/2014/main" id="{C80C7CA8-6EA9-4749-AA64-A81F607A8297}"/>
              </a:ext>
            </a:extLst>
          </p:cNvPr>
          <p:cNvSpPr txBox="1"/>
          <p:nvPr/>
        </p:nvSpPr>
        <p:spPr>
          <a:xfrm>
            <a:off x="2000089" y="1846414"/>
            <a:ext cx="7136477" cy="3816429"/>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页面置换算法机制的实现</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置换出的页面放置位置</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虚拟磁盘</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每个程序虚存的页与磁盘上扇区的映射关系</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缺页异常的处理，需要理清逻辑</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工作集算法的近似实现</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无法精确获取用户程序访存的顺序</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硬件</a:t>
            </a:r>
            <a:r>
              <a:rPr lang="en-US" altLang="zh-CN" sz="2200" dirty="0">
                <a:latin typeface="华文楷体" panose="02010600040101010101" pitchFamily="2" charset="-122"/>
                <a:ea typeface="华文楷体" panose="02010600040101010101" pitchFamily="2" charset="-122"/>
              </a:rPr>
              <a:t>)</a:t>
            </a: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利用时钟中断，每次时钟中断记录并清除访问位，则每两次时钟中断之间新访存的页面可知</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工作集大小可与设置时钟中断次数绑定</a:t>
            </a:r>
            <a:r>
              <a:rPr lang="en-US" altLang="zh-CN" sz="2200" dirty="0">
                <a:latin typeface="华文楷体" panose="02010600040101010101" pitchFamily="2" charset="-122"/>
                <a:ea typeface="华文楷体" panose="02010600040101010101" pitchFamily="2" charset="-122"/>
              </a:rPr>
              <a:t>(WORKINGSET_DELTA_NUM)</a:t>
            </a:r>
          </a:p>
        </p:txBody>
      </p:sp>
      <p:sp>
        <p:nvSpPr>
          <p:cNvPr id="2" name="灯片编号占位符 1">
            <a:extLst>
              <a:ext uri="{FF2B5EF4-FFF2-40B4-BE49-F238E27FC236}">
                <a16:creationId xmlns:a16="http://schemas.microsoft.com/office/drawing/2014/main" id="{04DC9790-451D-47B8-8391-6618CA7BCB4F}"/>
              </a:ext>
            </a:extLst>
          </p:cNvPr>
          <p:cNvSpPr>
            <a:spLocks noGrp="1"/>
          </p:cNvSpPr>
          <p:nvPr>
            <p:ph type="sldNum" sz="quarter" idx="12"/>
          </p:nvPr>
        </p:nvSpPr>
        <p:spPr/>
        <p:txBody>
          <a:bodyPr/>
          <a:lstStyle/>
          <a:p>
            <a:fld id="{1C501087-9707-4036-B731-2AE090D46491}" type="slidenum">
              <a:rPr lang="zh-CN" altLang="en-US" smtClean="0"/>
              <a:pPr/>
              <a:t>11</a:t>
            </a:fld>
            <a:endParaRPr lang="zh-CN" altLang="en-US" sz="1800">
              <a:solidFill>
                <a:schemeClr val="tx1"/>
              </a:solidFill>
            </a:endParaRPr>
          </a:p>
        </p:txBody>
      </p:sp>
    </p:spTree>
    <p:extLst>
      <p:ext uri="{BB962C8B-B14F-4D97-AF65-F5344CB8AC3E}">
        <p14:creationId xmlns:p14="http://schemas.microsoft.com/office/powerpoint/2010/main" val="128082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进度安排</a:t>
            </a:r>
          </a:p>
        </p:txBody>
      </p:sp>
      <p:grpSp>
        <p:nvGrpSpPr>
          <p:cNvPr id="24" name="组合 23">
            <a:extLst>
              <a:ext uri="{FF2B5EF4-FFF2-40B4-BE49-F238E27FC236}">
                <a16:creationId xmlns:a16="http://schemas.microsoft.com/office/drawing/2014/main" id="{C1F0425F-2961-4A73-845A-12B8A6ED65A8}"/>
              </a:ext>
            </a:extLst>
          </p:cNvPr>
          <p:cNvGrpSpPr/>
          <p:nvPr/>
        </p:nvGrpSpPr>
        <p:grpSpPr>
          <a:xfrm>
            <a:off x="1512888" y="3392995"/>
            <a:ext cx="8623301" cy="99597"/>
            <a:chOff x="457200" y="3075806"/>
            <a:chExt cx="8229600" cy="72008"/>
          </a:xfrm>
        </p:grpSpPr>
        <p:cxnSp>
          <p:nvCxnSpPr>
            <p:cNvPr id="29" name="直线箭头连接符 38">
              <a:extLst>
                <a:ext uri="{FF2B5EF4-FFF2-40B4-BE49-F238E27FC236}">
                  <a16:creationId xmlns:a16="http://schemas.microsoft.com/office/drawing/2014/main" id="{AA986C14-BC9E-477A-B28A-B7635D2889D8}"/>
                </a:ext>
              </a:extLst>
            </p:cNvPr>
            <p:cNvCxnSpPr/>
            <p:nvPr/>
          </p:nvCxnSpPr>
          <p:spPr>
            <a:xfrm>
              <a:off x="457200" y="3075806"/>
              <a:ext cx="8229600" cy="0"/>
            </a:xfrm>
            <a:prstGeom prst="straightConnector1">
              <a:avLst/>
            </a:prstGeom>
            <a:ln w="38100">
              <a:solidFill>
                <a:srgbClr val="7F0F7E"/>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连接符 39">
              <a:extLst>
                <a:ext uri="{FF2B5EF4-FFF2-40B4-BE49-F238E27FC236}">
                  <a16:creationId xmlns:a16="http://schemas.microsoft.com/office/drawing/2014/main" id="{ED482482-55AC-40EF-94A2-CE82A6B6A6E8}"/>
                </a:ext>
              </a:extLst>
            </p:cNvPr>
            <p:cNvCxnSpPr/>
            <p:nvPr/>
          </p:nvCxnSpPr>
          <p:spPr>
            <a:xfrm>
              <a:off x="457200" y="3147814"/>
              <a:ext cx="8082840" cy="0"/>
            </a:xfrm>
            <a:prstGeom prst="line">
              <a:avLst/>
            </a:prstGeom>
            <a:ln w="19050">
              <a:solidFill>
                <a:srgbClr val="7F0F7E"/>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977E4569-4067-4E8E-B46C-57C7DF0D82E8}"/>
              </a:ext>
            </a:extLst>
          </p:cNvPr>
          <p:cNvSpPr>
            <a:spLocks noGrp="1"/>
          </p:cNvSpPr>
          <p:nvPr>
            <p:ph type="sldNum" sz="quarter" idx="12"/>
          </p:nvPr>
        </p:nvSpPr>
        <p:spPr/>
        <p:txBody>
          <a:bodyPr/>
          <a:lstStyle/>
          <a:p>
            <a:fld id="{1C501087-9707-4036-B731-2AE090D46491}" type="slidenum">
              <a:rPr lang="zh-CN" altLang="en-US" smtClean="0"/>
              <a:pPr/>
              <a:t>12</a:t>
            </a:fld>
            <a:endParaRPr lang="zh-CN" altLang="en-US" sz="1800">
              <a:solidFill>
                <a:schemeClr val="tx1"/>
              </a:solidFill>
            </a:endParaRPr>
          </a:p>
        </p:txBody>
      </p:sp>
      <p:cxnSp>
        <p:nvCxnSpPr>
          <p:cNvPr id="28" name="直线连接符 40">
            <a:extLst>
              <a:ext uri="{FF2B5EF4-FFF2-40B4-BE49-F238E27FC236}">
                <a16:creationId xmlns:a16="http://schemas.microsoft.com/office/drawing/2014/main" id="{3E8E7ED0-083F-4211-9571-0B33620FC0E9}"/>
              </a:ext>
            </a:extLst>
          </p:cNvPr>
          <p:cNvCxnSpPr>
            <a:cxnSpLocks/>
            <a:endCxn id="31" idx="2"/>
          </p:cNvCxnSpPr>
          <p:nvPr/>
        </p:nvCxnSpPr>
        <p:spPr>
          <a:xfrm flipV="1">
            <a:off x="3352803" y="2671229"/>
            <a:ext cx="0" cy="730111"/>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EF05F4A-5480-411F-BE64-7DF16B28242E}"/>
              </a:ext>
            </a:extLst>
          </p:cNvPr>
          <p:cNvSpPr txBox="1"/>
          <p:nvPr/>
        </p:nvSpPr>
        <p:spPr>
          <a:xfrm>
            <a:off x="1356735" y="1963343"/>
            <a:ext cx="3992136" cy="707886"/>
          </a:xfrm>
          <a:prstGeom prst="rect">
            <a:avLst/>
          </a:prstGeom>
          <a:noFill/>
        </p:spPr>
        <p:txBody>
          <a:bodyPr wrap="square" rtlCol="0">
            <a:spAutoFit/>
          </a:bodyPr>
          <a:lstStyle/>
          <a:p>
            <a:pPr algn="ctr"/>
            <a:r>
              <a:rPr lang="en-US" altLang="zh-CN" sz="2000" dirty="0">
                <a:solidFill>
                  <a:schemeClr val="tx1">
                    <a:lumMod val="50000"/>
                    <a:lumOff val="50000"/>
                  </a:schemeClr>
                </a:solidFill>
              </a:rPr>
              <a:t>2022</a:t>
            </a:r>
            <a:r>
              <a:rPr lang="zh-CN" altLang="en-US" sz="2000" dirty="0">
                <a:solidFill>
                  <a:schemeClr val="tx1">
                    <a:lumMod val="50000"/>
                    <a:lumOff val="50000"/>
                  </a:schemeClr>
                </a:solidFill>
              </a:rPr>
              <a:t>年</a:t>
            </a:r>
            <a:r>
              <a:rPr lang="en-US" altLang="zh-CN" sz="2000" dirty="0">
                <a:solidFill>
                  <a:schemeClr val="tx1">
                    <a:lumMod val="50000"/>
                    <a:lumOff val="50000"/>
                  </a:schemeClr>
                </a:solidFill>
              </a:rPr>
              <a:t>4</a:t>
            </a:r>
            <a:r>
              <a:rPr lang="zh-CN" altLang="en-US" sz="2000" dirty="0">
                <a:solidFill>
                  <a:schemeClr val="tx1">
                    <a:lumMod val="50000"/>
                    <a:lumOff val="50000"/>
                  </a:schemeClr>
                </a:solidFill>
              </a:rPr>
              <a:t>月</a:t>
            </a:r>
            <a:r>
              <a:rPr lang="en-US" altLang="zh-CN" sz="2000" dirty="0">
                <a:solidFill>
                  <a:schemeClr val="tx1">
                    <a:lumMod val="50000"/>
                    <a:lumOff val="50000"/>
                  </a:schemeClr>
                </a:solidFill>
              </a:rPr>
              <a:t>7</a:t>
            </a:r>
            <a:r>
              <a:rPr lang="zh-CN" altLang="en-US" sz="2000" dirty="0">
                <a:solidFill>
                  <a:schemeClr val="tx1">
                    <a:lumMod val="50000"/>
                    <a:lumOff val="50000"/>
                  </a:schemeClr>
                </a:solidFill>
              </a:rPr>
              <a:t>日</a:t>
            </a:r>
            <a:endParaRPr lang="en-US" altLang="zh-CN" sz="2000" dirty="0">
              <a:solidFill>
                <a:schemeClr val="tx1">
                  <a:lumMod val="50000"/>
                  <a:lumOff val="50000"/>
                </a:schemeClr>
              </a:solidFill>
            </a:endParaRPr>
          </a:p>
          <a:p>
            <a:pPr algn="ctr"/>
            <a:r>
              <a:rPr lang="zh-CN" altLang="en-US" sz="2000" dirty="0">
                <a:solidFill>
                  <a:srgbClr val="FF0000"/>
                </a:solidFill>
                <a:latin typeface="黑体" panose="02010609060101010101" pitchFamily="49" charset="-122"/>
                <a:ea typeface="黑体" panose="02010609060101010101" pitchFamily="49" charset="-122"/>
              </a:rPr>
              <a:t>中期检查</a:t>
            </a:r>
          </a:p>
        </p:txBody>
      </p:sp>
      <p:cxnSp>
        <p:nvCxnSpPr>
          <p:cNvPr id="35" name="直线连接符 40">
            <a:extLst>
              <a:ext uri="{FF2B5EF4-FFF2-40B4-BE49-F238E27FC236}">
                <a16:creationId xmlns:a16="http://schemas.microsoft.com/office/drawing/2014/main" id="{48381704-D311-4721-89D1-B6011CD96937}"/>
              </a:ext>
            </a:extLst>
          </p:cNvPr>
          <p:cNvCxnSpPr>
            <a:cxnSpLocks/>
            <a:endCxn id="36" idx="2"/>
          </p:cNvCxnSpPr>
          <p:nvPr/>
        </p:nvCxnSpPr>
        <p:spPr>
          <a:xfrm flipV="1">
            <a:off x="8555906" y="2650908"/>
            <a:ext cx="0" cy="730111"/>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E8DEB0-87B6-45EF-9C7B-089F689FCB2A}"/>
              </a:ext>
            </a:extLst>
          </p:cNvPr>
          <p:cNvSpPr txBox="1"/>
          <p:nvPr/>
        </p:nvSpPr>
        <p:spPr>
          <a:xfrm>
            <a:off x="6559838" y="1943022"/>
            <a:ext cx="3992136" cy="707886"/>
          </a:xfrm>
          <a:prstGeom prst="rect">
            <a:avLst/>
          </a:prstGeom>
          <a:noFill/>
        </p:spPr>
        <p:txBody>
          <a:bodyPr wrap="square" rtlCol="0">
            <a:spAutoFit/>
          </a:bodyPr>
          <a:lstStyle/>
          <a:p>
            <a:pPr algn="ctr"/>
            <a:r>
              <a:rPr lang="en-US" altLang="zh-CN" sz="2000" dirty="0">
                <a:solidFill>
                  <a:schemeClr val="tx1">
                    <a:lumMod val="50000"/>
                    <a:lumOff val="50000"/>
                  </a:schemeClr>
                </a:solidFill>
              </a:rPr>
              <a:t>2022</a:t>
            </a:r>
            <a:r>
              <a:rPr lang="zh-CN" altLang="en-US" sz="2000" dirty="0">
                <a:solidFill>
                  <a:schemeClr val="tx1">
                    <a:lumMod val="50000"/>
                    <a:lumOff val="50000"/>
                  </a:schemeClr>
                </a:solidFill>
              </a:rPr>
              <a:t>年</a:t>
            </a:r>
            <a:r>
              <a:rPr lang="en-US" altLang="zh-CN" sz="2000" dirty="0">
                <a:solidFill>
                  <a:schemeClr val="tx1">
                    <a:lumMod val="50000"/>
                    <a:lumOff val="50000"/>
                  </a:schemeClr>
                </a:solidFill>
              </a:rPr>
              <a:t>6</a:t>
            </a:r>
            <a:r>
              <a:rPr lang="zh-CN" altLang="en-US" sz="2000" dirty="0">
                <a:solidFill>
                  <a:schemeClr val="tx1">
                    <a:lumMod val="50000"/>
                    <a:lumOff val="50000"/>
                  </a:schemeClr>
                </a:solidFill>
              </a:rPr>
              <a:t>月</a:t>
            </a:r>
            <a:r>
              <a:rPr lang="en-US" altLang="zh-CN" sz="2000" dirty="0">
                <a:solidFill>
                  <a:schemeClr val="tx1">
                    <a:lumMod val="50000"/>
                    <a:lumOff val="50000"/>
                  </a:schemeClr>
                </a:solidFill>
              </a:rPr>
              <a:t>14</a:t>
            </a:r>
            <a:r>
              <a:rPr lang="zh-CN" altLang="en-US" sz="2000" dirty="0">
                <a:solidFill>
                  <a:schemeClr val="tx1">
                    <a:lumMod val="50000"/>
                    <a:lumOff val="50000"/>
                  </a:schemeClr>
                </a:solidFill>
              </a:rPr>
              <a:t>日</a:t>
            </a:r>
            <a:endParaRPr lang="en-US" altLang="zh-CN" sz="2000" dirty="0">
              <a:solidFill>
                <a:schemeClr val="tx1">
                  <a:lumMod val="50000"/>
                  <a:lumOff val="50000"/>
                </a:schemeClr>
              </a:solidFill>
            </a:endParaRPr>
          </a:p>
          <a:p>
            <a:pPr algn="ctr"/>
            <a:r>
              <a:rPr lang="zh-CN" altLang="en-US" sz="2000" dirty="0">
                <a:latin typeface="黑体" panose="02010609060101010101" pitchFamily="49" charset="-122"/>
                <a:ea typeface="黑体" panose="02010609060101010101" pitchFamily="49" charset="-122"/>
              </a:rPr>
              <a:t>最终答辩</a:t>
            </a:r>
          </a:p>
        </p:txBody>
      </p:sp>
      <p:cxnSp>
        <p:nvCxnSpPr>
          <p:cNvPr id="37" name="直线连接符 40">
            <a:extLst>
              <a:ext uri="{FF2B5EF4-FFF2-40B4-BE49-F238E27FC236}">
                <a16:creationId xmlns:a16="http://schemas.microsoft.com/office/drawing/2014/main" id="{9D7C6E78-4015-437F-ADB4-6A846849FB2D}"/>
              </a:ext>
            </a:extLst>
          </p:cNvPr>
          <p:cNvCxnSpPr>
            <a:cxnSpLocks/>
            <a:stCxn id="38" idx="0"/>
          </p:cNvCxnSpPr>
          <p:nvPr/>
        </p:nvCxnSpPr>
        <p:spPr>
          <a:xfrm flipV="1">
            <a:off x="7175787" y="3485912"/>
            <a:ext cx="0" cy="450634"/>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A6CF8C4-AC38-483A-A4B6-EAFB0E47C22F}"/>
              </a:ext>
            </a:extLst>
          </p:cNvPr>
          <p:cNvSpPr txBox="1"/>
          <p:nvPr/>
        </p:nvSpPr>
        <p:spPr>
          <a:xfrm>
            <a:off x="4856333" y="3936546"/>
            <a:ext cx="4638908" cy="1015663"/>
          </a:xfrm>
          <a:prstGeom prst="rect">
            <a:avLst/>
          </a:prstGeom>
          <a:noFill/>
        </p:spPr>
        <p:txBody>
          <a:bodyPr wrap="square" rtlCol="0">
            <a:spAutoFit/>
          </a:bodyPr>
          <a:lstStyle/>
          <a:p>
            <a:pPr algn="ctr"/>
            <a:r>
              <a:rPr lang="zh-CN" altLang="en-US" sz="2000" dirty="0">
                <a:solidFill>
                  <a:schemeClr val="tx1">
                    <a:lumMod val="50000"/>
                    <a:lumOff val="50000"/>
                  </a:schemeClr>
                </a:solidFill>
              </a:rPr>
              <a:t>期间</a:t>
            </a:r>
            <a:endParaRPr lang="en-US" altLang="zh-CN" sz="2000" dirty="0">
              <a:solidFill>
                <a:schemeClr val="tx1">
                  <a:lumMod val="50000"/>
                  <a:lumOff val="50000"/>
                </a:schemeClr>
              </a:solidFill>
            </a:endParaRPr>
          </a:p>
          <a:p>
            <a:pPr algn="ctr"/>
            <a:r>
              <a:rPr lang="zh-CN" altLang="en-US" sz="2000" dirty="0">
                <a:latin typeface="黑体" panose="02010609060101010101" pitchFamily="49" charset="-122"/>
                <a:ea typeface="黑体" panose="02010609060101010101" pitchFamily="49" charset="-122"/>
              </a:rPr>
              <a:t>解决多核同步互斥问题</a:t>
            </a:r>
          </a:p>
          <a:p>
            <a:pPr algn="ctr"/>
            <a:r>
              <a:rPr lang="zh-CN" altLang="en-US" sz="2000" dirty="0">
                <a:latin typeface="黑体" panose="02010609060101010101" pitchFamily="49" charset="-122"/>
                <a:ea typeface="黑体" panose="02010609060101010101" pitchFamily="49" charset="-122"/>
              </a:rPr>
              <a:t>完成多核的探索和实现</a:t>
            </a:r>
            <a:endParaRPr lang="en-US" altLang="zh-CN" sz="2000" dirty="0">
              <a:latin typeface="黑体" panose="02010609060101010101" pitchFamily="49" charset="-122"/>
              <a:ea typeface="黑体" panose="02010609060101010101" pitchFamily="49" charset="-122"/>
            </a:endParaRPr>
          </a:p>
        </p:txBody>
      </p:sp>
      <p:cxnSp>
        <p:nvCxnSpPr>
          <p:cNvPr id="41" name="直线连接符 40">
            <a:extLst>
              <a:ext uri="{FF2B5EF4-FFF2-40B4-BE49-F238E27FC236}">
                <a16:creationId xmlns:a16="http://schemas.microsoft.com/office/drawing/2014/main" id="{F7A9D9DC-66A8-4FF5-A1A8-231E13379CF1}"/>
              </a:ext>
            </a:extLst>
          </p:cNvPr>
          <p:cNvCxnSpPr>
            <a:cxnSpLocks/>
            <a:stCxn id="42" idx="0"/>
          </p:cNvCxnSpPr>
          <p:nvPr/>
        </p:nvCxnSpPr>
        <p:spPr>
          <a:xfrm flipV="1">
            <a:off x="1814689" y="3500658"/>
            <a:ext cx="0" cy="450635"/>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8C62672D-D800-49F7-A083-FB307FBD0833}"/>
              </a:ext>
            </a:extLst>
          </p:cNvPr>
          <p:cNvSpPr txBox="1"/>
          <p:nvPr/>
        </p:nvSpPr>
        <p:spPr>
          <a:xfrm>
            <a:off x="657580" y="3951293"/>
            <a:ext cx="2314217" cy="1015663"/>
          </a:xfrm>
          <a:prstGeom prst="rect">
            <a:avLst/>
          </a:prstGeom>
          <a:noFill/>
        </p:spPr>
        <p:txBody>
          <a:bodyPr wrap="square" rtlCol="0">
            <a:spAutoFit/>
          </a:bodyPr>
          <a:lstStyle/>
          <a:p>
            <a:pPr algn="ctr"/>
            <a:r>
              <a:rPr lang="en-US" altLang="zh-CN" sz="2000" dirty="0">
                <a:solidFill>
                  <a:schemeClr val="tx1">
                    <a:lumMod val="50000"/>
                    <a:lumOff val="50000"/>
                  </a:schemeClr>
                </a:solidFill>
              </a:rPr>
              <a:t>2</a:t>
            </a:r>
            <a:r>
              <a:rPr lang="zh-CN" altLang="en-US" sz="2000" dirty="0">
                <a:solidFill>
                  <a:schemeClr val="tx1">
                    <a:lumMod val="50000"/>
                    <a:lumOff val="50000"/>
                  </a:schemeClr>
                </a:solidFill>
              </a:rPr>
              <a:t>月</a:t>
            </a:r>
            <a:r>
              <a:rPr lang="en-US" altLang="zh-CN" sz="2000" dirty="0">
                <a:solidFill>
                  <a:schemeClr val="tx1">
                    <a:lumMod val="50000"/>
                    <a:lumOff val="50000"/>
                  </a:schemeClr>
                </a:solidFill>
              </a:rPr>
              <a:t>21</a:t>
            </a:r>
            <a:r>
              <a:rPr lang="zh-CN" altLang="en-US" sz="2000" dirty="0">
                <a:solidFill>
                  <a:schemeClr val="tx1">
                    <a:lumMod val="50000"/>
                    <a:lumOff val="50000"/>
                  </a:schemeClr>
                </a:solidFill>
              </a:rPr>
              <a:t>日</a:t>
            </a:r>
            <a:r>
              <a:rPr lang="en-US" altLang="zh-CN" sz="2000" dirty="0">
                <a:solidFill>
                  <a:schemeClr val="tx1">
                    <a:lumMod val="50000"/>
                    <a:lumOff val="50000"/>
                  </a:schemeClr>
                </a:solidFill>
              </a:rPr>
              <a:t>-4</a:t>
            </a:r>
            <a:r>
              <a:rPr lang="zh-CN" altLang="en-US" sz="2000" dirty="0">
                <a:solidFill>
                  <a:schemeClr val="tx1">
                    <a:lumMod val="50000"/>
                    <a:lumOff val="50000"/>
                  </a:schemeClr>
                </a:solidFill>
              </a:rPr>
              <a:t>月</a:t>
            </a:r>
            <a:r>
              <a:rPr lang="en-US" altLang="zh-CN" sz="2000" dirty="0">
                <a:solidFill>
                  <a:schemeClr val="tx1">
                    <a:lumMod val="50000"/>
                    <a:lumOff val="50000"/>
                  </a:schemeClr>
                </a:solidFill>
              </a:rPr>
              <a:t>7</a:t>
            </a:r>
            <a:r>
              <a:rPr lang="zh-CN" altLang="en-US" sz="2000" dirty="0">
                <a:solidFill>
                  <a:schemeClr val="tx1">
                    <a:lumMod val="50000"/>
                    <a:lumOff val="50000"/>
                  </a:schemeClr>
                </a:solidFill>
              </a:rPr>
              <a:t>日</a:t>
            </a:r>
            <a:endParaRPr lang="en-US" altLang="zh-CN" sz="2000" dirty="0">
              <a:latin typeface="黑体" panose="02010609060101010101" pitchFamily="49" charset="-122"/>
              <a:ea typeface="黑体" panose="02010609060101010101" pitchFamily="49" charset="-122"/>
            </a:endParaRPr>
          </a:p>
          <a:p>
            <a:pPr algn="ctr"/>
            <a:r>
              <a:rPr lang="zh-CN" altLang="en-US" sz="2000" dirty="0">
                <a:latin typeface="黑体" panose="02010609060101010101" pitchFamily="49" charset="-122"/>
                <a:ea typeface="黑体" panose="02010609060101010101" pitchFamily="49" charset="-122"/>
              </a:rPr>
              <a:t>完成各种页面置换算法的实现和测试</a:t>
            </a:r>
          </a:p>
        </p:txBody>
      </p:sp>
      <p:cxnSp>
        <p:nvCxnSpPr>
          <p:cNvPr id="39" name="直线连接符 40">
            <a:extLst>
              <a:ext uri="{FF2B5EF4-FFF2-40B4-BE49-F238E27FC236}">
                <a16:creationId xmlns:a16="http://schemas.microsoft.com/office/drawing/2014/main" id="{422CA40A-7D36-45C7-8713-8F21555C79BC}"/>
              </a:ext>
            </a:extLst>
          </p:cNvPr>
          <p:cNvCxnSpPr>
            <a:cxnSpLocks/>
            <a:stCxn id="40" idx="0"/>
          </p:cNvCxnSpPr>
          <p:nvPr/>
        </p:nvCxnSpPr>
        <p:spPr>
          <a:xfrm flipV="1">
            <a:off x="4344337" y="3481486"/>
            <a:ext cx="0" cy="450634"/>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2DED0BA4-1FB6-4381-9E3B-1A5B695F04E8}"/>
              </a:ext>
            </a:extLst>
          </p:cNvPr>
          <p:cNvSpPr txBox="1"/>
          <p:nvPr/>
        </p:nvSpPr>
        <p:spPr>
          <a:xfrm>
            <a:off x="2024883" y="3932120"/>
            <a:ext cx="4638908" cy="1323439"/>
          </a:xfrm>
          <a:prstGeom prst="rect">
            <a:avLst/>
          </a:prstGeom>
          <a:noFill/>
        </p:spPr>
        <p:txBody>
          <a:bodyPr wrap="square" rtlCol="0">
            <a:spAutoFit/>
          </a:bodyPr>
          <a:lstStyle/>
          <a:p>
            <a:pPr algn="ctr"/>
            <a:r>
              <a:rPr lang="zh-CN" altLang="en-US" sz="2000" dirty="0">
                <a:solidFill>
                  <a:schemeClr val="tx1">
                    <a:lumMod val="50000"/>
                    <a:lumOff val="50000"/>
                  </a:schemeClr>
                </a:solidFill>
              </a:rPr>
              <a:t>期间</a:t>
            </a:r>
          </a:p>
          <a:p>
            <a:pPr algn="ctr"/>
            <a:r>
              <a:rPr lang="zh-CN" altLang="en-US" sz="2000" dirty="0">
                <a:latin typeface="黑体" panose="02010609060101010101" pitchFamily="49" charset="-122"/>
                <a:ea typeface="黑体" panose="02010609060101010101" pitchFamily="49" charset="-122"/>
              </a:rPr>
              <a:t>总结页面置换算法实现</a:t>
            </a:r>
            <a:endParaRPr lang="en-US" altLang="zh-CN" sz="2000" dirty="0">
              <a:latin typeface="黑体" panose="02010609060101010101" pitchFamily="49" charset="-122"/>
              <a:ea typeface="黑体" panose="02010609060101010101" pitchFamily="49" charset="-122"/>
            </a:endParaRPr>
          </a:p>
          <a:p>
            <a:pPr algn="ctr"/>
            <a:r>
              <a:rPr lang="zh-CN" altLang="en-US" sz="2000" dirty="0">
                <a:latin typeface="黑体" panose="02010609060101010101" pitchFamily="49" charset="-122"/>
                <a:ea typeface="黑体" panose="02010609060101010101" pitchFamily="49" charset="-122"/>
              </a:rPr>
              <a:t>具体分析测试结果</a:t>
            </a:r>
            <a:endParaRPr lang="en-US" altLang="zh-CN" sz="2000" dirty="0">
              <a:latin typeface="黑体" panose="02010609060101010101" pitchFamily="49" charset="-122"/>
              <a:ea typeface="黑体" panose="02010609060101010101" pitchFamily="49" charset="-122"/>
            </a:endParaRPr>
          </a:p>
          <a:p>
            <a:pPr algn="ctr"/>
            <a:r>
              <a:rPr lang="zh-CN" altLang="en-US" sz="2000" dirty="0">
                <a:latin typeface="黑体" panose="02010609060101010101" pitchFamily="49" charset="-122"/>
                <a:ea typeface="黑体" panose="02010609060101010101" pitchFamily="49" charset="-122"/>
              </a:rPr>
              <a:t>开始编写论文</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5915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CE3FBF8-8520-4285-92E3-44DBD80499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78" b="50054"/>
          <a:stretch/>
        </p:blipFill>
        <p:spPr bwMode="auto">
          <a:xfrm>
            <a:off x="0" y="0"/>
            <a:ext cx="12192000" cy="364976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0A6B8AE6-F8B2-432D-815F-8474913A2643}"/>
              </a:ext>
            </a:extLst>
          </p:cNvPr>
          <p:cNvSpPr/>
          <p:nvPr/>
        </p:nvSpPr>
        <p:spPr>
          <a:xfrm>
            <a:off x="0" y="-6842"/>
            <a:ext cx="12192000" cy="3654674"/>
          </a:xfrm>
          <a:prstGeom prst="rect">
            <a:avLst/>
          </a:prstGeom>
          <a:solidFill>
            <a:srgbClr val="5C307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latin typeface="黑体" panose="02010609060101010101" pitchFamily="49" charset="-122"/>
              <a:ea typeface="黑体" panose="02010609060101010101" pitchFamily="49" charset="-122"/>
            </a:endParaRPr>
          </a:p>
        </p:txBody>
      </p:sp>
      <p:sp>
        <p:nvSpPr>
          <p:cNvPr id="3" name="TextBox 89"/>
          <p:cNvSpPr txBox="1"/>
          <p:nvPr/>
        </p:nvSpPr>
        <p:spPr>
          <a:xfrm>
            <a:off x="7899032" y="4823679"/>
            <a:ext cx="2605200" cy="400110"/>
          </a:xfrm>
          <a:prstGeom prst="rect">
            <a:avLst/>
          </a:prstGeom>
          <a:noFill/>
        </p:spPr>
        <p:txBody>
          <a:bodyPr wrap="none" rtlCol="0">
            <a:spAutoFit/>
          </a:bodyPr>
          <a:lstStyle/>
          <a:p>
            <a:pPr algn="r"/>
            <a:r>
              <a:rPr lang="zh-CN" altLang="en-US" sz="2000" b="1" dirty="0">
                <a:solidFill>
                  <a:schemeClr val="tx1">
                    <a:lumMod val="75000"/>
                    <a:lumOff val="25000"/>
                  </a:schemeClr>
                </a:solidFill>
                <a:latin typeface="华文楷体" panose="02010600040101010101" pitchFamily="2" charset="-122"/>
                <a:ea typeface="华文楷体" panose="02010600040101010101" pitchFamily="2" charset="-122"/>
              </a:rPr>
              <a:t>清华大学 计</a:t>
            </a:r>
            <a:r>
              <a:rPr lang="en-US" altLang="zh-CN" sz="2000" b="1" dirty="0">
                <a:solidFill>
                  <a:schemeClr val="tx1">
                    <a:lumMod val="75000"/>
                    <a:lumOff val="25000"/>
                  </a:schemeClr>
                </a:solidFill>
                <a:latin typeface="华文楷体" panose="02010600040101010101" pitchFamily="2" charset="-122"/>
                <a:ea typeface="华文楷体" panose="02010600040101010101" pitchFamily="2" charset="-122"/>
              </a:rPr>
              <a:t>82 </a:t>
            </a:r>
            <a:r>
              <a:rPr lang="zh-CN" altLang="en-US" sz="2000" b="1" dirty="0">
                <a:solidFill>
                  <a:schemeClr val="tx1">
                    <a:lumMod val="75000"/>
                    <a:lumOff val="25000"/>
                  </a:schemeClr>
                </a:solidFill>
                <a:latin typeface="华文楷体" panose="02010600040101010101" pitchFamily="2" charset="-122"/>
                <a:ea typeface="华文楷体" panose="02010600040101010101" pitchFamily="2" charset="-122"/>
              </a:rPr>
              <a:t>徐奥淳</a:t>
            </a:r>
          </a:p>
        </p:txBody>
      </p:sp>
      <p:cxnSp>
        <p:nvCxnSpPr>
          <p:cNvPr id="4" name="直接连接符 3"/>
          <p:cNvCxnSpPr/>
          <p:nvPr/>
        </p:nvCxnSpPr>
        <p:spPr>
          <a:xfrm>
            <a:off x="8581588" y="4732426"/>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7855411" y="3881931"/>
            <a:ext cx="2646878" cy="830997"/>
          </a:xfrm>
          <a:prstGeom prst="rect">
            <a:avLst/>
          </a:prstGeom>
          <a:noFill/>
        </p:spPr>
        <p:txBody>
          <a:bodyPr wrap="none" rtlCol="0">
            <a:spAutoFit/>
          </a:bodyPr>
          <a:lstStyle/>
          <a:p>
            <a:pPr algn="r"/>
            <a:r>
              <a:rPr lang="zh-CN" altLang="en-US" sz="4800" b="1" dirty="0">
                <a:solidFill>
                  <a:schemeClr val="tx1">
                    <a:lumMod val="75000"/>
                    <a:lumOff val="25000"/>
                  </a:schemeClr>
                </a:solidFill>
                <a:latin typeface="华文楷体" panose="02010600040101010101" pitchFamily="2" charset="-122"/>
                <a:ea typeface="华文楷体" panose="02010600040101010101" pitchFamily="2" charset="-122"/>
              </a:rPr>
              <a:t>感谢聆听</a:t>
            </a:r>
          </a:p>
        </p:txBody>
      </p:sp>
      <p:sp>
        <p:nvSpPr>
          <p:cNvPr id="10" name="矩形 9"/>
          <p:cNvSpPr/>
          <p:nvPr/>
        </p:nvSpPr>
        <p:spPr>
          <a:xfrm>
            <a:off x="217555"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2663508" y="5888775"/>
            <a:ext cx="7732034" cy="405945"/>
          </a:xfrm>
          <a:prstGeom prst="rect">
            <a:avLst/>
          </a:prstGeom>
          <a:noFill/>
        </p:spPr>
        <p:txBody>
          <a:bodyPr wrap="square" rtlCol="0">
            <a:spAutoFit/>
          </a:bodyPr>
          <a:lstStyle/>
          <a:p>
            <a:pPr algn="r">
              <a:lnSpc>
                <a:spcPct val="120000"/>
              </a:lnSpc>
            </a:pP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2022</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年</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4</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月</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7</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日</a:t>
            </a:r>
          </a:p>
        </p:txBody>
      </p:sp>
      <p:cxnSp>
        <p:nvCxnSpPr>
          <p:cNvPr id="7" name="直接连接符 6"/>
          <p:cNvCxnSpPr/>
          <p:nvPr/>
        </p:nvCxnSpPr>
        <p:spPr>
          <a:xfrm>
            <a:off x="217560"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52400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形 1">
            <a:extLst>
              <a:ext uri="{FF2B5EF4-FFF2-40B4-BE49-F238E27FC236}">
                <a16:creationId xmlns:a16="http://schemas.microsoft.com/office/drawing/2014/main" id="{F9C519B0-058F-44C0-AD0A-7BDE3E05A8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863" y="476460"/>
            <a:ext cx="3629025" cy="1143000"/>
          </a:xfrm>
          <a:prstGeom prst="rect">
            <a:avLst/>
          </a:prstGeom>
        </p:spPr>
      </p:pic>
      <p:sp>
        <p:nvSpPr>
          <p:cNvPr id="6" name="灯片编号占位符 5">
            <a:extLst>
              <a:ext uri="{FF2B5EF4-FFF2-40B4-BE49-F238E27FC236}">
                <a16:creationId xmlns:a16="http://schemas.microsoft.com/office/drawing/2014/main" id="{4F741472-C6D3-42B2-9CE1-DC44A9C0C910}"/>
              </a:ext>
            </a:extLst>
          </p:cNvPr>
          <p:cNvSpPr>
            <a:spLocks noGrp="1"/>
          </p:cNvSpPr>
          <p:nvPr>
            <p:ph type="sldNum" sz="quarter" idx="12"/>
          </p:nvPr>
        </p:nvSpPr>
        <p:spPr/>
        <p:txBody>
          <a:bodyPr/>
          <a:lstStyle/>
          <a:p>
            <a:fld id="{1B217210-6342-4CBD-AECC-FD7487F24651}" type="slidenum">
              <a:rPr lang="zh-CN" altLang="en-US" smtClean="0"/>
              <a:t>13</a:t>
            </a:fld>
            <a:endParaRPr lang="zh-CN" altLang="en-US"/>
          </a:p>
        </p:txBody>
      </p:sp>
    </p:spTree>
    <p:extLst>
      <p:ext uri="{BB962C8B-B14F-4D97-AF65-F5344CB8AC3E}">
        <p14:creationId xmlns:p14="http://schemas.microsoft.com/office/powerpoint/2010/main" val="3579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0"/>
          <p:cNvSpPr>
            <a:spLocks noChangeArrowheads="1"/>
          </p:cNvSpPr>
          <p:nvPr/>
        </p:nvSpPr>
        <p:spPr bwMode="auto">
          <a:xfrm>
            <a:off x="1512888" y="1"/>
            <a:ext cx="9155113" cy="1203325"/>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4099" name="图片 39"/>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文本框 38"/>
          <p:cNvSpPr>
            <a:spLocks noChangeArrowheads="1"/>
          </p:cNvSpPr>
          <p:nvPr/>
        </p:nvSpPr>
        <p:spPr bwMode="auto">
          <a:xfrm>
            <a:off x="1687513" y="3082926"/>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a:solidFill>
                  <a:srgbClr val="A5A5A5"/>
                </a:solidFill>
                <a:latin typeface="华文楷体" panose="02010600040101010101" pitchFamily="2" charset="-122"/>
                <a:ea typeface="华文楷体" panose="02010600040101010101" pitchFamily="2" charset="-122"/>
                <a:sym typeface="华文楷体" panose="02010600040101010101" pitchFamily="2" charset="-122"/>
              </a:rPr>
              <a:t>CONTENTS</a:t>
            </a:r>
            <a:endParaRPr lang="zh-CN" altLang="en-US" sz="3600" b="1">
              <a:solidFill>
                <a:srgbClr val="A5A5A5"/>
              </a:solidFill>
              <a:latin typeface="华文楷体" panose="02010600040101010101" pitchFamily="2" charset="-122"/>
              <a:ea typeface="华文楷体" panose="02010600040101010101" pitchFamily="2" charset="-122"/>
              <a:sym typeface="华文楷体" panose="02010600040101010101" pitchFamily="2" charset="-122"/>
            </a:endParaRPr>
          </a:p>
        </p:txBody>
      </p:sp>
      <p:grpSp>
        <p:nvGrpSpPr>
          <p:cNvPr id="4101" name="组合 42"/>
          <p:cNvGrpSpPr>
            <a:grpSpLocks/>
          </p:cNvGrpSpPr>
          <p:nvPr/>
        </p:nvGrpSpPr>
        <p:grpSpPr bwMode="auto">
          <a:xfrm>
            <a:off x="1524000" y="1304925"/>
            <a:ext cx="9144000" cy="57150"/>
            <a:chOff x="0" y="0"/>
            <a:chExt cx="8816454" cy="66133"/>
          </a:xfrm>
        </p:grpSpPr>
        <p:sp>
          <p:nvSpPr>
            <p:cNvPr id="4102" name="矩形 13"/>
            <p:cNvSpPr>
              <a:spLocks noChangeArrowheads="1"/>
            </p:cNvSpPr>
            <p:nvPr/>
          </p:nvSpPr>
          <p:spPr bwMode="auto">
            <a:xfrm>
              <a:off x="0" y="0"/>
              <a:ext cx="5800300" cy="65989"/>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3" name="矩形 14"/>
            <p:cNvSpPr>
              <a:spLocks noChangeArrowheads="1"/>
            </p:cNvSpPr>
            <p:nvPr/>
          </p:nvSpPr>
          <p:spPr bwMode="auto">
            <a:xfrm>
              <a:off x="5856027" y="144"/>
              <a:ext cx="2960427" cy="65989"/>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104" name="直接连接符 6"/>
          <p:cNvSpPr>
            <a:spLocks noChangeShapeType="1"/>
          </p:cNvSpPr>
          <p:nvPr/>
        </p:nvSpPr>
        <p:spPr bwMode="auto">
          <a:xfrm>
            <a:off x="6096001" y="6626225"/>
            <a:ext cx="4087813"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 name="文本框 11"/>
          <p:cNvSpPr>
            <a:spLocks noChangeArrowheads="1"/>
          </p:cNvSpPr>
          <p:nvPr/>
        </p:nvSpPr>
        <p:spPr bwMode="auto">
          <a:xfrm>
            <a:off x="3644900" y="2917826"/>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5C307D"/>
                </a:solidFill>
                <a:latin typeface="华文楷体" panose="02010600040101010101" pitchFamily="2" charset="-122"/>
                <a:ea typeface="华文楷体" panose="02010600040101010101" pitchFamily="2" charset="-122"/>
                <a:sym typeface="华文楷体" panose="02010600040101010101" pitchFamily="2" charset="-122"/>
              </a:rPr>
              <a:t>目录</a:t>
            </a:r>
            <a:endParaRPr lang="zh-CN" altLang="en-US" dirty="0"/>
          </a:p>
        </p:txBody>
      </p:sp>
      <p:sp>
        <p:nvSpPr>
          <p:cNvPr id="4106" name="文本框 16"/>
          <p:cNvSpPr>
            <a:spLocks noChangeArrowheads="1"/>
          </p:cNvSpPr>
          <p:nvPr/>
        </p:nvSpPr>
        <p:spPr bwMode="auto">
          <a:xfrm>
            <a:off x="5049839" y="2903538"/>
            <a:ext cx="376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a:solidFill>
                  <a:srgbClr val="5C307D"/>
                </a:solidFill>
                <a:latin typeface="华文楷体" panose="02010600040101010101" pitchFamily="2" charset="-122"/>
                <a:ea typeface="华文楷体" panose="02010600040101010101" pitchFamily="2" charset="-122"/>
                <a:sym typeface="华文楷体" panose="02010600040101010101" pitchFamily="2" charset="-122"/>
              </a:rPr>
              <a:t>1</a:t>
            </a:r>
            <a:endParaRPr lang="zh-CN" altLang="en-US" sz="3200">
              <a:solidFill>
                <a:srgbClr val="5C307D"/>
              </a:solidFill>
              <a:latin typeface="华文楷体" panose="02010600040101010101" pitchFamily="2" charset="-122"/>
              <a:ea typeface="华文楷体" panose="02010600040101010101" pitchFamily="2" charset="-122"/>
              <a:sym typeface="华文楷体" panose="02010600040101010101" pitchFamily="2" charset="-122"/>
            </a:endParaRPr>
          </a:p>
        </p:txBody>
      </p:sp>
      <p:sp>
        <p:nvSpPr>
          <p:cNvPr id="4107" name="文本框 18"/>
          <p:cNvSpPr>
            <a:spLocks noChangeArrowheads="1"/>
          </p:cNvSpPr>
          <p:nvPr/>
        </p:nvSpPr>
        <p:spPr bwMode="auto">
          <a:xfrm>
            <a:off x="5508625" y="297021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F3F3F"/>
                </a:solidFill>
                <a:ea typeface="华文楷体" panose="02010600040101010101" pitchFamily="2" charset="-122"/>
              </a:rPr>
              <a:t>课题进展</a:t>
            </a:r>
            <a:endParaRPr lang="zh-CN" altLang="en-US" dirty="0"/>
          </a:p>
        </p:txBody>
      </p:sp>
      <p:sp>
        <p:nvSpPr>
          <p:cNvPr id="4108" name="直接连接符 19"/>
          <p:cNvSpPr>
            <a:spLocks noChangeShapeType="1"/>
          </p:cNvSpPr>
          <p:nvPr/>
        </p:nvSpPr>
        <p:spPr bwMode="auto">
          <a:xfrm flipH="1">
            <a:off x="5260976" y="3082926"/>
            <a:ext cx="246063" cy="246063"/>
          </a:xfrm>
          <a:prstGeom prst="line">
            <a:avLst/>
          </a:prstGeom>
          <a:noFill/>
          <a:ln w="6350" cap="flat" cmpd="sng">
            <a:solidFill>
              <a:srgbClr val="5C307D"/>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9" name="文本框 20"/>
          <p:cNvSpPr>
            <a:spLocks noChangeArrowheads="1"/>
          </p:cNvSpPr>
          <p:nvPr/>
        </p:nvSpPr>
        <p:spPr bwMode="auto">
          <a:xfrm>
            <a:off x="7605714" y="2913064"/>
            <a:ext cx="3778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a:solidFill>
                  <a:srgbClr val="5C307D"/>
                </a:solidFill>
                <a:latin typeface="华文楷体" panose="02010600040101010101" pitchFamily="2" charset="-122"/>
                <a:ea typeface="华文楷体" panose="02010600040101010101" pitchFamily="2" charset="-122"/>
                <a:sym typeface="华文楷体" panose="02010600040101010101" pitchFamily="2" charset="-122"/>
              </a:rPr>
              <a:t>2</a:t>
            </a:r>
            <a:endParaRPr lang="zh-CN" altLang="en-US" sz="3200">
              <a:solidFill>
                <a:srgbClr val="5C307D"/>
              </a:solidFill>
              <a:latin typeface="华文楷体" panose="02010600040101010101" pitchFamily="2" charset="-122"/>
              <a:ea typeface="华文楷体" panose="02010600040101010101" pitchFamily="2" charset="-122"/>
              <a:sym typeface="华文楷体" panose="02010600040101010101" pitchFamily="2" charset="-122"/>
            </a:endParaRPr>
          </a:p>
        </p:txBody>
      </p:sp>
      <p:sp>
        <p:nvSpPr>
          <p:cNvPr id="4110" name="文本框 21"/>
          <p:cNvSpPr>
            <a:spLocks noChangeArrowheads="1"/>
          </p:cNvSpPr>
          <p:nvPr/>
        </p:nvSpPr>
        <p:spPr bwMode="auto">
          <a:xfrm>
            <a:off x="8094664" y="29940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F3F3F"/>
                </a:solidFill>
                <a:ea typeface="华文楷体" panose="02010600040101010101" pitchFamily="2" charset="-122"/>
              </a:rPr>
              <a:t>结果展示</a:t>
            </a:r>
            <a:endParaRPr lang="zh-CN" altLang="en-US" sz="2000" dirty="0"/>
          </a:p>
        </p:txBody>
      </p:sp>
      <p:sp>
        <p:nvSpPr>
          <p:cNvPr id="4111" name="直接连接符 22"/>
          <p:cNvSpPr>
            <a:spLocks noChangeShapeType="1"/>
          </p:cNvSpPr>
          <p:nvPr/>
        </p:nvSpPr>
        <p:spPr bwMode="auto">
          <a:xfrm flipH="1">
            <a:off x="7848601" y="3082926"/>
            <a:ext cx="246063" cy="246063"/>
          </a:xfrm>
          <a:prstGeom prst="line">
            <a:avLst/>
          </a:prstGeom>
          <a:noFill/>
          <a:ln w="6350" cap="flat" cmpd="sng">
            <a:solidFill>
              <a:srgbClr val="5C307D"/>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2" name="文本框 23"/>
          <p:cNvSpPr>
            <a:spLocks noChangeArrowheads="1"/>
          </p:cNvSpPr>
          <p:nvPr/>
        </p:nvSpPr>
        <p:spPr bwMode="auto">
          <a:xfrm>
            <a:off x="5049839" y="3648017"/>
            <a:ext cx="376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sym typeface="华文楷体" panose="02010600040101010101" pitchFamily="2" charset="-122"/>
              </a:rPr>
              <a:t>3</a:t>
            </a:r>
            <a:endParaRPr lang="zh-CN" altLang="en-US" sz="3200" dirty="0">
              <a:solidFill>
                <a:srgbClr val="5C307D"/>
              </a:solidFill>
              <a:latin typeface="华文楷体" panose="02010600040101010101" pitchFamily="2" charset="-122"/>
              <a:ea typeface="华文楷体" panose="02010600040101010101" pitchFamily="2" charset="-122"/>
              <a:sym typeface="华文楷体" panose="02010600040101010101" pitchFamily="2" charset="-122"/>
            </a:endParaRPr>
          </a:p>
        </p:txBody>
      </p:sp>
      <p:sp>
        <p:nvSpPr>
          <p:cNvPr id="4113" name="文本框 24"/>
          <p:cNvSpPr>
            <a:spLocks noChangeArrowheads="1"/>
          </p:cNvSpPr>
          <p:nvPr/>
        </p:nvSpPr>
        <p:spPr bwMode="auto">
          <a:xfrm>
            <a:off x="5508626" y="371469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F3F3F"/>
                </a:solidFill>
                <a:ea typeface="华文楷体" panose="02010600040101010101" pitchFamily="2" charset="-122"/>
              </a:rPr>
              <a:t>主要难点</a:t>
            </a:r>
            <a:endParaRPr lang="zh-CN" altLang="en-US" dirty="0"/>
          </a:p>
        </p:txBody>
      </p:sp>
      <p:sp>
        <p:nvSpPr>
          <p:cNvPr id="4114" name="直接连接符 25"/>
          <p:cNvSpPr>
            <a:spLocks noChangeShapeType="1"/>
          </p:cNvSpPr>
          <p:nvPr/>
        </p:nvSpPr>
        <p:spPr bwMode="auto">
          <a:xfrm flipH="1">
            <a:off x="5260976" y="3827405"/>
            <a:ext cx="246063" cy="246062"/>
          </a:xfrm>
          <a:prstGeom prst="line">
            <a:avLst/>
          </a:prstGeom>
          <a:noFill/>
          <a:ln w="6350" cap="flat" cmpd="sng">
            <a:solidFill>
              <a:srgbClr val="5C307D"/>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椭圆 16"/>
          <p:cNvSpPr>
            <a:spLocks noChangeArrowheads="1"/>
          </p:cNvSpPr>
          <p:nvPr/>
        </p:nvSpPr>
        <p:spPr bwMode="auto">
          <a:xfrm>
            <a:off x="9894889" y="6346826"/>
            <a:ext cx="288925" cy="288925"/>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a typeface="华文楷体" panose="02010600040101010101" pitchFamily="2" charset="-122"/>
            </a:endParaRPr>
          </a:p>
        </p:txBody>
      </p:sp>
      <p:sp>
        <p:nvSpPr>
          <p:cNvPr id="4125" name="椭圆 17"/>
          <p:cNvSpPr>
            <a:spLocks noChangeArrowheads="1"/>
          </p:cNvSpPr>
          <p:nvPr/>
        </p:nvSpPr>
        <p:spPr bwMode="auto">
          <a:xfrm>
            <a:off x="10215564" y="6029326"/>
            <a:ext cx="288925" cy="288925"/>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a typeface="华文楷体" panose="02010600040101010101" pitchFamily="2" charset="-122"/>
            </a:endParaRPr>
          </a:p>
        </p:txBody>
      </p:sp>
      <p:sp>
        <p:nvSpPr>
          <p:cNvPr id="4126" name="直接连接符 7"/>
          <p:cNvSpPr>
            <a:spLocks noChangeShapeType="1"/>
          </p:cNvSpPr>
          <p:nvPr/>
        </p:nvSpPr>
        <p:spPr bwMode="auto">
          <a:xfrm>
            <a:off x="4802189" y="2994026"/>
            <a:ext cx="8809" cy="1296034"/>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文本框 20">
            <a:extLst>
              <a:ext uri="{FF2B5EF4-FFF2-40B4-BE49-F238E27FC236}">
                <a16:creationId xmlns:a16="http://schemas.microsoft.com/office/drawing/2014/main" id="{90A8F484-C910-4CB6-9C37-422F8309944C}"/>
              </a:ext>
            </a:extLst>
          </p:cNvPr>
          <p:cNvSpPr>
            <a:spLocks noChangeArrowheads="1"/>
          </p:cNvSpPr>
          <p:nvPr/>
        </p:nvSpPr>
        <p:spPr bwMode="auto">
          <a:xfrm>
            <a:off x="7606113" y="3645638"/>
            <a:ext cx="3770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sym typeface="华文楷体" panose="02010600040101010101" pitchFamily="2" charset="-122"/>
              </a:rPr>
              <a:t>4</a:t>
            </a:r>
            <a:endParaRPr lang="zh-CN" altLang="en-US" sz="3200" dirty="0">
              <a:solidFill>
                <a:srgbClr val="5C307D"/>
              </a:solidFill>
              <a:latin typeface="华文楷体" panose="02010600040101010101" pitchFamily="2" charset="-122"/>
              <a:ea typeface="华文楷体" panose="02010600040101010101" pitchFamily="2" charset="-122"/>
              <a:sym typeface="华文楷体" panose="02010600040101010101" pitchFamily="2" charset="-122"/>
            </a:endParaRPr>
          </a:p>
        </p:txBody>
      </p:sp>
      <p:sp>
        <p:nvSpPr>
          <p:cNvPr id="24" name="文本框 21">
            <a:extLst>
              <a:ext uri="{FF2B5EF4-FFF2-40B4-BE49-F238E27FC236}">
                <a16:creationId xmlns:a16="http://schemas.microsoft.com/office/drawing/2014/main" id="{E516CCED-93B0-4F0A-AE61-ABFFD0F4988E}"/>
              </a:ext>
            </a:extLst>
          </p:cNvPr>
          <p:cNvSpPr>
            <a:spLocks noChangeArrowheads="1"/>
          </p:cNvSpPr>
          <p:nvPr/>
        </p:nvSpPr>
        <p:spPr bwMode="auto">
          <a:xfrm>
            <a:off x="8094664" y="3726599"/>
            <a:ext cx="12474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F3F3F"/>
                </a:solidFill>
                <a:ea typeface="华文楷体" panose="02010600040101010101" pitchFamily="2" charset="-122"/>
              </a:rPr>
              <a:t>进度安排</a:t>
            </a:r>
            <a:endParaRPr lang="zh-CN" altLang="en-US" sz="2000" dirty="0"/>
          </a:p>
        </p:txBody>
      </p:sp>
      <p:sp>
        <p:nvSpPr>
          <p:cNvPr id="25" name="直接连接符 22">
            <a:extLst>
              <a:ext uri="{FF2B5EF4-FFF2-40B4-BE49-F238E27FC236}">
                <a16:creationId xmlns:a16="http://schemas.microsoft.com/office/drawing/2014/main" id="{E032533D-0BE1-4D99-A85F-811BC0668B7D}"/>
              </a:ext>
            </a:extLst>
          </p:cNvPr>
          <p:cNvSpPr>
            <a:spLocks noChangeShapeType="1"/>
          </p:cNvSpPr>
          <p:nvPr/>
        </p:nvSpPr>
        <p:spPr bwMode="auto">
          <a:xfrm flipH="1">
            <a:off x="7848601" y="3815500"/>
            <a:ext cx="246063" cy="246063"/>
          </a:xfrm>
          <a:prstGeom prst="line">
            <a:avLst/>
          </a:prstGeom>
          <a:noFill/>
          <a:ln w="6350" cap="flat" cmpd="sng">
            <a:solidFill>
              <a:srgbClr val="5C307D"/>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2BBA6A8E-4E37-44AC-A56B-F98A76E90018}"/>
              </a:ext>
            </a:extLst>
          </p:cNvPr>
          <p:cNvSpPr>
            <a:spLocks noGrp="1"/>
          </p:cNvSpPr>
          <p:nvPr>
            <p:ph type="sldNum" sz="quarter" idx="12"/>
          </p:nvPr>
        </p:nvSpPr>
        <p:spPr/>
        <p:txBody>
          <a:bodyPr/>
          <a:lstStyle/>
          <a:p>
            <a:fld id="{1C501087-9707-4036-B731-2AE090D46491}" type="slidenum">
              <a:rPr lang="zh-CN" altLang="en-US" smtClean="0"/>
              <a:pPr/>
              <a:t>2</a:t>
            </a:fld>
            <a:endParaRPr lang="zh-CN" altLang="en-US" sz="18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5C307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课题进展</a:t>
            </a:r>
            <a:endParaRPr lang="zh-CN" altLang="en-US" dirty="0"/>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2333" y="780694"/>
            <a:ext cx="1107996" cy="369332"/>
          </a:xfrm>
          <a:prstGeom prst="rect">
            <a:avLst/>
          </a:prstGeom>
          <a:solidFill>
            <a:srgbClr val="ECECEC"/>
          </a:solidFill>
          <a:ln>
            <a:solidFill>
              <a:srgbClr val="ECECEC"/>
            </a:solid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结果展示</a:t>
            </a:r>
            <a:endParaRPr lang="zh-CN" altLang="en-US" dirty="0">
              <a:solidFill>
                <a:schemeClr val="tx1">
                  <a:lumMod val="50000"/>
                  <a:lumOff val="50000"/>
                </a:schemeClr>
              </a:solidFill>
            </a:endParaRP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6" name="文本框 5">
            <a:extLst>
              <a:ext uri="{FF2B5EF4-FFF2-40B4-BE49-F238E27FC236}">
                <a16:creationId xmlns:a16="http://schemas.microsoft.com/office/drawing/2014/main" id="{28DE75CC-8E08-4B65-B23F-88CA62C273F6}"/>
              </a:ext>
            </a:extLst>
          </p:cNvPr>
          <p:cNvSpPr txBox="1"/>
          <p:nvPr/>
        </p:nvSpPr>
        <p:spPr>
          <a:xfrm>
            <a:off x="2132009" y="1909567"/>
            <a:ext cx="7950212" cy="2123658"/>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操作系统，主要分为两部分</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单核：实现各种页面置换算法</a:t>
            </a:r>
            <a:endParaRPr lang="en-US" altLang="zh-CN" sz="2200" dirty="0">
              <a:latin typeface="华文楷体" panose="02010600040101010101" pitchFamily="2" charset="-122"/>
              <a:ea typeface="华文楷体" panose="02010600040101010101" pitchFamily="2" charset="-122"/>
            </a:endParaRPr>
          </a:p>
          <a:p>
            <a:pPr marL="1200150" lvl="2" indent="-285750">
              <a:buBlip>
                <a:blip r:embed="rId4"/>
              </a:buBlip>
            </a:pPr>
            <a:r>
              <a:rPr lang="zh-CN" altLang="en-US" sz="2200" dirty="0">
                <a:latin typeface="华文楷体" panose="02010600040101010101" pitchFamily="2" charset="-122"/>
                <a:ea typeface="华文楷体" panose="02010600040101010101" pitchFamily="2" charset="-122"/>
              </a:rPr>
              <a:t>局部、全局</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多核：内核态的同步互斥</a:t>
            </a:r>
            <a:endParaRPr lang="en-US" altLang="zh-CN" sz="2200" dirty="0">
              <a:latin typeface="华文楷体" panose="02010600040101010101" pitchFamily="2" charset="-122"/>
              <a:ea typeface="华文楷体" panose="02010600040101010101" pitchFamily="2" charset="-122"/>
            </a:endParaRPr>
          </a:p>
          <a:p>
            <a:pPr marL="1200150" lvl="2" indent="-285750">
              <a:buBlip>
                <a:blip r:embed="rId4"/>
              </a:buBlip>
            </a:pPr>
            <a:r>
              <a:rPr lang="zh-CN" altLang="en-US" sz="2200" dirty="0">
                <a:latin typeface="华文楷体" panose="02010600040101010101" pitchFamily="2" charset="-122"/>
                <a:ea typeface="华文楷体" panose="02010600040101010101" pitchFamily="2" charset="-122"/>
              </a:rPr>
              <a:t>让操作系统支持多核</a:t>
            </a:r>
            <a:endParaRPr lang="en-US" altLang="zh-CN" sz="2200" dirty="0">
              <a:latin typeface="华文楷体" panose="02010600040101010101" pitchFamily="2" charset="-122"/>
              <a:ea typeface="华文楷体" panose="02010600040101010101" pitchFamily="2" charset="-122"/>
            </a:endParaRPr>
          </a:p>
          <a:p>
            <a:pPr marL="1200150" lvl="2" indent="-285750">
              <a:buBlip>
                <a:blip r:embed="rId4"/>
              </a:buBlip>
            </a:pPr>
            <a:r>
              <a:rPr lang="zh-CN" altLang="en-US" sz="2200" dirty="0">
                <a:latin typeface="华文楷体" panose="02010600040101010101" pitchFamily="2" charset="-122"/>
                <a:ea typeface="华文楷体" panose="02010600040101010101" pitchFamily="2" charset="-122"/>
              </a:rPr>
              <a:t>解决同步互斥问题</a:t>
            </a:r>
            <a:endParaRPr lang="en-US" altLang="zh-CN" sz="2200" dirty="0">
              <a:latin typeface="华文楷体" panose="02010600040101010101" pitchFamily="2" charset="-122"/>
              <a:ea typeface="华文楷体" panose="02010600040101010101" pitchFamily="2" charset="-122"/>
            </a:endParaRPr>
          </a:p>
        </p:txBody>
      </p:sp>
      <p:grpSp>
        <p:nvGrpSpPr>
          <p:cNvPr id="24" name="组合 23">
            <a:extLst>
              <a:ext uri="{FF2B5EF4-FFF2-40B4-BE49-F238E27FC236}">
                <a16:creationId xmlns:a16="http://schemas.microsoft.com/office/drawing/2014/main" id="{64DA7C21-E8D3-4816-AA07-7DFDE2C452DA}"/>
              </a:ext>
            </a:extLst>
          </p:cNvPr>
          <p:cNvGrpSpPr/>
          <p:nvPr/>
        </p:nvGrpSpPr>
        <p:grpSpPr>
          <a:xfrm>
            <a:off x="1906589" y="1485901"/>
            <a:ext cx="4178300" cy="461665"/>
            <a:chOff x="1906588" y="1273684"/>
            <a:chExt cx="4178300" cy="461665"/>
          </a:xfrm>
        </p:grpSpPr>
        <p:sp>
          <p:nvSpPr>
            <p:cNvPr id="28" name="TextBox 30">
              <a:extLst>
                <a:ext uri="{FF2B5EF4-FFF2-40B4-BE49-F238E27FC236}">
                  <a16:creationId xmlns:a16="http://schemas.microsoft.com/office/drawing/2014/main" id="{4D977553-9E45-4442-8DD9-E66C3B266663}"/>
                </a:ext>
              </a:extLst>
            </p:cNvPr>
            <p:cNvSpPr>
              <a:spLocks noChangeArrowheads="1"/>
            </p:cNvSpPr>
            <p:nvPr/>
          </p:nvSpPr>
          <p:spPr bwMode="auto">
            <a:xfrm>
              <a:off x="2087563" y="1273684"/>
              <a:ext cx="3997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p>
              <a:r>
                <a:rPr lang="zh-CN" altLang="en-US" sz="2400" b="1" dirty="0">
                  <a:solidFill>
                    <a:srgbClr val="3F3F3F"/>
                  </a:solidFill>
                  <a:ea typeface="华文楷体" panose="02010600040101010101" pitchFamily="2" charset="-122"/>
                </a:rPr>
                <a:t>选题内容</a:t>
              </a:r>
            </a:p>
          </p:txBody>
        </p:sp>
        <p:sp>
          <p:nvSpPr>
            <p:cNvPr id="29" name="矩形 35">
              <a:extLst>
                <a:ext uri="{FF2B5EF4-FFF2-40B4-BE49-F238E27FC236}">
                  <a16:creationId xmlns:a16="http://schemas.microsoft.com/office/drawing/2014/main" id="{A24776FE-AAD3-4CCB-A4D2-5A9299C27AA6}"/>
                </a:ext>
              </a:extLst>
            </p:cNvPr>
            <p:cNvSpPr>
              <a:spLocks noChangeArrowheads="1"/>
            </p:cNvSpPr>
            <p:nvPr/>
          </p:nvSpPr>
          <p:spPr bwMode="auto">
            <a:xfrm>
              <a:off x="1906588" y="1416691"/>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灯片编号占位符 3">
            <a:extLst>
              <a:ext uri="{FF2B5EF4-FFF2-40B4-BE49-F238E27FC236}">
                <a16:creationId xmlns:a16="http://schemas.microsoft.com/office/drawing/2014/main" id="{A2E0D15A-27A6-4A30-AB18-02E1DDC2912D}"/>
              </a:ext>
            </a:extLst>
          </p:cNvPr>
          <p:cNvSpPr>
            <a:spLocks noGrp="1"/>
          </p:cNvSpPr>
          <p:nvPr>
            <p:ph type="sldNum" sz="quarter" idx="12"/>
          </p:nvPr>
        </p:nvSpPr>
        <p:spPr/>
        <p:txBody>
          <a:bodyPr/>
          <a:lstStyle/>
          <a:p>
            <a:fld id="{1C501087-9707-4036-B731-2AE090D46491}" type="slidenum">
              <a:rPr lang="zh-CN" altLang="en-US" smtClean="0"/>
              <a:pPr/>
              <a:t>3</a:t>
            </a:fld>
            <a:endParaRPr lang="zh-CN" altLang="en-US" sz="1800">
              <a:solidFill>
                <a:schemeClr val="tx1"/>
              </a:solidFill>
            </a:endParaRPr>
          </a:p>
        </p:txBody>
      </p:sp>
      <p:grpSp>
        <p:nvGrpSpPr>
          <p:cNvPr id="16" name="组合 15">
            <a:extLst>
              <a:ext uri="{FF2B5EF4-FFF2-40B4-BE49-F238E27FC236}">
                <a16:creationId xmlns:a16="http://schemas.microsoft.com/office/drawing/2014/main" id="{0821155B-55DE-463C-87D0-3B18539E1400}"/>
              </a:ext>
            </a:extLst>
          </p:cNvPr>
          <p:cNvGrpSpPr/>
          <p:nvPr/>
        </p:nvGrpSpPr>
        <p:grpSpPr>
          <a:xfrm>
            <a:off x="1928815" y="3987173"/>
            <a:ext cx="4178300" cy="461665"/>
            <a:chOff x="1906588" y="1273684"/>
            <a:chExt cx="4178300" cy="461665"/>
          </a:xfrm>
        </p:grpSpPr>
        <p:sp>
          <p:nvSpPr>
            <p:cNvPr id="17" name="TextBox 30">
              <a:extLst>
                <a:ext uri="{FF2B5EF4-FFF2-40B4-BE49-F238E27FC236}">
                  <a16:creationId xmlns:a16="http://schemas.microsoft.com/office/drawing/2014/main" id="{7622E36E-D5BC-485E-A385-7429BA5F17AE}"/>
                </a:ext>
              </a:extLst>
            </p:cNvPr>
            <p:cNvSpPr>
              <a:spLocks noChangeArrowheads="1"/>
            </p:cNvSpPr>
            <p:nvPr/>
          </p:nvSpPr>
          <p:spPr bwMode="auto">
            <a:xfrm>
              <a:off x="2087563" y="1273684"/>
              <a:ext cx="3997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p>
              <a:r>
                <a:rPr lang="zh-CN" altLang="en-US" sz="2400" b="1" dirty="0">
                  <a:solidFill>
                    <a:srgbClr val="3F3F3F"/>
                  </a:solidFill>
                  <a:ea typeface="华文楷体" panose="02010600040101010101" pitchFamily="2" charset="-122"/>
                </a:rPr>
                <a:t>课题进展</a:t>
              </a:r>
            </a:p>
          </p:txBody>
        </p:sp>
        <p:sp>
          <p:nvSpPr>
            <p:cNvPr id="18" name="矩形 35">
              <a:extLst>
                <a:ext uri="{FF2B5EF4-FFF2-40B4-BE49-F238E27FC236}">
                  <a16:creationId xmlns:a16="http://schemas.microsoft.com/office/drawing/2014/main" id="{F8493D27-5CFE-40E1-BEF1-280779A914A9}"/>
                </a:ext>
              </a:extLst>
            </p:cNvPr>
            <p:cNvSpPr>
              <a:spLocks noChangeArrowheads="1"/>
            </p:cNvSpPr>
            <p:nvPr/>
          </p:nvSpPr>
          <p:spPr bwMode="auto">
            <a:xfrm>
              <a:off x="1906588" y="1416691"/>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9" name="文本框 18">
            <a:extLst>
              <a:ext uri="{FF2B5EF4-FFF2-40B4-BE49-F238E27FC236}">
                <a16:creationId xmlns:a16="http://schemas.microsoft.com/office/drawing/2014/main" id="{05657D66-1C53-4EA3-8B00-4FCF3B224081}"/>
              </a:ext>
            </a:extLst>
          </p:cNvPr>
          <p:cNvSpPr txBox="1"/>
          <p:nvPr/>
        </p:nvSpPr>
        <p:spPr>
          <a:xfrm>
            <a:off x="2132009" y="4475108"/>
            <a:ext cx="7950212" cy="1107996"/>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完成单核部分</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实现页面置换机制和缺页异常的支持</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zh-CN" altLang="en-US" sz="2200" dirty="0">
                <a:latin typeface="华文楷体" panose="02010600040101010101" pitchFamily="2" charset="-122"/>
                <a:ea typeface="华文楷体" panose="02010600040101010101" pitchFamily="2" charset="-122"/>
              </a:rPr>
              <a:t>实现并测试三种局部和两种全局页面置换算法</a:t>
            </a:r>
            <a:endParaRPr lang="en-US" altLang="zh-CN" sz="2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2855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105562" y="1462780"/>
            <a:ext cx="4160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sz="2400" b="1" dirty="0">
                <a:solidFill>
                  <a:srgbClr val="3F3F3F"/>
                </a:solidFill>
                <a:ea typeface="华文楷体" panose="02010600040101010101" pitchFamily="2" charset="-122"/>
              </a:rPr>
              <a:t>代码和文档</a:t>
            </a:r>
            <a:endParaRPr lang="en-US" altLang="zh-CN" sz="2400" b="1" dirty="0">
              <a:solidFill>
                <a:srgbClr val="3F3F3F"/>
              </a:solidFill>
              <a:ea typeface="华文楷体" panose="02010600040101010101" pitchFamily="2" charset="-122"/>
            </a:endParaRPr>
          </a:p>
        </p:txBody>
      </p:sp>
      <p:sp>
        <p:nvSpPr>
          <p:cNvPr id="21" name="矩形 35"/>
          <p:cNvSpPr>
            <a:spLocks noChangeArrowheads="1"/>
          </p:cNvSpPr>
          <p:nvPr/>
        </p:nvSpPr>
        <p:spPr bwMode="auto">
          <a:xfrm>
            <a:off x="1935744" y="1604007"/>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2" name="文本框 1">
            <a:extLst>
              <a:ext uri="{FF2B5EF4-FFF2-40B4-BE49-F238E27FC236}">
                <a16:creationId xmlns:a16="http://schemas.microsoft.com/office/drawing/2014/main" id="{3ADB4236-DA14-42D1-8F7E-F0BC21C82BD7}"/>
              </a:ext>
            </a:extLst>
          </p:cNvPr>
          <p:cNvSpPr txBox="1"/>
          <p:nvPr/>
        </p:nvSpPr>
        <p:spPr>
          <a:xfrm>
            <a:off x="2024352" y="1993385"/>
            <a:ext cx="8026067" cy="2800767"/>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代码基于</a:t>
            </a:r>
            <a:r>
              <a:rPr lang="en-US" altLang="zh-CN" sz="2200" dirty="0">
                <a:latin typeface="华文楷体" panose="02010600040101010101" pitchFamily="2" charset="-122"/>
                <a:ea typeface="华文楷体" panose="02010600040101010101" pitchFamily="2" charset="-122"/>
              </a:rPr>
              <a:t>rCore-Tutorial-v3</a:t>
            </a:r>
            <a:r>
              <a:rPr lang="zh-CN" altLang="en-US" sz="2200" dirty="0">
                <a:latin typeface="华文楷体" panose="02010600040101010101" pitchFamily="2" charset="-122"/>
                <a:ea typeface="华文楷体" panose="02010600040101010101" pitchFamily="2" charset="-122"/>
              </a:rPr>
              <a:t>进行改进，使其支持页面置换机制</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文档对缺页异常、页面置换机制的设计以及各种算法的实现和测试结果进行了比较详细的阐述</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代码、文档和阅读文档的地址为</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en-US" altLang="zh-CN" sz="2200" dirty="0">
                <a:latin typeface="华文楷体" panose="02010600040101010101" pitchFamily="2" charset="-122"/>
                <a:ea typeface="华文楷体" panose="02010600040101010101" pitchFamily="2" charset="-122"/>
                <a:hlinkClick r:id="rId5"/>
              </a:rPr>
              <a:t>https://github.com/Clement5140/rCore-Tutorial-v3/tree/dev-PRA</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en-US" altLang="zh-CN" sz="2200" dirty="0">
                <a:latin typeface="华文楷体" panose="02010600040101010101" pitchFamily="2" charset="-122"/>
                <a:ea typeface="华文楷体" panose="02010600040101010101" pitchFamily="2" charset="-122"/>
                <a:hlinkClick r:id="rId6"/>
              </a:rPr>
              <a:t>https://github.com/Clement5140/rCore-Tutorial-v3-PRA-doc</a:t>
            </a:r>
            <a:endParaRPr lang="en-US" altLang="zh-CN" sz="2200" dirty="0">
              <a:latin typeface="华文楷体" panose="02010600040101010101" pitchFamily="2" charset="-122"/>
              <a:ea typeface="华文楷体" panose="02010600040101010101" pitchFamily="2" charset="-122"/>
            </a:endParaRPr>
          </a:p>
          <a:p>
            <a:pPr marL="742950" lvl="1" indent="-285750">
              <a:buBlip>
                <a:blip r:embed="rId4"/>
              </a:buBlip>
            </a:pPr>
            <a:r>
              <a:rPr lang="en-US" altLang="zh-CN" sz="2200" dirty="0">
                <a:latin typeface="华文楷体" panose="02010600040101010101" pitchFamily="2" charset="-122"/>
                <a:ea typeface="华文楷体" panose="02010600040101010101" pitchFamily="2" charset="-122"/>
                <a:hlinkClick r:id="rId7"/>
              </a:rPr>
              <a:t>https://clement5140.github.io/rCore-Tutorial-v3-PRA-doc/</a:t>
            </a:r>
            <a:endParaRPr lang="en-US" altLang="zh-CN" sz="2200" dirty="0">
              <a:latin typeface="华文楷体" panose="02010600040101010101" pitchFamily="2" charset="-122"/>
              <a:ea typeface="华文楷体" panose="02010600040101010101" pitchFamily="2" charset="-122"/>
            </a:endParaRPr>
          </a:p>
        </p:txBody>
      </p:sp>
      <p:sp>
        <p:nvSpPr>
          <p:cNvPr id="3" name="灯片编号占位符 2">
            <a:extLst>
              <a:ext uri="{FF2B5EF4-FFF2-40B4-BE49-F238E27FC236}">
                <a16:creationId xmlns:a16="http://schemas.microsoft.com/office/drawing/2014/main" id="{86147A17-64ED-4F9A-AD75-4CF9DA383113}"/>
              </a:ext>
            </a:extLst>
          </p:cNvPr>
          <p:cNvSpPr>
            <a:spLocks noGrp="1"/>
          </p:cNvSpPr>
          <p:nvPr>
            <p:ph type="sldNum" sz="quarter" idx="12"/>
          </p:nvPr>
        </p:nvSpPr>
        <p:spPr/>
        <p:txBody>
          <a:bodyPr/>
          <a:lstStyle/>
          <a:p>
            <a:fld id="{1C501087-9707-4036-B731-2AE090D46491}" type="slidenum">
              <a:rPr lang="zh-CN" altLang="en-US" smtClean="0"/>
              <a:pPr/>
              <a:t>4</a:t>
            </a:fld>
            <a:endParaRPr lang="zh-CN" altLang="en-US" sz="1800">
              <a:solidFill>
                <a:schemeClr val="tx1"/>
              </a:solidFill>
            </a:endParaRPr>
          </a:p>
        </p:txBody>
      </p:sp>
    </p:spTree>
    <p:extLst>
      <p:ext uri="{BB962C8B-B14F-4D97-AF65-F5344CB8AC3E}">
        <p14:creationId xmlns:p14="http://schemas.microsoft.com/office/powerpoint/2010/main" val="328893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083805" y="1288151"/>
            <a:ext cx="4160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sz="2400" b="1" dirty="0">
                <a:solidFill>
                  <a:srgbClr val="3F3F3F"/>
                </a:solidFill>
                <a:ea typeface="华文楷体" panose="02010600040101010101" pitchFamily="2" charset="-122"/>
              </a:rPr>
              <a:t>页面置换机制</a:t>
            </a:r>
            <a:endParaRPr lang="en-US" altLang="zh-CN" sz="2400" b="1" dirty="0">
              <a:solidFill>
                <a:srgbClr val="3F3F3F"/>
              </a:solidFill>
              <a:ea typeface="华文楷体" panose="02010600040101010101" pitchFamily="2" charset="-122"/>
            </a:endParaRPr>
          </a:p>
        </p:txBody>
      </p:sp>
      <p:sp>
        <p:nvSpPr>
          <p:cNvPr id="21" name="矩形 35"/>
          <p:cNvSpPr>
            <a:spLocks noChangeArrowheads="1"/>
          </p:cNvSpPr>
          <p:nvPr/>
        </p:nvSpPr>
        <p:spPr bwMode="auto">
          <a:xfrm>
            <a:off x="1906589" y="1438365"/>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2" name="文本框 1">
            <a:extLst>
              <a:ext uri="{FF2B5EF4-FFF2-40B4-BE49-F238E27FC236}">
                <a16:creationId xmlns:a16="http://schemas.microsoft.com/office/drawing/2014/main" id="{3ADB4236-DA14-42D1-8F7E-F0BC21C82BD7}"/>
              </a:ext>
            </a:extLst>
          </p:cNvPr>
          <p:cNvSpPr txBox="1"/>
          <p:nvPr/>
        </p:nvSpPr>
        <p:spPr>
          <a:xfrm>
            <a:off x="2071854" y="1748762"/>
            <a:ext cx="8026067" cy="1446550"/>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使操作系统能够支持物理页面的换入换出和缺页异常的处理</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在其上实现了各种页面置换算法</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实现了 </a:t>
            </a:r>
            <a:r>
              <a:rPr lang="en-US" altLang="zh-CN" sz="2200" dirty="0">
                <a:latin typeface="华文楷体" panose="02010600040101010101" pitchFamily="2" charset="-122"/>
                <a:ea typeface="华文楷体" panose="02010600040101010101" pitchFamily="2" charset="-122"/>
              </a:rPr>
              <a:t>Lazy </a:t>
            </a:r>
            <a:r>
              <a:rPr lang="zh-CN" altLang="en-US" sz="2200" dirty="0">
                <a:latin typeface="华文楷体" panose="02010600040101010101" pitchFamily="2" charset="-122"/>
                <a:ea typeface="华文楷体" panose="02010600040101010101" pitchFamily="2" charset="-122"/>
              </a:rPr>
              <a:t>策略的按需分页机制</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局部</a:t>
            </a:r>
            <a:r>
              <a:rPr lang="en-US" altLang="zh-CN" sz="2200" dirty="0">
                <a:latin typeface="华文楷体" panose="02010600040101010101" pitchFamily="2" charset="-122"/>
                <a:ea typeface="华文楷体" panose="02010600040101010101" pitchFamily="2" charset="-122"/>
              </a:rPr>
              <a:t>FIFO</a:t>
            </a:r>
            <a:r>
              <a:rPr lang="zh-CN" altLang="en-US" sz="2200" dirty="0">
                <a:latin typeface="华文楷体" panose="02010600040101010101" pitchFamily="2" charset="-122"/>
                <a:ea typeface="华文楷体" panose="02010600040101010101" pitchFamily="2" charset="-122"/>
              </a:rPr>
              <a:t>算法简单展示：</a:t>
            </a:r>
            <a:endParaRPr lang="en-US" altLang="zh-CN" sz="2200" dirty="0">
              <a:latin typeface="华文楷体" panose="02010600040101010101" pitchFamily="2" charset="-122"/>
              <a:ea typeface="华文楷体" panose="02010600040101010101" pitchFamily="2" charset="-122"/>
            </a:endParaRPr>
          </a:p>
        </p:txBody>
      </p:sp>
      <p:sp>
        <p:nvSpPr>
          <p:cNvPr id="3" name="灯片编号占位符 2">
            <a:extLst>
              <a:ext uri="{FF2B5EF4-FFF2-40B4-BE49-F238E27FC236}">
                <a16:creationId xmlns:a16="http://schemas.microsoft.com/office/drawing/2014/main" id="{86147A17-64ED-4F9A-AD75-4CF9DA383113}"/>
              </a:ext>
            </a:extLst>
          </p:cNvPr>
          <p:cNvSpPr>
            <a:spLocks noGrp="1"/>
          </p:cNvSpPr>
          <p:nvPr>
            <p:ph type="sldNum" sz="quarter" idx="12"/>
          </p:nvPr>
        </p:nvSpPr>
        <p:spPr/>
        <p:txBody>
          <a:bodyPr/>
          <a:lstStyle/>
          <a:p>
            <a:fld id="{1C501087-9707-4036-B731-2AE090D46491}" type="slidenum">
              <a:rPr lang="zh-CN" altLang="en-US" smtClean="0"/>
              <a:pPr/>
              <a:t>5</a:t>
            </a:fld>
            <a:endParaRPr lang="zh-CN" altLang="en-US" sz="1800">
              <a:solidFill>
                <a:schemeClr val="tx1"/>
              </a:solidFill>
            </a:endParaRPr>
          </a:p>
        </p:txBody>
      </p:sp>
      <p:pic>
        <p:nvPicPr>
          <p:cNvPr id="8" name="图片 7">
            <a:extLst>
              <a:ext uri="{FF2B5EF4-FFF2-40B4-BE49-F238E27FC236}">
                <a16:creationId xmlns:a16="http://schemas.microsoft.com/office/drawing/2014/main" id="{56090D1F-AE09-4E61-B1AA-0FA98A3AEE1A}"/>
              </a:ext>
            </a:extLst>
          </p:cNvPr>
          <p:cNvPicPr>
            <a:picLocks noChangeAspect="1"/>
          </p:cNvPicPr>
          <p:nvPr/>
        </p:nvPicPr>
        <p:blipFill>
          <a:blip r:embed="rId5"/>
          <a:stretch>
            <a:fillRect/>
          </a:stretch>
        </p:blipFill>
        <p:spPr>
          <a:xfrm>
            <a:off x="2855532" y="3216142"/>
            <a:ext cx="5328348" cy="2635080"/>
          </a:xfrm>
          <a:prstGeom prst="rect">
            <a:avLst/>
          </a:prstGeom>
        </p:spPr>
      </p:pic>
    </p:spTree>
    <p:extLst>
      <p:ext uri="{BB962C8B-B14F-4D97-AF65-F5344CB8AC3E}">
        <p14:creationId xmlns:p14="http://schemas.microsoft.com/office/powerpoint/2010/main" val="389951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098675" y="1305625"/>
            <a:ext cx="4160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sz="2400" b="1" dirty="0">
                <a:solidFill>
                  <a:srgbClr val="3F3F3F"/>
                </a:solidFill>
                <a:ea typeface="华文楷体" panose="02010600040101010101" pitchFamily="2" charset="-122"/>
              </a:rPr>
              <a:t>算法展示</a:t>
            </a:r>
            <a:endParaRPr lang="en-US" altLang="zh-CN" sz="2400" b="1" dirty="0">
              <a:solidFill>
                <a:srgbClr val="3F3F3F"/>
              </a:solidFill>
              <a:ea typeface="华文楷体" panose="02010600040101010101" pitchFamily="2" charset="-122"/>
            </a:endParaRPr>
          </a:p>
        </p:txBody>
      </p:sp>
      <p:sp>
        <p:nvSpPr>
          <p:cNvPr id="21" name="矩形 35"/>
          <p:cNvSpPr>
            <a:spLocks noChangeArrowheads="1"/>
          </p:cNvSpPr>
          <p:nvPr/>
        </p:nvSpPr>
        <p:spPr bwMode="auto">
          <a:xfrm>
            <a:off x="1921459" y="1456823"/>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2" name="文本框 1">
            <a:extLst>
              <a:ext uri="{FF2B5EF4-FFF2-40B4-BE49-F238E27FC236}">
                <a16:creationId xmlns:a16="http://schemas.microsoft.com/office/drawing/2014/main" id="{3ADB4236-DA14-42D1-8F7E-F0BC21C82BD7}"/>
              </a:ext>
            </a:extLst>
          </p:cNvPr>
          <p:cNvSpPr txBox="1"/>
          <p:nvPr/>
        </p:nvSpPr>
        <p:spPr>
          <a:xfrm>
            <a:off x="2017465" y="1836230"/>
            <a:ext cx="8026067" cy="430887"/>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局部</a:t>
            </a:r>
            <a:r>
              <a:rPr lang="en-US" altLang="zh-CN" sz="2200" dirty="0">
                <a:latin typeface="华文楷体" panose="02010600040101010101" pitchFamily="2" charset="-122"/>
                <a:ea typeface="华文楷体" panose="02010600040101010101" pitchFamily="2" charset="-122"/>
              </a:rPr>
              <a:t>Clock</a:t>
            </a:r>
            <a:r>
              <a:rPr lang="zh-CN" altLang="en-US" sz="2200" dirty="0">
                <a:latin typeface="华文楷体" panose="02010600040101010101" pitchFamily="2" charset="-122"/>
                <a:ea typeface="华文楷体" panose="02010600040101010101" pitchFamily="2" charset="-122"/>
              </a:rPr>
              <a:t>算法简单展示：</a:t>
            </a:r>
            <a:endParaRPr lang="en-US" altLang="zh-CN" sz="2200" dirty="0">
              <a:latin typeface="华文楷体" panose="02010600040101010101" pitchFamily="2" charset="-122"/>
              <a:ea typeface="华文楷体" panose="02010600040101010101" pitchFamily="2" charset="-122"/>
            </a:endParaRPr>
          </a:p>
        </p:txBody>
      </p:sp>
      <p:sp>
        <p:nvSpPr>
          <p:cNvPr id="3" name="灯片编号占位符 2">
            <a:extLst>
              <a:ext uri="{FF2B5EF4-FFF2-40B4-BE49-F238E27FC236}">
                <a16:creationId xmlns:a16="http://schemas.microsoft.com/office/drawing/2014/main" id="{86147A17-64ED-4F9A-AD75-4CF9DA383113}"/>
              </a:ext>
            </a:extLst>
          </p:cNvPr>
          <p:cNvSpPr>
            <a:spLocks noGrp="1"/>
          </p:cNvSpPr>
          <p:nvPr>
            <p:ph type="sldNum" sz="quarter" idx="12"/>
          </p:nvPr>
        </p:nvSpPr>
        <p:spPr/>
        <p:txBody>
          <a:bodyPr/>
          <a:lstStyle/>
          <a:p>
            <a:fld id="{1C501087-9707-4036-B731-2AE090D46491}" type="slidenum">
              <a:rPr lang="zh-CN" altLang="en-US" smtClean="0"/>
              <a:pPr/>
              <a:t>6</a:t>
            </a:fld>
            <a:endParaRPr lang="zh-CN" altLang="en-US" sz="1800">
              <a:solidFill>
                <a:schemeClr val="tx1"/>
              </a:solidFill>
            </a:endParaRPr>
          </a:p>
        </p:txBody>
      </p:sp>
      <p:pic>
        <p:nvPicPr>
          <p:cNvPr id="5" name="图片 4">
            <a:extLst>
              <a:ext uri="{FF2B5EF4-FFF2-40B4-BE49-F238E27FC236}">
                <a16:creationId xmlns:a16="http://schemas.microsoft.com/office/drawing/2014/main" id="{13BAF3F4-56A7-46BA-BB1B-BA8C1C7B463F}"/>
              </a:ext>
            </a:extLst>
          </p:cNvPr>
          <p:cNvPicPr>
            <a:picLocks noChangeAspect="1"/>
          </p:cNvPicPr>
          <p:nvPr/>
        </p:nvPicPr>
        <p:blipFill>
          <a:blip r:embed="rId5"/>
          <a:stretch>
            <a:fillRect/>
          </a:stretch>
        </p:blipFill>
        <p:spPr>
          <a:xfrm>
            <a:off x="2996000" y="2382213"/>
            <a:ext cx="6200000" cy="3085714"/>
          </a:xfrm>
          <a:prstGeom prst="rect">
            <a:avLst/>
          </a:prstGeom>
        </p:spPr>
      </p:pic>
    </p:spTree>
    <p:extLst>
      <p:ext uri="{BB962C8B-B14F-4D97-AF65-F5344CB8AC3E}">
        <p14:creationId xmlns:p14="http://schemas.microsoft.com/office/powerpoint/2010/main" val="22676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098675" y="1305625"/>
            <a:ext cx="4160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sz="2400" b="1" dirty="0">
                <a:solidFill>
                  <a:srgbClr val="3F3F3F"/>
                </a:solidFill>
                <a:ea typeface="华文楷体" panose="02010600040101010101" pitchFamily="2" charset="-122"/>
              </a:rPr>
              <a:t>算法展示</a:t>
            </a:r>
            <a:endParaRPr lang="en-US" altLang="zh-CN" sz="2400" b="1" dirty="0">
              <a:solidFill>
                <a:srgbClr val="3F3F3F"/>
              </a:solidFill>
              <a:ea typeface="华文楷体" panose="02010600040101010101" pitchFamily="2" charset="-122"/>
            </a:endParaRPr>
          </a:p>
        </p:txBody>
      </p:sp>
      <p:sp>
        <p:nvSpPr>
          <p:cNvPr id="21" name="矩形 35"/>
          <p:cNvSpPr>
            <a:spLocks noChangeArrowheads="1"/>
          </p:cNvSpPr>
          <p:nvPr/>
        </p:nvSpPr>
        <p:spPr bwMode="auto">
          <a:xfrm>
            <a:off x="1928857" y="1456823"/>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2" name="文本框 1">
            <a:extLst>
              <a:ext uri="{FF2B5EF4-FFF2-40B4-BE49-F238E27FC236}">
                <a16:creationId xmlns:a16="http://schemas.microsoft.com/office/drawing/2014/main" id="{3ADB4236-DA14-42D1-8F7E-F0BC21C82BD7}"/>
              </a:ext>
            </a:extLst>
          </p:cNvPr>
          <p:cNvSpPr txBox="1"/>
          <p:nvPr/>
        </p:nvSpPr>
        <p:spPr>
          <a:xfrm>
            <a:off x="2017465" y="1836230"/>
            <a:ext cx="8026067" cy="430887"/>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全局缺页率算法简单展示</a:t>
            </a:r>
            <a:r>
              <a:rPr lang="en-US" altLang="zh-CN" sz="2200" dirty="0">
                <a:latin typeface="华文楷体" panose="02010600040101010101" pitchFamily="2" charset="-122"/>
                <a:ea typeface="华文楷体" panose="02010600040101010101" pitchFamily="2" charset="-122"/>
              </a:rPr>
              <a:t>(PFF_T=200000)</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p:txBody>
      </p:sp>
      <p:sp>
        <p:nvSpPr>
          <p:cNvPr id="3" name="灯片编号占位符 2">
            <a:extLst>
              <a:ext uri="{FF2B5EF4-FFF2-40B4-BE49-F238E27FC236}">
                <a16:creationId xmlns:a16="http://schemas.microsoft.com/office/drawing/2014/main" id="{86147A17-64ED-4F9A-AD75-4CF9DA383113}"/>
              </a:ext>
            </a:extLst>
          </p:cNvPr>
          <p:cNvSpPr>
            <a:spLocks noGrp="1"/>
          </p:cNvSpPr>
          <p:nvPr>
            <p:ph type="sldNum" sz="quarter" idx="12"/>
          </p:nvPr>
        </p:nvSpPr>
        <p:spPr/>
        <p:txBody>
          <a:bodyPr/>
          <a:lstStyle/>
          <a:p>
            <a:fld id="{1C501087-9707-4036-B731-2AE090D46491}" type="slidenum">
              <a:rPr lang="zh-CN" altLang="en-US" smtClean="0"/>
              <a:pPr/>
              <a:t>7</a:t>
            </a:fld>
            <a:endParaRPr lang="zh-CN" altLang="en-US" sz="1800">
              <a:solidFill>
                <a:schemeClr val="tx1"/>
              </a:solidFill>
            </a:endParaRPr>
          </a:p>
        </p:txBody>
      </p:sp>
      <p:pic>
        <p:nvPicPr>
          <p:cNvPr id="5" name="图片 4">
            <a:extLst>
              <a:ext uri="{FF2B5EF4-FFF2-40B4-BE49-F238E27FC236}">
                <a16:creationId xmlns:a16="http://schemas.microsoft.com/office/drawing/2014/main" id="{3C298EEC-9460-40D8-A4F0-D64605617521}"/>
              </a:ext>
            </a:extLst>
          </p:cNvPr>
          <p:cNvPicPr>
            <a:picLocks noChangeAspect="1"/>
          </p:cNvPicPr>
          <p:nvPr/>
        </p:nvPicPr>
        <p:blipFill>
          <a:blip r:embed="rId5"/>
          <a:stretch>
            <a:fillRect/>
          </a:stretch>
        </p:blipFill>
        <p:spPr>
          <a:xfrm>
            <a:off x="760711" y="2430560"/>
            <a:ext cx="6025955" cy="3227290"/>
          </a:xfrm>
          <a:prstGeom prst="rect">
            <a:avLst/>
          </a:prstGeom>
        </p:spPr>
      </p:pic>
      <p:pic>
        <p:nvPicPr>
          <p:cNvPr id="6" name="图片 5">
            <a:extLst>
              <a:ext uri="{FF2B5EF4-FFF2-40B4-BE49-F238E27FC236}">
                <a16:creationId xmlns:a16="http://schemas.microsoft.com/office/drawing/2014/main" id="{5DBFD7B2-B259-4D2C-AB19-1F2185E37EAA}"/>
              </a:ext>
            </a:extLst>
          </p:cNvPr>
          <p:cNvPicPr>
            <a:picLocks noChangeAspect="1"/>
          </p:cNvPicPr>
          <p:nvPr/>
        </p:nvPicPr>
        <p:blipFill>
          <a:blip r:embed="rId6"/>
          <a:stretch>
            <a:fillRect/>
          </a:stretch>
        </p:blipFill>
        <p:spPr>
          <a:xfrm>
            <a:off x="6840006" y="2935812"/>
            <a:ext cx="5071021" cy="1907449"/>
          </a:xfrm>
          <a:prstGeom prst="rect">
            <a:avLst/>
          </a:prstGeom>
        </p:spPr>
      </p:pic>
    </p:spTree>
    <p:extLst>
      <p:ext uri="{BB962C8B-B14F-4D97-AF65-F5344CB8AC3E}">
        <p14:creationId xmlns:p14="http://schemas.microsoft.com/office/powerpoint/2010/main" val="186643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098675" y="1305625"/>
            <a:ext cx="4160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sz="2400" b="1" dirty="0">
                <a:solidFill>
                  <a:srgbClr val="3F3F3F"/>
                </a:solidFill>
                <a:ea typeface="华文楷体" panose="02010600040101010101" pitchFamily="2" charset="-122"/>
              </a:rPr>
              <a:t>算法展示</a:t>
            </a:r>
            <a:endParaRPr lang="en-US" altLang="zh-CN" sz="2400" b="1" dirty="0">
              <a:solidFill>
                <a:srgbClr val="3F3F3F"/>
              </a:solidFill>
              <a:ea typeface="华文楷体" panose="02010600040101010101" pitchFamily="2" charset="-122"/>
            </a:endParaRPr>
          </a:p>
        </p:txBody>
      </p:sp>
      <p:sp>
        <p:nvSpPr>
          <p:cNvPr id="21" name="矩形 35"/>
          <p:cNvSpPr>
            <a:spLocks noChangeArrowheads="1"/>
          </p:cNvSpPr>
          <p:nvPr/>
        </p:nvSpPr>
        <p:spPr bwMode="auto">
          <a:xfrm>
            <a:off x="1928857" y="1446034"/>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2" name="文本框 1">
            <a:extLst>
              <a:ext uri="{FF2B5EF4-FFF2-40B4-BE49-F238E27FC236}">
                <a16:creationId xmlns:a16="http://schemas.microsoft.com/office/drawing/2014/main" id="{3ADB4236-DA14-42D1-8F7E-F0BC21C82BD7}"/>
              </a:ext>
            </a:extLst>
          </p:cNvPr>
          <p:cNvSpPr txBox="1"/>
          <p:nvPr/>
        </p:nvSpPr>
        <p:spPr>
          <a:xfrm>
            <a:off x="2017465" y="1836230"/>
            <a:ext cx="8026067" cy="430887"/>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全局工作集算法简单展示</a:t>
            </a:r>
            <a:r>
              <a:rPr lang="en-US" altLang="zh-CN" sz="2200" dirty="0">
                <a:latin typeface="华文楷体" panose="02010600040101010101" pitchFamily="2" charset="-122"/>
                <a:ea typeface="华文楷体" panose="02010600040101010101" pitchFamily="2" charset="-122"/>
              </a:rPr>
              <a:t>(WORKINGSET_DELTA_NUM=20)</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p:txBody>
      </p:sp>
      <p:sp>
        <p:nvSpPr>
          <p:cNvPr id="3" name="灯片编号占位符 2">
            <a:extLst>
              <a:ext uri="{FF2B5EF4-FFF2-40B4-BE49-F238E27FC236}">
                <a16:creationId xmlns:a16="http://schemas.microsoft.com/office/drawing/2014/main" id="{86147A17-64ED-4F9A-AD75-4CF9DA383113}"/>
              </a:ext>
            </a:extLst>
          </p:cNvPr>
          <p:cNvSpPr>
            <a:spLocks noGrp="1"/>
          </p:cNvSpPr>
          <p:nvPr>
            <p:ph type="sldNum" sz="quarter" idx="12"/>
          </p:nvPr>
        </p:nvSpPr>
        <p:spPr/>
        <p:txBody>
          <a:bodyPr/>
          <a:lstStyle/>
          <a:p>
            <a:fld id="{1C501087-9707-4036-B731-2AE090D46491}" type="slidenum">
              <a:rPr lang="zh-CN" altLang="en-US" smtClean="0"/>
              <a:pPr/>
              <a:t>8</a:t>
            </a:fld>
            <a:endParaRPr lang="zh-CN" altLang="en-US" sz="1800">
              <a:solidFill>
                <a:schemeClr val="tx1"/>
              </a:solidFill>
            </a:endParaRPr>
          </a:p>
        </p:txBody>
      </p:sp>
      <p:pic>
        <p:nvPicPr>
          <p:cNvPr id="7" name="图片 6">
            <a:extLst>
              <a:ext uri="{FF2B5EF4-FFF2-40B4-BE49-F238E27FC236}">
                <a16:creationId xmlns:a16="http://schemas.microsoft.com/office/drawing/2014/main" id="{B16787C5-81D2-4DDE-972E-4B0D63712F50}"/>
              </a:ext>
            </a:extLst>
          </p:cNvPr>
          <p:cNvPicPr>
            <a:picLocks noChangeAspect="1"/>
          </p:cNvPicPr>
          <p:nvPr/>
        </p:nvPicPr>
        <p:blipFill>
          <a:blip r:embed="rId5"/>
          <a:stretch>
            <a:fillRect/>
          </a:stretch>
        </p:blipFill>
        <p:spPr>
          <a:xfrm>
            <a:off x="2753954" y="2409719"/>
            <a:ext cx="6428145" cy="3195386"/>
          </a:xfrm>
          <a:prstGeom prst="rect">
            <a:avLst/>
          </a:prstGeom>
        </p:spPr>
      </p:pic>
    </p:spTree>
    <p:extLst>
      <p:ext uri="{BB962C8B-B14F-4D97-AF65-F5344CB8AC3E}">
        <p14:creationId xmlns:p14="http://schemas.microsoft.com/office/powerpoint/2010/main" val="6145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2870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1524000" y="0"/>
            <a:ext cx="9144000" cy="46038"/>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96" name="直接连接符 5"/>
          <p:cNvSpPr>
            <a:spLocks noChangeShapeType="1"/>
          </p:cNvSpPr>
          <p:nvPr/>
        </p:nvSpPr>
        <p:spPr bwMode="auto">
          <a:xfrm>
            <a:off x="1512888" y="1200150"/>
            <a:ext cx="9144001" cy="1588"/>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矩形 9"/>
          <p:cNvSpPr>
            <a:spLocks noChangeArrowheads="1"/>
          </p:cNvSpPr>
          <p:nvPr/>
        </p:nvSpPr>
        <p:spPr bwMode="auto">
          <a:xfrm>
            <a:off x="1524000" y="6640514"/>
            <a:ext cx="9144000" cy="217487"/>
          </a:xfrm>
          <a:prstGeom prst="rect">
            <a:avLst/>
          </a:prstGeom>
          <a:solidFill>
            <a:srgbClr val="5C307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直接连接符 24"/>
          <p:cNvSpPr>
            <a:spLocks noChangeShapeType="1"/>
          </p:cNvSpPr>
          <p:nvPr/>
        </p:nvSpPr>
        <p:spPr bwMode="auto">
          <a:xfrm>
            <a:off x="1906589" y="5953125"/>
            <a:ext cx="8383587" cy="0"/>
          </a:xfrm>
          <a:prstGeom prst="line">
            <a:avLst/>
          </a:prstGeom>
          <a:noFill/>
          <a:ln w="6350" cap="flat" cmpd="sng">
            <a:solidFill>
              <a:srgbClr val="3F3F3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30"/>
          <p:cNvSpPr>
            <a:spLocks noChangeArrowheads="1"/>
          </p:cNvSpPr>
          <p:nvPr/>
        </p:nvSpPr>
        <p:spPr bwMode="auto">
          <a:xfrm>
            <a:off x="2098675" y="1305625"/>
            <a:ext cx="4160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sz="2400" b="1" dirty="0">
                <a:solidFill>
                  <a:srgbClr val="3F3F3F"/>
                </a:solidFill>
                <a:ea typeface="华文楷体" panose="02010600040101010101" pitchFamily="2" charset="-122"/>
              </a:rPr>
              <a:t>测试结果</a:t>
            </a:r>
            <a:endParaRPr lang="en-US" altLang="zh-CN" sz="2400" b="1" dirty="0">
              <a:solidFill>
                <a:srgbClr val="3F3F3F"/>
              </a:solidFill>
              <a:ea typeface="华文楷体" panose="02010600040101010101" pitchFamily="2" charset="-122"/>
            </a:endParaRPr>
          </a:p>
        </p:txBody>
      </p:sp>
      <p:sp>
        <p:nvSpPr>
          <p:cNvPr id="21" name="矩形 35"/>
          <p:cNvSpPr>
            <a:spLocks noChangeArrowheads="1"/>
          </p:cNvSpPr>
          <p:nvPr/>
        </p:nvSpPr>
        <p:spPr bwMode="auto">
          <a:xfrm>
            <a:off x="1906588" y="1416691"/>
            <a:ext cx="177216" cy="177217"/>
          </a:xfrm>
          <a:prstGeom prst="rect">
            <a:avLst/>
          </a:prstGeom>
          <a:solidFill>
            <a:srgbClr val="BFBFBF"/>
          </a:solidFill>
          <a:ln w="12700" cap="flat" cmpd="sng">
            <a:solidFill>
              <a:srgbClr val="5C307D"/>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文本框 12">
            <a:extLst>
              <a:ext uri="{FF2B5EF4-FFF2-40B4-BE49-F238E27FC236}">
                <a16:creationId xmlns:a16="http://schemas.microsoft.com/office/drawing/2014/main" id="{90F01053-D439-4F2D-B5E8-BFF3DDB3A377}"/>
              </a:ext>
            </a:extLst>
          </p:cNvPr>
          <p:cNvSpPr>
            <a:spLocks noChangeArrowheads="1"/>
          </p:cNvSpPr>
          <p:nvPr/>
        </p:nvSpPr>
        <p:spPr bwMode="auto">
          <a:xfrm>
            <a:off x="4344337"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课题进展</a:t>
            </a:r>
          </a:p>
        </p:txBody>
      </p:sp>
      <p:sp>
        <p:nvSpPr>
          <p:cNvPr id="25" name="文本框 12">
            <a:extLst>
              <a:ext uri="{FF2B5EF4-FFF2-40B4-BE49-F238E27FC236}">
                <a16:creationId xmlns:a16="http://schemas.microsoft.com/office/drawing/2014/main" id="{455DFA4B-7052-4C75-9EEB-48A959C1EE72}"/>
              </a:ext>
            </a:extLst>
          </p:cNvPr>
          <p:cNvSpPr>
            <a:spLocks noChangeArrowheads="1"/>
          </p:cNvSpPr>
          <p:nvPr/>
        </p:nvSpPr>
        <p:spPr bwMode="auto">
          <a:xfrm>
            <a:off x="5454521" y="779510"/>
            <a:ext cx="1107996" cy="369332"/>
          </a:xfrm>
          <a:prstGeom prst="rect">
            <a:avLst/>
          </a:prstGeom>
          <a:solidFill>
            <a:srgbClr val="5C307D"/>
          </a:solidFill>
          <a:ln>
            <a:noFill/>
          </a:ln>
        </p:spPr>
        <p:txBody>
          <a:bodyPr wrap="square">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结果展示</a:t>
            </a:r>
          </a:p>
        </p:txBody>
      </p:sp>
      <p:sp>
        <p:nvSpPr>
          <p:cNvPr id="26" name="文本框 12">
            <a:extLst>
              <a:ext uri="{FF2B5EF4-FFF2-40B4-BE49-F238E27FC236}">
                <a16:creationId xmlns:a16="http://schemas.microsoft.com/office/drawing/2014/main" id="{6C86E9AA-8088-492C-94EC-DF8305A5F3DE}"/>
              </a:ext>
            </a:extLst>
          </p:cNvPr>
          <p:cNvSpPr>
            <a:spLocks noChangeArrowheads="1"/>
          </p:cNvSpPr>
          <p:nvPr/>
        </p:nvSpPr>
        <p:spPr bwMode="auto">
          <a:xfrm>
            <a:off x="6560329"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主要难点</a:t>
            </a:r>
          </a:p>
        </p:txBody>
      </p:sp>
      <p:sp>
        <p:nvSpPr>
          <p:cNvPr id="27" name="文本框 12">
            <a:extLst>
              <a:ext uri="{FF2B5EF4-FFF2-40B4-BE49-F238E27FC236}">
                <a16:creationId xmlns:a16="http://schemas.microsoft.com/office/drawing/2014/main" id="{BACCE026-0643-419E-835D-ABA5020F4860}"/>
              </a:ext>
            </a:extLst>
          </p:cNvPr>
          <p:cNvSpPr>
            <a:spLocks noChangeArrowheads="1"/>
          </p:cNvSpPr>
          <p:nvPr/>
        </p:nvSpPr>
        <p:spPr bwMode="auto">
          <a:xfrm>
            <a:off x="7668325" y="780694"/>
            <a:ext cx="1107996" cy="369332"/>
          </a:xfrm>
          <a:prstGeom prst="rect">
            <a:avLst/>
          </a:prstGeom>
          <a:solidFill>
            <a:srgbClr val="ECECEC"/>
          </a:solidFill>
          <a:ln>
            <a:noFill/>
          </a:ln>
        </p:spPr>
        <p:txBody>
          <a:bodyPr wrap="square">
            <a:spAutoFit/>
          </a:bodyPr>
          <a:lstStyle/>
          <a:p>
            <a:pPr algn="ctr"/>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进度安排</a:t>
            </a:r>
          </a:p>
        </p:txBody>
      </p:sp>
      <p:sp>
        <p:nvSpPr>
          <p:cNvPr id="2" name="文本框 1">
            <a:extLst>
              <a:ext uri="{FF2B5EF4-FFF2-40B4-BE49-F238E27FC236}">
                <a16:creationId xmlns:a16="http://schemas.microsoft.com/office/drawing/2014/main" id="{3ADB4236-DA14-42D1-8F7E-F0BC21C82BD7}"/>
              </a:ext>
            </a:extLst>
          </p:cNvPr>
          <p:cNvSpPr txBox="1"/>
          <p:nvPr/>
        </p:nvSpPr>
        <p:spPr>
          <a:xfrm>
            <a:off x="2098675" y="1882314"/>
            <a:ext cx="8026067" cy="3139321"/>
          </a:xfrm>
          <a:prstGeom prst="rect">
            <a:avLst/>
          </a:prstGeom>
          <a:noFill/>
        </p:spPr>
        <p:txBody>
          <a:bodyPr wrap="square" rtlCol="0">
            <a:spAutoFit/>
          </a:bodyPr>
          <a:lstStyle/>
          <a:p>
            <a:pPr marL="285750" indent="-285750">
              <a:buBlip>
                <a:blip r:embed="rId4"/>
              </a:buBlip>
            </a:pPr>
            <a:r>
              <a:rPr lang="zh-CN" altLang="en-US" sz="2200" dirty="0">
                <a:latin typeface="华文楷体" panose="02010600040101010101" pitchFamily="2" charset="-122"/>
                <a:ea typeface="华文楷体" panose="02010600040101010101" pitchFamily="2" charset="-122"/>
              </a:rPr>
              <a:t>七个测例</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测例一：顺序访存，申请内存小于总可用物理内存</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测例二：顺序访存，申请内存大于总可用物理内存</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测例三：顺序访存，每次访存位置加一个页大小内的随机抖动</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测例四：随机访存 </a:t>
            </a:r>
            <a:r>
              <a:rPr lang="en-US" altLang="zh-CN" sz="2200" dirty="0">
                <a:latin typeface="华文楷体" panose="02010600040101010101" pitchFamily="2" charset="-122"/>
                <a:ea typeface="华文楷体" panose="02010600040101010101" pitchFamily="2" charset="-122"/>
              </a:rPr>
              <a:t>4096 </a:t>
            </a:r>
            <a:r>
              <a:rPr lang="zh-CN" altLang="en-US" sz="2200" dirty="0">
                <a:latin typeface="华文楷体" panose="02010600040101010101" pitchFamily="2" charset="-122"/>
                <a:ea typeface="华文楷体" panose="02010600040101010101" pitchFamily="2" charset="-122"/>
              </a:rPr>
              <a:t>次，申请内存与测例二相同</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测例五：分块随机访存，分为 </a:t>
            </a:r>
            <a:r>
              <a:rPr lang="en-US" altLang="zh-CN" sz="2200" dirty="0">
                <a:latin typeface="华文楷体" panose="02010600040101010101" pitchFamily="2" charset="-122"/>
                <a:ea typeface="华文楷体" panose="02010600040101010101" pitchFamily="2" charset="-122"/>
              </a:rPr>
              <a:t>64 </a:t>
            </a:r>
            <a:r>
              <a:rPr lang="zh-CN" altLang="en-US" sz="2200" dirty="0">
                <a:latin typeface="华文楷体" panose="02010600040101010101" pitchFamily="2" charset="-122"/>
                <a:ea typeface="华文楷体" panose="02010600040101010101" pitchFamily="2" charset="-122"/>
              </a:rPr>
              <a:t>块，每块随机访存 </a:t>
            </a:r>
            <a:r>
              <a:rPr lang="en-US" altLang="zh-CN" sz="2200" dirty="0">
                <a:latin typeface="华文楷体" panose="02010600040101010101" pitchFamily="2" charset="-122"/>
                <a:ea typeface="华文楷体" panose="02010600040101010101" pitchFamily="2" charset="-122"/>
              </a:rPr>
              <a:t>64 </a:t>
            </a:r>
            <a:r>
              <a:rPr lang="zh-CN" altLang="en-US" sz="2200" dirty="0">
                <a:latin typeface="华文楷体" panose="02010600040101010101" pitchFamily="2" charset="-122"/>
                <a:ea typeface="华文楷体" panose="02010600040101010101" pitchFamily="2" charset="-122"/>
              </a:rPr>
              <a:t>次</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测例六：</a:t>
            </a:r>
            <a:r>
              <a:rPr lang="en-US" altLang="zh-CN" sz="2200" dirty="0">
                <a:latin typeface="华文楷体" panose="02010600040101010101" pitchFamily="2" charset="-122"/>
                <a:ea typeface="华文楷体" panose="02010600040101010101" pitchFamily="2" charset="-122"/>
              </a:rPr>
              <a:t>fork </a:t>
            </a:r>
            <a:r>
              <a:rPr lang="zh-CN" altLang="en-US" sz="2200" dirty="0">
                <a:latin typeface="华文楷体" panose="02010600040101010101" pitchFamily="2" charset="-122"/>
                <a:ea typeface="华文楷体" panose="02010600040101010101" pitchFamily="2" charset="-122"/>
              </a:rPr>
              <a:t>三个子进程进行与测例五相同的访存</a:t>
            </a:r>
            <a:endParaRPr lang="en-US" altLang="zh-CN" sz="2200" dirty="0">
              <a:latin typeface="华文楷体" panose="02010600040101010101" pitchFamily="2" charset="-122"/>
              <a:ea typeface="华文楷体" panose="02010600040101010101" pitchFamily="2" charset="-122"/>
            </a:endParaRPr>
          </a:p>
          <a:p>
            <a:pPr marL="285750" indent="-285750">
              <a:buBlip>
                <a:blip r:embed="rId4"/>
              </a:buBlip>
            </a:pPr>
            <a:r>
              <a:rPr lang="zh-CN" altLang="en-US" sz="2200" dirty="0">
                <a:latin typeface="华文楷体" panose="02010600040101010101" pitchFamily="2" charset="-122"/>
                <a:ea typeface="华文楷体" panose="02010600040101010101" pitchFamily="2" charset="-122"/>
              </a:rPr>
              <a:t>测例七：</a:t>
            </a:r>
            <a:r>
              <a:rPr lang="en-US" altLang="zh-CN" sz="2200" dirty="0">
                <a:latin typeface="华文楷体" panose="02010600040101010101" pitchFamily="2" charset="-122"/>
                <a:ea typeface="华文楷体" panose="02010600040101010101" pitchFamily="2" charset="-122"/>
              </a:rPr>
              <a:t>fork </a:t>
            </a:r>
            <a:r>
              <a:rPr lang="zh-CN" altLang="en-US" sz="2200" dirty="0">
                <a:latin typeface="华文楷体" panose="02010600040101010101" pitchFamily="2" charset="-122"/>
                <a:ea typeface="华文楷体" panose="02010600040101010101" pitchFamily="2" charset="-122"/>
              </a:rPr>
              <a:t>三个子进程分别进行测例二、四、五的访存</a:t>
            </a:r>
            <a:endParaRPr lang="en-US" altLang="zh-CN" sz="2200" dirty="0">
              <a:latin typeface="华文楷体" panose="02010600040101010101" pitchFamily="2" charset="-122"/>
              <a:ea typeface="华文楷体" panose="02010600040101010101" pitchFamily="2" charset="-122"/>
            </a:endParaRPr>
          </a:p>
        </p:txBody>
      </p:sp>
      <p:sp>
        <p:nvSpPr>
          <p:cNvPr id="3" name="灯片编号占位符 2">
            <a:extLst>
              <a:ext uri="{FF2B5EF4-FFF2-40B4-BE49-F238E27FC236}">
                <a16:creationId xmlns:a16="http://schemas.microsoft.com/office/drawing/2014/main" id="{86147A17-64ED-4F9A-AD75-4CF9DA383113}"/>
              </a:ext>
            </a:extLst>
          </p:cNvPr>
          <p:cNvSpPr>
            <a:spLocks noGrp="1"/>
          </p:cNvSpPr>
          <p:nvPr>
            <p:ph type="sldNum" sz="quarter" idx="12"/>
          </p:nvPr>
        </p:nvSpPr>
        <p:spPr/>
        <p:txBody>
          <a:bodyPr/>
          <a:lstStyle/>
          <a:p>
            <a:fld id="{1C501087-9707-4036-B731-2AE090D46491}" type="slidenum">
              <a:rPr lang="zh-CN" altLang="en-US" smtClean="0"/>
              <a:pPr/>
              <a:t>9</a:t>
            </a:fld>
            <a:endParaRPr lang="zh-CN" altLang="en-US" sz="1800">
              <a:solidFill>
                <a:schemeClr val="tx1"/>
              </a:solidFill>
            </a:endParaRPr>
          </a:p>
        </p:txBody>
      </p:sp>
    </p:spTree>
    <p:extLst>
      <p:ext uri="{BB962C8B-B14F-4D97-AF65-F5344CB8AC3E}">
        <p14:creationId xmlns:p14="http://schemas.microsoft.com/office/powerpoint/2010/main" val="3374498251"/>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AA272FE-3C1E-4D40-B9D3-01682CC36305}" vid="{05A223F6-D93A-4406-B50C-D3B4A1AA281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4275</TotalTime>
  <Words>1426</Words>
  <Application>Microsoft Office PowerPoint</Application>
  <PresentationFormat>宽屏</PresentationFormat>
  <Paragraphs>247</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黑体</vt:lpstr>
      <vt:lpstr>华文楷体</vt:lpstr>
      <vt:lpstr>宋体</vt:lpstr>
      <vt:lpstr>Arial</vt:lpstr>
      <vt:lpstr>Calibri</vt:lpstr>
      <vt:lpstr>Calibri Light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lement C</cp:lastModifiedBy>
  <cp:revision>1440</cp:revision>
  <dcterms:created xsi:type="dcterms:W3CDTF">2014-08-08T13:32:37Z</dcterms:created>
  <dcterms:modified xsi:type="dcterms:W3CDTF">2022-04-07T03:50:24Z</dcterms:modified>
</cp:coreProperties>
</file>