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2"/>
    <p:restoredTop sz="94721"/>
  </p:normalViewPr>
  <p:slideViewPr>
    <p:cSldViewPr snapToGrid="0">
      <p:cViewPr varScale="1">
        <p:scale>
          <a:sx n="182" d="100"/>
          <a:sy n="182" d="100"/>
        </p:scale>
        <p:origin x="1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报名人数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报名人数</c:v>
          </c:tx>
          <c:spPr>
            <a:solidFill>
              <a:srgbClr val="00B050"/>
            </a:solidFill>
            <a:ln/>
            <a:effectLst/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6"/>
              <c:pt idx="0">
                <c:v>2022秋冬季</c:v>
              </c:pt>
              <c:pt idx="1">
                <c:v>2023春夏季</c:v>
              </c:pt>
              <c:pt idx="2">
                <c:v>2023秋冬季</c:v>
              </c:pt>
              <c:pt idx="3">
                <c:v>2024春夏季</c:v>
              </c:pt>
              <c:pt idx="4">
                <c:v>2024秋冬季</c:v>
              </c:pt>
              <c:pt idx="5">
                <c:v>2025春夏季</c:v>
              </c:pt>
            </c:strLit>
          </c:cat>
          <c:val>
            <c:numLit>
              <c:formatCode>General</c:formatCode>
              <c:ptCount val="6"/>
              <c:pt idx="0">
                <c:v>509</c:v>
              </c:pt>
              <c:pt idx="1">
                <c:v>302</c:v>
              </c:pt>
              <c:pt idx="2">
                <c:v>1535</c:v>
              </c:pt>
              <c:pt idx="3">
                <c:v>3286</c:v>
              </c:pt>
              <c:pt idx="4">
                <c:v>4148</c:v>
              </c:pt>
              <c:pt idx="5">
                <c:v>2304</c:v>
              </c:pt>
            </c:numLit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/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E9BD-8F46-92E4-272F0039E9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人数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人数</c:v>
          </c:tx>
          <c:spPr>
            <a:solidFill>
              <a:srgbClr val="4472C4"/>
            </a:solidFill>
            <a:ln/>
            <a:effectLst/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11"/>
              <c:pt idx="0">
                <c:v>博二</c:v>
              </c:pt>
              <c:pt idx="1">
                <c:v>博三</c:v>
              </c:pt>
              <c:pt idx="2">
                <c:v>博一</c:v>
              </c:pt>
              <c:pt idx="3">
                <c:v>博四</c:v>
              </c:pt>
              <c:pt idx="4">
                <c:v>研三</c:v>
              </c:pt>
              <c:pt idx="5">
                <c:v>研二</c:v>
              </c:pt>
              <c:pt idx="6">
                <c:v>研一</c:v>
              </c:pt>
              <c:pt idx="7">
                <c:v>大一</c:v>
              </c:pt>
              <c:pt idx="8">
                <c:v>大四</c:v>
              </c:pt>
              <c:pt idx="9">
                <c:v>大三</c:v>
              </c:pt>
              <c:pt idx="10">
                <c:v>大二</c:v>
              </c:pt>
            </c:strLit>
          </c:cat>
          <c:val>
            <c:numLit>
              <c:formatCode>General</c:formatCode>
              <c:ptCount val="11"/>
              <c:pt idx="0">
                <c:v>2</c:v>
              </c:pt>
              <c:pt idx="1">
                <c:v>6</c:v>
              </c:pt>
              <c:pt idx="2">
                <c:v>9</c:v>
              </c:pt>
              <c:pt idx="3">
                <c:v>10</c:v>
              </c:pt>
              <c:pt idx="4">
                <c:v>44</c:v>
              </c:pt>
              <c:pt idx="5">
                <c:v>79</c:v>
              </c:pt>
              <c:pt idx="6">
                <c:v>150</c:v>
              </c:pt>
              <c:pt idx="7">
                <c:v>212</c:v>
              </c:pt>
              <c:pt idx="8">
                <c:v>217</c:v>
              </c:pt>
              <c:pt idx="9">
                <c:v>328</c:v>
              </c:pt>
              <c:pt idx="10">
                <c:v>362</c:v>
              </c:pt>
            </c:numLit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/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7392-E546-98FF-A5742FCFBE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人数比例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</c:f>
              <c:strCache>
                <c:ptCount val="1"/>
                <c:pt idx="0">
                  <c:v>人数比例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70C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7FC-5644-8924-CB4CFDDE9719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7FC-5644-8924-CB4CFDDE9719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FC-5644-8924-CB4CFDDE9719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FC-5644-8924-CB4CFDDE971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学生</c:v>
              </c:pt>
              <c:pt idx="1">
                <c:v>已工作</c:v>
              </c:pt>
            </c:strLit>
          </c:cat>
          <c:val>
            <c:numLit>
              <c:formatCode>General</c:formatCode>
              <c:ptCount val="2"/>
              <c:pt idx="0">
                <c:v>1419</c:v>
              </c:pt>
              <c:pt idx="1">
                <c:v>761</c:v>
              </c:pt>
            </c:numLit>
          </c:val>
          <c:extLst>
            <c:ext xmlns:c16="http://schemas.microsoft.com/office/drawing/2014/chart" uri="{C3380CC4-5D6E-409C-BE32-E72D297353CC}">
              <c16:uniqueId val="{00000004-87FC-5644-8924-CB4CFDDE9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工作年限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工作年限</c:v>
          </c:tx>
          <c:spPr>
            <a:solidFill>
              <a:srgbClr val="FFC000"/>
            </a:solidFill>
            <a:ln/>
            <a:effectLst/>
          </c:spPr>
          <c:invertIfNegative val="1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 i="0" u="none" strike="noStrike">
                    <a:solidFill>
                      <a:srgbClr val="FFFFFF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6"/>
              <c:pt idx="0">
                <c:v>工作1-3年</c:v>
              </c:pt>
              <c:pt idx="1">
                <c:v>工作10年以上</c:v>
              </c:pt>
              <c:pt idx="2">
                <c:v>工作5-10年</c:v>
              </c:pt>
              <c:pt idx="3">
                <c:v>工作3-5年</c:v>
              </c:pt>
            </c:strLit>
          </c:cat>
          <c:val>
            <c:numLit>
              <c:formatCode>General</c:formatCode>
              <c:ptCount val="6"/>
              <c:pt idx="0">
                <c:v>315</c:v>
              </c:pt>
              <c:pt idx="1">
                <c:v>165</c:v>
              </c:pt>
              <c:pt idx="2">
                <c:v>143</c:v>
              </c:pt>
              <c:pt idx="3">
                <c:v>136</c:v>
              </c:pt>
            </c:numLit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/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119-CA48-88E9-4EA149B70D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FFFFFF"/>
                </a:solidFill>
                <a:latin typeface="Arial"/>
              </a:defRPr>
            </a:pPr>
            <a:endParaRPr lang="zh-CN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导学课程签到占比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v>导学课程签到占比</c:v>
          </c:tx>
          <c:spPr>
            <a:solidFill>
              <a:schemeClr val="accent1">
                <a:alpha val="100000"/>
              </a:schemeClr>
            </a:solidFill>
            <a:ln w="9525" cap="flat">
              <a:solidFill>
                <a:srgbClr val="F9F9F9">
                  <a:alpha val="100000"/>
                </a:srgbClr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A8C5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1-7808-034B-AF67-6CBE96B87F23}"/>
              </c:ext>
            </c:extLst>
          </c:dPt>
          <c:dPt>
            <c:idx val="1"/>
            <c:bubble3D val="0"/>
            <c:spPr>
              <a:solidFill>
                <a:srgbClr val="F58A4A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3-7808-034B-AF67-6CBE96B87F23}"/>
              </c:ext>
            </c:extLst>
          </c:dPt>
          <c:dLbls>
            <c:dLbl>
              <c:idx val="0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08-034B-AF67-6CBE96B87F23}"/>
                </c:ext>
              </c:extLst>
            </c:dLbl>
            <c:dLbl>
              <c:idx val="1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08-034B-AF67-6CBE96B87F23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导学课程签到</c:v>
              </c:pt>
              <c:pt idx="1">
                <c:v>未签到</c:v>
              </c:pt>
            </c:strLit>
          </c:cat>
          <c:val>
            <c:numLit>
              <c:formatCode>General</c:formatCode>
              <c:ptCount val="2"/>
              <c:pt idx="0">
                <c:v>1288</c:v>
              </c:pt>
              <c:pt idx="1">
                <c:v>1016</c:v>
              </c:pt>
            </c:numLit>
          </c:val>
          <c:extLst>
            <c:ext xmlns:c16="http://schemas.microsoft.com/office/drawing/2014/chart" uri="{C3380CC4-5D6E-409C-BE32-E72D297353CC}">
              <c16:uniqueId val="{00000004-7808-034B-AF67-6CBE96B87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 lvl="1" algn="ctr">
              <a:lnSpc>
                <a:spcPct val="100000"/>
              </a:lnSpc>
              <a:defRPr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defRPr>
            </a:pPr>
            <a:r>
              <a:rPr lang="zh-CN"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rPr>
              <a:t>基础阶段晋级占比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v>导学课程签到占比</c:v>
          </c:tx>
          <c:spPr>
            <a:solidFill>
              <a:schemeClr val="accent1">
                <a:alpha val="100000"/>
              </a:schemeClr>
            </a:solidFill>
            <a:ln w="9525" cap="flat">
              <a:solidFill>
                <a:srgbClr val="F9F9F9">
                  <a:alpha val="100000"/>
                </a:srgbClr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A8C5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1-377F-724F-827E-0080BC3D4F6B}"/>
              </c:ext>
            </c:extLst>
          </c:dPt>
          <c:dPt>
            <c:idx val="1"/>
            <c:bubble3D val="0"/>
            <c:spPr>
              <a:solidFill>
                <a:srgbClr val="F58A4A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3-377F-724F-827E-0080BC3D4F6B}"/>
              </c:ext>
            </c:extLst>
          </c:dPt>
          <c:dLbls>
            <c:dLbl>
              <c:idx val="0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7F-724F-827E-0080BC3D4F6B}"/>
                </c:ext>
              </c:extLst>
            </c:dLbl>
            <c:dLbl>
              <c:idx val="1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7F-724F-827E-0080BC3D4F6B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晋级</c:v>
              </c:pt>
              <c:pt idx="1">
                <c:v>未晋级</c:v>
              </c:pt>
            </c:strLit>
          </c:cat>
          <c:val>
            <c:numLit>
              <c:formatCode>General</c:formatCode>
              <c:ptCount val="2"/>
              <c:pt idx="0">
                <c:v>564</c:v>
              </c:pt>
              <c:pt idx="1">
                <c:v>102</c:v>
              </c:pt>
            </c:numLit>
          </c:val>
          <c:extLst>
            <c:ext xmlns:c16="http://schemas.microsoft.com/office/drawing/2014/chart" uri="{C3380CC4-5D6E-409C-BE32-E72D297353CC}">
              <c16:uniqueId val="{00000004-377F-724F-827E-0080BC3D4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 lvl="1" algn="ctr">
              <a:lnSpc>
                <a:spcPct val="100000"/>
              </a:lnSpc>
              <a:defRPr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defRPr>
            </a:pPr>
            <a:r>
              <a:rPr lang="zh-CN"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rPr>
              <a:t>专业阶段晋级占比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v>导学课程签到占比</c:v>
          </c:tx>
          <c:spPr>
            <a:solidFill>
              <a:schemeClr val="accent1">
                <a:alpha val="100000"/>
              </a:schemeClr>
            </a:solidFill>
            <a:ln w="9525" cap="flat">
              <a:solidFill>
                <a:srgbClr val="F9F9F9">
                  <a:alpha val="100000"/>
                </a:srgbClr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A8C5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1-F6B7-B347-A86F-079B33C2D5BE}"/>
              </c:ext>
            </c:extLst>
          </c:dPt>
          <c:dPt>
            <c:idx val="1"/>
            <c:bubble3D val="0"/>
            <c:spPr>
              <a:solidFill>
                <a:srgbClr val="F58A4A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3-F6B7-B347-A86F-079B33C2D5BE}"/>
              </c:ext>
            </c:extLst>
          </c:dPt>
          <c:dLbls>
            <c:dLbl>
              <c:idx val="0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B7-B347-A86F-079B33C2D5BE}"/>
                </c:ext>
              </c:extLst>
            </c:dLbl>
            <c:dLbl>
              <c:idx val="1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B7-B347-A86F-079B33C2D5BE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晋级</c:v>
              </c:pt>
              <c:pt idx="1">
                <c:v>未晋级</c:v>
              </c:pt>
            </c:strLit>
          </c:cat>
          <c:val>
            <c:numLit>
              <c:formatCode>General</c:formatCode>
              <c:ptCount val="2"/>
              <c:pt idx="0">
                <c:v>115</c:v>
              </c:pt>
              <c:pt idx="1">
                <c:v>108</c:v>
              </c:pt>
            </c:numLit>
          </c:val>
          <c:extLst>
            <c:ext xmlns:c16="http://schemas.microsoft.com/office/drawing/2014/chart" uri="{C3380CC4-5D6E-409C-BE32-E72D297353CC}">
              <c16:uniqueId val="{00000004-F6B7-B347-A86F-079B33C2D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 lvl="1" algn="ctr">
              <a:lnSpc>
                <a:spcPct val="100000"/>
              </a:lnSpc>
              <a:defRPr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defRPr>
            </a:pPr>
            <a:r>
              <a:rPr lang="zh-CN" sz="1800" b="0" i="0" u="none" strike="noStrike">
                <a:solidFill>
                  <a:srgbClr val="FFFFFF">
                    <a:alpha val="100000"/>
                  </a:srgbClr>
                </a:solidFill>
                <a:latin typeface="Arial"/>
                <a:ea typeface="等线"/>
              </a:rPr>
              <a:t>项目基础阶段晋级占比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v>导学课程签到占比</c:v>
          </c:tx>
          <c:spPr>
            <a:solidFill>
              <a:schemeClr val="accent1">
                <a:alpha val="100000"/>
              </a:schemeClr>
            </a:solidFill>
            <a:ln w="9525" cap="flat">
              <a:solidFill>
                <a:srgbClr val="F9F9F9">
                  <a:alpha val="100000"/>
                </a:srgbClr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A8C5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1-A5D0-B74D-8BFB-65075B06B19D}"/>
              </c:ext>
            </c:extLst>
          </c:dPt>
          <c:dPt>
            <c:idx val="1"/>
            <c:bubble3D val="0"/>
            <c:spPr>
              <a:solidFill>
                <a:srgbClr val="F58A4A">
                  <a:alpha val="100000"/>
                </a:srgbClr>
              </a:solidFill>
              <a:ln/>
              <a:effectLst/>
            </c:spPr>
            <c:extLst>
              <c:ext xmlns:c16="http://schemas.microsoft.com/office/drawing/2014/chart" uri="{C3380CC4-5D6E-409C-BE32-E72D297353CC}">
                <c16:uniqueId val="{00000003-A5D0-B74D-8BFB-65075B06B19D}"/>
              </c:ext>
            </c:extLst>
          </c:dPt>
          <c:dLbls>
            <c:dLbl>
              <c:idx val="0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D0-B74D-8BFB-65075B06B19D}"/>
                </c:ext>
              </c:extLst>
            </c:dLbl>
            <c:dLbl>
              <c:idx val="1"/>
              <c:numFmt formatCode="0%" sourceLinked="0"/>
              <c:spPr>
                <a:ln/>
              </c:spPr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>
                          <a:alpha val="100000"/>
                        </a:srgbClr>
                      </a:solidFill>
                      <a:latin typeface="Arial"/>
                      <a:ea typeface="等线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D0-B74D-8BFB-65075B06B19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>
                        <a:alpha val="100000"/>
                      </a:srgbClr>
                    </a:solidFill>
                    <a:latin typeface="Arial"/>
                    <a:ea typeface="等线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晋级</c:v>
              </c:pt>
              <c:pt idx="1">
                <c:v>未晋级</c:v>
              </c:pt>
            </c:strLit>
          </c:cat>
          <c:val>
            <c:numLit>
              <c:formatCode>General</c:formatCode>
              <c:ptCount val="2"/>
              <c:pt idx="0">
                <c:v>72</c:v>
              </c:pt>
              <c:pt idx="1">
                <c:v>12</c:v>
              </c:pt>
            </c:numLit>
          </c:val>
          <c:extLst>
            <c:ext xmlns:c16="http://schemas.microsoft.com/office/drawing/2014/chart" uri="{C3380CC4-5D6E-409C-BE32-E72D297353CC}">
              <c16:uniqueId val="{00000004-A5D0-B74D-8BFB-65075B06B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FFFFFF"/>
                </a:solidFill>
                <a:latin typeface="Arial"/>
              </a:defRPr>
            </a:pPr>
            <a:r>
              <a:rPr lang="zh-CN" altLang="en-US" sz="1800" b="0" i="0" u="none" strike="noStrike">
                <a:solidFill>
                  <a:srgbClr val="FFFFFF"/>
                </a:solidFill>
                <a:latin typeface="Arial"/>
              </a:rPr>
              <a:t>组队参与率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</c:f>
              <c:strCache>
                <c:ptCount val="1"/>
                <c:pt idx="0">
                  <c:v>组队参与率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A8C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9CA-3841-857B-0811F3BFB45E}"/>
              </c:ext>
            </c:extLst>
          </c:dPt>
          <c:dPt>
            <c:idx val="1"/>
            <c:bubble3D val="0"/>
            <c:spPr>
              <a:solidFill>
                <a:srgbClr val="F58A4A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9CA-3841-857B-0811F3BFB45E}"/>
              </c:ext>
            </c:extLst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CA-3841-857B-0811F3BFB45E}"/>
                </c:ext>
              </c:extLst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CA-3841-857B-0811F3BFB45E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已组队</c:v>
              </c:pt>
            </c:strLit>
          </c:cat>
          <c:val>
            <c:numLit>
              <c:formatCode>General</c:formatCode>
              <c:ptCount val="2"/>
              <c:pt idx="0">
                <c:v>281</c:v>
              </c:pt>
              <c:pt idx="1">
                <c:v>1007</c:v>
              </c:pt>
            </c:numLit>
          </c:val>
          <c:extLst>
            <c:ext xmlns:c16="http://schemas.microsoft.com/office/drawing/2014/chart" uri="{C3380CC4-5D6E-409C-BE32-E72D297353CC}">
              <c16:uniqueId val="{00000004-F9CA-3841-857B-0811F3BFB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zh-CN" altLang="en-US"/>
              <a:t>2025/6/22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/>
          </a:p>
          <a:p>
            <a:pPr lvl="1"/>
            <a:r>
              <a:rPr lang="en-US"/>
              <a:t>Second level</a:t>
            </a:r>
            <a:endParaRPr/>
          </a:p>
          <a:p>
            <a:pPr lvl="2"/>
            <a:r>
              <a:rPr lang="en-US"/>
              <a:t>Third level</a:t>
            </a:r>
            <a:endParaRPr/>
          </a:p>
          <a:p>
            <a:pPr lvl="3"/>
            <a:r>
              <a:rPr lang="en-US"/>
              <a:t>Fourth level</a:t>
            </a:r>
            <a:endParaRPr/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  <a:endParaRPr/>
          </a:p>
        </p:txBody>
      </p:sp>
      <p:sp>
        <p:nvSpPr>
          <p:cNvPr id="6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2B735B0-1E6B-4AAE-9ED6-3DBCB2AC5596}" type="datetime1">
              <a:rPr lang="zh-CN" altLang="en-US"/>
              <a:t>2025/6/22</a:t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65BD4F7-6D2A-43CC-8902-DC42A1A3C6AF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BE7DA814-644F-4697-8FE5-46D4A0F5BBB0}" type="datetime1">
              <a:rPr lang="zh-CN" altLang="en-US"/>
              <a:t>2025/6/22</a:t>
            </a:fld>
            <a:endParaRPr lang="zh-CN" altLang="zh-CN"/>
          </a:p>
        </p:txBody>
      </p:sp>
      <p:sp>
        <p:nvSpPr>
          <p:cNvPr id="11" name="页脚占位符 2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97BA9F3-60DB-4411-B847-382B77F5D7D6}" type="slidenum">
              <a:r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419D3">
                <a:alpha val="100000"/>
              </a:srgbClr>
            </a:gs>
            <a:gs pos="100000">
              <a:srgbClr val="2741B1">
                <a:alpha val="100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" y="506991"/>
            <a:ext cx="9143999" cy="179070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2025 </a:t>
            </a:r>
            <a:r>
              <a:rPr lang="zh-CN" sz="4400" dirty="0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春夏</a:t>
            </a:r>
            <a:r>
              <a:rPr lang="en-US" sz="4400" dirty="0" err="1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季训练营结营仪式</a:t>
            </a:r>
            <a:endParaRPr lang="zh-CN"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>
              <a:buNone/>
            </a:pPr>
            <a:r>
              <a:rPr lang="en-US" sz="4400" dirty="0" err="1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暨</a:t>
            </a:r>
            <a:r>
              <a:rPr lang="en-US" sz="4400" dirty="0" err="1">
                <a:solidFill>
                  <a:srgbClr val="FF0000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优秀</a:t>
            </a:r>
            <a:r>
              <a:rPr lang="en-US" sz="4400" dirty="0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en-US" sz="4400" dirty="0" err="1">
                <a:solidFill>
                  <a:srgbClr val="00B050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通过</a:t>
            </a:r>
            <a:r>
              <a:rPr lang="en-US" sz="4400" dirty="0" err="1">
                <a:solidFill>
                  <a:schemeClr val="bg1">
                    <a:alpha val="100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学员表彰大会</a:t>
            </a:r>
            <a:endParaRPr sz="4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7424" y="2800475"/>
            <a:ext cx="6858000" cy="12418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zh-CN">
              <a:latin typeface="默认字体"/>
              <a:ea typeface="默认字体"/>
            </a:endParaRPr>
          </a:p>
          <a:p>
            <a:pPr>
              <a:buFont typeface="Arial" charset="0"/>
              <a:buNone/>
            </a:pPr>
            <a:endParaRPr lang="zh-CN">
              <a:solidFill>
                <a:schemeClr val="bg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>
              <a:buFont typeface="Arial" charset="0"/>
              <a:buNone/>
            </a:pPr>
            <a:r>
              <a:rPr lang="en-US" sz="1657">
                <a:solidFill>
                  <a:schemeClr val="bg1">
                    <a:alpha val="100000"/>
                  </a:schemeClr>
                </a:solidFill>
                <a:latin typeface="默认字体"/>
                <a:ea typeface="默认字体"/>
              </a:rPr>
              <a:t>@2025  6-22</a:t>
            </a:r>
            <a:endParaRPr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09" y="2297691"/>
            <a:ext cx="2304675" cy="17446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40" y="4264648"/>
            <a:ext cx="4370095" cy="878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" y="0"/>
            <a:ext cx="687653" cy="5069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597" y="0"/>
            <a:ext cx="537402" cy="5069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" y="4636509"/>
            <a:ext cx="533719" cy="506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352" y="4581144"/>
            <a:ext cx="612647" cy="5623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基础阶段</a:t>
            </a:r>
            <a:r>
              <a:rPr lang="zh-CN" altLang="en-US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（阶段一）</a:t>
            </a: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晋级</a:t>
            </a:r>
            <a:r>
              <a:rPr lang="en-US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情况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基础阶段领取作业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人数666人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FFFFFF">
                  <a:alpha val="100000"/>
                </a:srgb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共有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564</a:t>
            </a: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人晋级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晋级率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85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% 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13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Image 0" descr="/images/ppt/sigin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专业阶段</a:t>
            </a:r>
            <a:r>
              <a:rPr lang="zh-CN" altLang="en-US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（阶段二）</a:t>
            </a: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晋级</a:t>
            </a:r>
            <a:r>
              <a:rPr lang="en-US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情况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专业阶段领取作业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人数223人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FFFFFF">
                  <a:alpha val="100000"/>
                </a:srgb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共有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115</a:t>
            </a: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人晋级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晋级率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52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%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18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Image 0" descr="/images/ppt/sigin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项目基础阶段</a:t>
            </a:r>
            <a:r>
              <a:rPr lang="zh-CN" altLang="en-US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（阶段三）</a:t>
            </a: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晋级</a:t>
            </a:r>
            <a:r>
              <a:rPr lang="en-US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情况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2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项目基础阶段领取实验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人数84人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FFFFFF">
                  <a:alpha val="100000"/>
                </a:srgb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共有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72</a:t>
            </a: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人晋级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晋级率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86</a:t>
            </a:r>
            <a:r>
              <a:rPr lang="zh-CN" altLang="en-US" sz="1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% 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23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" name="Image 0" descr="/images/ppt/sigin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本次训练营的组队情况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7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组队：146支 </a:t>
            </a:r>
            <a:endParaRPr lang="en-US" sz="1600" dirty="0"/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参与组队人数：281 人</a:t>
            </a:r>
            <a:endParaRPr lang="en-US" sz="1600" dirty="0"/>
          </a:p>
        </p:txBody>
      </p:sp>
      <p:graphicFrame>
        <p:nvGraphicFramePr>
          <p:cNvPr id="28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9" name="Image 0" descr="/images/ppt/team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altLang="en-US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项目阶段成绩总结</a:t>
            </a:r>
            <a:endParaRPr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2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晋级到项目阶段的总人数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72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 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优秀学员人数合计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10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人数占比：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14%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通过学员人数合计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13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人数占比：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18%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优秀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/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通过人数合计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23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人数占比：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32%</a:t>
            </a:r>
            <a:endParaRPr/>
          </a:p>
        </p:txBody>
      </p:sp>
      <p:pic>
        <p:nvPicPr>
          <p:cNvPr id="33" name="Image 0" descr="/images/ppt/sigi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  <p:graphicFrame>
        <p:nvGraphicFramePr>
          <p:cNvPr id="34" name="表格 33"/>
          <p:cNvGraphicFramePr/>
          <p:nvPr/>
        </p:nvGraphicFramePr>
        <p:xfrm>
          <a:off x="3783713" y="1235075"/>
          <a:ext cx="5222768" cy="27432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21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zh-CN" sz="2200"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>
                          <a:highlight>
                            <a:srgbClr val="C7DCFF"/>
                          </a:highlight>
                        </a:rPr>
                        <a:t>优秀人数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C7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>
                          <a:highlight>
                            <a:srgbClr val="C7DCFF"/>
                          </a:highlight>
                        </a:rPr>
                        <a:t>通过人数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C7D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CN" sz="1600" b="1">
                          <a:highlight>
                            <a:srgbClr val="C7DCFF"/>
                          </a:highlight>
                        </a:rPr>
                        <a:t>合计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C7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/>
                      <a:r>
                        <a:rPr lang="zh-CN" sz="1600" b="1"/>
                        <a:t>总人数</a:t>
                      </a:r>
                      <a:endParaRPr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1">
                          <a:solidFill>
                            <a:srgbClr val="FF0000">
                              <a:alpha val="100000"/>
                            </a:srgbClr>
                          </a:solidFill>
                        </a:rPr>
                        <a:t>10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1">
                          <a:solidFill>
                            <a:srgbClr val="FF0000">
                              <a:alpha val="100000"/>
                            </a:srgbClr>
                          </a:solidFill>
                        </a:rPr>
                        <a:t>13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b="1">
                          <a:solidFill>
                            <a:srgbClr val="FF0000">
                              <a:alpha val="100000"/>
                            </a:srgbClr>
                          </a:solidFill>
                        </a:rPr>
                        <a:t>23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indent="0" algn="l"/>
                      <a:r>
                        <a:rPr lang="zh-CN" sz="1800" b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  <a:cs typeface="+mn-cs"/>
                        </a:rPr>
                        <a:t>项目一 ArceOS宏内核</a:t>
                      </a:r>
                      <a:endParaRPr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6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lvl="0" algn="ctr"/>
                      <a:r>
                        <a:rPr lang="en-US" sz="1600" b="1"/>
                        <a:t>11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indent="0" algn="l"/>
                      <a:r>
                        <a:rPr lang="zh-CN" sz="1800" b="0" i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  <a:cs typeface="+mn-cs"/>
                        </a:rPr>
                        <a:t>项目二 Hypervisor虚拟化</a:t>
                      </a:r>
                      <a:endParaRPr/>
                    </a:p>
                  </a:txBody>
                  <a:tcPr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lvl="0" algn="ctr"/>
                      <a:r>
                        <a:rPr lang="en-US" sz="1600" b="1"/>
                        <a:t>5</a:t>
                      </a:r>
                      <a:endParaRPr/>
                    </a:p>
                  </a:txBody>
                  <a:tcPr anchor="ctr">
                    <a:lnL w="12700" cmpd="sng">
                      <a:solidFill>
                        <a:srgbClr val="999999"/>
                      </a:solidFill>
                    </a:lnL>
                    <a:lnR w="12700" cmpd="sng">
                      <a:solidFill>
                        <a:srgbClr val="999999"/>
                      </a:solidFill>
                    </a:lnR>
                    <a:lnT w="12700" cmpd="sng">
                      <a:solidFill>
                        <a:srgbClr val="999999"/>
                      </a:solidFill>
                    </a:lnT>
                    <a:lnB w="12700" cmpd="sng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r>
                        <a:rPr lang="zh-CN" sz="1800" b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  <a:cs typeface="+mn-cs"/>
                        </a:rPr>
                        <a:t>项目三 基于协程异步机制的操作系统</a:t>
                      </a:r>
                      <a:endParaRPr/>
                    </a:p>
                  </a:txBody>
                  <a:tcP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  <a:cs typeface="+mn-cs"/>
                        </a:rPr>
                        <a:t>3</a:t>
                      </a:r>
                      <a:endParaRPr/>
                    </a:p>
                  </a:txBody>
                  <a:tcP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  <a:cs typeface="+mn-cs"/>
                        </a:rPr>
                        <a:t>4</a:t>
                      </a:r>
                      <a:endParaRPr/>
                    </a:p>
                  </a:txBody>
                  <a:tcP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默认字体"/>
                          <a:ea typeface="默认字体"/>
                        </a:rPr>
                        <a:t>7</a:t>
                      </a:r>
                      <a:endParaRPr/>
                    </a:p>
                  </a:txBody>
                  <a:tcP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训练营优秀学员名单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7" name="Text 1"/>
          <p:cNvSpPr/>
          <p:nvPr/>
        </p:nvSpPr>
        <p:spPr>
          <a:xfrm>
            <a:off x="457200" y="914400"/>
            <a:ext cx="7367482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2025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春夏季开源操作系统训练营优秀学员：</a:t>
            </a:r>
            <a:endParaRPr/>
          </a:p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 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项目一：程琦、郑植、孙思原、苏博文、王艳东（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5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项目二：林晨旭、罗睿豪（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2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项目三：明扬、刘轶凡、张超（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3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总计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10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</p:txBody>
      </p:sp>
      <p:pic>
        <p:nvPicPr>
          <p:cNvPr id="38" name="Image 0" descr="/images/ppt/sigi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99" y="2743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训练营通过学员名单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1" name="Text 1"/>
          <p:cNvSpPr/>
          <p:nvPr/>
        </p:nvSpPr>
        <p:spPr>
          <a:xfrm>
            <a:off x="457200" y="914400"/>
            <a:ext cx="7367482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2025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春夏季开源操作系统训练营通过学员：</a:t>
            </a:r>
            <a:endParaRPr/>
          </a:p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 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项目一：陈宏、谢祖钧、莫天昊、王然、周屿涵、刘孟阳（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6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项目二：付权智、刘科迪、陈银骁（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3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项目三：孙燕飞、程柯雷、秦纪昭、邵卓炜（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4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人）</a:t>
            </a:r>
            <a:endParaRPr/>
          </a:p>
          <a:p>
            <a:pPr marL="285750" indent="-285750" algn="l">
              <a:buFont typeface="Arial" charset="0"/>
              <a:buChar char="•"/>
            </a:pPr>
            <a:endParaRPr lang="en-US" sz="1600">
              <a:solidFill>
                <a:srgbClr val="FFFFFF">
                  <a:alpha val="100000"/>
                </a:srgbClr>
              </a:solidFill>
            </a:endParaRPr>
          </a:p>
          <a:p>
            <a:pPr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总计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13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人</a:t>
            </a:r>
            <a:endParaRPr/>
          </a:p>
        </p:txBody>
      </p:sp>
      <p:pic>
        <p:nvPicPr>
          <p:cNvPr id="42" name="Image 0" descr="/images/ppt/sigi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099" y="27432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项目导师</a:t>
            </a:r>
            <a:r>
              <a:rPr lang="en-US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&amp;</a:t>
            </a: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优秀学员代表发言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5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各方向导师及优秀学员代表发言顺序</a:t>
            </a:r>
            <a:endParaRPr/>
          </a:p>
          <a:p>
            <a:pPr marL="0" indent="0" algn="l">
              <a:buNone/>
            </a:pPr>
            <a:r>
              <a:rPr lang="en-US" sz="1600">
                <a:solidFill>
                  <a:srgbClr val="FFFFFF">
                    <a:alpha val="100000"/>
                  </a:srgbClr>
                </a:solidFill>
              </a:rPr>
              <a:t> </a:t>
            </a:r>
            <a:endParaRPr/>
          </a:p>
          <a:p>
            <a:pPr marL="0"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项目一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导师：郑友捷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优秀学员代表：程琦、郑植</a:t>
            </a:r>
            <a:endParaRPr/>
          </a:p>
          <a:p>
            <a:pPr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项目二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导师：胡柯洋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优秀学员代表：林晨旭</a:t>
            </a:r>
            <a:endParaRPr/>
          </a:p>
          <a:p>
            <a:pPr indent="0" algn="l">
              <a:buNone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项目三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导师：向勇</a:t>
            </a:r>
            <a:endParaRPr/>
          </a:p>
          <a:p>
            <a:pPr marL="285750" indent="-285750" algn="l">
              <a:buFont typeface="Arial" charset="0"/>
              <a:buChar char="•"/>
            </a:pPr>
            <a:r>
              <a:rPr lang="zh-CN" sz="1600">
                <a:solidFill>
                  <a:srgbClr val="FFFFFF">
                    <a:alpha val="100000"/>
                  </a:srgbClr>
                </a:solidFill>
              </a:rPr>
              <a:t>优秀学员代表：明扬</a:t>
            </a:r>
            <a:endParaRPr/>
          </a:p>
        </p:txBody>
      </p:sp>
      <p:pic>
        <p:nvPicPr>
          <p:cNvPr id="46" name="Image 0" descr="/images/ppt/sigi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13716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endParaRPr lang="en-US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49" name="Text 1"/>
          <p:cNvSpPr/>
          <p:nvPr/>
        </p:nvSpPr>
        <p:spPr>
          <a:xfrm>
            <a:off x="0" y="4732020"/>
            <a:ext cx="9144000" cy="41148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ctr">
              <a:buNone/>
            </a:pPr>
            <a:endParaRPr lang="en-US" sz="1200">
              <a:solidFill>
                <a:srgbClr val="FFFFFF">
                  <a:alpha val="100000"/>
                </a:srgbClr>
              </a:solidFill>
            </a:endParaRPr>
          </a:p>
        </p:txBody>
      </p:sp>
      <p:sp>
        <p:nvSpPr>
          <p:cNvPr id="50" name="Text 2"/>
          <p:cNvSpPr/>
          <p:nvPr/>
        </p:nvSpPr>
        <p:spPr>
          <a:xfrm>
            <a:off x="0" y="201168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sz="3600">
                <a:solidFill>
                  <a:srgbClr val="FFFFFF">
                    <a:alpha val="100000"/>
                  </a:srgbClr>
                </a:solidFill>
              </a:rPr>
              <a:t>汇报结束，感谢大家</a:t>
            </a:r>
            <a:endParaRPr/>
          </a:p>
        </p:txBody>
      </p:sp>
      <p:pic>
        <p:nvPicPr>
          <p:cNvPr id="51" name="Image 0" descr="/images/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0" y="3657600"/>
            <a:ext cx="1371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2025 春夏季开源操作系统训练营报名人数</a:t>
            </a:r>
            <a:endParaRPr lang="en-US" dirty="0"/>
          </a:p>
        </p:txBody>
      </p:sp>
      <p:sp>
        <p:nvSpPr>
          <p:cNvPr id="54" name="Text 1"/>
          <p:cNvSpPr/>
          <p:nvPr/>
        </p:nvSpPr>
        <p:spPr>
          <a:xfrm>
            <a:off x="0" y="146304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截止训练营</a:t>
            </a:r>
            <a:r>
              <a:rPr lang="zh-CN" sz="2000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结营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前，已经报名人数为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2304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人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5" name="Text 2"/>
          <p:cNvSpPr/>
          <p:nvPr/>
        </p:nvSpPr>
        <p:spPr>
          <a:xfrm>
            <a:off x="914400" y="3657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高校数量：705所</a:t>
            </a:r>
            <a:endParaRPr lang="en-US" sz="1600" dirty="0"/>
          </a:p>
        </p:txBody>
      </p:sp>
      <p:sp>
        <p:nvSpPr>
          <p:cNvPr id="56" name="Text 3"/>
          <p:cNvSpPr/>
          <p:nvPr/>
        </p:nvSpPr>
        <p:spPr>
          <a:xfrm>
            <a:off x="3657600" y="3657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公司数量：351家</a:t>
            </a:r>
            <a:endParaRPr lang="en-US" sz="1600" dirty="0"/>
          </a:p>
        </p:txBody>
      </p:sp>
      <p:sp>
        <p:nvSpPr>
          <p:cNvPr id="57" name="Text 4"/>
          <p:cNvSpPr/>
          <p:nvPr/>
        </p:nvSpPr>
        <p:spPr>
          <a:xfrm>
            <a:off x="6400800" y="3657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dirty="0">
                <a:solidFill>
                  <a:srgbClr val="FFFFFF"/>
                </a:solidFill>
              </a:rPr>
              <a:t>城市数量：180个</a:t>
            </a:r>
            <a:endParaRPr lang="en-US" sz="1600" dirty="0"/>
          </a:p>
        </p:txBody>
      </p:sp>
      <p:pic>
        <p:nvPicPr>
          <p:cNvPr id="58" name="Image 0" descr="/images/ppt/school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731520" cy="731520"/>
          </a:xfrm>
          <a:prstGeom prst="rect">
            <a:avLst/>
          </a:prstGeom>
        </p:spPr>
      </p:pic>
      <p:pic>
        <p:nvPicPr>
          <p:cNvPr id="59" name="Image 1" descr="/images/ppt/company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731520" cy="731520"/>
          </a:xfrm>
          <a:prstGeom prst="rect">
            <a:avLst/>
          </a:prstGeom>
        </p:spPr>
      </p:pic>
      <p:pic>
        <p:nvPicPr>
          <p:cNvPr id="60" name="Image 2" descr="/images/ppt/city-ic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4320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训练营过去的发展历程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63" name="Image 0" descr="/images/ppt/tim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94560"/>
            <a:ext cx="365760" cy="365760"/>
          </a:xfrm>
          <a:prstGeom prst="rect">
            <a:avLst/>
          </a:prstGeom>
        </p:spPr>
      </p:pic>
      <p:sp>
        <p:nvSpPr>
          <p:cNvPr id="64" name="Text 1"/>
          <p:cNvSpPr/>
          <p:nvPr/>
        </p:nvSpPr>
        <p:spPr>
          <a:xfrm>
            <a:off x="2194560" y="2194560"/>
            <a:ext cx="9144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600" dirty="0">
                <a:solidFill>
                  <a:srgbClr val="FBB03B"/>
                </a:solidFill>
              </a:rPr>
              <a:t>6 期</a:t>
            </a:r>
            <a:endParaRPr lang="en-US" sz="2600" dirty="0"/>
          </a:p>
        </p:txBody>
      </p:sp>
      <p:sp>
        <p:nvSpPr>
          <p:cNvPr id="65" name="Text 2"/>
          <p:cNvSpPr/>
          <p:nvPr/>
        </p:nvSpPr>
        <p:spPr>
          <a:xfrm>
            <a:off x="0" y="2926080"/>
            <a:ext cx="4572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已举办</a:t>
            </a:r>
            <a:endParaRPr lang="en-US" sz="1600" dirty="0"/>
          </a:p>
        </p:txBody>
      </p:sp>
      <p:sp>
        <p:nvSpPr>
          <p:cNvPr id="66" name="Text 3"/>
          <p:cNvSpPr/>
          <p:nvPr/>
        </p:nvSpPr>
        <p:spPr>
          <a:xfrm>
            <a:off x="0" y="384048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2022-11-01 ～ 2025-06-22</a:t>
            </a:r>
            <a:endParaRPr lang="en-US" sz="1600" dirty="0"/>
          </a:p>
        </p:txBody>
      </p:sp>
      <p:pic>
        <p:nvPicPr>
          <p:cNvPr id="67" name="Image 1" descr="/images/ppt/userCount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0" y="2194560"/>
            <a:ext cx="548640" cy="365760"/>
          </a:xfrm>
          <a:prstGeom prst="rect">
            <a:avLst/>
          </a:prstGeom>
        </p:spPr>
      </p:pic>
      <p:sp>
        <p:nvSpPr>
          <p:cNvPr id="68" name="Text 4"/>
          <p:cNvSpPr/>
          <p:nvPr/>
        </p:nvSpPr>
        <p:spPr>
          <a:xfrm>
            <a:off x="6400800" y="2194560"/>
            <a:ext cx="18288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600" dirty="0">
                <a:solidFill>
                  <a:srgbClr val="FBB03B"/>
                </a:solidFill>
              </a:rPr>
              <a:t>12084 人</a:t>
            </a:r>
            <a:endParaRPr lang="en-US" sz="2600" dirty="0"/>
          </a:p>
        </p:txBody>
      </p:sp>
      <p:sp>
        <p:nvSpPr>
          <p:cNvPr id="69" name="Text 5"/>
          <p:cNvSpPr/>
          <p:nvPr/>
        </p:nvSpPr>
        <p:spPr>
          <a:xfrm>
            <a:off x="4572000" y="2926080"/>
            <a:ext cx="45720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总报名人数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训练营过去的发展历程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2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历届训练营：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2022 秋冬季开源操作系统训练营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2022-11-01 ～ 2023-02-05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2023 春夏季开源操作系统训练营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2023-03-25 ～ 2023-06-30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2023 秋冬季开源操作系统训练营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2023-10-08 ～ 2023-12-03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2024 春夏季开源操作系统训练营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2024-04-07 ～ 2024-06-30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2024 秋冬季开源操作系统训练营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2024-09-29 ～ 2024-12-22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• 2025 春夏季开源操作系统训练营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2025-03-30 ～ 2025-06-22</a:t>
            </a: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</a:rPr>
              <a:t>      </a:t>
            </a:r>
            <a:endParaRPr lang="en-US" sz="1200" dirty="0"/>
          </a:p>
        </p:txBody>
      </p:sp>
      <p:graphicFrame>
        <p:nvGraphicFramePr>
          <p:cNvPr id="73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报名学员数据统计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76" name="Chart 0"/>
          <p:cNvGraphicFramePr/>
          <p:nvPr/>
        </p:nvGraphicFramePr>
        <p:xfrm>
          <a:off x="45720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7" name="Chart 1"/>
          <p:cNvGraphicFramePr/>
          <p:nvPr/>
        </p:nvGraphicFramePr>
        <p:xfrm>
          <a:off x="329184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8" name="Chart 2"/>
          <p:cNvGraphicFramePr/>
          <p:nvPr/>
        </p:nvGraphicFramePr>
        <p:xfrm>
          <a:off x="6126480" y="914400"/>
          <a:ext cx="26517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本次训练营的报名学员高校分布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81" name="Table 0"/>
          <p:cNvGraphicFramePr/>
          <p:nvPr/>
        </p:nvGraphicFramePr>
        <p:xfrm>
          <a:off x="2733675" y="978386"/>
          <a:ext cx="3657600" cy="35204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高校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华中科技大学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电子科技大学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武汉大学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东北大学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西安电子科技大学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华南理工大学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燕山大学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海南大学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北京邮电大学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河南科技大学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Text 1"/>
          <p:cNvSpPr/>
          <p:nvPr/>
        </p:nvSpPr>
        <p:spPr>
          <a:xfrm>
            <a:off x="2606040" y="4498826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学员共来自705所高校</a:t>
            </a:r>
            <a:endParaRPr lang="en-US" sz="1600" dirty="0"/>
          </a:p>
        </p:txBody>
      </p:sp>
      <p:pic>
        <p:nvPicPr>
          <p:cNvPr id="83" name="Image 0" descr="/images/ppt/school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0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报名学员企业分布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86" name="Table 0"/>
          <p:cNvGraphicFramePr/>
          <p:nvPr/>
        </p:nvGraphicFramePr>
        <p:xfrm>
          <a:off x="2733675" y="953776"/>
          <a:ext cx="3657600" cy="35204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麒麟软件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麒麟软件有限公司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京东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5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字节跳动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清华大学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百度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腾讯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4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华为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蚂蚁集团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3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sz="120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谦川科技</a:t>
                      </a:r>
                      <a:endParaRPr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7" name="Text 1"/>
          <p:cNvSpPr/>
          <p:nvPr/>
        </p:nvSpPr>
        <p:spPr>
          <a:xfrm>
            <a:off x="2606040" y="4474216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</a:rPr>
              <a:t>学员共来自351家公司</a:t>
            </a:r>
            <a:endParaRPr lang="en-US" sz="1600" dirty="0"/>
          </a:p>
        </p:txBody>
      </p:sp>
      <p:pic>
        <p:nvPicPr>
          <p:cNvPr id="88" name="Image 0" descr="/images/ppt/compan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0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报名学员城市分布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91" name="Table 0"/>
          <p:cNvGraphicFramePr/>
          <p:nvPr/>
        </p:nvGraphicFramePr>
        <p:xfrm>
          <a:off x="2733675" y="929166"/>
          <a:ext cx="3657600" cy="35204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排名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城市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人数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北京市/市辖区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湖北省/武汉市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上海市/市辖区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广东省/深圳市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四川省/成都市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广东省/广州市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浙江省/杭州市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江苏省/南京市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陕西省/西安市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湖南省/长沙市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" name="Text 1"/>
          <p:cNvSpPr/>
          <p:nvPr/>
        </p:nvSpPr>
        <p:spPr>
          <a:xfrm>
            <a:off x="2596515" y="4523139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dirty="0" err="1">
                <a:solidFill>
                  <a:srgbClr val="FFFFFF"/>
                </a:solidFill>
              </a:rPr>
              <a:t>共来自</a:t>
            </a: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180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个城市</a:t>
            </a:r>
            <a:endParaRPr lang="en-US" sz="1600" dirty="0"/>
          </a:p>
        </p:txBody>
      </p:sp>
      <p:pic>
        <p:nvPicPr>
          <p:cNvPr id="93" name="Image 0" descr="/images/ppt/city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57600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本次训练营的导学</a:t>
            </a:r>
            <a:r>
              <a:rPr lang="zh-CN" dirty="0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阶段</a:t>
            </a:r>
            <a:r>
              <a:rPr lang="en-US" dirty="0" err="1">
                <a:solidFill>
                  <a:srgbClr val="FFFFFF">
                    <a:alpha val="100000"/>
                  </a:srgb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签到情况</a:t>
            </a:r>
            <a:endParaRPr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6" name="Text 1"/>
          <p:cNvSpPr/>
          <p:nvPr/>
        </p:nvSpPr>
        <p:spPr>
          <a:xfrm>
            <a:off x="457200" y="914400"/>
            <a:ext cx="393192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 err="1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导学</a:t>
            </a:r>
            <a:r>
              <a:rPr lang="zh-CN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阶段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签到人数1288人</a:t>
            </a:r>
            <a:endParaRPr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l">
              <a:buNone/>
            </a:pPr>
            <a:r>
              <a:rPr lang="en-US" sz="1600" dirty="0" err="1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占报名人数的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55.90</a:t>
            </a:r>
            <a:r>
              <a:rPr lang="zh-CN" alt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1600" dirty="0">
                <a:solidFill>
                  <a:srgbClr val="FFFFFF">
                    <a:alpha val="100000"/>
                  </a:srgb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% </a:t>
            </a:r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97" name="Chart 0"/>
          <p:cNvGraphicFramePr/>
          <p:nvPr/>
        </p:nvGraphicFramePr>
        <p:xfrm>
          <a:off x="4572000" y="914400"/>
          <a:ext cx="393192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8" name="Image 0" descr="/images/ppt/sigin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9728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701</Words>
  <Application>Microsoft Macintosh PowerPoint</Application>
  <PresentationFormat>全屏显示(16:9)</PresentationFormat>
  <Paragraphs>267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SimHei</vt:lpstr>
      <vt:lpstr>STZhongsong</vt:lpstr>
      <vt:lpstr>默认字体</vt:lpstr>
      <vt:lpstr>Arial</vt:lpstr>
      <vt:lpstr>Calibri</vt:lpstr>
      <vt:lpstr>Calibri Light</vt:lpstr>
      <vt:lpstr>Office Theme</vt:lpstr>
      <vt:lpstr>2025 春夏季训练营结营仪式 暨优秀/通过学员表彰大会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春夏季训练营结营仪式 暨优秀/通过学员表彰大会</dc:title>
  <cp:lastModifiedBy>友捷 郑</cp:lastModifiedBy>
  <cp:revision>31</cp:revision>
  <dcterms:created xsi:type="dcterms:W3CDTF">2025-06-22T15:47:01Z</dcterms:created>
  <dcterms:modified xsi:type="dcterms:W3CDTF">2025-06-22T11:52:06Z</dcterms:modified>
</cp:coreProperties>
</file>