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8350" autoAdjust="0"/>
  </p:normalViewPr>
  <p:slideViewPr>
    <p:cSldViewPr snapToGrid="0">
      <p:cViewPr varScale="1">
        <p:scale>
          <a:sx n="56" d="100"/>
          <a:sy n="56" d="100"/>
        </p:scale>
        <p:origin x="107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037E76-5DEA-475A-B020-FA1C0042741A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F34B4B-F60E-4759-BF39-3E40E357F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11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Large-scale distributed training improves the productivity of training deeper and larger models.</a:t>
            </a:r>
            <a:r>
              <a:rPr lang="en-US" baseline="0" dirty="0" smtClean="0"/>
              <a:t> </a:t>
            </a:r>
            <a:r>
              <a:rPr lang="en-US" dirty="0" smtClean="0"/>
              <a:t>[-][-]</a:t>
            </a:r>
            <a:r>
              <a:rPr lang="en-US" baseline="0" dirty="0" smtClean="0"/>
              <a:t> </a:t>
            </a:r>
            <a:r>
              <a:rPr lang="en-US" dirty="0" smtClean="0"/>
              <a:t>Gradient exchange is costly and dwarfs the savings of computation time.</a:t>
            </a:r>
            <a:r>
              <a:rPr lang="en-US" baseline="0" dirty="0" smtClean="0"/>
              <a:t> </a:t>
            </a:r>
            <a:r>
              <a:rPr lang="en-US" dirty="0" smtClean="0"/>
              <a:t>[-]Deep Gradient Compression solves the communication bandwidth problem by </a:t>
            </a:r>
            <a:r>
              <a:rPr lang="en-US" baseline="0" dirty="0" smtClean="0"/>
              <a:t>[-]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sending only 1</a:t>
            </a:r>
            <a:r>
              <a:rPr lang="en-US" baseline="0" dirty="0" smtClean="0"/>
              <a:t> / 1000 the most </a:t>
            </a:r>
            <a:r>
              <a:rPr lang="en-US" dirty="0" smtClean="0"/>
              <a:t>important gradients.</a:t>
            </a:r>
            <a:r>
              <a:rPr lang="en-US" baseline="0" dirty="0" smtClean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aseline="0" dirty="0" smtClean="0"/>
              <a:t>[-]</a:t>
            </a:r>
            <a:r>
              <a:rPr lang="en-US" dirty="0" smtClean="0"/>
              <a:t>We accumulate the rest of the gradients locally, and eventually, these gradients become large enough to be transmitted. [-] To</a:t>
            </a:r>
            <a:r>
              <a:rPr lang="en-US" baseline="0" dirty="0" smtClean="0"/>
              <a:t> push the sparsity higher, we propose four techniques</a:t>
            </a:r>
            <a:r>
              <a:rPr lang="en-US" dirty="0" smtClean="0"/>
              <a:t>[-] </a:t>
            </a:r>
            <a:r>
              <a:rPr lang="en-US" baseline="0" dirty="0" smtClean="0"/>
              <a:t> – [-] momentum correction, [-]local gradient clipping, [-]momentum factor masking and [-]</a:t>
            </a:r>
            <a:r>
              <a:rPr lang="en-US" baseline="0" smtClean="0"/>
              <a:t>warm-up training.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[-]</a:t>
            </a:r>
            <a:r>
              <a:rPr lang="en-US" baseline="0" dirty="0" smtClean="0"/>
              <a:t> We managed to compress the gradient size of each node by around 600-fold without any loss of accuracy. [-] Performance model suggests that when training </a:t>
            </a:r>
            <a:r>
              <a:rPr lang="en-US" baseline="0" dirty="0" err="1" smtClean="0"/>
              <a:t>AlexNet</a:t>
            </a:r>
            <a:r>
              <a:rPr lang="en-US" baseline="0" dirty="0" smtClean="0"/>
              <a:t> with 64 training nodes, with DGC, about 44 times speedup is achieved with only 1Gbps Ethernet.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F34B4B-F60E-4759-BF39-3E40E357F9A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260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2E5B2-665E-45E1-AE87-95E841290885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5FF-A412-4F7E-8CE1-7408F98825E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316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2E5B2-665E-45E1-AE87-95E841290885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5FF-A412-4F7E-8CE1-7408F9882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391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2E5B2-665E-45E1-AE87-95E841290885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5FF-A412-4F7E-8CE1-7408F9882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04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2E5B2-665E-45E1-AE87-95E841290885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5FF-A412-4F7E-8CE1-7408F9882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2E5B2-665E-45E1-AE87-95E841290885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5FF-A412-4F7E-8CE1-7408F98825E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832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2E5B2-665E-45E1-AE87-95E841290885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5FF-A412-4F7E-8CE1-7408F9882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435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2E5B2-665E-45E1-AE87-95E841290885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5FF-A412-4F7E-8CE1-7408F9882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65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2E5B2-665E-45E1-AE87-95E841290885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5FF-A412-4F7E-8CE1-7408F9882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40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2E5B2-665E-45E1-AE87-95E841290885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5FF-A412-4F7E-8CE1-7408F9882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482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7E2E5B2-665E-45E1-AE87-95E841290885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D785FF-A412-4F7E-8CE1-7408F9882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85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2E5B2-665E-45E1-AE87-95E841290885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5FF-A412-4F7E-8CE1-7408F9882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03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7E2E5B2-665E-45E1-AE87-95E841290885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ED785FF-A412-4F7E-8CE1-7408F98825E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116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26" Type="http://schemas.openxmlformats.org/officeDocument/2006/relationships/image" Target="../media/image23.png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18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5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29" Type="http://schemas.openxmlformats.org/officeDocument/2006/relationships/image" Target="../media/image26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24" Type="http://schemas.openxmlformats.org/officeDocument/2006/relationships/image" Target="../media/image21.png"/><Relationship Id="rId32" Type="http://schemas.openxmlformats.org/officeDocument/2006/relationships/image" Target="../media/image27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23" Type="http://schemas.openxmlformats.org/officeDocument/2006/relationships/image" Target="../media/image20.png"/><Relationship Id="rId28" Type="http://schemas.openxmlformats.org/officeDocument/2006/relationships/image" Target="../media/image25.png"/><Relationship Id="rId10" Type="http://schemas.openxmlformats.org/officeDocument/2006/relationships/image" Target="../media/image7.png"/><Relationship Id="rId19" Type="http://schemas.openxmlformats.org/officeDocument/2006/relationships/image" Target="../media/image16.png"/><Relationship Id="rId31" Type="http://schemas.openxmlformats.org/officeDocument/2006/relationships/image" Target="../media/image1.emf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openxmlformats.org/officeDocument/2006/relationships/image" Target="../media/image19.png"/><Relationship Id="rId27" Type="http://schemas.openxmlformats.org/officeDocument/2006/relationships/image" Target="../media/image24.png"/><Relationship Id="rId30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" y="117463"/>
            <a:ext cx="1219200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Deep Gradient Compression</a:t>
            </a:r>
            <a:r>
              <a:rPr lang="en-US" sz="2800" b="1" dirty="0" smtClean="0"/>
              <a:t>:</a:t>
            </a:r>
          </a:p>
          <a:p>
            <a:pPr algn="ctr"/>
            <a:r>
              <a:rPr lang="en-US" sz="2800" b="1" dirty="0" smtClean="0"/>
              <a:t>Reducing </a:t>
            </a:r>
            <a:r>
              <a:rPr lang="en-US" sz="2800" b="1" dirty="0"/>
              <a:t>the Communication Bandwidth for Distributed Training</a:t>
            </a:r>
          </a:p>
        </p:txBody>
      </p:sp>
      <p:sp>
        <p:nvSpPr>
          <p:cNvPr id="5" name="Text Placeholder 15"/>
          <p:cNvSpPr txBox="1">
            <a:spLocks/>
          </p:cNvSpPr>
          <p:nvPr/>
        </p:nvSpPr>
        <p:spPr>
          <a:xfrm>
            <a:off x="0" y="1351420"/>
            <a:ext cx="12191999" cy="4313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 smtClean="0"/>
              <a:t>1. Tsinghua University   2. Stanford University    3. Google Brain    4. NVIDIA   </a:t>
            </a:r>
            <a:r>
              <a:rPr lang="zh-CN" altLang="en-US" sz="1800" dirty="0" smtClean="0"/>
              <a:t>* </a:t>
            </a:r>
            <a:r>
              <a:rPr lang="en-US" altLang="zh-CN" sz="1800" dirty="0" smtClean="0"/>
              <a:t>joining MIT in 2018</a:t>
            </a:r>
            <a:endParaRPr lang="en-US" sz="1800" dirty="0"/>
          </a:p>
        </p:txBody>
      </p:sp>
      <p:sp>
        <p:nvSpPr>
          <p:cNvPr id="6" name="Text Placeholder 16"/>
          <p:cNvSpPr txBox="1">
            <a:spLocks/>
          </p:cNvSpPr>
          <p:nvPr/>
        </p:nvSpPr>
        <p:spPr>
          <a:xfrm>
            <a:off x="-1" y="1043544"/>
            <a:ext cx="12192000" cy="303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 err="1" smtClean="0"/>
              <a:t>Yujun</a:t>
            </a:r>
            <a:r>
              <a:rPr lang="en-US" sz="2000" b="1" dirty="0" smtClean="0"/>
              <a:t> Lin</a:t>
            </a:r>
            <a:r>
              <a:rPr lang="en-US" sz="2000" b="1" baseline="30000" dirty="0" smtClean="0"/>
              <a:t>1</a:t>
            </a:r>
            <a:r>
              <a:rPr lang="en-US" sz="2000" b="1" dirty="0" smtClean="0"/>
              <a:t>, Song Han</a:t>
            </a:r>
            <a:r>
              <a:rPr lang="en-US" sz="2000" b="1" baseline="30000" dirty="0" smtClean="0"/>
              <a:t>2,3 </a:t>
            </a:r>
            <a:r>
              <a:rPr lang="zh-CN" altLang="en-US" sz="2000" b="1" baseline="30000" dirty="0" smtClean="0"/>
              <a:t>*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Huizi</a:t>
            </a:r>
            <a:r>
              <a:rPr lang="en-US" sz="2000" b="1" dirty="0" smtClean="0"/>
              <a:t> Mao</a:t>
            </a:r>
            <a:r>
              <a:rPr lang="en-US" sz="2000" b="1" baseline="30000" dirty="0" smtClean="0"/>
              <a:t>2</a:t>
            </a:r>
            <a:r>
              <a:rPr lang="en-US" sz="2000" b="1" dirty="0" smtClean="0"/>
              <a:t>, Yu Wang</a:t>
            </a:r>
            <a:r>
              <a:rPr lang="en-US" sz="2000" b="1" baseline="30000" dirty="0" smtClean="0"/>
              <a:t>1</a:t>
            </a:r>
            <a:r>
              <a:rPr lang="en-US" sz="2000" b="1" dirty="0" smtClean="0"/>
              <a:t>, William J. Dally</a:t>
            </a:r>
            <a:r>
              <a:rPr lang="en-US" sz="2000" b="1" baseline="30000" dirty="0" smtClean="0"/>
              <a:t>2,4</a:t>
            </a:r>
            <a:endParaRPr lang="en-US" sz="2000" b="1" dirty="0"/>
          </a:p>
        </p:txBody>
      </p:sp>
      <p:grpSp>
        <p:nvGrpSpPr>
          <p:cNvPr id="276" name="组合 275"/>
          <p:cNvGrpSpPr/>
          <p:nvPr/>
        </p:nvGrpSpPr>
        <p:grpSpPr>
          <a:xfrm>
            <a:off x="3066708" y="4252121"/>
            <a:ext cx="1793440" cy="631506"/>
            <a:chOff x="3066708" y="4252121"/>
            <a:chExt cx="1793440" cy="631506"/>
          </a:xfrm>
        </p:grpSpPr>
        <p:sp>
          <p:nvSpPr>
            <p:cNvPr id="210" name="右箭头 209"/>
            <p:cNvSpPr/>
            <p:nvPr/>
          </p:nvSpPr>
          <p:spPr>
            <a:xfrm>
              <a:off x="3716498" y="4252121"/>
              <a:ext cx="471413" cy="315701"/>
            </a:xfrm>
            <a:prstGeom prst="rightArrow">
              <a:avLst>
                <a:gd name="adj1" fmla="val 28226"/>
                <a:gd name="adj2" fmla="val 50000"/>
              </a:avLst>
            </a:prstGeom>
            <a:solidFill>
              <a:srgbClr val="ED7D31"/>
            </a:solidFill>
            <a:ln w="12700" cap="flat" cmpd="sng" algn="ctr">
              <a:solidFill>
                <a:srgbClr val="ED7D31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2" name="文本框 211"/>
            <p:cNvSpPr txBox="1"/>
            <p:nvPr/>
          </p:nvSpPr>
          <p:spPr>
            <a:xfrm>
              <a:off x="3066708" y="4575850"/>
              <a:ext cx="17934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M</a:t>
              </a:r>
              <a:r>
                <a:rPr lang="en-US" altLang="zh-CN" sz="1400" dirty="0" smtClean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ore</a:t>
              </a:r>
              <a:r>
                <a:rPr lang="en-US" sz="1400" dirty="0" smtClean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 </a:t>
              </a:r>
              <a:r>
                <a:rPr lang="en-US" sz="14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T</a:t>
              </a:r>
              <a:r>
                <a:rPr lang="en-US" altLang="zh-CN" sz="14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raining Nodes</a:t>
              </a:r>
              <a:endParaRPr lang="en-US" sz="1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grpSp>
        <p:nvGrpSpPr>
          <p:cNvPr id="278" name="组合 277"/>
          <p:cNvGrpSpPr/>
          <p:nvPr/>
        </p:nvGrpSpPr>
        <p:grpSpPr>
          <a:xfrm>
            <a:off x="6561522" y="4252121"/>
            <a:ext cx="2328586" cy="631570"/>
            <a:chOff x="6561522" y="4252121"/>
            <a:chExt cx="2328586" cy="631570"/>
          </a:xfrm>
        </p:grpSpPr>
        <p:sp>
          <p:nvSpPr>
            <p:cNvPr id="211" name="文本框 210"/>
            <p:cNvSpPr txBox="1"/>
            <p:nvPr/>
          </p:nvSpPr>
          <p:spPr>
            <a:xfrm>
              <a:off x="6561522" y="4575914"/>
              <a:ext cx="23285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Deep Gradient Compression</a:t>
              </a:r>
            </a:p>
          </p:txBody>
        </p:sp>
        <p:sp>
          <p:nvSpPr>
            <p:cNvPr id="213" name="右箭头 212"/>
            <p:cNvSpPr/>
            <p:nvPr/>
          </p:nvSpPr>
          <p:spPr>
            <a:xfrm>
              <a:off x="7488655" y="4252121"/>
              <a:ext cx="471413" cy="315701"/>
            </a:xfrm>
            <a:prstGeom prst="rightArrow">
              <a:avLst>
                <a:gd name="adj1" fmla="val 28226"/>
                <a:gd name="adj2" fmla="val 50000"/>
              </a:avLst>
            </a:prstGeom>
            <a:solidFill>
              <a:srgbClr val="ED7D31"/>
            </a:solidFill>
            <a:ln w="12700" cap="flat" cmpd="sng" algn="ctr">
              <a:solidFill>
                <a:srgbClr val="ED7D31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5" name="组合 274"/>
          <p:cNvGrpSpPr/>
          <p:nvPr/>
        </p:nvGrpSpPr>
        <p:grpSpPr>
          <a:xfrm>
            <a:off x="733933" y="2119242"/>
            <a:ext cx="3110100" cy="3511553"/>
            <a:chOff x="733933" y="2119242"/>
            <a:chExt cx="3110100" cy="3511553"/>
          </a:xfrm>
        </p:grpSpPr>
        <p:grpSp>
          <p:nvGrpSpPr>
            <p:cNvPr id="116" name="组合 115"/>
            <p:cNvGrpSpPr/>
            <p:nvPr/>
          </p:nvGrpSpPr>
          <p:grpSpPr>
            <a:xfrm>
              <a:off x="1691824" y="2119242"/>
              <a:ext cx="1800243" cy="452064"/>
              <a:chOff x="786737" y="1117600"/>
              <a:chExt cx="2374824" cy="596348"/>
            </a:xfrm>
          </p:grpSpPr>
          <p:sp>
            <p:nvSpPr>
              <p:cNvPr id="129" name="圆角矩形 128"/>
              <p:cNvSpPr/>
              <p:nvPr/>
            </p:nvSpPr>
            <p:spPr>
              <a:xfrm>
                <a:off x="786737" y="1117600"/>
                <a:ext cx="2374824" cy="596348"/>
              </a:xfrm>
              <a:prstGeom prst="roundRect">
                <a:avLst/>
              </a:prstGeom>
              <a:solidFill>
                <a:srgbClr val="70AD47">
                  <a:lumMod val="40000"/>
                  <a:lumOff val="60000"/>
                </a:srgbClr>
              </a:solidFill>
              <a:ln w="12700" cap="flat" cmpd="sng" algn="ctr">
                <a:solidFill>
                  <a:srgbClr val="70AD47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0" name="矩形 129"/>
              <p:cNvSpPr/>
              <p:nvPr/>
            </p:nvSpPr>
            <p:spPr>
              <a:xfrm>
                <a:off x="927647" y="1207430"/>
                <a:ext cx="416688" cy="416688"/>
              </a:xfrm>
              <a:prstGeom prst="rect">
                <a:avLst/>
              </a:prstGeom>
              <a:solidFill>
                <a:srgbClr val="70AD47"/>
              </a:solidFill>
              <a:ln w="12700" cap="flat" cmpd="sng" algn="ctr">
                <a:solidFill>
                  <a:srgbClr val="70AD47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1" name="矩形 130"/>
              <p:cNvSpPr/>
              <p:nvPr/>
            </p:nvSpPr>
            <p:spPr>
              <a:xfrm>
                <a:off x="1485245" y="1207430"/>
                <a:ext cx="416688" cy="416688"/>
              </a:xfrm>
              <a:prstGeom prst="rect">
                <a:avLst/>
              </a:prstGeom>
              <a:solidFill>
                <a:srgbClr val="70AD47"/>
              </a:solidFill>
              <a:ln w="12700" cap="flat" cmpd="sng" algn="ctr">
                <a:solidFill>
                  <a:srgbClr val="70AD47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2" name="矩形 131"/>
              <p:cNvSpPr/>
              <p:nvPr/>
            </p:nvSpPr>
            <p:spPr>
              <a:xfrm>
                <a:off x="2042843" y="1207430"/>
                <a:ext cx="416688" cy="416688"/>
              </a:xfrm>
              <a:prstGeom prst="rect">
                <a:avLst/>
              </a:prstGeom>
              <a:solidFill>
                <a:srgbClr val="70AD47"/>
              </a:solidFill>
              <a:ln w="12700" cap="flat" cmpd="sng" algn="ctr">
                <a:solidFill>
                  <a:srgbClr val="70AD47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矩形 132"/>
              <p:cNvSpPr/>
              <p:nvPr/>
            </p:nvSpPr>
            <p:spPr>
              <a:xfrm>
                <a:off x="2600441" y="1207430"/>
                <a:ext cx="416688" cy="416688"/>
              </a:xfrm>
              <a:prstGeom prst="rect">
                <a:avLst/>
              </a:prstGeom>
              <a:solidFill>
                <a:srgbClr val="70AD47"/>
              </a:solidFill>
              <a:ln w="12700" cap="flat" cmpd="sng" algn="ctr">
                <a:solidFill>
                  <a:srgbClr val="70AD47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17" name="组合 116"/>
            <p:cNvGrpSpPr/>
            <p:nvPr/>
          </p:nvGrpSpPr>
          <p:grpSpPr>
            <a:xfrm>
              <a:off x="1841199" y="3217178"/>
              <a:ext cx="672859" cy="1009656"/>
              <a:chOff x="205581" y="2934512"/>
              <a:chExt cx="968077" cy="1452645"/>
            </a:xfrm>
          </p:grpSpPr>
          <p:sp>
            <p:nvSpPr>
              <p:cNvPr id="125" name="圆柱形 124"/>
              <p:cNvSpPr/>
              <p:nvPr/>
            </p:nvSpPr>
            <p:spPr>
              <a:xfrm>
                <a:off x="205581" y="4015540"/>
                <a:ext cx="968077" cy="371617"/>
              </a:xfrm>
              <a:prstGeom prst="can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Data</a:t>
                </a:r>
              </a:p>
            </p:txBody>
          </p:sp>
          <p:cxnSp>
            <p:nvCxnSpPr>
              <p:cNvPr id="126" name="直接箭头连接符 125"/>
              <p:cNvCxnSpPr>
                <a:stCxn id="125" idx="0"/>
                <a:endCxn id="127" idx="2"/>
              </p:cNvCxnSpPr>
              <p:nvPr/>
            </p:nvCxnSpPr>
            <p:spPr>
              <a:xfrm flipH="1" flipV="1">
                <a:off x="688528" y="3734316"/>
                <a:ext cx="1092" cy="374129"/>
              </a:xfrm>
              <a:prstGeom prst="straightConnector1">
                <a:avLst/>
              </a:prstGeom>
              <a:noFill/>
              <a:ln w="57150" cap="flat" cmpd="sng" algn="ctr">
                <a:solidFill>
                  <a:srgbClr val="5B9BD5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127" name="圆角矩形 126"/>
              <p:cNvSpPr/>
              <p:nvPr/>
            </p:nvSpPr>
            <p:spPr>
              <a:xfrm>
                <a:off x="434528" y="2934512"/>
                <a:ext cx="508000" cy="799804"/>
              </a:xfrm>
              <a:prstGeom prst="roundRect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rgbClr val="A5A5A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矩形 127"/>
              <p:cNvSpPr/>
              <p:nvPr/>
            </p:nvSpPr>
            <p:spPr>
              <a:xfrm>
                <a:off x="480774" y="3012778"/>
                <a:ext cx="415507" cy="415507"/>
              </a:xfrm>
              <a:prstGeom prst="rect">
                <a:avLst/>
              </a:prstGeom>
              <a:solidFill>
                <a:srgbClr val="A5A5A5"/>
              </a:solidFill>
              <a:ln w="12700" cap="flat" cmpd="sng" algn="ctr">
                <a:solidFill>
                  <a:srgbClr val="A5A5A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19" name="直接箭头连接符 118"/>
            <p:cNvCxnSpPr/>
            <p:nvPr/>
          </p:nvCxnSpPr>
          <p:spPr>
            <a:xfrm flipH="1">
              <a:off x="2221331" y="2676605"/>
              <a:ext cx="315871" cy="459860"/>
            </a:xfrm>
            <a:prstGeom prst="straightConnector1">
              <a:avLst/>
            </a:prstGeom>
            <a:noFill/>
            <a:ln w="57150" cap="flat" cmpd="sng" algn="ctr">
              <a:solidFill>
                <a:srgbClr val="ED7D31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120" name="直接箭头连接符 119"/>
            <p:cNvCxnSpPr/>
            <p:nvPr/>
          </p:nvCxnSpPr>
          <p:spPr>
            <a:xfrm>
              <a:off x="2644019" y="2676605"/>
              <a:ext cx="282017" cy="459860"/>
            </a:xfrm>
            <a:prstGeom prst="straightConnector1">
              <a:avLst/>
            </a:prstGeom>
            <a:noFill/>
            <a:ln w="57150" cap="flat" cmpd="sng" algn="ctr">
              <a:solidFill>
                <a:srgbClr val="ED7D31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文本框 197"/>
                <p:cNvSpPr txBox="1"/>
                <p:nvPr/>
              </p:nvSpPr>
              <p:spPr>
                <a:xfrm>
                  <a:off x="2936559" y="2603453"/>
                  <a:ext cx="481684" cy="2944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400" b="1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ED7D3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𝚫</m:t>
                        </m:r>
                        <m:r>
                          <a:rPr kumimoji="0" lang="en-US" sz="24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ED7D3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𝑾</m:t>
                        </m:r>
                      </m:oMath>
                    </m:oMathPara>
                  </a14:m>
                  <a:endParaRPr kumimoji="0" 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198" name="文本框 1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6559" y="2603453"/>
                  <a:ext cx="481684" cy="294408"/>
                </a:xfrm>
                <a:prstGeom prst="rect">
                  <a:avLst/>
                </a:prstGeom>
                <a:blipFill>
                  <a:blip r:embed="rId4"/>
                  <a:stretch>
                    <a:fillRect l="-3797" r="-43038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1" name="组合 200"/>
            <p:cNvGrpSpPr/>
            <p:nvPr/>
          </p:nvGrpSpPr>
          <p:grpSpPr>
            <a:xfrm>
              <a:off x="1640680" y="4993323"/>
              <a:ext cx="2191499" cy="485540"/>
              <a:chOff x="-129576" y="3880072"/>
              <a:chExt cx="6001625" cy="1351790"/>
            </a:xfrm>
          </p:grpSpPr>
          <p:sp>
            <p:nvSpPr>
              <p:cNvPr id="202" name="矩形 201"/>
              <p:cNvSpPr/>
              <p:nvPr/>
            </p:nvSpPr>
            <p:spPr>
              <a:xfrm>
                <a:off x="-129576" y="3880072"/>
                <a:ext cx="5633266" cy="675109"/>
              </a:xfrm>
              <a:prstGeom prst="rect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computation</a:t>
                </a:r>
              </a:p>
            </p:txBody>
          </p:sp>
          <p:sp>
            <p:nvSpPr>
              <p:cNvPr id="203" name="矩形 202"/>
              <p:cNvSpPr/>
              <p:nvPr/>
            </p:nvSpPr>
            <p:spPr>
              <a:xfrm>
                <a:off x="2003549" y="4556753"/>
                <a:ext cx="3868500" cy="675109"/>
              </a:xfrm>
              <a:prstGeom prst="rect">
                <a:avLst/>
              </a:prstGeom>
              <a:solidFill>
                <a:srgbClr val="70AD47"/>
              </a:solidFill>
              <a:ln w="12700" cap="flat" cmpd="sng" algn="ctr">
                <a:solidFill>
                  <a:srgbClr val="70AD47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communication</a:t>
                </a:r>
                <a:endPara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endParaRPr>
              </a:p>
            </p:txBody>
          </p:sp>
        </p:grpSp>
        <p:sp>
          <p:nvSpPr>
            <p:cNvPr id="214" name="文本框 213"/>
            <p:cNvSpPr txBox="1"/>
            <p:nvPr/>
          </p:nvSpPr>
          <p:spPr>
            <a:xfrm>
              <a:off x="733933" y="5024544"/>
              <a:ext cx="8130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Time:</a:t>
              </a:r>
            </a:p>
          </p:txBody>
        </p:sp>
        <p:cxnSp>
          <p:nvCxnSpPr>
            <p:cNvPr id="215" name="直接连接符 214"/>
            <p:cNvCxnSpPr/>
            <p:nvPr/>
          </p:nvCxnSpPr>
          <p:spPr>
            <a:xfrm>
              <a:off x="1640680" y="4863850"/>
              <a:ext cx="0" cy="751771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lgDash"/>
              <a:miter lim="800000"/>
            </a:ln>
            <a:effectLst/>
          </p:spPr>
        </p:cxnSp>
        <p:cxnSp>
          <p:nvCxnSpPr>
            <p:cNvPr id="216" name="直接连接符 215"/>
            <p:cNvCxnSpPr/>
            <p:nvPr/>
          </p:nvCxnSpPr>
          <p:spPr>
            <a:xfrm>
              <a:off x="3844033" y="4879024"/>
              <a:ext cx="0" cy="751771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lgDash"/>
              <a:miter lim="800000"/>
            </a:ln>
            <a:effectLst/>
          </p:spPr>
        </p:cxnSp>
        <p:grpSp>
          <p:nvGrpSpPr>
            <p:cNvPr id="229" name="组合 228"/>
            <p:cNvGrpSpPr/>
            <p:nvPr/>
          </p:nvGrpSpPr>
          <p:grpSpPr>
            <a:xfrm>
              <a:off x="2599023" y="3217178"/>
              <a:ext cx="672859" cy="1009656"/>
              <a:chOff x="205581" y="2934512"/>
              <a:chExt cx="968077" cy="1452645"/>
            </a:xfrm>
          </p:grpSpPr>
          <p:sp>
            <p:nvSpPr>
              <p:cNvPr id="230" name="圆柱形 229"/>
              <p:cNvSpPr/>
              <p:nvPr/>
            </p:nvSpPr>
            <p:spPr>
              <a:xfrm>
                <a:off x="205581" y="4015540"/>
                <a:ext cx="968077" cy="371617"/>
              </a:xfrm>
              <a:prstGeom prst="can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Data</a:t>
                </a:r>
              </a:p>
            </p:txBody>
          </p:sp>
          <p:cxnSp>
            <p:nvCxnSpPr>
              <p:cNvPr id="231" name="直接箭头连接符 230"/>
              <p:cNvCxnSpPr>
                <a:stCxn id="230" idx="0"/>
                <a:endCxn id="232" idx="2"/>
              </p:cNvCxnSpPr>
              <p:nvPr/>
            </p:nvCxnSpPr>
            <p:spPr>
              <a:xfrm flipH="1" flipV="1">
                <a:off x="688528" y="3734316"/>
                <a:ext cx="1092" cy="374129"/>
              </a:xfrm>
              <a:prstGeom prst="straightConnector1">
                <a:avLst/>
              </a:prstGeom>
              <a:noFill/>
              <a:ln w="57150" cap="flat" cmpd="sng" algn="ctr">
                <a:solidFill>
                  <a:srgbClr val="5B9BD5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232" name="圆角矩形 231"/>
              <p:cNvSpPr/>
              <p:nvPr/>
            </p:nvSpPr>
            <p:spPr>
              <a:xfrm>
                <a:off x="434528" y="2934512"/>
                <a:ext cx="508000" cy="799804"/>
              </a:xfrm>
              <a:prstGeom prst="roundRect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rgbClr val="A5A5A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3" name="矩形 232"/>
              <p:cNvSpPr/>
              <p:nvPr/>
            </p:nvSpPr>
            <p:spPr>
              <a:xfrm>
                <a:off x="480774" y="3012778"/>
                <a:ext cx="415507" cy="415507"/>
              </a:xfrm>
              <a:prstGeom prst="rect">
                <a:avLst/>
              </a:prstGeom>
              <a:solidFill>
                <a:srgbClr val="A5A5A5"/>
              </a:solidFill>
              <a:ln w="12700" cap="flat" cmpd="sng" algn="ctr">
                <a:solidFill>
                  <a:srgbClr val="A5A5A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77" name="组合 276"/>
          <p:cNvGrpSpPr/>
          <p:nvPr/>
        </p:nvGrpSpPr>
        <p:grpSpPr>
          <a:xfrm>
            <a:off x="4396175" y="2116823"/>
            <a:ext cx="2980231" cy="3535679"/>
            <a:chOff x="4396175" y="2116823"/>
            <a:chExt cx="2980231" cy="3535679"/>
          </a:xfrm>
        </p:grpSpPr>
        <p:grpSp>
          <p:nvGrpSpPr>
            <p:cNvPr id="135" name="组合 134"/>
            <p:cNvGrpSpPr/>
            <p:nvPr/>
          </p:nvGrpSpPr>
          <p:grpSpPr>
            <a:xfrm>
              <a:off x="4957221" y="2116823"/>
              <a:ext cx="1800243" cy="452064"/>
              <a:chOff x="840211" y="1116211"/>
              <a:chExt cx="2374824" cy="596348"/>
            </a:xfrm>
          </p:grpSpPr>
          <p:sp>
            <p:nvSpPr>
              <p:cNvPr id="161" name="圆角矩形 160"/>
              <p:cNvSpPr/>
              <p:nvPr/>
            </p:nvSpPr>
            <p:spPr>
              <a:xfrm>
                <a:off x="840211" y="1116211"/>
                <a:ext cx="2374824" cy="596348"/>
              </a:xfrm>
              <a:prstGeom prst="roundRect">
                <a:avLst/>
              </a:prstGeom>
              <a:solidFill>
                <a:srgbClr val="70AD47">
                  <a:lumMod val="40000"/>
                  <a:lumOff val="60000"/>
                </a:srgbClr>
              </a:solidFill>
              <a:ln w="12700" cap="flat" cmpd="sng" algn="ctr">
                <a:solidFill>
                  <a:srgbClr val="70AD47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2" name="矩形 161"/>
              <p:cNvSpPr/>
              <p:nvPr/>
            </p:nvSpPr>
            <p:spPr>
              <a:xfrm>
                <a:off x="1001152" y="1207430"/>
                <a:ext cx="416688" cy="416688"/>
              </a:xfrm>
              <a:prstGeom prst="rect">
                <a:avLst/>
              </a:prstGeom>
              <a:solidFill>
                <a:srgbClr val="70AD47"/>
              </a:solidFill>
              <a:ln w="12700" cap="flat" cmpd="sng" algn="ctr">
                <a:solidFill>
                  <a:srgbClr val="70AD47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3" name="矩形 162"/>
              <p:cNvSpPr/>
              <p:nvPr/>
            </p:nvSpPr>
            <p:spPr>
              <a:xfrm>
                <a:off x="1558750" y="1207430"/>
                <a:ext cx="416688" cy="416688"/>
              </a:xfrm>
              <a:prstGeom prst="rect">
                <a:avLst/>
              </a:prstGeom>
              <a:solidFill>
                <a:srgbClr val="70AD47"/>
              </a:solidFill>
              <a:ln w="12700" cap="flat" cmpd="sng" algn="ctr">
                <a:solidFill>
                  <a:srgbClr val="70AD47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4" name="矩形 163"/>
              <p:cNvSpPr/>
              <p:nvPr/>
            </p:nvSpPr>
            <p:spPr>
              <a:xfrm>
                <a:off x="2116349" y="1207430"/>
                <a:ext cx="416688" cy="416688"/>
              </a:xfrm>
              <a:prstGeom prst="rect">
                <a:avLst/>
              </a:prstGeom>
              <a:solidFill>
                <a:srgbClr val="70AD47"/>
              </a:solidFill>
              <a:ln w="12700" cap="flat" cmpd="sng" algn="ctr">
                <a:solidFill>
                  <a:srgbClr val="70AD47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5" name="矩形 164"/>
              <p:cNvSpPr/>
              <p:nvPr/>
            </p:nvSpPr>
            <p:spPr>
              <a:xfrm>
                <a:off x="2673947" y="1207430"/>
                <a:ext cx="416688" cy="416688"/>
              </a:xfrm>
              <a:prstGeom prst="rect">
                <a:avLst/>
              </a:prstGeom>
              <a:solidFill>
                <a:srgbClr val="70AD47"/>
              </a:solidFill>
              <a:ln w="12700" cap="flat" cmpd="sng" algn="ctr">
                <a:solidFill>
                  <a:srgbClr val="70AD47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38" name="直接箭头连接符 137"/>
            <p:cNvCxnSpPr/>
            <p:nvPr/>
          </p:nvCxnSpPr>
          <p:spPr>
            <a:xfrm flipH="1">
              <a:off x="5457462" y="2675239"/>
              <a:ext cx="315871" cy="459860"/>
            </a:xfrm>
            <a:prstGeom prst="straightConnector1">
              <a:avLst/>
            </a:prstGeom>
            <a:noFill/>
            <a:ln w="57150" cap="flat" cmpd="sng" algn="ctr">
              <a:solidFill>
                <a:srgbClr val="ED7D31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139" name="直接箭头连接符 138"/>
            <p:cNvCxnSpPr/>
            <p:nvPr/>
          </p:nvCxnSpPr>
          <p:spPr>
            <a:xfrm>
              <a:off x="5880150" y="2675239"/>
              <a:ext cx="282017" cy="459860"/>
            </a:xfrm>
            <a:prstGeom prst="straightConnector1">
              <a:avLst/>
            </a:prstGeom>
            <a:noFill/>
            <a:ln w="57150" cap="flat" cmpd="sng" algn="ctr">
              <a:solidFill>
                <a:srgbClr val="ED7D31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sp>
          <p:nvSpPr>
            <p:cNvPr id="142" name="文本框 141"/>
            <p:cNvSpPr txBox="1"/>
            <p:nvPr/>
          </p:nvSpPr>
          <p:spPr>
            <a:xfrm>
              <a:off x="5677285" y="3270211"/>
              <a:ext cx="298702" cy="372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1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…</a:t>
              </a:r>
            </a:p>
          </p:txBody>
        </p:sp>
        <p:cxnSp>
          <p:nvCxnSpPr>
            <p:cNvPr id="143" name="直接箭头连接符 142"/>
            <p:cNvCxnSpPr/>
            <p:nvPr/>
          </p:nvCxnSpPr>
          <p:spPr>
            <a:xfrm flipH="1">
              <a:off x="4800906" y="2680904"/>
              <a:ext cx="785775" cy="454196"/>
            </a:xfrm>
            <a:prstGeom prst="straightConnector1">
              <a:avLst/>
            </a:prstGeom>
            <a:noFill/>
            <a:ln w="57150" cap="flat" cmpd="sng" algn="ctr">
              <a:solidFill>
                <a:srgbClr val="ED7D31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144" name="直接箭头连接符 143"/>
            <p:cNvCxnSpPr/>
            <p:nvPr/>
          </p:nvCxnSpPr>
          <p:spPr>
            <a:xfrm>
              <a:off x="6113624" y="2680904"/>
              <a:ext cx="855186" cy="469231"/>
            </a:xfrm>
            <a:prstGeom prst="straightConnector1">
              <a:avLst/>
            </a:prstGeom>
            <a:noFill/>
            <a:ln w="57150" cap="flat" cmpd="sng" algn="ctr">
              <a:solidFill>
                <a:srgbClr val="ED7D31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文本框 198"/>
                <p:cNvSpPr txBox="1"/>
                <p:nvPr/>
              </p:nvSpPr>
              <p:spPr>
                <a:xfrm>
                  <a:off x="6622029" y="2573151"/>
                  <a:ext cx="481684" cy="2944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400" b="1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ED7D3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𝚫</m:t>
                        </m:r>
                        <m:r>
                          <a:rPr kumimoji="0" lang="en-US" sz="24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ED7D3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𝑾</m:t>
                        </m:r>
                      </m:oMath>
                    </m:oMathPara>
                  </a14:m>
                  <a:endParaRPr kumimoji="0" 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199" name="文本框 1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2029" y="2573151"/>
                  <a:ext cx="481684" cy="294408"/>
                </a:xfrm>
                <a:prstGeom prst="rect">
                  <a:avLst/>
                </a:prstGeom>
                <a:blipFill>
                  <a:blip r:embed="rId5"/>
                  <a:stretch>
                    <a:fillRect l="-2532" r="-44304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4" name="组合 203"/>
            <p:cNvGrpSpPr/>
            <p:nvPr/>
          </p:nvGrpSpPr>
          <p:grpSpPr>
            <a:xfrm>
              <a:off x="4959477" y="5009621"/>
              <a:ext cx="2033022" cy="485539"/>
              <a:chOff x="-129576" y="3880072"/>
              <a:chExt cx="5567621" cy="1351787"/>
            </a:xfrm>
          </p:grpSpPr>
          <p:sp>
            <p:nvSpPr>
              <p:cNvPr id="205" name="矩形 204"/>
              <p:cNvSpPr/>
              <p:nvPr/>
            </p:nvSpPr>
            <p:spPr>
              <a:xfrm>
                <a:off x="-129576" y="3880072"/>
                <a:ext cx="3293685" cy="675109"/>
              </a:xfrm>
              <a:prstGeom prst="rect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computation</a:t>
                </a:r>
              </a:p>
            </p:txBody>
          </p:sp>
          <p:sp>
            <p:nvSpPr>
              <p:cNvPr id="206" name="矩形 205"/>
              <p:cNvSpPr/>
              <p:nvPr/>
            </p:nvSpPr>
            <p:spPr>
              <a:xfrm>
                <a:off x="1467382" y="4556750"/>
                <a:ext cx="3970663" cy="675109"/>
              </a:xfrm>
              <a:prstGeom prst="rect">
                <a:avLst/>
              </a:prstGeom>
              <a:solidFill>
                <a:srgbClr val="70AD47"/>
              </a:solidFill>
              <a:ln w="12700" cap="flat" cmpd="sng" algn="ctr">
                <a:solidFill>
                  <a:srgbClr val="70AD47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communication</a:t>
                </a:r>
                <a:endPara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endParaRPr>
              </a:p>
            </p:txBody>
          </p:sp>
        </p:grpSp>
        <p:cxnSp>
          <p:nvCxnSpPr>
            <p:cNvPr id="217" name="直接连接符 216"/>
            <p:cNvCxnSpPr/>
            <p:nvPr/>
          </p:nvCxnSpPr>
          <p:spPr>
            <a:xfrm>
              <a:off x="4961835" y="4859926"/>
              <a:ext cx="0" cy="751771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lgDash"/>
              <a:miter lim="800000"/>
            </a:ln>
            <a:effectLst/>
          </p:spPr>
        </p:cxnSp>
        <p:cxnSp>
          <p:nvCxnSpPr>
            <p:cNvPr id="218" name="直接连接符 217"/>
            <p:cNvCxnSpPr/>
            <p:nvPr/>
          </p:nvCxnSpPr>
          <p:spPr>
            <a:xfrm>
              <a:off x="6992499" y="4900731"/>
              <a:ext cx="0" cy="751771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lgDash"/>
              <a:miter lim="800000"/>
            </a:ln>
            <a:effectLst/>
          </p:spPr>
        </p:cxnSp>
        <p:grpSp>
          <p:nvGrpSpPr>
            <p:cNvPr id="234" name="组合 233"/>
            <p:cNvGrpSpPr/>
            <p:nvPr/>
          </p:nvGrpSpPr>
          <p:grpSpPr>
            <a:xfrm>
              <a:off x="4396175" y="3217178"/>
              <a:ext cx="672859" cy="1009656"/>
              <a:chOff x="205581" y="2934512"/>
              <a:chExt cx="968077" cy="1452645"/>
            </a:xfrm>
          </p:grpSpPr>
          <p:sp>
            <p:nvSpPr>
              <p:cNvPr id="235" name="圆柱形 234"/>
              <p:cNvSpPr/>
              <p:nvPr/>
            </p:nvSpPr>
            <p:spPr>
              <a:xfrm>
                <a:off x="205581" y="4015540"/>
                <a:ext cx="968077" cy="371617"/>
              </a:xfrm>
              <a:prstGeom prst="can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Data</a:t>
                </a:r>
              </a:p>
            </p:txBody>
          </p:sp>
          <p:cxnSp>
            <p:nvCxnSpPr>
              <p:cNvPr id="236" name="直接箭头连接符 235"/>
              <p:cNvCxnSpPr>
                <a:stCxn id="235" idx="0"/>
                <a:endCxn id="237" idx="2"/>
              </p:cNvCxnSpPr>
              <p:nvPr/>
            </p:nvCxnSpPr>
            <p:spPr>
              <a:xfrm flipH="1" flipV="1">
                <a:off x="688528" y="3734316"/>
                <a:ext cx="1092" cy="374129"/>
              </a:xfrm>
              <a:prstGeom prst="straightConnector1">
                <a:avLst/>
              </a:prstGeom>
              <a:noFill/>
              <a:ln w="57150" cap="flat" cmpd="sng" algn="ctr">
                <a:solidFill>
                  <a:srgbClr val="5B9BD5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237" name="圆角矩形 236"/>
              <p:cNvSpPr/>
              <p:nvPr/>
            </p:nvSpPr>
            <p:spPr>
              <a:xfrm>
                <a:off x="434528" y="2934512"/>
                <a:ext cx="508000" cy="799804"/>
              </a:xfrm>
              <a:prstGeom prst="roundRect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rgbClr val="A5A5A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8" name="矩形 237"/>
              <p:cNvSpPr/>
              <p:nvPr/>
            </p:nvSpPr>
            <p:spPr>
              <a:xfrm>
                <a:off x="480774" y="3012778"/>
                <a:ext cx="415507" cy="415507"/>
              </a:xfrm>
              <a:prstGeom prst="rect">
                <a:avLst/>
              </a:prstGeom>
              <a:solidFill>
                <a:srgbClr val="A5A5A5"/>
              </a:solidFill>
              <a:ln w="12700" cap="flat" cmpd="sng" algn="ctr">
                <a:solidFill>
                  <a:srgbClr val="A5A5A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39" name="组合 238"/>
            <p:cNvGrpSpPr/>
            <p:nvPr/>
          </p:nvGrpSpPr>
          <p:grpSpPr>
            <a:xfrm>
              <a:off x="5147819" y="3217178"/>
              <a:ext cx="672859" cy="1009656"/>
              <a:chOff x="205581" y="2934512"/>
              <a:chExt cx="968077" cy="1452645"/>
            </a:xfrm>
          </p:grpSpPr>
          <p:sp>
            <p:nvSpPr>
              <p:cNvPr id="240" name="圆柱形 239"/>
              <p:cNvSpPr/>
              <p:nvPr/>
            </p:nvSpPr>
            <p:spPr>
              <a:xfrm>
                <a:off x="205581" y="4015540"/>
                <a:ext cx="968077" cy="371617"/>
              </a:xfrm>
              <a:prstGeom prst="can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Data</a:t>
                </a:r>
              </a:p>
            </p:txBody>
          </p:sp>
          <p:cxnSp>
            <p:nvCxnSpPr>
              <p:cNvPr id="241" name="直接箭头连接符 240"/>
              <p:cNvCxnSpPr>
                <a:stCxn id="240" idx="0"/>
                <a:endCxn id="242" idx="2"/>
              </p:cNvCxnSpPr>
              <p:nvPr/>
            </p:nvCxnSpPr>
            <p:spPr>
              <a:xfrm flipH="1" flipV="1">
                <a:off x="688528" y="3734316"/>
                <a:ext cx="1092" cy="374129"/>
              </a:xfrm>
              <a:prstGeom prst="straightConnector1">
                <a:avLst/>
              </a:prstGeom>
              <a:noFill/>
              <a:ln w="57150" cap="flat" cmpd="sng" algn="ctr">
                <a:solidFill>
                  <a:srgbClr val="5B9BD5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242" name="圆角矩形 241"/>
              <p:cNvSpPr/>
              <p:nvPr/>
            </p:nvSpPr>
            <p:spPr>
              <a:xfrm>
                <a:off x="434528" y="2934512"/>
                <a:ext cx="508000" cy="799804"/>
              </a:xfrm>
              <a:prstGeom prst="roundRect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rgbClr val="A5A5A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3" name="矩形 242"/>
              <p:cNvSpPr/>
              <p:nvPr/>
            </p:nvSpPr>
            <p:spPr>
              <a:xfrm>
                <a:off x="480774" y="3012778"/>
                <a:ext cx="415507" cy="415507"/>
              </a:xfrm>
              <a:prstGeom prst="rect">
                <a:avLst/>
              </a:prstGeom>
              <a:solidFill>
                <a:srgbClr val="A5A5A5"/>
              </a:solidFill>
              <a:ln w="12700" cap="flat" cmpd="sng" algn="ctr">
                <a:solidFill>
                  <a:srgbClr val="A5A5A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44" name="组合 243"/>
            <p:cNvGrpSpPr/>
            <p:nvPr/>
          </p:nvGrpSpPr>
          <p:grpSpPr>
            <a:xfrm>
              <a:off x="5949170" y="3217178"/>
              <a:ext cx="672859" cy="1009656"/>
              <a:chOff x="205581" y="2934512"/>
              <a:chExt cx="968077" cy="1452645"/>
            </a:xfrm>
          </p:grpSpPr>
          <p:sp>
            <p:nvSpPr>
              <p:cNvPr id="245" name="圆柱形 244"/>
              <p:cNvSpPr/>
              <p:nvPr/>
            </p:nvSpPr>
            <p:spPr>
              <a:xfrm>
                <a:off x="205581" y="4015540"/>
                <a:ext cx="968077" cy="371617"/>
              </a:xfrm>
              <a:prstGeom prst="can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Data</a:t>
                </a:r>
              </a:p>
            </p:txBody>
          </p:sp>
          <p:cxnSp>
            <p:nvCxnSpPr>
              <p:cNvPr id="246" name="直接箭头连接符 245"/>
              <p:cNvCxnSpPr>
                <a:stCxn id="245" idx="0"/>
                <a:endCxn id="247" idx="2"/>
              </p:cNvCxnSpPr>
              <p:nvPr/>
            </p:nvCxnSpPr>
            <p:spPr>
              <a:xfrm flipH="1" flipV="1">
                <a:off x="688528" y="3734316"/>
                <a:ext cx="1092" cy="374129"/>
              </a:xfrm>
              <a:prstGeom prst="straightConnector1">
                <a:avLst/>
              </a:prstGeom>
              <a:noFill/>
              <a:ln w="57150" cap="flat" cmpd="sng" algn="ctr">
                <a:solidFill>
                  <a:srgbClr val="5B9BD5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247" name="圆角矩形 246"/>
              <p:cNvSpPr/>
              <p:nvPr/>
            </p:nvSpPr>
            <p:spPr>
              <a:xfrm>
                <a:off x="434528" y="2934512"/>
                <a:ext cx="508000" cy="799804"/>
              </a:xfrm>
              <a:prstGeom prst="roundRect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rgbClr val="A5A5A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8" name="矩形 247"/>
              <p:cNvSpPr/>
              <p:nvPr/>
            </p:nvSpPr>
            <p:spPr>
              <a:xfrm>
                <a:off x="480774" y="3012778"/>
                <a:ext cx="415507" cy="415507"/>
              </a:xfrm>
              <a:prstGeom prst="rect">
                <a:avLst/>
              </a:prstGeom>
              <a:solidFill>
                <a:srgbClr val="A5A5A5"/>
              </a:solidFill>
              <a:ln w="12700" cap="flat" cmpd="sng" algn="ctr">
                <a:solidFill>
                  <a:srgbClr val="A5A5A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49" name="组合 248"/>
            <p:cNvGrpSpPr/>
            <p:nvPr/>
          </p:nvGrpSpPr>
          <p:grpSpPr>
            <a:xfrm>
              <a:off x="6703547" y="3217178"/>
              <a:ext cx="672859" cy="1009656"/>
              <a:chOff x="205581" y="2934512"/>
              <a:chExt cx="968077" cy="1452645"/>
            </a:xfrm>
          </p:grpSpPr>
          <p:sp>
            <p:nvSpPr>
              <p:cNvPr id="250" name="圆柱形 249"/>
              <p:cNvSpPr/>
              <p:nvPr/>
            </p:nvSpPr>
            <p:spPr>
              <a:xfrm>
                <a:off x="205581" y="4015540"/>
                <a:ext cx="968077" cy="371617"/>
              </a:xfrm>
              <a:prstGeom prst="can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Data</a:t>
                </a:r>
              </a:p>
            </p:txBody>
          </p:sp>
          <p:cxnSp>
            <p:nvCxnSpPr>
              <p:cNvPr id="251" name="直接箭头连接符 250"/>
              <p:cNvCxnSpPr>
                <a:stCxn id="250" idx="0"/>
                <a:endCxn id="252" idx="2"/>
              </p:cNvCxnSpPr>
              <p:nvPr/>
            </p:nvCxnSpPr>
            <p:spPr>
              <a:xfrm flipH="1" flipV="1">
                <a:off x="688528" y="3734316"/>
                <a:ext cx="1092" cy="374129"/>
              </a:xfrm>
              <a:prstGeom prst="straightConnector1">
                <a:avLst/>
              </a:prstGeom>
              <a:noFill/>
              <a:ln w="57150" cap="flat" cmpd="sng" algn="ctr">
                <a:solidFill>
                  <a:srgbClr val="5B9BD5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252" name="圆角矩形 251"/>
              <p:cNvSpPr/>
              <p:nvPr/>
            </p:nvSpPr>
            <p:spPr>
              <a:xfrm>
                <a:off x="434528" y="2934512"/>
                <a:ext cx="508000" cy="799804"/>
              </a:xfrm>
              <a:prstGeom prst="roundRect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rgbClr val="A5A5A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3" name="矩形 252"/>
              <p:cNvSpPr/>
              <p:nvPr/>
            </p:nvSpPr>
            <p:spPr>
              <a:xfrm>
                <a:off x="480774" y="3012778"/>
                <a:ext cx="415507" cy="415507"/>
              </a:xfrm>
              <a:prstGeom prst="rect">
                <a:avLst/>
              </a:prstGeom>
              <a:solidFill>
                <a:srgbClr val="A5A5A5"/>
              </a:solidFill>
              <a:ln w="12700" cap="flat" cmpd="sng" algn="ctr">
                <a:solidFill>
                  <a:srgbClr val="A5A5A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79" name="组合 278"/>
          <p:cNvGrpSpPr/>
          <p:nvPr/>
        </p:nvGrpSpPr>
        <p:grpSpPr>
          <a:xfrm>
            <a:off x="8000891" y="2119242"/>
            <a:ext cx="3790775" cy="3517961"/>
            <a:chOff x="8000891" y="2119242"/>
            <a:chExt cx="3790775" cy="3517961"/>
          </a:xfrm>
        </p:grpSpPr>
        <p:grpSp>
          <p:nvGrpSpPr>
            <p:cNvPr id="167" name="组合 166"/>
            <p:cNvGrpSpPr/>
            <p:nvPr/>
          </p:nvGrpSpPr>
          <p:grpSpPr>
            <a:xfrm>
              <a:off x="8535422" y="2119242"/>
              <a:ext cx="1800243" cy="440582"/>
              <a:chOff x="800537" y="1117599"/>
              <a:chExt cx="2374824" cy="581201"/>
            </a:xfrm>
          </p:grpSpPr>
          <p:sp>
            <p:nvSpPr>
              <p:cNvPr id="193" name="圆角矩形 192"/>
              <p:cNvSpPr/>
              <p:nvPr/>
            </p:nvSpPr>
            <p:spPr>
              <a:xfrm>
                <a:off x="800537" y="1117599"/>
                <a:ext cx="2374824" cy="581201"/>
              </a:xfrm>
              <a:prstGeom prst="roundRect">
                <a:avLst/>
              </a:prstGeom>
              <a:solidFill>
                <a:srgbClr val="70AD47">
                  <a:lumMod val="40000"/>
                  <a:lumOff val="60000"/>
                </a:srgbClr>
              </a:solidFill>
              <a:ln w="12700" cap="flat" cmpd="sng" algn="ctr">
                <a:solidFill>
                  <a:srgbClr val="70AD47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4" name="矩形 193"/>
              <p:cNvSpPr/>
              <p:nvPr/>
            </p:nvSpPr>
            <p:spPr>
              <a:xfrm>
                <a:off x="944699" y="1207429"/>
                <a:ext cx="416688" cy="416688"/>
              </a:xfrm>
              <a:prstGeom prst="rect">
                <a:avLst/>
              </a:prstGeom>
              <a:solidFill>
                <a:srgbClr val="70AD47"/>
              </a:solidFill>
              <a:ln w="12700" cap="flat" cmpd="sng" algn="ctr">
                <a:solidFill>
                  <a:srgbClr val="70AD47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5" name="矩形 194"/>
              <p:cNvSpPr/>
              <p:nvPr/>
            </p:nvSpPr>
            <p:spPr>
              <a:xfrm>
                <a:off x="1502297" y="1207429"/>
                <a:ext cx="416688" cy="416688"/>
              </a:xfrm>
              <a:prstGeom prst="rect">
                <a:avLst/>
              </a:prstGeom>
              <a:solidFill>
                <a:srgbClr val="70AD47"/>
              </a:solidFill>
              <a:ln w="12700" cap="flat" cmpd="sng" algn="ctr">
                <a:solidFill>
                  <a:srgbClr val="70AD47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6" name="矩形 195"/>
              <p:cNvSpPr/>
              <p:nvPr/>
            </p:nvSpPr>
            <p:spPr>
              <a:xfrm>
                <a:off x="2059895" y="1207429"/>
                <a:ext cx="416688" cy="416688"/>
              </a:xfrm>
              <a:prstGeom prst="rect">
                <a:avLst/>
              </a:prstGeom>
              <a:solidFill>
                <a:srgbClr val="70AD47"/>
              </a:solidFill>
              <a:ln w="12700" cap="flat" cmpd="sng" algn="ctr">
                <a:solidFill>
                  <a:srgbClr val="70AD47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7" name="矩形 196"/>
              <p:cNvSpPr/>
              <p:nvPr/>
            </p:nvSpPr>
            <p:spPr>
              <a:xfrm>
                <a:off x="2617493" y="1207429"/>
                <a:ext cx="416688" cy="416688"/>
              </a:xfrm>
              <a:prstGeom prst="rect">
                <a:avLst/>
              </a:prstGeom>
              <a:solidFill>
                <a:srgbClr val="70AD47"/>
              </a:solidFill>
              <a:ln w="12700" cap="flat" cmpd="sng" algn="ctr">
                <a:solidFill>
                  <a:srgbClr val="70AD47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70" name="直接箭头连接符 169"/>
            <p:cNvCxnSpPr/>
            <p:nvPr/>
          </p:nvCxnSpPr>
          <p:spPr>
            <a:xfrm flipH="1">
              <a:off x="9065738" y="2676605"/>
              <a:ext cx="315871" cy="459860"/>
            </a:xfrm>
            <a:prstGeom prst="straightConnector1">
              <a:avLst/>
            </a:prstGeom>
            <a:noFill/>
            <a:ln w="12700" cap="flat" cmpd="sng" algn="ctr">
              <a:solidFill>
                <a:srgbClr val="ED7D31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171" name="直接箭头连接符 170"/>
            <p:cNvCxnSpPr/>
            <p:nvPr/>
          </p:nvCxnSpPr>
          <p:spPr>
            <a:xfrm>
              <a:off x="9488426" y="2676605"/>
              <a:ext cx="282017" cy="459860"/>
            </a:xfrm>
            <a:prstGeom prst="straightConnector1">
              <a:avLst/>
            </a:prstGeom>
            <a:noFill/>
            <a:ln w="12700" cap="flat" cmpd="sng" algn="ctr">
              <a:solidFill>
                <a:srgbClr val="ED7D31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sp>
          <p:nvSpPr>
            <p:cNvPr id="174" name="文本框 173"/>
            <p:cNvSpPr txBox="1"/>
            <p:nvPr/>
          </p:nvSpPr>
          <p:spPr>
            <a:xfrm>
              <a:off x="9285561" y="3271577"/>
              <a:ext cx="298702" cy="372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1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…</a:t>
              </a:r>
            </a:p>
          </p:txBody>
        </p:sp>
        <p:cxnSp>
          <p:nvCxnSpPr>
            <p:cNvPr id="175" name="直接箭头连接符 174"/>
            <p:cNvCxnSpPr/>
            <p:nvPr/>
          </p:nvCxnSpPr>
          <p:spPr>
            <a:xfrm flipH="1">
              <a:off x="8409182" y="2682270"/>
              <a:ext cx="785775" cy="454196"/>
            </a:xfrm>
            <a:prstGeom prst="straightConnector1">
              <a:avLst/>
            </a:prstGeom>
            <a:noFill/>
            <a:ln w="12700" cap="flat" cmpd="sng" algn="ctr">
              <a:solidFill>
                <a:srgbClr val="ED7D31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176" name="直接箭头连接符 175"/>
            <p:cNvCxnSpPr/>
            <p:nvPr/>
          </p:nvCxnSpPr>
          <p:spPr>
            <a:xfrm>
              <a:off x="9721900" y="2682270"/>
              <a:ext cx="715915" cy="442029"/>
            </a:xfrm>
            <a:prstGeom prst="straightConnector1">
              <a:avLst/>
            </a:prstGeom>
            <a:noFill/>
            <a:ln w="12700" cap="flat" cmpd="sng" algn="ctr">
              <a:solidFill>
                <a:srgbClr val="ED7D31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文本框 199"/>
                <p:cNvSpPr txBox="1"/>
                <p:nvPr/>
              </p:nvSpPr>
              <p:spPr>
                <a:xfrm>
                  <a:off x="10268490" y="2478573"/>
                  <a:ext cx="1523176" cy="6257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ED7D3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𝑠𝑝𝑎𝑟𝑠𝑒</m:t>
                        </m:r>
                        <m:r>
                          <a:rPr kumimoji="0" lang="en-US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ED7D3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̃"/>
                            <m:ctrlPr>
                              <a:rPr kumimoji="0" lang="en-US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ED7D3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kumimoji="0" lang="en-US" b="0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ED7D3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kumimoji="0" lang="en-US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ED7D3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acc>
                      </m:oMath>
                    </m:oMathPara>
                  </a14:m>
                  <a:endParaRPr kumimoji="0" lang="en-US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</a:endParaRP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ED7D3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0" lang="en-US" sz="1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ED7D3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kumimoji="0" lang="en-US" sz="1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ED7D3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kumimoji="0" lang="en-US" sz="1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ED7D3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kumimoji="0" lang="en-US" sz="1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ED7D3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%)</m:t>
                        </m:r>
                      </m:oMath>
                    </m:oMathPara>
                  </a14:m>
                  <a:endParaRPr kumimoji="0" lang="en-US" sz="16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200" name="文本框 1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68490" y="2478573"/>
                  <a:ext cx="1523176" cy="625749"/>
                </a:xfrm>
                <a:prstGeom prst="rect">
                  <a:avLst/>
                </a:prstGeom>
                <a:blipFill>
                  <a:blip r:embed="rId6"/>
                  <a:stretch>
                    <a:fillRect t="-1961" r="-28800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7" name="组合 206"/>
            <p:cNvGrpSpPr/>
            <p:nvPr/>
          </p:nvGrpSpPr>
          <p:grpSpPr>
            <a:xfrm>
              <a:off x="8840229" y="5009621"/>
              <a:ext cx="1296396" cy="485539"/>
              <a:chOff x="-129576" y="3880072"/>
              <a:chExt cx="3550301" cy="1351787"/>
            </a:xfrm>
          </p:grpSpPr>
          <p:sp>
            <p:nvSpPr>
              <p:cNvPr id="208" name="矩形 207"/>
              <p:cNvSpPr/>
              <p:nvPr/>
            </p:nvSpPr>
            <p:spPr>
              <a:xfrm>
                <a:off x="-129576" y="3880072"/>
                <a:ext cx="3293685" cy="675109"/>
              </a:xfrm>
              <a:prstGeom prst="rect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comp.</a:t>
                </a:r>
              </a:p>
            </p:txBody>
          </p:sp>
          <p:sp>
            <p:nvSpPr>
              <p:cNvPr id="209" name="矩形 208"/>
              <p:cNvSpPr/>
              <p:nvPr/>
            </p:nvSpPr>
            <p:spPr>
              <a:xfrm>
                <a:off x="2515152" y="4556749"/>
                <a:ext cx="905573" cy="675110"/>
              </a:xfrm>
              <a:prstGeom prst="rect">
                <a:avLst/>
              </a:prstGeom>
              <a:solidFill>
                <a:srgbClr val="70AD47"/>
              </a:solidFill>
              <a:ln w="12700" cap="flat" cmpd="sng" algn="ctr">
                <a:solidFill>
                  <a:srgbClr val="70AD47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c.</a:t>
                </a:r>
              </a:p>
            </p:txBody>
          </p:sp>
        </p:grpSp>
        <p:cxnSp>
          <p:nvCxnSpPr>
            <p:cNvPr id="219" name="直接连接符 218"/>
            <p:cNvCxnSpPr/>
            <p:nvPr/>
          </p:nvCxnSpPr>
          <p:spPr>
            <a:xfrm>
              <a:off x="8840229" y="4879024"/>
              <a:ext cx="0" cy="751771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lgDash"/>
              <a:miter lim="800000"/>
            </a:ln>
            <a:effectLst/>
          </p:spPr>
        </p:cxnSp>
        <p:cxnSp>
          <p:nvCxnSpPr>
            <p:cNvPr id="220" name="直接连接符 219"/>
            <p:cNvCxnSpPr/>
            <p:nvPr/>
          </p:nvCxnSpPr>
          <p:spPr>
            <a:xfrm>
              <a:off x="10136625" y="4885432"/>
              <a:ext cx="0" cy="751771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lgDash"/>
              <a:miter lim="800000"/>
            </a:ln>
            <a:effectLst/>
          </p:spPr>
        </p:cxnSp>
        <p:grpSp>
          <p:nvGrpSpPr>
            <p:cNvPr id="255" name="组合 254"/>
            <p:cNvGrpSpPr/>
            <p:nvPr/>
          </p:nvGrpSpPr>
          <p:grpSpPr>
            <a:xfrm>
              <a:off x="8000891" y="3217178"/>
              <a:ext cx="672859" cy="1009656"/>
              <a:chOff x="205581" y="2934512"/>
              <a:chExt cx="968077" cy="1452645"/>
            </a:xfrm>
          </p:grpSpPr>
          <p:sp>
            <p:nvSpPr>
              <p:cNvPr id="256" name="圆柱形 255"/>
              <p:cNvSpPr/>
              <p:nvPr/>
            </p:nvSpPr>
            <p:spPr>
              <a:xfrm>
                <a:off x="205581" y="4015540"/>
                <a:ext cx="968077" cy="371617"/>
              </a:xfrm>
              <a:prstGeom prst="can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Data</a:t>
                </a:r>
              </a:p>
            </p:txBody>
          </p:sp>
          <p:cxnSp>
            <p:nvCxnSpPr>
              <p:cNvPr id="257" name="直接箭头连接符 256"/>
              <p:cNvCxnSpPr>
                <a:stCxn id="256" idx="0"/>
                <a:endCxn id="258" idx="2"/>
              </p:cNvCxnSpPr>
              <p:nvPr/>
            </p:nvCxnSpPr>
            <p:spPr>
              <a:xfrm flipH="1" flipV="1">
                <a:off x="688528" y="3734316"/>
                <a:ext cx="1092" cy="374129"/>
              </a:xfrm>
              <a:prstGeom prst="straightConnector1">
                <a:avLst/>
              </a:prstGeom>
              <a:noFill/>
              <a:ln w="57150" cap="flat" cmpd="sng" algn="ctr">
                <a:solidFill>
                  <a:srgbClr val="5B9BD5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258" name="圆角矩形 257"/>
              <p:cNvSpPr/>
              <p:nvPr/>
            </p:nvSpPr>
            <p:spPr>
              <a:xfrm>
                <a:off x="434528" y="2934512"/>
                <a:ext cx="508000" cy="799804"/>
              </a:xfrm>
              <a:prstGeom prst="roundRect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rgbClr val="A5A5A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9" name="矩形 258"/>
              <p:cNvSpPr/>
              <p:nvPr/>
            </p:nvSpPr>
            <p:spPr>
              <a:xfrm>
                <a:off x="480774" y="3012778"/>
                <a:ext cx="415507" cy="415507"/>
              </a:xfrm>
              <a:prstGeom prst="rect">
                <a:avLst/>
              </a:prstGeom>
              <a:solidFill>
                <a:srgbClr val="A5A5A5"/>
              </a:solidFill>
              <a:ln w="12700" cap="flat" cmpd="sng" algn="ctr">
                <a:solidFill>
                  <a:srgbClr val="A5A5A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60" name="组合 259"/>
            <p:cNvGrpSpPr/>
            <p:nvPr/>
          </p:nvGrpSpPr>
          <p:grpSpPr>
            <a:xfrm>
              <a:off x="8779722" y="3217178"/>
              <a:ext cx="672859" cy="1009656"/>
              <a:chOff x="205581" y="2934512"/>
              <a:chExt cx="968077" cy="1452645"/>
            </a:xfrm>
          </p:grpSpPr>
          <p:sp>
            <p:nvSpPr>
              <p:cNvPr id="261" name="圆柱形 260"/>
              <p:cNvSpPr/>
              <p:nvPr/>
            </p:nvSpPr>
            <p:spPr>
              <a:xfrm>
                <a:off x="205581" y="4015540"/>
                <a:ext cx="968077" cy="371617"/>
              </a:xfrm>
              <a:prstGeom prst="can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Data</a:t>
                </a:r>
              </a:p>
            </p:txBody>
          </p:sp>
          <p:cxnSp>
            <p:nvCxnSpPr>
              <p:cNvPr id="262" name="直接箭头连接符 261"/>
              <p:cNvCxnSpPr>
                <a:stCxn id="261" idx="0"/>
                <a:endCxn id="263" idx="2"/>
              </p:cNvCxnSpPr>
              <p:nvPr/>
            </p:nvCxnSpPr>
            <p:spPr>
              <a:xfrm flipH="1" flipV="1">
                <a:off x="688528" y="3734316"/>
                <a:ext cx="1092" cy="374129"/>
              </a:xfrm>
              <a:prstGeom prst="straightConnector1">
                <a:avLst/>
              </a:prstGeom>
              <a:noFill/>
              <a:ln w="57150" cap="flat" cmpd="sng" algn="ctr">
                <a:solidFill>
                  <a:srgbClr val="5B9BD5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263" name="圆角矩形 262"/>
              <p:cNvSpPr/>
              <p:nvPr/>
            </p:nvSpPr>
            <p:spPr>
              <a:xfrm>
                <a:off x="434528" y="2934512"/>
                <a:ext cx="508000" cy="799804"/>
              </a:xfrm>
              <a:prstGeom prst="roundRect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rgbClr val="A5A5A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4" name="矩形 263"/>
              <p:cNvSpPr/>
              <p:nvPr/>
            </p:nvSpPr>
            <p:spPr>
              <a:xfrm>
                <a:off x="480774" y="3012778"/>
                <a:ext cx="415507" cy="415507"/>
              </a:xfrm>
              <a:prstGeom prst="rect">
                <a:avLst/>
              </a:prstGeom>
              <a:solidFill>
                <a:srgbClr val="A5A5A5"/>
              </a:solidFill>
              <a:ln w="12700" cap="flat" cmpd="sng" algn="ctr">
                <a:solidFill>
                  <a:srgbClr val="A5A5A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65" name="组合 264"/>
            <p:cNvGrpSpPr/>
            <p:nvPr/>
          </p:nvGrpSpPr>
          <p:grpSpPr>
            <a:xfrm>
              <a:off x="9601762" y="3217178"/>
              <a:ext cx="672859" cy="1009656"/>
              <a:chOff x="205581" y="2934512"/>
              <a:chExt cx="968077" cy="1452645"/>
            </a:xfrm>
          </p:grpSpPr>
          <p:sp>
            <p:nvSpPr>
              <p:cNvPr id="266" name="圆柱形 265"/>
              <p:cNvSpPr/>
              <p:nvPr/>
            </p:nvSpPr>
            <p:spPr>
              <a:xfrm>
                <a:off x="205581" y="4015540"/>
                <a:ext cx="968077" cy="371617"/>
              </a:xfrm>
              <a:prstGeom prst="can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Data</a:t>
                </a:r>
              </a:p>
            </p:txBody>
          </p:sp>
          <p:cxnSp>
            <p:nvCxnSpPr>
              <p:cNvPr id="267" name="直接箭头连接符 266"/>
              <p:cNvCxnSpPr>
                <a:stCxn id="266" idx="0"/>
                <a:endCxn id="268" idx="2"/>
              </p:cNvCxnSpPr>
              <p:nvPr/>
            </p:nvCxnSpPr>
            <p:spPr>
              <a:xfrm flipH="1" flipV="1">
                <a:off x="688528" y="3734316"/>
                <a:ext cx="1092" cy="374129"/>
              </a:xfrm>
              <a:prstGeom prst="straightConnector1">
                <a:avLst/>
              </a:prstGeom>
              <a:noFill/>
              <a:ln w="57150" cap="flat" cmpd="sng" algn="ctr">
                <a:solidFill>
                  <a:srgbClr val="5B9BD5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268" name="圆角矩形 267"/>
              <p:cNvSpPr/>
              <p:nvPr/>
            </p:nvSpPr>
            <p:spPr>
              <a:xfrm>
                <a:off x="434528" y="2934512"/>
                <a:ext cx="508000" cy="799804"/>
              </a:xfrm>
              <a:prstGeom prst="roundRect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rgbClr val="A5A5A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9" name="矩形 268"/>
              <p:cNvSpPr/>
              <p:nvPr/>
            </p:nvSpPr>
            <p:spPr>
              <a:xfrm>
                <a:off x="480774" y="3012778"/>
                <a:ext cx="415507" cy="415507"/>
              </a:xfrm>
              <a:prstGeom prst="rect">
                <a:avLst/>
              </a:prstGeom>
              <a:solidFill>
                <a:srgbClr val="A5A5A5"/>
              </a:solidFill>
              <a:ln w="12700" cap="flat" cmpd="sng" algn="ctr">
                <a:solidFill>
                  <a:srgbClr val="A5A5A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70" name="组合 269"/>
            <p:cNvGrpSpPr/>
            <p:nvPr/>
          </p:nvGrpSpPr>
          <p:grpSpPr>
            <a:xfrm>
              <a:off x="10369394" y="3217178"/>
              <a:ext cx="672859" cy="1009656"/>
              <a:chOff x="205581" y="2934512"/>
              <a:chExt cx="968077" cy="1452645"/>
            </a:xfrm>
          </p:grpSpPr>
          <p:sp>
            <p:nvSpPr>
              <p:cNvPr id="271" name="圆柱形 270"/>
              <p:cNvSpPr/>
              <p:nvPr/>
            </p:nvSpPr>
            <p:spPr>
              <a:xfrm>
                <a:off x="205581" y="4015540"/>
                <a:ext cx="968077" cy="371617"/>
              </a:xfrm>
              <a:prstGeom prst="can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Data</a:t>
                </a:r>
              </a:p>
            </p:txBody>
          </p:sp>
          <p:cxnSp>
            <p:nvCxnSpPr>
              <p:cNvPr id="272" name="直接箭头连接符 271"/>
              <p:cNvCxnSpPr>
                <a:stCxn id="271" idx="0"/>
                <a:endCxn id="273" idx="2"/>
              </p:cNvCxnSpPr>
              <p:nvPr/>
            </p:nvCxnSpPr>
            <p:spPr>
              <a:xfrm flipH="1" flipV="1">
                <a:off x="688528" y="3734316"/>
                <a:ext cx="1092" cy="374129"/>
              </a:xfrm>
              <a:prstGeom prst="straightConnector1">
                <a:avLst/>
              </a:prstGeom>
              <a:noFill/>
              <a:ln w="57150" cap="flat" cmpd="sng" algn="ctr">
                <a:solidFill>
                  <a:srgbClr val="5B9BD5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273" name="圆角矩形 272"/>
              <p:cNvSpPr/>
              <p:nvPr/>
            </p:nvSpPr>
            <p:spPr>
              <a:xfrm>
                <a:off x="434528" y="2934512"/>
                <a:ext cx="508000" cy="799804"/>
              </a:xfrm>
              <a:prstGeom prst="roundRect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rgbClr val="A5A5A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4" name="矩形 273"/>
              <p:cNvSpPr/>
              <p:nvPr/>
            </p:nvSpPr>
            <p:spPr>
              <a:xfrm>
                <a:off x="480774" y="3012778"/>
                <a:ext cx="415507" cy="415507"/>
              </a:xfrm>
              <a:prstGeom prst="rect">
                <a:avLst/>
              </a:prstGeom>
              <a:solidFill>
                <a:srgbClr val="A5A5A5"/>
              </a:solidFill>
              <a:ln w="12700" cap="flat" cmpd="sng" algn="ctr">
                <a:solidFill>
                  <a:srgbClr val="A5A5A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13" name="椭圆 112"/>
          <p:cNvSpPr/>
          <p:nvPr/>
        </p:nvSpPr>
        <p:spPr>
          <a:xfrm>
            <a:off x="6846334" y="2374894"/>
            <a:ext cx="541467" cy="50892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椭圆 113"/>
          <p:cNvSpPr/>
          <p:nvPr/>
        </p:nvSpPr>
        <p:spPr>
          <a:xfrm>
            <a:off x="9443392" y="3424641"/>
            <a:ext cx="541467" cy="50892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矩形 114"/>
          <p:cNvSpPr/>
          <p:nvPr/>
        </p:nvSpPr>
        <p:spPr>
          <a:xfrm>
            <a:off x="1381766" y="3648765"/>
            <a:ext cx="1229358" cy="23122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矩形 117"/>
          <p:cNvSpPr/>
          <p:nvPr/>
        </p:nvSpPr>
        <p:spPr>
          <a:xfrm>
            <a:off x="1381766" y="5519015"/>
            <a:ext cx="1229358" cy="441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矩形 120"/>
          <p:cNvSpPr/>
          <p:nvPr/>
        </p:nvSpPr>
        <p:spPr>
          <a:xfrm>
            <a:off x="1381766" y="4497935"/>
            <a:ext cx="1229358" cy="1021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矩形 121"/>
          <p:cNvSpPr/>
          <p:nvPr/>
        </p:nvSpPr>
        <p:spPr>
          <a:xfrm>
            <a:off x="1381766" y="4147415"/>
            <a:ext cx="1229358" cy="3505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矩形 122"/>
          <p:cNvSpPr/>
          <p:nvPr/>
        </p:nvSpPr>
        <p:spPr>
          <a:xfrm>
            <a:off x="1381766" y="3648765"/>
            <a:ext cx="1229358" cy="4986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文本框 123"/>
              <p:cNvSpPr txBox="1"/>
              <p:nvPr/>
            </p:nvSpPr>
            <p:spPr>
              <a:xfrm>
                <a:off x="2692012" y="5520246"/>
                <a:ext cx="812481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kern="0">
                              <a:solidFill>
                                <a:srgbClr val="5B9BD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kern="0">
                              <a:solidFill>
                                <a:srgbClr val="5B9BD5"/>
                              </a:solidFill>
                              <a:latin typeface="Cambria Math" panose="02040503050406030204" pitchFamily="18" charset="0"/>
                            </a:rPr>
                            <m:t>𝛁</m:t>
                          </m:r>
                        </m:e>
                        <m:sub>
                          <m:r>
                            <a:rPr lang="en-US" sz="2400" b="1" i="1" kern="0">
                              <a:solidFill>
                                <a:srgbClr val="5B9BD5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2400" b="1" i="1" kern="0">
                              <a:solidFill>
                                <a:srgbClr val="5B9BD5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kern="0">
                              <a:solidFill>
                                <a:srgbClr val="5B9BD5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i="1" kern="0" dirty="0">
                  <a:solidFill>
                    <a:srgbClr val="5B9BD5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4" name="文本框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012" y="5520246"/>
                <a:ext cx="812481" cy="477888"/>
              </a:xfrm>
              <a:prstGeom prst="rect">
                <a:avLst/>
              </a:prstGeom>
              <a:blipFill>
                <a:blip r:embed="rId7"/>
                <a:stretch>
                  <a:fillRect b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文本框 133"/>
              <p:cNvSpPr txBox="1"/>
              <p:nvPr/>
            </p:nvSpPr>
            <p:spPr>
              <a:xfrm>
                <a:off x="2692011" y="4832213"/>
                <a:ext cx="812481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kern="0">
                              <a:solidFill>
                                <a:srgbClr val="5B9BD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kern="0">
                              <a:solidFill>
                                <a:srgbClr val="5B9BD5"/>
                              </a:solidFill>
                              <a:latin typeface="Cambria Math" panose="02040503050406030204" pitchFamily="18" charset="0"/>
                            </a:rPr>
                            <m:t>𝛁</m:t>
                          </m:r>
                        </m:e>
                        <m:sub>
                          <m:r>
                            <a:rPr lang="en-US" sz="2400" b="1" i="1" kern="0">
                              <a:solidFill>
                                <a:srgbClr val="5B9BD5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2400" b="1" i="1" kern="0">
                              <a:solidFill>
                                <a:srgbClr val="5B9BD5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kern="0">
                              <a:solidFill>
                                <a:srgbClr val="5B9BD5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kern="0">
                              <a:solidFill>
                                <a:srgbClr val="5B9BD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kern="0">
                              <a:solidFill>
                                <a:srgbClr val="5B9BD5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i="1" kern="0" dirty="0">
                  <a:solidFill>
                    <a:srgbClr val="5B9BD5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4" name="文本框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011" y="4832213"/>
                <a:ext cx="812481" cy="477888"/>
              </a:xfrm>
              <a:prstGeom prst="rect">
                <a:avLst/>
              </a:prstGeom>
              <a:blipFill>
                <a:blip r:embed="rId8"/>
                <a:stretch>
                  <a:fillRect l="-2256" r="-13534" b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文本框 135"/>
              <p:cNvSpPr txBox="1"/>
              <p:nvPr/>
            </p:nvSpPr>
            <p:spPr>
              <a:xfrm>
                <a:off x="2692010" y="4105159"/>
                <a:ext cx="81248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kern="0">
                          <a:solidFill>
                            <a:srgbClr val="5B9BD5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2400" b="1" i="1" kern="0" dirty="0">
                  <a:solidFill>
                    <a:srgbClr val="5B9BD5"/>
                  </a:solidFill>
                  <a:latin typeface="Cambria Math" panose="02040503050406030204" pitchFamily="18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36" name="文本框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010" y="4105159"/>
                <a:ext cx="812481" cy="83099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文本框 136"/>
              <p:cNvSpPr txBox="1"/>
              <p:nvPr/>
            </p:nvSpPr>
            <p:spPr>
              <a:xfrm>
                <a:off x="2717731" y="3667993"/>
                <a:ext cx="812481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5B9BD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2400" b="1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5B9BD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𝛁</m:t>
                          </m:r>
                        </m:e>
                        <m:sub>
                          <m:r>
                            <a:rPr lang="en-US" sz="2400" b="1" i="1" kern="0">
                              <a:solidFill>
                                <a:srgbClr val="5B9BD5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2400" b="1" i="1" kern="0">
                              <a:solidFill>
                                <a:srgbClr val="5B9BD5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kern="0">
                              <a:solidFill>
                                <a:srgbClr val="5B9BD5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kern="0">
                              <a:solidFill>
                                <a:srgbClr val="5B9BD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kern="0">
                              <a:solidFill>
                                <a:srgbClr val="5B9BD5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</m:oMath>
                  </m:oMathPara>
                </a14:m>
                <a:endPara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5B9BD5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37" name="文本框 1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731" y="3667993"/>
                <a:ext cx="812481" cy="477888"/>
              </a:xfrm>
              <a:prstGeom prst="rect">
                <a:avLst/>
              </a:prstGeom>
              <a:blipFill>
                <a:blip r:embed="rId10"/>
                <a:stretch>
                  <a:fillRect l="-2256" r="-14286" b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0" name="直接连接符 139"/>
          <p:cNvCxnSpPr/>
          <p:nvPr/>
        </p:nvCxnSpPr>
        <p:spPr>
          <a:xfrm>
            <a:off x="894637" y="3649615"/>
            <a:ext cx="2480399" cy="557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文本框 140"/>
              <p:cNvSpPr txBox="1"/>
              <p:nvPr/>
            </p:nvSpPr>
            <p:spPr>
              <a:xfrm>
                <a:off x="603089" y="5968440"/>
                <a:ext cx="28756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𝑁𝑜𝑑𝑒</m:t>
                      </m:r>
                      <m:r>
                        <a:rPr kumimoji="0" lang="en-US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0" lang="en-US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kumimoji="0" lang="en-US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41" name="文本框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89" y="5968440"/>
                <a:ext cx="287560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文本框 144"/>
              <p:cNvSpPr txBox="1"/>
              <p:nvPr/>
            </p:nvSpPr>
            <p:spPr>
              <a:xfrm>
                <a:off x="654607" y="3310883"/>
                <a:ext cx="28756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𝒕𝒉𝒓</m:t>
                      </m:r>
                      <m:r>
                        <a:rPr kumimoji="0" lang="en-US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0" lang="en-US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𝒕𝒐𝒑</m:t>
                      </m:r>
                      <m:r>
                        <a:rPr kumimoji="0" lang="en-US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0" lang="en-US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kumimoji="0" lang="en-US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kumimoji="0" lang="en-US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𝟏𝟎𝟎𝟎</m:t>
                      </m:r>
                    </m:oMath>
                  </m:oMathPara>
                </a14:m>
                <a:endParaRPr kumimoji="0" lang="en-US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45" name="文本框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607" y="3310883"/>
                <a:ext cx="2875605" cy="369332"/>
              </a:xfrm>
              <a:prstGeom prst="rect">
                <a:avLst/>
              </a:prstGeom>
              <a:blipFill>
                <a:blip r:embed="rId1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6" name="组合 145"/>
          <p:cNvGrpSpPr/>
          <p:nvPr/>
        </p:nvGrpSpPr>
        <p:grpSpPr>
          <a:xfrm>
            <a:off x="1135672" y="2496702"/>
            <a:ext cx="1800243" cy="452064"/>
            <a:chOff x="3021316" y="1949353"/>
            <a:chExt cx="1800243" cy="452064"/>
          </a:xfrm>
        </p:grpSpPr>
        <p:sp>
          <p:nvSpPr>
            <p:cNvPr id="147" name="圆角矩形 146"/>
            <p:cNvSpPr/>
            <p:nvPr/>
          </p:nvSpPr>
          <p:spPr>
            <a:xfrm>
              <a:off x="3021316" y="1949353"/>
              <a:ext cx="1800243" cy="452064"/>
            </a:xfrm>
            <a:prstGeom prst="roundRect">
              <a:avLst/>
            </a:prstGeom>
            <a:solidFill>
              <a:srgbClr val="70AD47">
                <a:lumMod val="40000"/>
                <a:lumOff val="60000"/>
              </a:srgbClr>
            </a:solidFill>
            <a:ln w="12700" cap="flat" cmpd="sng" algn="ctr">
              <a:solidFill>
                <a:srgbClr val="70AD47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8" name="矩形 147"/>
            <p:cNvSpPr/>
            <p:nvPr/>
          </p:nvSpPr>
          <p:spPr>
            <a:xfrm>
              <a:off x="3128133" y="2017449"/>
              <a:ext cx="315872" cy="315872"/>
            </a:xfrm>
            <a:prstGeom prst="rect">
              <a:avLst/>
            </a:prstGeom>
            <a:solidFill>
              <a:srgbClr val="70AD47"/>
            </a:solidFill>
            <a:ln w="12700" cap="flat" cmpd="sng" algn="ctr">
              <a:solidFill>
                <a:srgbClr val="70AD47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9" name="矩形 148"/>
            <p:cNvSpPr/>
            <p:nvPr/>
          </p:nvSpPr>
          <p:spPr>
            <a:xfrm>
              <a:off x="3550822" y="2017449"/>
              <a:ext cx="315872" cy="315872"/>
            </a:xfrm>
            <a:prstGeom prst="rect">
              <a:avLst/>
            </a:prstGeom>
            <a:solidFill>
              <a:srgbClr val="70AD47"/>
            </a:solidFill>
            <a:ln w="12700" cap="flat" cmpd="sng" algn="ctr">
              <a:solidFill>
                <a:srgbClr val="70AD47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0" name="矩形 149"/>
            <p:cNvSpPr/>
            <p:nvPr/>
          </p:nvSpPr>
          <p:spPr>
            <a:xfrm>
              <a:off x="3973511" y="2017449"/>
              <a:ext cx="315872" cy="315872"/>
            </a:xfrm>
            <a:prstGeom prst="rect">
              <a:avLst/>
            </a:prstGeom>
            <a:solidFill>
              <a:srgbClr val="70AD47"/>
            </a:solidFill>
            <a:ln w="12700" cap="flat" cmpd="sng" algn="ctr">
              <a:solidFill>
                <a:srgbClr val="70AD47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矩形 150"/>
            <p:cNvSpPr/>
            <p:nvPr/>
          </p:nvSpPr>
          <p:spPr>
            <a:xfrm>
              <a:off x="4396200" y="2017449"/>
              <a:ext cx="315872" cy="315872"/>
            </a:xfrm>
            <a:prstGeom prst="rect">
              <a:avLst/>
            </a:prstGeom>
            <a:solidFill>
              <a:srgbClr val="70AD47"/>
            </a:solidFill>
            <a:ln w="12700" cap="flat" cmpd="sng" algn="ctr">
              <a:solidFill>
                <a:srgbClr val="70AD47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2" name="右箭头 151"/>
          <p:cNvSpPr/>
          <p:nvPr/>
        </p:nvSpPr>
        <p:spPr>
          <a:xfrm rot="16200000">
            <a:off x="1864986" y="3082563"/>
            <a:ext cx="320231" cy="263801"/>
          </a:xfrm>
          <a:prstGeom prst="rightArrow">
            <a:avLst>
              <a:gd name="adj1" fmla="val 28540"/>
              <a:gd name="adj2" fmla="val 772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文本框 152"/>
          <p:cNvSpPr txBox="1"/>
          <p:nvPr/>
        </p:nvSpPr>
        <p:spPr>
          <a:xfrm>
            <a:off x="654607" y="1842362"/>
            <a:ext cx="3239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L</a:t>
            </a:r>
            <a:r>
              <a:rPr lang="en-US" altLang="zh-CN" sz="2000" b="1" dirty="0" smtClean="0"/>
              <a:t>ocal Gradient Accumulation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文本框 153"/>
              <p:cNvSpPr txBox="1"/>
              <p:nvPr/>
            </p:nvSpPr>
            <p:spPr>
              <a:xfrm>
                <a:off x="654607" y="2206354"/>
                <a:ext cx="28756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𝑃𝑎𝑟𝑎𝑚𝑒𝑡𝑒𝑟</m:t>
                      </m:r>
                      <m:r>
                        <a:rPr kumimoji="0" lang="en-US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0" lang="en-US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𝑆𝑒𝑟𝑣𝑒𝑟</m:t>
                      </m:r>
                    </m:oMath>
                  </m:oMathPara>
                </a14:m>
                <a:endPara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92D05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54" name="文本框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607" y="2206354"/>
                <a:ext cx="2875605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5" name="直接箭头连接符 154"/>
          <p:cNvCxnSpPr/>
          <p:nvPr/>
        </p:nvCxnSpPr>
        <p:spPr>
          <a:xfrm flipV="1">
            <a:off x="4524846" y="3517734"/>
            <a:ext cx="686176" cy="779003"/>
          </a:xfrm>
          <a:prstGeom prst="straightConnector1">
            <a:avLst/>
          </a:prstGeom>
          <a:noFill/>
          <a:ln w="3810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6" name="直接箭头连接符 155"/>
          <p:cNvCxnSpPr/>
          <p:nvPr/>
        </p:nvCxnSpPr>
        <p:spPr>
          <a:xfrm>
            <a:off x="4524846" y="4296737"/>
            <a:ext cx="873316" cy="0"/>
          </a:xfrm>
          <a:prstGeom prst="straightConnector1">
            <a:avLst/>
          </a:prstGeom>
          <a:noFill/>
          <a:ln w="38100" cap="flat" cmpd="sng" algn="ctr">
            <a:solidFill>
              <a:srgbClr val="ED7D31">
                <a:lumMod val="60000"/>
                <a:lumOff val="40000"/>
              </a:srgbClr>
            </a:solidFill>
            <a:prstDash val="sysDot"/>
            <a:miter lim="800000"/>
            <a:tailEnd type="triangle"/>
          </a:ln>
          <a:effectLst/>
        </p:spPr>
      </p:cxnSp>
      <p:cxnSp>
        <p:nvCxnSpPr>
          <p:cNvPr id="157" name="直接箭头连接符 156"/>
          <p:cNvCxnSpPr/>
          <p:nvPr/>
        </p:nvCxnSpPr>
        <p:spPr>
          <a:xfrm flipV="1">
            <a:off x="4524846" y="3613686"/>
            <a:ext cx="1401238" cy="683051"/>
          </a:xfrm>
          <a:prstGeom prst="straightConnector1">
            <a:avLst/>
          </a:prstGeom>
          <a:noFill/>
          <a:ln w="38100" cap="flat" cmpd="sng" algn="ctr">
            <a:solidFill>
              <a:srgbClr val="70AD47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8" name="直接箭头连接符 157"/>
          <p:cNvCxnSpPr/>
          <p:nvPr/>
        </p:nvCxnSpPr>
        <p:spPr>
          <a:xfrm flipV="1">
            <a:off x="5914700" y="3162182"/>
            <a:ext cx="942615" cy="459490"/>
          </a:xfrm>
          <a:prstGeom prst="straightConnector1">
            <a:avLst/>
          </a:prstGeom>
          <a:noFill/>
          <a:ln w="38100" cap="flat" cmpd="sng" algn="ctr">
            <a:solidFill>
              <a:srgbClr val="ED7D31">
                <a:lumMod val="60000"/>
                <a:lumOff val="40000"/>
              </a:srgbClr>
            </a:solidFill>
            <a:prstDash val="sysDot"/>
            <a:miter lim="800000"/>
            <a:tailEnd type="triangle"/>
          </a:ln>
          <a:effectLst/>
        </p:spPr>
      </p:cxnSp>
      <p:cxnSp>
        <p:nvCxnSpPr>
          <p:cNvPr id="159" name="直接箭头连接符 158"/>
          <p:cNvCxnSpPr/>
          <p:nvPr/>
        </p:nvCxnSpPr>
        <p:spPr>
          <a:xfrm flipV="1">
            <a:off x="5914700" y="2842669"/>
            <a:ext cx="686176" cy="779003"/>
          </a:xfrm>
          <a:prstGeom prst="straightConnector1">
            <a:avLst/>
          </a:prstGeom>
          <a:noFill/>
          <a:ln w="38100" cap="flat" cmpd="sng" algn="ctr">
            <a:solidFill>
              <a:srgbClr val="5B9BD5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160" name="直接箭头连接符 159"/>
          <p:cNvCxnSpPr/>
          <p:nvPr/>
        </p:nvCxnSpPr>
        <p:spPr>
          <a:xfrm flipV="1">
            <a:off x="5914700" y="2653987"/>
            <a:ext cx="1251908" cy="967684"/>
          </a:xfrm>
          <a:prstGeom prst="straightConnector1">
            <a:avLst/>
          </a:prstGeom>
          <a:noFill/>
          <a:ln w="38100" cap="flat" cmpd="sng" algn="ctr">
            <a:solidFill>
              <a:srgbClr val="70AD47"/>
            </a:solidFill>
            <a:prstDash val="solid"/>
            <a:miter lim="800000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文本框 165"/>
              <p:cNvSpPr txBox="1"/>
              <p:nvPr/>
            </p:nvSpPr>
            <p:spPr>
              <a:xfrm>
                <a:off x="4430080" y="3558993"/>
                <a:ext cx="605999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5B9BD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8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5B9BD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5B9BD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5B9BD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5B9BD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66" name="文本框 1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080" y="3558993"/>
                <a:ext cx="605999" cy="38151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文本框 167"/>
              <p:cNvSpPr txBox="1"/>
              <p:nvPr/>
            </p:nvSpPr>
            <p:spPr>
              <a:xfrm>
                <a:off x="5219690" y="3831453"/>
                <a:ext cx="824200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92D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92D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kumimoji="0" lang="en-US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92D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kumimoji="0" lang="en-US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92D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0" lang="en-US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92D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0" lang="en-US" altLang="zh-CN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92D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68" name="文本框 1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9690" y="3831453"/>
                <a:ext cx="824200" cy="38151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文本框 168"/>
              <p:cNvSpPr txBox="1"/>
              <p:nvPr/>
            </p:nvSpPr>
            <p:spPr>
              <a:xfrm>
                <a:off x="6173257" y="3398307"/>
                <a:ext cx="96744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D3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D3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D3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D3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D3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D3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D3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69" name="文本框 1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3257" y="3398307"/>
                <a:ext cx="967444" cy="38151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文本框 171"/>
              <p:cNvSpPr txBox="1"/>
              <p:nvPr/>
            </p:nvSpPr>
            <p:spPr>
              <a:xfrm>
                <a:off x="6839335" y="2794806"/>
                <a:ext cx="82740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92D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92D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kumimoji="0" lang="en-US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92D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kumimoji="0" lang="en-US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92D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0" lang="en-US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92D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0" lang="en-US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92D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0" lang="en-US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92D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72" name="文本框 1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9335" y="2794806"/>
                <a:ext cx="827406" cy="38151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3" name="文本框 172"/>
          <p:cNvSpPr txBox="1"/>
          <p:nvPr/>
        </p:nvSpPr>
        <p:spPr>
          <a:xfrm>
            <a:off x="4671807" y="1842362"/>
            <a:ext cx="27009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Momentum Correction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文本框 176"/>
              <p:cNvSpPr txBox="1"/>
              <p:nvPr/>
            </p:nvSpPr>
            <p:spPr>
              <a:xfrm>
                <a:off x="4517954" y="4281503"/>
                <a:ext cx="1187055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D3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D3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D3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D3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D3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D3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D3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D3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77" name="文本框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7954" y="4281503"/>
                <a:ext cx="1187055" cy="38151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文本框 177"/>
              <p:cNvSpPr txBox="1"/>
              <p:nvPr/>
            </p:nvSpPr>
            <p:spPr>
              <a:xfrm>
                <a:off x="5589211" y="2857726"/>
                <a:ext cx="82561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5B9BD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8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5B9BD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5B9BD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5B9BD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5B9BD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5B9BD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78" name="文本框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9211" y="2857726"/>
                <a:ext cx="825611" cy="38151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9" name="文本框 178"/>
          <p:cNvSpPr txBox="1"/>
          <p:nvPr/>
        </p:nvSpPr>
        <p:spPr>
          <a:xfrm>
            <a:off x="4664860" y="4788247"/>
            <a:ext cx="2630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Local Gradient Clipping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文本框 179"/>
              <p:cNvSpPr txBox="1"/>
              <p:nvPr/>
            </p:nvSpPr>
            <p:spPr>
              <a:xfrm>
                <a:off x="4482007" y="5364649"/>
                <a:ext cx="3085525" cy="4725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𝑡h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−1/2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0" name="文本框 1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007" y="5364649"/>
                <a:ext cx="3085525" cy="472502"/>
              </a:xfrm>
              <a:prstGeom prst="rect">
                <a:avLst/>
              </a:prstGeom>
              <a:blipFill>
                <a:blip r:embed="rId20"/>
                <a:stretch>
                  <a:fillRect l="-1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1" name="文本框 180"/>
          <p:cNvSpPr txBox="1"/>
          <p:nvPr/>
        </p:nvSpPr>
        <p:spPr>
          <a:xfrm>
            <a:off x="8424060" y="1813516"/>
            <a:ext cx="3128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Momentum Factor Masking</a:t>
            </a:r>
            <a:endParaRPr lang="en-US" sz="2000" b="1" dirty="0"/>
          </a:p>
        </p:txBody>
      </p:sp>
      <p:cxnSp>
        <p:nvCxnSpPr>
          <p:cNvPr id="182" name="直接箭头连接符 181"/>
          <p:cNvCxnSpPr/>
          <p:nvPr/>
        </p:nvCxnSpPr>
        <p:spPr>
          <a:xfrm flipV="1">
            <a:off x="8336448" y="3547806"/>
            <a:ext cx="686176" cy="779003"/>
          </a:xfrm>
          <a:prstGeom prst="straightConnector1">
            <a:avLst/>
          </a:prstGeom>
          <a:noFill/>
          <a:ln w="3810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83" name="直接箭头连接符 182"/>
          <p:cNvCxnSpPr/>
          <p:nvPr/>
        </p:nvCxnSpPr>
        <p:spPr>
          <a:xfrm>
            <a:off x="8336448" y="4326809"/>
            <a:ext cx="873316" cy="0"/>
          </a:xfrm>
          <a:prstGeom prst="straightConnector1">
            <a:avLst/>
          </a:prstGeom>
          <a:noFill/>
          <a:ln w="38100" cap="flat" cmpd="sng" algn="ctr">
            <a:solidFill>
              <a:srgbClr val="ED7D31">
                <a:lumMod val="60000"/>
                <a:lumOff val="40000"/>
              </a:srgbClr>
            </a:solidFill>
            <a:prstDash val="sysDot"/>
            <a:miter lim="800000"/>
            <a:tailEnd type="triangle"/>
          </a:ln>
          <a:effectLst/>
        </p:spPr>
      </p:cxnSp>
      <p:cxnSp>
        <p:nvCxnSpPr>
          <p:cNvPr id="184" name="直接箭头连接符 183"/>
          <p:cNvCxnSpPr/>
          <p:nvPr/>
        </p:nvCxnSpPr>
        <p:spPr>
          <a:xfrm flipV="1">
            <a:off x="8336448" y="3643758"/>
            <a:ext cx="1401238" cy="683051"/>
          </a:xfrm>
          <a:prstGeom prst="straightConnector1">
            <a:avLst/>
          </a:prstGeom>
          <a:noFill/>
          <a:ln w="38100" cap="flat" cmpd="sng" algn="ctr">
            <a:solidFill>
              <a:srgbClr val="70AD47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85" name="直接箭头连接符 184"/>
          <p:cNvCxnSpPr/>
          <p:nvPr/>
        </p:nvCxnSpPr>
        <p:spPr>
          <a:xfrm flipV="1">
            <a:off x="9726302" y="2817457"/>
            <a:ext cx="388024" cy="834288"/>
          </a:xfrm>
          <a:prstGeom prst="straightConnector1">
            <a:avLst/>
          </a:prstGeom>
          <a:noFill/>
          <a:ln w="38100" cap="flat" cmpd="sng" algn="ctr">
            <a:solidFill>
              <a:srgbClr val="5B9BD5"/>
            </a:solidFill>
            <a:prstDash val="sysDash"/>
            <a:miter lim="800000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文本框 185"/>
              <p:cNvSpPr txBox="1"/>
              <p:nvPr/>
            </p:nvSpPr>
            <p:spPr>
              <a:xfrm>
                <a:off x="8241682" y="3589065"/>
                <a:ext cx="605999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5B9BD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8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5B9BD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5B9BD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5B9BD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5B9BD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86" name="文本框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82" y="3589065"/>
                <a:ext cx="605999" cy="38151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文本框 186"/>
              <p:cNvSpPr txBox="1"/>
              <p:nvPr/>
            </p:nvSpPr>
            <p:spPr>
              <a:xfrm>
                <a:off x="9031292" y="3861525"/>
                <a:ext cx="824200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92D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92D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kumimoji="0" lang="en-US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92D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kumimoji="0" lang="en-US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92D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0" lang="en-US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92D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0" lang="en-US" altLang="zh-CN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92D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87" name="文本框 1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1292" y="3861525"/>
                <a:ext cx="824200" cy="38151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文本框 187"/>
              <p:cNvSpPr txBox="1"/>
              <p:nvPr/>
            </p:nvSpPr>
            <p:spPr>
              <a:xfrm>
                <a:off x="8443156" y="4341589"/>
                <a:ext cx="1187055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D3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D3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D3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D3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D3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D3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D3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D3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88" name="文本框 1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156" y="4341589"/>
                <a:ext cx="1187055" cy="38151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文本框 188"/>
              <p:cNvSpPr txBox="1"/>
              <p:nvPr/>
            </p:nvSpPr>
            <p:spPr>
              <a:xfrm>
                <a:off x="9130683" y="2947105"/>
                <a:ext cx="82561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5B9BD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8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5B9BD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5B9BD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5B9BD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5B9BD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5B9BD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89" name="文本框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683" y="2947105"/>
                <a:ext cx="825611" cy="38151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0" name="文本框 189"/>
          <p:cNvSpPr txBox="1"/>
          <p:nvPr/>
        </p:nvSpPr>
        <p:spPr>
          <a:xfrm>
            <a:off x="9864160" y="3806156"/>
            <a:ext cx="87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cxnSp>
        <p:nvCxnSpPr>
          <p:cNvPr id="191" name="直接箭头连接符 190"/>
          <p:cNvCxnSpPr/>
          <p:nvPr/>
        </p:nvCxnSpPr>
        <p:spPr>
          <a:xfrm flipV="1">
            <a:off x="9719841" y="2821140"/>
            <a:ext cx="394485" cy="843380"/>
          </a:xfrm>
          <a:prstGeom prst="straightConnector1">
            <a:avLst/>
          </a:prstGeom>
          <a:noFill/>
          <a:ln w="38100" cap="flat" cmpd="sng" algn="ctr">
            <a:solidFill>
              <a:srgbClr val="70AD47"/>
            </a:solidFill>
            <a:prstDash val="solid"/>
            <a:miter lim="800000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文本框 191"/>
              <p:cNvSpPr txBox="1"/>
              <p:nvPr/>
            </p:nvSpPr>
            <p:spPr>
              <a:xfrm>
                <a:off x="9268535" y="2666729"/>
                <a:ext cx="82740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92D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92D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kumimoji="0" lang="en-US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92D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kumimoji="0" lang="en-US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92D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0" lang="en-US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92D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0" lang="en-US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92D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0" lang="en-US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92D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92" name="文本框 1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8535" y="2666729"/>
                <a:ext cx="827406" cy="38151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1" name="文本框 220"/>
          <p:cNvSpPr txBox="1"/>
          <p:nvPr/>
        </p:nvSpPr>
        <p:spPr>
          <a:xfrm>
            <a:off x="8588211" y="4788247"/>
            <a:ext cx="2094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Warm-up Training</a:t>
            </a:r>
            <a:endParaRPr lang="en-US" sz="2000" b="1" dirty="0"/>
          </a:p>
        </p:txBody>
      </p:sp>
      <p:cxnSp>
        <p:nvCxnSpPr>
          <p:cNvPr id="222" name="直接箭头连接符 221"/>
          <p:cNvCxnSpPr/>
          <p:nvPr/>
        </p:nvCxnSpPr>
        <p:spPr>
          <a:xfrm>
            <a:off x="9081940" y="6153106"/>
            <a:ext cx="15089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箭头连接符 222"/>
          <p:cNvCxnSpPr/>
          <p:nvPr/>
        </p:nvCxnSpPr>
        <p:spPr>
          <a:xfrm flipV="1">
            <a:off x="9081940" y="5188357"/>
            <a:ext cx="0" cy="964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弧形 223"/>
          <p:cNvSpPr/>
          <p:nvPr/>
        </p:nvSpPr>
        <p:spPr>
          <a:xfrm>
            <a:off x="9081939" y="5453860"/>
            <a:ext cx="2396419" cy="1463118"/>
          </a:xfrm>
          <a:prstGeom prst="arc">
            <a:avLst>
              <a:gd name="adj1" fmla="val 10930534"/>
              <a:gd name="adj2" fmla="val 16424125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文本框 224"/>
          <p:cNvSpPr txBox="1"/>
          <p:nvPr/>
        </p:nvSpPr>
        <p:spPr>
          <a:xfrm>
            <a:off x="10587695" y="6054416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Epoch</a:t>
            </a:r>
            <a:endParaRPr lang="en-US" sz="1400" dirty="0"/>
          </a:p>
        </p:txBody>
      </p:sp>
      <p:sp>
        <p:nvSpPr>
          <p:cNvPr id="226" name="文本框 225"/>
          <p:cNvSpPr txBox="1"/>
          <p:nvPr/>
        </p:nvSpPr>
        <p:spPr>
          <a:xfrm>
            <a:off x="8346962" y="5189875"/>
            <a:ext cx="7618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Sparsity</a:t>
            </a:r>
            <a:endParaRPr lang="en-US" sz="1400" dirty="0"/>
          </a:p>
        </p:txBody>
      </p:sp>
      <p:sp>
        <p:nvSpPr>
          <p:cNvPr id="227" name="文本框 226"/>
          <p:cNvSpPr txBox="1"/>
          <p:nvPr/>
        </p:nvSpPr>
        <p:spPr>
          <a:xfrm>
            <a:off x="7362549" y="2477056"/>
            <a:ext cx="87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cxnSp>
        <p:nvCxnSpPr>
          <p:cNvPr id="228" name="直接箭头连接符 227"/>
          <p:cNvCxnSpPr/>
          <p:nvPr/>
        </p:nvCxnSpPr>
        <p:spPr>
          <a:xfrm>
            <a:off x="10114326" y="2853786"/>
            <a:ext cx="309218" cy="220940"/>
          </a:xfrm>
          <a:prstGeom prst="straightConnector1">
            <a:avLst/>
          </a:prstGeom>
          <a:noFill/>
          <a:ln w="3810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文本框 253"/>
              <p:cNvSpPr txBox="1"/>
              <p:nvPr/>
            </p:nvSpPr>
            <p:spPr>
              <a:xfrm>
                <a:off x="10349747" y="2923306"/>
                <a:ext cx="82561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5B9BD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8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5B9BD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5B9BD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5B9BD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5B9BD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5B9BD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54" name="文本框 2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9747" y="2923306"/>
                <a:ext cx="825611" cy="38151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0" name="直接箭头连接符 279"/>
          <p:cNvCxnSpPr/>
          <p:nvPr/>
        </p:nvCxnSpPr>
        <p:spPr>
          <a:xfrm flipV="1">
            <a:off x="10099247" y="2360054"/>
            <a:ext cx="199922" cy="471451"/>
          </a:xfrm>
          <a:prstGeom prst="straightConnector1">
            <a:avLst/>
          </a:prstGeom>
          <a:noFill/>
          <a:ln w="38100" cap="flat" cmpd="sng" algn="ctr">
            <a:solidFill>
              <a:srgbClr val="ED7D31">
                <a:lumMod val="60000"/>
                <a:lumOff val="40000"/>
              </a:srgbClr>
            </a:solidFill>
            <a:prstDash val="sysDot"/>
            <a:miter lim="800000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1" name="文本框 280"/>
              <p:cNvSpPr txBox="1"/>
              <p:nvPr/>
            </p:nvSpPr>
            <p:spPr>
              <a:xfrm>
                <a:off x="10222535" y="2097614"/>
                <a:ext cx="1187055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D3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D3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D3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D3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D3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D3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D3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D3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81" name="文本框 2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2535" y="2097614"/>
                <a:ext cx="1187055" cy="38151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2" name="直接箭头连接符 281"/>
          <p:cNvCxnSpPr>
            <a:stCxn id="192" idx="3"/>
          </p:cNvCxnSpPr>
          <p:nvPr/>
        </p:nvCxnSpPr>
        <p:spPr>
          <a:xfrm flipV="1">
            <a:off x="10095941" y="2629986"/>
            <a:ext cx="428244" cy="227501"/>
          </a:xfrm>
          <a:prstGeom prst="straightConnector1">
            <a:avLst/>
          </a:prstGeom>
          <a:noFill/>
          <a:ln w="38100" cap="flat" cmpd="sng" algn="ctr">
            <a:solidFill>
              <a:srgbClr val="70AD47"/>
            </a:solidFill>
            <a:prstDash val="solid"/>
            <a:miter lim="800000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3" name="文本框 282"/>
              <p:cNvSpPr txBox="1"/>
              <p:nvPr/>
            </p:nvSpPr>
            <p:spPr>
              <a:xfrm>
                <a:off x="10453335" y="2541791"/>
                <a:ext cx="82740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92D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92D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kumimoji="0" lang="en-US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92D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kumimoji="0" lang="en-US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92D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0" lang="en-US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92D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0" lang="en-US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92D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0" lang="en-US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92D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83" name="文本框 2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3335" y="2541791"/>
                <a:ext cx="827406" cy="38151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4" name="表格 28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9913533"/>
                  </p:ext>
                </p:extLst>
              </p:nvPr>
            </p:nvGraphicFramePr>
            <p:xfrm>
              <a:off x="359943" y="2826175"/>
              <a:ext cx="5729468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4294">
                      <a:extLst>
                        <a:ext uri="{9D8B030D-6E8A-4147-A177-3AD203B41FA5}">
                          <a16:colId xmlns:a16="http://schemas.microsoft.com/office/drawing/2014/main" val="4264747919"/>
                        </a:ext>
                      </a:extLst>
                    </a:gridCol>
                    <a:gridCol w="1026625">
                      <a:extLst>
                        <a:ext uri="{9D8B030D-6E8A-4147-A177-3AD203B41FA5}">
                          <a16:colId xmlns:a16="http://schemas.microsoft.com/office/drawing/2014/main" val="3395191881"/>
                        </a:ext>
                      </a:extLst>
                    </a:gridCol>
                    <a:gridCol w="1018540">
                      <a:extLst>
                        <a:ext uri="{9D8B030D-6E8A-4147-A177-3AD203B41FA5}">
                          <a16:colId xmlns:a16="http://schemas.microsoft.com/office/drawing/2014/main" val="3681649832"/>
                        </a:ext>
                      </a:extLst>
                    </a:gridCol>
                    <a:gridCol w="1035219">
                      <a:extLst>
                        <a:ext uri="{9D8B030D-6E8A-4147-A177-3AD203B41FA5}">
                          <a16:colId xmlns:a16="http://schemas.microsoft.com/office/drawing/2014/main" val="2842999785"/>
                        </a:ext>
                      </a:extLst>
                    </a:gridCol>
                    <a:gridCol w="1284790">
                      <a:extLst>
                        <a:ext uri="{9D8B030D-6E8A-4147-A177-3AD203B41FA5}">
                          <a16:colId xmlns:a16="http://schemas.microsoft.com/office/drawing/2014/main" val="3820256987"/>
                        </a:ext>
                      </a:extLst>
                    </a:gridCol>
                  </a:tblGrid>
                  <a:tr h="3886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Training Method</a:t>
                          </a:r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91440" marB="9144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Top-1 Accuracy</a:t>
                          </a:r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91440" marB="9144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Top-5</a:t>
                          </a:r>
                          <a:r>
                            <a:rPr lang="en-US" sz="14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Accuracy</a:t>
                          </a:r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91440" marB="9144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Gradient</a:t>
                          </a:r>
                          <a:r>
                            <a:rPr lang="en-US" sz="14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Size</a:t>
                          </a:r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91440" marB="9144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Compression Ratio</a:t>
                          </a:r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91440" marB="91440" anchor="ctr"/>
                    </a:tc>
                    <a:extLst>
                      <a:ext uri="{0D108BD9-81ED-4DB2-BD59-A6C34878D82A}">
                        <a16:rowId xmlns:a16="http://schemas.microsoft.com/office/drawing/2014/main" val="2806362337"/>
                      </a:ext>
                    </a:extLst>
                  </a:tr>
                  <a:tr h="388677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Baseline</a:t>
                          </a:r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91440" marB="9144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58.17%</a:t>
                          </a:r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91440" marB="9144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80.19%</a:t>
                          </a:r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91440" marB="9144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232.56 MB</a:t>
                          </a:r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91440" marB="9144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91440" marB="91440" anchor="ctr"/>
                    </a:tc>
                    <a:extLst>
                      <a:ext uri="{0D108BD9-81ED-4DB2-BD59-A6C34878D82A}">
                        <a16:rowId xmlns:a16="http://schemas.microsoft.com/office/drawing/2014/main" val="149278934"/>
                      </a:ext>
                    </a:extLst>
                  </a:tr>
                  <a:tr h="597965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TernGrad</a:t>
                          </a:r>
                          <a:r>
                            <a:rPr lang="en-US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[2]</a:t>
                          </a:r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91440" marB="9144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57.28%</a:t>
                          </a:r>
                        </a:p>
                        <a:p>
                          <a:pPr algn="ctr"/>
                          <a:r>
                            <a:rPr lang="en-US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(-0.89%)</a:t>
                          </a:r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91440" marB="9144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80.23%</a:t>
                          </a:r>
                        </a:p>
                        <a:p>
                          <a:pPr algn="ctr"/>
                          <a:r>
                            <a:rPr lang="en-US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(+0.04%)</a:t>
                          </a:r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91440" marB="9144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29.18 MB</a:t>
                          </a:r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91440" marB="9144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3889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91440" marB="91440" anchor="ctr"/>
                    </a:tc>
                    <a:extLst>
                      <a:ext uri="{0D108BD9-81ED-4DB2-BD59-A6C34878D82A}">
                        <a16:rowId xmlns:a16="http://schemas.microsoft.com/office/drawing/2014/main" val="206436617"/>
                      </a:ext>
                    </a:extLst>
                  </a:tr>
                  <a:tr h="597965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Ours</a:t>
                          </a:r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91440" marB="9144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58.20%</a:t>
                          </a:r>
                        </a:p>
                        <a:p>
                          <a:pPr algn="ctr"/>
                          <a:r>
                            <a:rPr lang="en-US" sz="1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(+0.03%)</a:t>
                          </a:r>
                          <a:endParaRPr lang="en-US" sz="1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91440" marB="9144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80.20%</a:t>
                          </a:r>
                        </a:p>
                        <a:p>
                          <a:pPr algn="ctr"/>
                          <a:r>
                            <a:rPr lang="en-US" sz="1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(+0.01%)</a:t>
                          </a:r>
                          <a:endParaRPr lang="en-US" sz="1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91440" marB="9144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0.39 MB</a:t>
                          </a:r>
                          <a:endParaRPr lang="en-US" sz="1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91440" marB="9144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3889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597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endParaRPr lang="en-US" sz="1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91440" marB="91440" anchor="ctr"/>
                    </a:tc>
                    <a:extLst>
                      <a:ext uri="{0D108BD9-81ED-4DB2-BD59-A6C34878D82A}">
                        <a16:rowId xmlns:a16="http://schemas.microsoft.com/office/drawing/2014/main" val="24427748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4" name="表格 28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9913533"/>
                  </p:ext>
                </p:extLst>
              </p:nvPr>
            </p:nvGraphicFramePr>
            <p:xfrm>
              <a:off x="359943" y="2826175"/>
              <a:ext cx="5729468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4294">
                      <a:extLst>
                        <a:ext uri="{9D8B030D-6E8A-4147-A177-3AD203B41FA5}">
                          <a16:colId xmlns:a16="http://schemas.microsoft.com/office/drawing/2014/main" val="4264747919"/>
                        </a:ext>
                      </a:extLst>
                    </a:gridCol>
                    <a:gridCol w="1026625">
                      <a:extLst>
                        <a:ext uri="{9D8B030D-6E8A-4147-A177-3AD203B41FA5}">
                          <a16:colId xmlns:a16="http://schemas.microsoft.com/office/drawing/2014/main" val="3395191881"/>
                        </a:ext>
                      </a:extLst>
                    </a:gridCol>
                    <a:gridCol w="1018540">
                      <a:extLst>
                        <a:ext uri="{9D8B030D-6E8A-4147-A177-3AD203B41FA5}">
                          <a16:colId xmlns:a16="http://schemas.microsoft.com/office/drawing/2014/main" val="3681649832"/>
                        </a:ext>
                      </a:extLst>
                    </a:gridCol>
                    <a:gridCol w="1035219">
                      <a:extLst>
                        <a:ext uri="{9D8B030D-6E8A-4147-A177-3AD203B41FA5}">
                          <a16:colId xmlns:a16="http://schemas.microsoft.com/office/drawing/2014/main" val="2842999785"/>
                        </a:ext>
                      </a:extLst>
                    </a:gridCol>
                    <a:gridCol w="1284790">
                      <a:extLst>
                        <a:ext uri="{9D8B030D-6E8A-4147-A177-3AD203B41FA5}">
                          <a16:colId xmlns:a16="http://schemas.microsoft.com/office/drawing/2014/main" val="3820256987"/>
                        </a:ext>
                      </a:extLst>
                    </a:gridCol>
                  </a:tblGrid>
                  <a:tr h="609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Training Method</a:t>
                          </a:r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91440" marB="9144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Top-1 Accuracy</a:t>
                          </a:r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91440" marB="9144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Top-5</a:t>
                          </a:r>
                          <a:r>
                            <a:rPr lang="en-US" sz="14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Accuracy</a:t>
                          </a:r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91440" marB="9144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Gradient</a:t>
                          </a:r>
                          <a:r>
                            <a:rPr lang="en-US" sz="14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Size</a:t>
                          </a:r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91440" marB="9144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Compression Ratio</a:t>
                          </a:r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91440" marB="91440" anchor="ctr"/>
                    </a:tc>
                    <a:extLst>
                      <a:ext uri="{0D108BD9-81ED-4DB2-BD59-A6C34878D82A}">
                        <a16:rowId xmlns:a16="http://schemas.microsoft.com/office/drawing/2014/main" val="280636233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Baseline</a:t>
                          </a:r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91440" marB="9144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58.17%</a:t>
                          </a:r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91440" marB="9144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80.19%</a:t>
                          </a:r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91440" marB="9144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232.56 MB</a:t>
                          </a:r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91440" marB="9144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91440" marB="91440" anchor="ctr">
                        <a:blipFill>
                          <a:blip r:embed="rId29"/>
                          <a:stretch>
                            <a:fillRect l="-345972" t="-155385" r="-2370" b="-31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9278934"/>
                      </a:ext>
                    </a:extLst>
                  </a:tr>
                  <a:tr h="6096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TernGrad</a:t>
                          </a:r>
                          <a:r>
                            <a:rPr lang="en-US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[2]</a:t>
                          </a:r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91440" marB="9144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57.28%</a:t>
                          </a:r>
                        </a:p>
                        <a:p>
                          <a:pPr algn="ctr"/>
                          <a:r>
                            <a:rPr lang="en-US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(-0.89%)</a:t>
                          </a:r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91440" marB="9144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80.23%</a:t>
                          </a:r>
                        </a:p>
                        <a:p>
                          <a:pPr algn="ctr"/>
                          <a:r>
                            <a:rPr lang="en-US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(+0.04%)</a:t>
                          </a:r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91440" marB="9144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29.18 MB</a:t>
                          </a:r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91440" marB="9144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91440" marB="91440" anchor="ctr">
                        <a:blipFill>
                          <a:blip r:embed="rId29"/>
                          <a:stretch>
                            <a:fillRect l="-345972" t="-164356" r="-2370" b="-1019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436617"/>
                      </a:ext>
                    </a:extLst>
                  </a:tr>
                  <a:tr h="6096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Ours</a:t>
                          </a:r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91440" marB="9144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58.20%</a:t>
                          </a:r>
                        </a:p>
                        <a:p>
                          <a:pPr algn="ctr"/>
                          <a:r>
                            <a:rPr lang="en-US" sz="1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(+0.03%)</a:t>
                          </a:r>
                          <a:endParaRPr lang="en-US" sz="1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91440" marB="9144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80.20%</a:t>
                          </a:r>
                        </a:p>
                        <a:p>
                          <a:pPr algn="ctr"/>
                          <a:r>
                            <a:rPr lang="en-US" sz="1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(+0.01%)</a:t>
                          </a:r>
                          <a:endParaRPr lang="en-US" sz="1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91440" marB="9144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0.39 MB</a:t>
                          </a:r>
                          <a:endParaRPr lang="en-US" sz="1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91440" marB="9144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91440" marB="91440" anchor="ctr">
                        <a:blipFill>
                          <a:blip r:embed="rId29"/>
                          <a:stretch>
                            <a:fillRect l="-345972" t="-267000" r="-2370" b="-3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277481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85" name="Text Placeholder 3"/>
          <p:cNvSpPr txBox="1">
            <a:spLocks/>
          </p:cNvSpPr>
          <p:nvPr/>
        </p:nvSpPr>
        <p:spPr>
          <a:xfrm>
            <a:off x="1317691" y="2364518"/>
            <a:ext cx="3813972" cy="461657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marL="0" indent="0" algn="ctr" defTabSz="4388900" rtl="0" eaLnBrk="1" latinLnBrk="0" hangingPunct="1">
              <a:spcBef>
                <a:spcPct val="20000"/>
              </a:spcBef>
              <a:buFont typeface="Arial" pitchFamily="34" charset="0"/>
              <a:buNone/>
              <a:defRPr sz="3700" b="1" u="sng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5982" indent="-1371531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1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5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0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694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39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3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282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u="none" dirty="0" smtClean="0"/>
              <a:t>Table 1: </a:t>
            </a:r>
            <a:r>
              <a:rPr lang="en-US" sz="1800" u="none" dirty="0" err="1" smtClean="0"/>
              <a:t>AlexNet</a:t>
            </a:r>
            <a:r>
              <a:rPr lang="en-US" sz="1800" u="none" dirty="0" smtClean="0"/>
              <a:t> on ImageNet Dataset</a:t>
            </a:r>
            <a:endParaRPr lang="en-US" sz="1800" u="none" dirty="0"/>
          </a:p>
        </p:txBody>
      </p:sp>
      <p:graphicFrame>
        <p:nvGraphicFramePr>
          <p:cNvPr id="286" name="对象 2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78450"/>
              </p:ext>
            </p:extLst>
          </p:nvPr>
        </p:nvGraphicFramePr>
        <p:xfrm>
          <a:off x="6695441" y="2178130"/>
          <a:ext cx="5046558" cy="37849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Acrobat Document" r:id="rId30" imgW="5486400" imgH="4114800" progId="AcroExch.Document.DC">
                  <p:embed/>
                </p:oleObj>
              </mc:Choice>
              <mc:Fallback>
                <p:oleObj name="Acrobat Document" r:id="rId30" imgW="5486400" imgH="4114800" progId="AcroExch.Document.DC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6695441" y="2178130"/>
                        <a:ext cx="5046558" cy="37849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" name="Text Placeholder 3"/>
          <p:cNvSpPr txBox="1">
            <a:spLocks/>
          </p:cNvSpPr>
          <p:nvPr/>
        </p:nvSpPr>
        <p:spPr>
          <a:xfrm>
            <a:off x="1203656" y="2364518"/>
            <a:ext cx="4055217" cy="461657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marL="0" indent="0" algn="ctr" defTabSz="4388900" rtl="0" eaLnBrk="1" latinLnBrk="0" hangingPunct="1">
              <a:spcBef>
                <a:spcPct val="20000"/>
              </a:spcBef>
              <a:buFont typeface="Arial" pitchFamily="34" charset="0"/>
              <a:buNone/>
              <a:defRPr sz="3700" b="1" u="sng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5982" indent="-1371531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1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5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0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694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39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3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282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u="none" dirty="0" smtClean="0"/>
              <a:t>Table 2: ResNet-50 on ImageNet Dataset</a:t>
            </a:r>
            <a:endParaRPr lang="en-US" sz="1800" u="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8" name="表格 28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2388514"/>
                  </p:ext>
                </p:extLst>
              </p:nvPr>
            </p:nvGraphicFramePr>
            <p:xfrm>
              <a:off x="366531" y="2826175"/>
              <a:ext cx="5729468" cy="18171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4294">
                      <a:extLst>
                        <a:ext uri="{9D8B030D-6E8A-4147-A177-3AD203B41FA5}">
                          <a16:colId xmlns:a16="http://schemas.microsoft.com/office/drawing/2014/main" val="2761228648"/>
                        </a:ext>
                      </a:extLst>
                    </a:gridCol>
                    <a:gridCol w="1026625">
                      <a:extLst>
                        <a:ext uri="{9D8B030D-6E8A-4147-A177-3AD203B41FA5}">
                          <a16:colId xmlns:a16="http://schemas.microsoft.com/office/drawing/2014/main" val="2040916693"/>
                        </a:ext>
                      </a:extLst>
                    </a:gridCol>
                    <a:gridCol w="1018540">
                      <a:extLst>
                        <a:ext uri="{9D8B030D-6E8A-4147-A177-3AD203B41FA5}">
                          <a16:colId xmlns:a16="http://schemas.microsoft.com/office/drawing/2014/main" val="2922802289"/>
                        </a:ext>
                      </a:extLst>
                    </a:gridCol>
                    <a:gridCol w="1035219">
                      <a:extLst>
                        <a:ext uri="{9D8B030D-6E8A-4147-A177-3AD203B41FA5}">
                          <a16:colId xmlns:a16="http://schemas.microsoft.com/office/drawing/2014/main" val="2129897067"/>
                        </a:ext>
                      </a:extLst>
                    </a:gridCol>
                    <a:gridCol w="1284790">
                      <a:extLst>
                        <a:ext uri="{9D8B030D-6E8A-4147-A177-3AD203B41FA5}">
                          <a16:colId xmlns:a16="http://schemas.microsoft.com/office/drawing/2014/main" val="763314942"/>
                        </a:ext>
                      </a:extLst>
                    </a:gridCol>
                  </a:tblGrid>
                  <a:tr h="59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Training Method</a:t>
                          </a:r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91440" marB="9144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Top-1 Accuracy</a:t>
                          </a:r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91440" marB="9144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Top-5</a:t>
                          </a:r>
                          <a:r>
                            <a:rPr lang="en-US" sz="14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Accuracy</a:t>
                          </a:r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91440" marB="9144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Gradient</a:t>
                          </a:r>
                          <a:r>
                            <a:rPr lang="en-US" sz="14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Size</a:t>
                          </a:r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91440" marB="9144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Compression Ratio</a:t>
                          </a:r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91440" marB="91440" anchor="ctr"/>
                    </a:tc>
                    <a:extLst>
                      <a:ext uri="{0D108BD9-81ED-4DB2-BD59-A6C34878D82A}">
                        <a16:rowId xmlns:a16="http://schemas.microsoft.com/office/drawing/2014/main" val="825613"/>
                      </a:ext>
                    </a:extLst>
                  </a:tr>
                  <a:tr h="597965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Baseline</a:t>
                          </a:r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91440" marB="9144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75.96</a:t>
                          </a:r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91440" marB="9144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92.91</a:t>
                          </a:r>
                          <a:r>
                            <a:rPr lang="en-US" altLang="zh-CN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%</a:t>
                          </a:r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91440" marB="9144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97.49 MB</a:t>
                          </a:r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91440" marB="9144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3889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91440" marB="91440" anchor="ctr"/>
                    </a:tc>
                    <a:extLst>
                      <a:ext uri="{0D108BD9-81ED-4DB2-BD59-A6C34878D82A}">
                        <a16:rowId xmlns:a16="http://schemas.microsoft.com/office/drawing/2014/main" val="3575849890"/>
                      </a:ext>
                    </a:extLst>
                  </a:tr>
                  <a:tr h="597965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Deep Gradient Compression</a:t>
                          </a:r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91440" marB="9144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76.15</a:t>
                          </a:r>
                        </a:p>
                        <a:p>
                          <a:pPr algn="ctr"/>
                          <a:r>
                            <a:rPr lang="en-US" sz="1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(+0.19%)</a:t>
                          </a:r>
                          <a:endParaRPr lang="en-US" sz="1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91440" marB="9144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92.97%</a:t>
                          </a:r>
                        </a:p>
                        <a:p>
                          <a:pPr algn="ctr"/>
                          <a:r>
                            <a:rPr lang="en-US" sz="1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(+0.06%)</a:t>
                          </a:r>
                          <a:endParaRPr lang="en-US" sz="1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91440" marB="9144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0.35 MB</a:t>
                          </a:r>
                          <a:endParaRPr lang="en-US" sz="1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91440" marB="9144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3889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277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endParaRPr lang="en-US" sz="1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91440" marB="91440" anchor="ctr"/>
                    </a:tc>
                    <a:extLst>
                      <a:ext uri="{0D108BD9-81ED-4DB2-BD59-A6C34878D82A}">
                        <a16:rowId xmlns:a16="http://schemas.microsoft.com/office/drawing/2014/main" val="2734380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8" name="表格 28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2388514"/>
                  </p:ext>
                </p:extLst>
              </p:nvPr>
            </p:nvGraphicFramePr>
            <p:xfrm>
              <a:off x="366531" y="2826175"/>
              <a:ext cx="5729468" cy="18171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4294">
                      <a:extLst>
                        <a:ext uri="{9D8B030D-6E8A-4147-A177-3AD203B41FA5}">
                          <a16:colId xmlns:a16="http://schemas.microsoft.com/office/drawing/2014/main" val="2761228648"/>
                        </a:ext>
                      </a:extLst>
                    </a:gridCol>
                    <a:gridCol w="1026625">
                      <a:extLst>
                        <a:ext uri="{9D8B030D-6E8A-4147-A177-3AD203B41FA5}">
                          <a16:colId xmlns:a16="http://schemas.microsoft.com/office/drawing/2014/main" val="2040916693"/>
                        </a:ext>
                      </a:extLst>
                    </a:gridCol>
                    <a:gridCol w="1018540">
                      <a:extLst>
                        <a:ext uri="{9D8B030D-6E8A-4147-A177-3AD203B41FA5}">
                          <a16:colId xmlns:a16="http://schemas.microsoft.com/office/drawing/2014/main" val="2922802289"/>
                        </a:ext>
                      </a:extLst>
                    </a:gridCol>
                    <a:gridCol w="1035219">
                      <a:extLst>
                        <a:ext uri="{9D8B030D-6E8A-4147-A177-3AD203B41FA5}">
                          <a16:colId xmlns:a16="http://schemas.microsoft.com/office/drawing/2014/main" val="2129897067"/>
                        </a:ext>
                      </a:extLst>
                    </a:gridCol>
                    <a:gridCol w="1284790">
                      <a:extLst>
                        <a:ext uri="{9D8B030D-6E8A-4147-A177-3AD203B41FA5}">
                          <a16:colId xmlns:a16="http://schemas.microsoft.com/office/drawing/2014/main" val="763314942"/>
                        </a:ext>
                      </a:extLst>
                    </a:gridCol>
                  </a:tblGrid>
                  <a:tr h="609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Training Method</a:t>
                          </a:r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91440" marB="9144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Top-1 Accuracy</a:t>
                          </a:r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91440" marB="9144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Top-5</a:t>
                          </a:r>
                          <a:r>
                            <a:rPr lang="en-US" sz="14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Accuracy</a:t>
                          </a:r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91440" marB="9144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Gradient</a:t>
                          </a:r>
                          <a:r>
                            <a:rPr lang="en-US" sz="14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Size</a:t>
                          </a:r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91440" marB="9144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Compression Ratio</a:t>
                          </a:r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91440" marB="91440" anchor="ctr"/>
                    </a:tc>
                    <a:extLst>
                      <a:ext uri="{0D108BD9-81ED-4DB2-BD59-A6C34878D82A}">
                        <a16:rowId xmlns:a16="http://schemas.microsoft.com/office/drawing/2014/main" val="825613"/>
                      </a:ext>
                    </a:extLst>
                  </a:tr>
                  <a:tr h="597965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Baseline</a:t>
                          </a:r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91440" marB="9144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75.96</a:t>
                          </a:r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91440" marB="9144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92.91</a:t>
                          </a:r>
                          <a:r>
                            <a:rPr lang="en-US" altLang="zh-CN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%</a:t>
                          </a:r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91440" marB="9144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97.49 MB</a:t>
                          </a:r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91440" marB="9144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91440" marB="91440" anchor="ctr">
                        <a:blipFill>
                          <a:blip r:embed="rId32"/>
                          <a:stretch>
                            <a:fillRect l="-345972" t="-102020" r="-2370" b="-1040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5849890"/>
                      </a:ext>
                    </a:extLst>
                  </a:tr>
                  <a:tr h="6096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Deep Gradient Compression</a:t>
                          </a:r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91440" marB="9144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76.15</a:t>
                          </a:r>
                        </a:p>
                        <a:p>
                          <a:pPr algn="ctr"/>
                          <a:r>
                            <a:rPr lang="en-US" sz="1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(+0.19%)</a:t>
                          </a:r>
                          <a:endParaRPr lang="en-US" sz="1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91440" marB="9144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92.97%</a:t>
                          </a:r>
                        </a:p>
                        <a:p>
                          <a:pPr algn="ctr"/>
                          <a:r>
                            <a:rPr lang="en-US" sz="1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(+0.06%)</a:t>
                          </a:r>
                          <a:endParaRPr lang="en-US" sz="1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91440" marB="9144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0.35 MB</a:t>
                          </a:r>
                          <a:endParaRPr lang="en-US" sz="1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91440" marB="9144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91440" marB="91440" anchor="ctr">
                        <a:blipFill>
                          <a:blip r:embed="rId32"/>
                          <a:stretch>
                            <a:fillRect l="-345972" t="-200000" r="-2370" b="-3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3802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6919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2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2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2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"/>
                            </p:stCondLst>
                            <p:childTnLst>
                              <p:par>
                                <p:cTn id="7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2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00"/>
                            </p:stCondLst>
                            <p:childTnLst>
                              <p:par>
                                <p:cTn id="7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2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4" dur="1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"/>
                            </p:stCondLst>
                            <p:childTnLst>
                              <p:par>
                                <p:cTn id="92" presetID="22" presetClass="exit" presetSubtype="1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3" dur="1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1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50"/>
                            </p:stCondLst>
                            <p:childTnLst>
                              <p:par>
                                <p:cTn id="99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0" dur="1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1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50"/>
                            </p:stCondLst>
                            <p:childTnLst>
                              <p:par>
                                <p:cTn id="106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7" dur="1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1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650"/>
                            </p:stCondLst>
                            <p:childTnLst>
                              <p:par>
                                <p:cTn id="113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2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2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2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2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2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2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200"/>
                            </p:stCondLst>
                            <p:childTnLst>
                              <p:par>
                                <p:cTn id="1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2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2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2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2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2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2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400"/>
                            </p:stCondLst>
                            <p:childTnLst>
                              <p:par>
                                <p:cTn id="1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2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2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2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2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2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2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2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2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200"/>
                            </p:stCondLst>
                            <p:childTnLst>
                              <p:par>
                                <p:cTn id="1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400"/>
                            </p:stCondLst>
                            <p:childTnLst>
                              <p:par>
                                <p:cTn id="2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2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2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0" dur="2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3" dur="2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600"/>
                            </p:stCondLst>
                            <p:childTnLst>
                              <p:par>
                                <p:cTn id="2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7" dur="2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2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2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6" dur="2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2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2" dur="2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200"/>
                            </p:stCondLst>
                            <p:childTnLst>
                              <p:par>
                                <p:cTn id="2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6" dur="2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13" grpId="1" animBg="1"/>
      <p:bldP spid="114" grpId="0" animBg="1"/>
      <p:bldP spid="114" grpId="1" animBg="1"/>
      <p:bldP spid="115" grpId="0" animBg="1"/>
      <p:bldP spid="115" grpId="1" animBg="1"/>
      <p:bldP spid="118" grpId="0" animBg="1"/>
      <p:bldP spid="118" grpId="1" animBg="1"/>
      <p:bldP spid="118" grpId="2" animBg="1"/>
      <p:bldP spid="118" grpId="3" animBg="1"/>
      <p:bldP spid="121" grpId="0" animBg="1"/>
      <p:bldP spid="121" grpId="1" animBg="1"/>
      <p:bldP spid="121" grpId="2" animBg="1"/>
      <p:bldP spid="121" grpId="3" animBg="1"/>
      <p:bldP spid="122" grpId="0" animBg="1"/>
      <p:bldP spid="122" grpId="1" animBg="1"/>
      <p:bldP spid="122" grpId="2" animBg="1"/>
      <p:bldP spid="123" grpId="0" animBg="1"/>
      <p:bldP spid="123" grpId="1" animBg="1"/>
      <p:bldP spid="123" grpId="2" animBg="1"/>
      <p:bldP spid="124" grpId="0"/>
      <p:bldP spid="124" grpId="1"/>
      <p:bldP spid="124" grpId="2"/>
      <p:bldP spid="134" grpId="0"/>
      <p:bldP spid="134" grpId="1"/>
      <p:bldP spid="134" grpId="2"/>
      <p:bldP spid="136" grpId="0"/>
      <p:bldP spid="136" grpId="1"/>
      <p:bldP spid="136" grpId="2"/>
      <p:bldP spid="137" grpId="0"/>
      <p:bldP spid="137" grpId="1"/>
      <p:bldP spid="137" grpId="2"/>
      <p:bldP spid="141" grpId="0"/>
      <p:bldP spid="141" grpId="1"/>
      <p:bldP spid="145" grpId="0"/>
      <p:bldP spid="145" grpId="1"/>
      <p:bldP spid="152" grpId="0" animBg="1"/>
      <p:bldP spid="152" grpId="1" animBg="1"/>
      <p:bldP spid="152" grpId="2" animBg="1"/>
      <p:bldP spid="153" grpId="0"/>
      <p:bldP spid="153" grpId="1"/>
      <p:bldP spid="154" grpId="0"/>
      <p:bldP spid="154" grpId="1"/>
      <p:bldP spid="166" grpId="0"/>
      <p:bldP spid="166" grpId="1"/>
      <p:bldP spid="168" grpId="0"/>
      <p:bldP spid="168" grpId="1"/>
      <p:bldP spid="169" grpId="0"/>
      <p:bldP spid="169" grpId="1"/>
      <p:bldP spid="172" grpId="0"/>
      <p:bldP spid="172" grpId="1"/>
      <p:bldP spid="173" grpId="0"/>
      <p:bldP spid="173" grpId="1"/>
      <p:bldP spid="177" grpId="0"/>
      <p:bldP spid="177" grpId="1"/>
      <p:bldP spid="178" grpId="0"/>
      <p:bldP spid="178" grpId="1"/>
      <p:bldP spid="179" grpId="0"/>
      <p:bldP spid="179" grpId="1"/>
      <p:bldP spid="180" grpId="0"/>
      <p:bldP spid="180" grpId="1"/>
      <p:bldP spid="181" grpId="0"/>
      <p:bldP spid="181" grpId="1"/>
      <p:bldP spid="186" grpId="0"/>
      <p:bldP spid="186" grpId="1"/>
      <p:bldP spid="187" grpId="0"/>
      <p:bldP spid="187" grpId="1"/>
      <p:bldP spid="188" grpId="0"/>
      <p:bldP spid="188" grpId="1"/>
      <p:bldP spid="189" grpId="0"/>
      <p:bldP spid="189" grpId="1"/>
      <p:bldP spid="190" grpId="0"/>
      <p:bldP spid="190" grpId="1"/>
      <p:bldP spid="192" grpId="0"/>
      <p:bldP spid="192" grpId="1"/>
      <p:bldP spid="221" grpId="0"/>
      <p:bldP spid="221" grpId="1"/>
      <p:bldP spid="224" grpId="0" animBg="1"/>
      <p:bldP spid="224" grpId="1" animBg="1"/>
      <p:bldP spid="225" grpId="0"/>
      <p:bldP spid="225" grpId="1"/>
      <p:bldP spid="226" grpId="0"/>
      <p:bldP spid="226" grpId="1"/>
      <p:bldP spid="227" grpId="0"/>
      <p:bldP spid="227" grpId="1"/>
      <p:bldP spid="254" grpId="0"/>
      <p:bldP spid="254" grpId="1"/>
      <p:bldP spid="281" grpId="0"/>
      <p:bldP spid="281" grpId="1"/>
      <p:bldP spid="283" grpId="0"/>
      <p:bldP spid="283" grpId="1"/>
      <p:bldP spid="285" grpId="0"/>
      <p:bldP spid="285" grpId="1"/>
      <p:bldP spid="287" grpId="0"/>
    </p:bldLst>
  </p:timing>
</p:sld>
</file>

<file path=ppt/theme/theme1.xml><?xml version="1.0" encoding="utf-8"?>
<a:theme xmlns:a="http://schemas.openxmlformats.org/drawingml/2006/main" name="回顾">
  <a:themeElements>
    <a:clrScheme name="回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138</TotalTime>
  <Words>357</Words>
  <Application>Microsoft Office PowerPoint</Application>
  <PresentationFormat>宽屏</PresentationFormat>
  <Paragraphs>108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等线</vt:lpstr>
      <vt:lpstr>宋体</vt:lpstr>
      <vt:lpstr>Arial</vt:lpstr>
      <vt:lpstr>Calibri</vt:lpstr>
      <vt:lpstr>Calibri Light</vt:lpstr>
      <vt:lpstr>Cambria Math</vt:lpstr>
      <vt:lpstr>Times New Roman</vt:lpstr>
      <vt:lpstr>回顾</vt:lpstr>
      <vt:lpstr>Acrobat Document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Xavier Lin</dc:creator>
  <cp:lastModifiedBy>Xavier Lin</cp:lastModifiedBy>
  <cp:revision>102</cp:revision>
  <dcterms:created xsi:type="dcterms:W3CDTF">2017-12-04T05:51:24Z</dcterms:created>
  <dcterms:modified xsi:type="dcterms:W3CDTF">2017-12-04T15:19:29Z</dcterms:modified>
</cp:coreProperties>
</file>