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99" r:id="rId3"/>
    <p:sldId id="332" r:id="rId4"/>
    <p:sldId id="301" r:id="rId5"/>
    <p:sldId id="302" r:id="rId6"/>
    <p:sldId id="303" r:id="rId7"/>
    <p:sldId id="342" r:id="rId8"/>
    <p:sldId id="295" r:id="rId9"/>
    <p:sldId id="333" r:id="rId10"/>
    <p:sldId id="334" r:id="rId11"/>
    <p:sldId id="356" r:id="rId12"/>
    <p:sldId id="311" r:id="rId13"/>
    <p:sldId id="336" r:id="rId14"/>
    <p:sldId id="335" r:id="rId15"/>
    <p:sldId id="312" r:id="rId16"/>
    <p:sldId id="339" r:id="rId17"/>
    <p:sldId id="308" r:id="rId18"/>
    <p:sldId id="297" r:id="rId19"/>
    <p:sldId id="345" r:id="rId20"/>
    <p:sldId id="347" r:id="rId21"/>
    <p:sldId id="346" r:id="rId22"/>
    <p:sldId id="348" r:id="rId23"/>
    <p:sldId id="351" r:id="rId24"/>
    <p:sldId id="352" r:id="rId25"/>
    <p:sldId id="349" r:id="rId26"/>
    <p:sldId id="353" r:id="rId27"/>
    <p:sldId id="305" r:id="rId28"/>
    <p:sldId id="357" r:id="rId29"/>
    <p:sldId id="320" r:id="rId30"/>
    <p:sldId id="324" r:id="rId31"/>
    <p:sldId id="337" r:id="rId32"/>
    <p:sldId id="321" r:id="rId33"/>
    <p:sldId id="322" r:id="rId34"/>
    <p:sldId id="325" r:id="rId35"/>
    <p:sldId id="344" r:id="rId36"/>
    <p:sldId id="343" r:id="rId37"/>
    <p:sldId id="338" r:id="rId38"/>
    <p:sldId id="291" r:id="rId39"/>
    <p:sldId id="354" r:id="rId4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5"/>
    <p:restoredTop sz="80016"/>
  </p:normalViewPr>
  <p:slideViewPr>
    <p:cSldViewPr snapToGrid="0" snapToObjects="1">
      <p:cViewPr>
        <p:scale>
          <a:sx n="75" d="100"/>
          <a:sy n="75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76FC-8551-C243-8166-A60B8352DD33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609C9-5DD2-9A4C-BF6B-27556EA58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3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5A16F-953B-6B45-A01C-187DF6446EE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8C936-60D7-DB41-A0FC-9AFD62DD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DAWNBench</a:t>
            </a:r>
            <a:endParaRPr lang="en-US" dirty="0" smtClean="0"/>
          </a:p>
          <a:p>
            <a:r>
              <a:rPr lang="en-US" dirty="0" smtClean="0"/>
              <a:t>An</a:t>
            </a:r>
            <a:r>
              <a:rPr lang="en-US" baseline="0" dirty="0" smtClean="0"/>
              <a:t> End-to-End Deep Learning Benchmark and Competition</a:t>
            </a:r>
          </a:p>
          <a:p>
            <a:r>
              <a:rPr lang="en-US" baseline="0" dirty="0" smtClean="0"/>
              <a:t>that focuses on time and cost to achieve state-of-the-art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C5746-481A-D948-AA2C-97ED6F6EDC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7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On the other side, there are benchmarks that focus on throughput, where throughput is normally defined as examples / seconds when processing a single mini-batch of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These benchmarks have had a huge impact on deep learning so far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38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On the other side, there are benchmarks that focus on throughput, where throughput is normally defined as examples / seconds when processing a single mini-batch of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These benchmarks have had a huge impact on deep learning so far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91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configuration in soundtrack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Make line nice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5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Add website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6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 recent years,</a:t>
            </a:r>
            <a:r>
              <a:rPr lang="en-US" baseline="0" dirty="0" smtClean="0"/>
              <a:t> we have seen an explosion in interest deep learning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as a result, we have also seen massive growth in computational demands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Fortunately,</a:t>
            </a:r>
            <a:r>
              <a:rPr lang="en-US" baseline="0" dirty="0" smtClean="0"/>
              <a:t> there have been a number of novel </a:t>
            </a:r>
            <a:r>
              <a:rPr lang="en-US" baseline="0" dirty="0" err="1" smtClean="0"/>
              <a:t>innvoations</a:t>
            </a:r>
            <a:r>
              <a:rPr lang="en-US" baseline="0" dirty="0" smtClean="0"/>
              <a:t> t</a:t>
            </a:r>
            <a:r>
              <a:rPr lang="en-US" dirty="0" smtClean="0"/>
              <a:t>o</a:t>
            </a:r>
            <a:r>
              <a:rPr lang="en-US" baseline="0" dirty="0" smtClean="0"/>
              <a:t> address these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 smtClean="0"/>
              <a:t>growing computational demands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Including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That aim to make</a:t>
            </a:r>
            <a:r>
              <a:rPr lang="en-US" baseline="0" dirty="0" smtClean="0"/>
              <a:t> designing and training deep learning models faster and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Such</a:t>
            </a:r>
            <a:r>
              <a:rPr lang="en-US" baseline="0" dirty="0" smtClean="0"/>
              <a:t> as choice of optimizer to make more efficient use of data and architecture choices to provide regularization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asynchronous and synchronous training</a:t>
            </a:r>
          </a:p>
          <a:p>
            <a:r>
              <a:rPr lang="en-US" dirty="0" smtClean="0"/>
              <a:t>As well as reduced communication and shared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</a:t>
            </a:r>
            <a:r>
              <a:rPr lang="en-US" baseline="0" dirty="0" smtClean="0"/>
              <a:t> advances in hardware from existing technologies like CPUs and GPUs to new architectures like Google’s TPU</a:t>
            </a:r>
            <a:endParaRPr lang="en-US" dirty="0" smtClean="0"/>
          </a:p>
          <a:p>
            <a:r>
              <a:rPr lang="en-US" dirty="0" smtClean="0"/>
              <a:t>- This represents a tremendous</a:t>
            </a:r>
            <a:r>
              <a:rPr lang="en-US" baseline="0" dirty="0" smtClean="0"/>
              <a:t> effort from the community to reduced the cost both in terms of time and money to create state-of-the-art deep learning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3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represents a tremendous</a:t>
            </a:r>
            <a:r>
              <a:rPr lang="en-US" baseline="0" dirty="0" smtClean="0"/>
              <a:t> effort from the community to reduced the cost in </a:t>
            </a:r>
            <a:r>
              <a:rPr lang="en-US" baseline="0" smtClean="0"/>
              <a:t>terms of both </a:t>
            </a:r>
            <a:r>
              <a:rPr lang="en-US" baseline="0" dirty="0" smtClean="0"/>
              <a:t>time and money to create state-of-the-art deep learning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67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Number of existing</a:t>
            </a:r>
            <a:r>
              <a:rPr lang="en-US" baseline="0" dirty="0" smtClean="0"/>
              <a:t> </a:t>
            </a:r>
            <a:r>
              <a:rPr lang="en-US" baseline="0" dirty="0" smtClean="0"/>
              <a:t>benchmarks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On </a:t>
            </a:r>
            <a:r>
              <a:rPr lang="en-US" baseline="0" dirty="0" smtClean="0"/>
              <a:t>one side there are benchmarks that focus on </a:t>
            </a:r>
            <a:r>
              <a:rPr lang="en-US" baseline="0" dirty="0" smtClean="0"/>
              <a:t>accuracy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8C936-60D7-DB41-A0FC-9AFD62DD7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4584-20B7-EA48-806A-E1D33F0F0731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B345-3F82-C946-B8BA-C19B8826E42D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6B6A-B8E8-7145-B7DF-F4B942BB01A8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6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2D5-5270-3945-B890-4BA2DA543039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423-2970-9D43-9C51-E2A3BC9F57C5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B8CB-6EC5-434B-9411-4790776BCB12}" type="datetime1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DB13-C147-8B41-BE63-CA7F6FC75F8C}" type="datetime1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0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FB35-E588-3A46-8EE5-81206F7D5992}" type="datetime1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8DD2-AE8C-864F-BB82-DCB40752C0FF}" type="datetime1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D8B1-3D98-7B40-BD26-C2C1740ED9B7}" type="datetime1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BA7-942C-204D-B822-191B3A652124}" type="datetime1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2F25-7A1B-8848-9C19-4ADF16922292}" type="datetime1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64F5-C013-BA42-80BB-EDB89A05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60400" y="-389467"/>
            <a:ext cx="13309600" cy="4351867"/>
          </a:xfrm>
          <a:prstGeom prst="rect">
            <a:avLst/>
          </a:prstGeom>
          <a:solidFill>
            <a:srgbClr val="8E12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05278" y="1240077"/>
            <a:ext cx="7381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DAWNBench</a:t>
            </a:r>
            <a:endParaRPr lang="en-US" sz="9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3483" y="2661223"/>
            <a:ext cx="97450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 End-to-End Deep Learning </a:t>
            </a: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Benchmark and Competition</a:t>
            </a:r>
            <a:b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28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4151065"/>
            <a:ext cx="11353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Cody Coleman</a:t>
            </a:r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en-US" sz="2400" dirty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Deepak </a:t>
            </a:r>
            <a:r>
              <a:rPr lang="en-US" sz="2400" dirty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Narayanan, Daniel Kang, Tian </a:t>
            </a:r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Zhao, Jian Zhang,</a:t>
            </a:r>
          </a:p>
          <a:p>
            <a:pPr algn="ctr"/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Luigi </a:t>
            </a:r>
            <a:r>
              <a:rPr lang="en-US" sz="2400" dirty="0" err="1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Nardi</a:t>
            </a:r>
            <a:r>
              <a:rPr lang="en-US" sz="2400" dirty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, Peter </a:t>
            </a:r>
            <a:r>
              <a:rPr lang="en-US" sz="2400" dirty="0" err="1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Bailis</a:t>
            </a:r>
            <a:r>
              <a:rPr lang="en-US" sz="2400" dirty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2400" dirty="0" err="1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Kunle</a:t>
            </a:r>
            <a:r>
              <a:rPr lang="en-US" sz="2400" dirty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Olukotun</a:t>
            </a:r>
            <a:r>
              <a:rPr lang="en-US" sz="2400" dirty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, Chris </a:t>
            </a:r>
            <a:r>
              <a:rPr lang="en-US" sz="2400" dirty="0" err="1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Ré</a:t>
            </a:r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2400" dirty="0" err="1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Matei</a:t>
            </a:r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400" dirty="0" err="1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Zaharia</a:t>
            </a:r>
            <a:endParaRPr lang="en-US" sz="2400" dirty="0" smtClean="0">
              <a:solidFill>
                <a:srgbClr val="555555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Stanford University</a:t>
            </a:r>
          </a:p>
          <a:p>
            <a:pPr algn="ctr"/>
            <a:endParaRPr lang="en-US" sz="2400" dirty="0">
              <a:solidFill>
                <a:schemeClr val="bg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3200" b="1" u="sng" dirty="0" err="1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dawn.cs.stanford.edu</a:t>
            </a:r>
            <a:r>
              <a:rPr lang="en-US" sz="3200" b="1" u="sng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/benchmark</a:t>
            </a:r>
            <a:endParaRPr lang="en-US" sz="3200" b="1" u="sng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endParaRPr lang="en-US" sz="2800" dirty="0">
              <a:solidFill>
                <a:srgbClr val="555555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8188" y="1606997"/>
            <a:ext cx="3082895" cy="31700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2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Accuracy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ImageNet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CIFAR10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MS COCO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SQuAD</a:t>
            </a: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WMT Machine</a:t>
            </a:r>
            <a:b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Translation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7155" y="160699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Throughput (examples/second)</a:t>
            </a:r>
            <a:endParaRPr lang="en-US" sz="32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Baidu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DeepBench</a:t>
            </a: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Benchmarks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“Benchmarking state-of-the-art Deep Learning Software Tools”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jcjohnson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/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cnn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-benchmarks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err="1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oumith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/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convnet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-benchmarks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8188" y="484094"/>
            <a:ext cx="866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Many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xisting deep learning benchmarks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8188" y="1606997"/>
            <a:ext cx="3082895" cy="31700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2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Accuracy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ImageNet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CIFAR10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MS COCO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SQuAD</a:t>
            </a: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WMT Machine</a:t>
            </a:r>
            <a:b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Translation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7155" y="160699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Throughput (examples/second)</a:t>
            </a:r>
            <a:endParaRPr lang="en-US" sz="32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Baidu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DeepBench</a:t>
            </a: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Benchmarks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“Benchmarking state-of-the-art Deep Learning Software Tools”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jcjohnson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/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cnn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-benchmarks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err="1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oumith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/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convnet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-benchmarks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8188" y="484094"/>
            <a:ext cx="866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Many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xisting deep learning benchmarks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2185" y="5152070"/>
            <a:ext cx="5431615" cy="874110"/>
          </a:xfrm>
          <a:prstGeom prst="rect">
            <a:avLst/>
          </a:prstGeom>
          <a:solidFill>
            <a:srgbClr val="8E12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Not time to accuracy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18444"/>
            <a:ext cx="8458200" cy="45873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 ResNet56 CIFAR10 model on 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P100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machine with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512 GB of memory and 28 CPU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cores, using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1.2 compiled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from source with CUDA 8.0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CuDNN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5.1.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5318" y="2967318"/>
            <a:ext cx="6015317" cy="205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0635" y="896471"/>
            <a:ext cx="2250141" cy="412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E120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368800"/>
            <a:ext cx="9251576" cy="1160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1439333"/>
            <a:ext cx="5341968" cy="106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19706" y="484094"/>
            <a:ext cx="614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Example: batch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size affects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accuracy</a:t>
            </a:r>
            <a:endParaRPr lang="en-US" sz="28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18444"/>
            <a:ext cx="8458200" cy="45873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 ResNet56 CIFAR10 model on 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P100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machine with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512 GB of memory and 28 CPU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cores, using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1.2 compiled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from source with CUDA 8.0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CuDNN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5.1.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5318" y="2967318"/>
            <a:ext cx="6015317" cy="205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0635" y="896471"/>
            <a:ext cx="2250141" cy="412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E120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9706" y="484094"/>
            <a:ext cx="614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Example: batch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size affects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accuracy</a:t>
            </a:r>
            <a:endParaRPr lang="en-US" sz="28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18444"/>
            <a:ext cx="8458200" cy="45873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 ResNet56 CIFAR10 model on 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P100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machine with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512 GB of memory and 28 CPU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cores, using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1.2 compiled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from source with CUDA 8.0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CuDNN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5.1.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5318" y="2967318"/>
            <a:ext cx="6015317" cy="205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0635" y="896471"/>
            <a:ext cx="2250141" cy="412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E120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7169" y="3351841"/>
            <a:ext cx="5431615" cy="1350682"/>
          </a:xfrm>
          <a:prstGeom prst="rect">
            <a:avLst/>
          </a:prstGeom>
          <a:solidFill>
            <a:srgbClr val="8E12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A batch size of 32 achieves </a:t>
            </a:r>
          </a:p>
          <a:p>
            <a:pPr algn="ct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he highest accuracy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9706" y="484094"/>
            <a:ext cx="614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Example: batch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size affects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accuracy</a:t>
            </a:r>
            <a:endParaRPr lang="en-US" sz="28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18444"/>
            <a:ext cx="8458200" cy="45873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 ResNet56 CIFAR10 model on 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P100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machine with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512 GB of memory and 28 CPU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cores, using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1.2 compiled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from source with CUDA 8.0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CuDNN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5.1.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5318" y="2967318"/>
            <a:ext cx="6015317" cy="205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19706" y="484094"/>
            <a:ext cx="875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Example: batch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size affects accuracy and throughput</a:t>
            </a:r>
            <a:endParaRPr lang="en-US" sz="28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18444"/>
            <a:ext cx="8458200" cy="45873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 ResNet56 CIFAR10 model on 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P100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machine with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512 GB of memory and 28 CPU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cores, using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1.2 compiled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from source with CUDA 8.0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CuDNN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5.1.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5318" y="2967318"/>
            <a:ext cx="6015317" cy="205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7169" y="3351841"/>
            <a:ext cx="5431615" cy="1350682"/>
          </a:xfrm>
          <a:prstGeom prst="rect">
            <a:avLst/>
          </a:prstGeom>
          <a:solidFill>
            <a:srgbClr val="8E12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A batch size of 2048 achieves</a:t>
            </a:r>
          </a:p>
          <a:p>
            <a:pPr algn="ct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he highest throughput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9706" y="484094"/>
            <a:ext cx="875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Example: batch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size affects accuracy and throughput</a:t>
            </a:r>
            <a:endParaRPr lang="en-US" sz="28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18444"/>
            <a:ext cx="8458200" cy="45873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 ResNet56 CIFAR10 model on 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P100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machine with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512 GB of memory and 28 CPU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cores, using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1.2 compiled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from source with CUDA 8.0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CuDNN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5.1.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9706" y="484094"/>
            <a:ext cx="875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Example: batch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size affects accuracy and throughput</a:t>
            </a:r>
            <a:endParaRPr lang="en-US" sz="28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18444"/>
            <a:ext cx="8458200" cy="45873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 ResNet56 CIFAR10 model on 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P100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machine with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512 GB of memory and 28 CPU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cores, using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1.2 compiled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from source with CUDA 8.0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CuDNN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5.1.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6900" y="0"/>
            <a:ext cx="8458200" cy="915066"/>
          </a:xfrm>
          <a:prstGeom prst="rect">
            <a:avLst/>
          </a:prstGeom>
          <a:solidFill>
            <a:srgbClr val="8E12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A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batch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size of 256 represents a reasonable trade-off between convergence rate and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throughput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8188" y="484094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What if we combine optimizations?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4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8188" y="484094"/>
            <a:ext cx="1013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To address the growing computational demands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44" y="2305616"/>
            <a:ext cx="63205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1.25x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S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tochastic depth</a:t>
            </a:r>
          </a:p>
          <a:p>
            <a:r>
              <a:rPr lang="en-US" sz="28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3.1x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 Minimal effort backpropagation</a:t>
            </a:r>
          </a:p>
          <a:p>
            <a:r>
              <a:rPr lang="en-US" sz="28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3x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     Reduced precision</a:t>
            </a:r>
          </a:p>
          <a:p>
            <a:r>
              <a:rPr lang="en-US" sz="28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29x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   Accurate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large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minibatch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SGD</a:t>
            </a:r>
          </a:p>
          <a:p>
            <a:r>
              <a:rPr lang="en-US" sz="28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3x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V100 vs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P100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188" y="484094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What if we combine optimizations?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7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44" y="2305616"/>
            <a:ext cx="63205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1.25x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S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tochastic depth</a:t>
            </a:r>
          </a:p>
          <a:p>
            <a:r>
              <a:rPr lang="en-US" sz="28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3.1x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 Minimal effort backpropagation</a:t>
            </a:r>
          </a:p>
          <a:p>
            <a:r>
              <a:rPr lang="en-US" sz="28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3x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     Reduced precision</a:t>
            </a:r>
          </a:p>
          <a:p>
            <a:r>
              <a:rPr lang="en-US" sz="28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29x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   Accurate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large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minibatch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SGD</a:t>
            </a:r>
          </a:p>
          <a:p>
            <a:r>
              <a:rPr lang="en-US" sz="28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3x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    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V100 vs 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P100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083" y="5355512"/>
            <a:ext cx="1062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Does that give us a combined speed-up of </a:t>
            </a:r>
            <a:r>
              <a:rPr lang="en-US" sz="36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1011x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?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188" y="484094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What if we combine optimizations?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0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10534"/>
            <a:ext cx="10058400" cy="3567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ResNet110 on CIFAR10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PyTorch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where the baseline is on machine with a single K80 and a batch size of 128.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188" y="484094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What if we combine optimizations?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3333" y="1981200"/>
            <a:ext cx="2218267" cy="339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2641600"/>
            <a:ext cx="2192871" cy="273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41270" y="2652776"/>
            <a:ext cx="2683930" cy="272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10534"/>
            <a:ext cx="10058400" cy="3567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ResNet110 on CIFAR10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PyTorch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where the baseline is on machine with a single K80 and a batch size of 128.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188" y="484094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What if we combine optimizations?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0000" y="2641600"/>
            <a:ext cx="2091271" cy="273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41270" y="2652776"/>
            <a:ext cx="2683930" cy="272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10534"/>
            <a:ext cx="10058400" cy="3567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ResNet110 on CIFAR10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PyTorch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where the baseline is on machine with a single K80 and a batch size of 128.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188" y="484094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What if we combine optimizations?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41270" y="2652776"/>
            <a:ext cx="2683930" cy="2725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10534"/>
            <a:ext cx="10058400" cy="3567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ResNet110 on CIFAR10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PyTorch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where the baseline is on machine with a single K80 and a batch size of 128.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188" y="484094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What if we combine optimizations?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0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10534"/>
            <a:ext cx="10058400" cy="3567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00" y="552961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End-to-end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ResNet110 on CIFAR10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PyTorch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, where the baseline is on machine with a single K80 and a batch size of 128.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188" y="484094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What if we combine optimizations?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6900" y="5409574"/>
            <a:ext cx="8458200" cy="915066"/>
          </a:xfrm>
          <a:prstGeom prst="rect">
            <a:avLst/>
          </a:prstGeom>
          <a:solidFill>
            <a:srgbClr val="8E12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Optimizations interact in non-trivial ways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3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3" y="2063527"/>
            <a:ext cx="3884083" cy="27309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35907" y="2305614"/>
            <a:ext cx="7434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irst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benchmark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to measure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time and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cost</a:t>
            </a:r>
            <a:b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to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get a </a:t>
            </a:r>
            <a:r>
              <a:rPr lang="en-US" sz="2800">
                <a:latin typeface="Helvetica Neue" charset="0"/>
                <a:ea typeface="Helvetica Neue" charset="0"/>
                <a:cs typeface="Helvetica Neue" charset="0"/>
              </a:rPr>
              <a:t>state-of-the-art </a:t>
            </a:r>
            <a:r>
              <a:rPr lang="en-US" sz="2800" smtClean="0">
                <a:latin typeface="Helvetica Neue" charset="0"/>
                <a:ea typeface="Helvetica Neue" charset="0"/>
                <a:cs typeface="Helvetica Neue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6963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3" y="2063527"/>
            <a:ext cx="3884083" cy="27309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35907" y="2305614"/>
            <a:ext cx="74349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irst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benchmark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to measure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time and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cost</a:t>
            </a:r>
            <a:b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to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get a </a:t>
            </a:r>
            <a:r>
              <a:rPr lang="en-US" sz="2800">
                <a:latin typeface="Helvetica Neue" charset="0"/>
                <a:ea typeface="Helvetica Neue" charset="0"/>
                <a:cs typeface="Helvetica Neue" charset="0"/>
              </a:rPr>
              <a:t>state-of-the-art </a:t>
            </a:r>
            <a:r>
              <a:rPr lang="en-US" sz="2800" smtClean="0">
                <a:latin typeface="Helvetica Neue" charset="0"/>
                <a:ea typeface="Helvetica Neue" charset="0"/>
                <a:cs typeface="Helvetica Neue" charset="0"/>
              </a:rPr>
              <a:t>accuracy</a:t>
            </a:r>
            <a:br>
              <a:rPr lang="en-US" sz="280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Our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goal: measure end-to-end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throughput</a:t>
            </a:r>
            <a:b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subject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to accuracy</a:t>
            </a: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As an initial release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39767" y="1510441"/>
            <a:ext cx="3884668" cy="4465892"/>
          </a:xfrm>
          <a:prstGeom prst="rect">
            <a:avLst/>
          </a:prstGeom>
          <a:solidFill>
            <a:srgbClr val="8E120E"/>
          </a:solidFill>
          <a:ln>
            <a:solidFill>
              <a:srgbClr val="8E12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8188" y="484094"/>
            <a:ext cx="1013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To address the growing computational demands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2866" y="1443841"/>
            <a:ext cx="4463887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New software systems</a:t>
            </a:r>
            <a:endParaRPr lang="en-US" sz="28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Training algorithms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Communication methods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Hardware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067" y="2404559"/>
            <a:ext cx="415406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TensorFlow</a:t>
            </a:r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PyTorch</a:t>
            </a:r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CNTK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MXNet</a:t>
            </a:r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As an initial release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7513" y="1461299"/>
            <a:ext cx="41178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Tasks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Image classification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ImageNet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CIFAR10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99"/>
          <a:stretch/>
        </p:blipFill>
        <p:spPr>
          <a:xfrm>
            <a:off x="7495116" y="2995644"/>
            <a:ext cx="2715684" cy="1056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33" y="1769823"/>
            <a:ext cx="4504267" cy="10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As an initial release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7513" y="1461299"/>
            <a:ext cx="41178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Tasks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Image classification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ImageNet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CIFAR10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Question answering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SQuAD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99"/>
          <a:stretch/>
        </p:blipFill>
        <p:spPr>
          <a:xfrm>
            <a:off x="7495116" y="2995644"/>
            <a:ext cx="2715684" cy="1056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33" y="1769823"/>
            <a:ext cx="4504267" cy="10734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9"/>
          <a:stretch/>
        </p:blipFill>
        <p:spPr>
          <a:xfrm>
            <a:off x="6849533" y="4466844"/>
            <a:ext cx="4756796" cy="15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For each task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766" y="2958124"/>
            <a:ext cx="5617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Accuracy threshold</a:t>
            </a:r>
          </a:p>
          <a:p>
            <a:pPr algn="ctr"/>
            <a:r>
              <a:rPr lang="en-US" sz="32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32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lose to the state-of-the-art</a:t>
            </a:r>
            <a:endParaRPr lang="en-US" sz="3200" b="1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For each task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766" y="2958124"/>
            <a:ext cx="5617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Accuracy threshold</a:t>
            </a:r>
          </a:p>
          <a:p>
            <a:pPr algn="ctr"/>
            <a:r>
              <a:rPr lang="en-US" sz="32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32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lose to the state-of-the-art</a:t>
            </a:r>
            <a:endParaRPr lang="en-US" sz="3200" b="1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2777" y="1774338"/>
            <a:ext cx="39555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Metrics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Training time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cost (USD)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Inference latency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Inference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cost (USD)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39789" y="3818467"/>
            <a:ext cx="3301546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7352" y="1674679"/>
            <a:ext cx="101232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defRPr/>
            </a:pPr>
            <a:r>
              <a:rPr lang="en-US" sz="40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Deadline: </a:t>
            </a: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April 20</a:t>
            </a:r>
            <a:r>
              <a:rPr lang="en-US" sz="4000" baseline="30000" dirty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, 2018 at 11:59 PM PST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The Competition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7352" y="1674679"/>
            <a:ext cx="101232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defRPr/>
            </a:pPr>
            <a:r>
              <a:rPr lang="en-US" sz="40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Deadline: </a:t>
            </a: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April 20</a:t>
            </a:r>
            <a:r>
              <a:rPr lang="en-US" sz="4000" baseline="30000" dirty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, 2018 at 11:59 PM PST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4358" y="3050570"/>
            <a:ext cx="930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Decide the winners for each metric on each task</a:t>
            </a:r>
            <a:b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The Competition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7352" y="1674679"/>
            <a:ext cx="101232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defRPr/>
            </a:pPr>
            <a:r>
              <a:rPr lang="en-US" sz="40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Deadline: </a:t>
            </a: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April 20</a:t>
            </a:r>
            <a:r>
              <a:rPr lang="en-US" sz="4000" baseline="30000" dirty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, 2018 at 11:59 PM PST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4358" y="3050570"/>
            <a:ext cx="9989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Decide the winners for each metric on each task</a:t>
            </a:r>
            <a:b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Define the next set of tasks, thresholds, and metrics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The Competition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12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8370" y="2940084"/>
            <a:ext cx="8675260" cy="977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defRPr/>
            </a:pPr>
            <a:r>
              <a:rPr lang="en-US" sz="4400" u="sng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dawn.cs.stanford.edu</a:t>
            </a:r>
            <a:r>
              <a:rPr lang="en-US" sz="4400" u="sng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/benchmark</a:t>
            </a:r>
            <a:endParaRPr lang="en-US" sz="4400" u="sng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first </a:t>
            </a:r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step, with more to follow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767" y="2413500"/>
            <a:ext cx="96214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More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tasks (e.g. machine translation, video classification)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More metrics (e.g. sample complexity, energy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dawn.cs.stanford.edu</a:t>
            </a:r>
            <a:r>
              <a:rPr lang="en-US" dirty="0" smtClean="0"/>
              <a:t>/benchmark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4767" y="4316787"/>
            <a:ext cx="9531777" cy="73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defRPr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Join the discussion: </a:t>
            </a:r>
            <a:r>
              <a:rPr lang="en-US" sz="3200" u="sng" dirty="0" err="1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bit.ly</a:t>
            </a:r>
            <a:r>
              <a:rPr lang="en-US" sz="3200" u="sng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/</a:t>
            </a:r>
            <a:r>
              <a:rPr lang="en-US" sz="3200" u="sng" dirty="0" err="1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dawnbench</a:t>
            </a:r>
            <a:r>
              <a:rPr lang="en-US" sz="3200" u="sng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-community</a:t>
            </a:r>
            <a:endParaRPr lang="en-US" sz="3200" u="sng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1050" y="1303869"/>
            <a:ext cx="106299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Deep learning methods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are effective but computationally expensive, leading to a great deal of work to optimize their computational performance. Yet there is </a:t>
            </a:r>
            <a:r>
              <a:rPr lang="en-US" sz="28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no </a:t>
            </a:r>
            <a:r>
              <a:rPr lang="en-US" sz="28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standard evaluation criteria </a:t>
            </a:r>
            <a:r>
              <a:rPr lang="en-US" sz="28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for end-to-end </a:t>
            </a:r>
            <a:r>
              <a:rPr lang="en-US" sz="2800" b="1" dirty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training and </a:t>
            </a:r>
            <a:r>
              <a:rPr lang="en-US" sz="2800" b="1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inference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800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4767" y="389475"/>
            <a:ext cx="81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Conclusion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4767" y="3396749"/>
            <a:ext cx="2580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DAWNBench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8602" y="4118517"/>
            <a:ext cx="67440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End-to-End training and inference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Open to community submissions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Evolving tasks, thresholds, and metrics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883" y="3396749"/>
            <a:ext cx="1888067" cy="217599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9999" y="5503512"/>
            <a:ext cx="10592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defRPr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Join the competition: </a:t>
            </a:r>
            <a:r>
              <a:rPr lang="en-US" sz="3200" u="sng" dirty="0" err="1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dawn.cs.stanford.edu</a:t>
            </a:r>
            <a:r>
              <a:rPr lang="en-US" sz="3200" u="sng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/benchmark</a:t>
            </a:r>
            <a:endParaRPr lang="en-US" sz="3200" u="sng" dirty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4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39767" y="1510441"/>
            <a:ext cx="3884668" cy="4465892"/>
          </a:xfrm>
          <a:prstGeom prst="rect">
            <a:avLst/>
          </a:prstGeom>
          <a:solidFill>
            <a:srgbClr val="8E120E"/>
          </a:solidFill>
          <a:ln>
            <a:solidFill>
              <a:srgbClr val="8E12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2866" y="1443841"/>
            <a:ext cx="4463887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New software systems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decisions</a:t>
            </a:r>
            <a:endParaRPr lang="en-US" sz="2800" dirty="0" smtClean="0">
              <a:solidFill>
                <a:srgbClr val="8E120E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Communication methods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Hardware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067" y="2404559"/>
            <a:ext cx="415406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Adam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RMSprop</a:t>
            </a:r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Stochastic Depth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Batch normalization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8188" y="484094"/>
            <a:ext cx="1013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To address the growing computational demands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39767" y="1510441"/>
            <a:ext cx="3884668" cy="4465892"/>
          </a:xfrm>
          <a:prstGeom prst="rect">
            <a:avLst/>
          </a:prstGeom>
          <a:solidFill>
            <a:srgbClr val="8E120E"/>
          </a:solidFill>
          <a:ln>
            <a:solidFill>
              <a:srgbClr val="8E12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2866" y="1443841"/>
            <a:ext cx="4463887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New software systems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decisions</a:t>
            </a:r>
            <a:endParaRPr lang="en-US" sz="2800" dirty="0" smtClean="0">
              <a:solidFill>
                <a:schemeClr val="bg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Communication methods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Hardware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067" y="2727724"/>
            <a:ext cx="4154068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HogWild</a:t>
            </a:r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Synthetic Gradients</a:t>
            </a:r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DimmWitted</a:t>
            </a:r>
            <a:endParaRPr lang="en-US" sz="28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8188" y="484094"/>
            <a:ext cx="1013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To address the growing computational demands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39767" y="1510441"/>
            <a:ext cx="3884668" cy="4465892"/>
          </a:xfrm>
          <a:prstGeom prst="rect">
            <a:avLst/>
          </a:prstGeom>
          <a:solidFill>
            <a:srgbClr val="8E120E"/>
          </a:solidFill>
          <a:ln>
            <a:solidFill>
              <a:srgbClr val="8E12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2866" y="1443841"/>
            <a:ext cx="4463887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New software systems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decisions</a:t>
            </a:r>
            <a:endParaRPr lang="en-US" sz="2800" dirty="0" smtClean="0">
              <a:solidFill>
                <a:schemeClr val="bg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Communication methods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Hardware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067" y="2404559"/>
            <a:ext cx="415406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Google TPU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GPUs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Microsoft Brainwave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Intel Xeon Phi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8188" y="484094"/>
            <a:ext cx="1013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To address the growing computational demands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39767" y="1510441"/>
            <a:ext cx="3884668" cy="4465892"/>
          </a:xfrm>
          <a:prstGeom prst="rect">
            <a:avLst/>
          </a:prstGeom>
          <a:solidFill>
            <a:srgbClr val="8E120E"/>
          </a:solidFill>
          <a:ln>
            <a:solidFill>
              <a:srgbClr val="8E12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2866" y="1443841"/>
            <a:ext cx="4463887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New software systems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Training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decisions</a:t>
            </a:r>
            <a:endParaRPr lang="en-US" sz="2800" dirty="0" smtClean="0">
              <a:solidFill>
                <a:schemeClr val="bg2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Communication methods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Hardware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067" y="2404559"/>
            <a:ext cx="415406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Google TPU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Nvidia</a:t>
            </a: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GPUs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Microsoft Brainwave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Intel Xeon Phi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8188" y="484094"/>
            <a:ext cx="1013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To address the growing computational demands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18785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79600" y="2640928"/>
            <a:ext cx="8432800" cy="2269739"/>
          </a:xfrm>
          <a:prstGeom prst="rect">
            <a:avLst/>
          </a:prstGeom>
          <a:solidFill>
            <a:srgbClr val="8E12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8330" y="3248479"/>
            <a:ext cx="6395340" cy="1077218"/>
          </a:xfrm>
          <a:prstGeom prst="rect">
            <a:avLst/>
          </a:prstGeom>
          <a:solidFill>
            <a:srgbClr val="8E120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No standard evaluation criteria for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en-US" sz="3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nd-to-end training and inference</a:t>
            </a:r>
            <a:endParaRPr lang="en-US" sz="3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8188" y="484094"/>
            <a:ext cx="866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Many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xisting deep learning benchmarks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dawn.cs.stanford.edu/benchmark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64F5-C013-BA42-80BB-EDB89A0535D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8188" y="1606997"/>
            <a:ext cx="3082895" cy="31700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200" dirty="0" smtClean="0">
                <a:solidFill>
                  <a:srgbClr val="8E120E"/>
                </a:solidFill>
                <a:latin typeface="Helvetica Neue" charset="0"/>
                <a:ea typeface="Helvetica Neue" charset="0"/>
                <a:cs typeface="Helvetica Neue" charset="0"/>
              </a:rPr>
              <a:t>Accuracy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ImageNet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CIFAR10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MS COCO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SQuAD</a:t>
            </a: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WMT Machine</a:t>
            </a:r>
            <a:b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Translation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188" y="484094"/>
            <a:ext cx="866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Many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e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xisting deep learning benchmarks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</TotalTime>
  <Words>1386</Words>
  <Application>Microsoft Macintosh PowerPoint</Application>
  <PresentationFormat>Widescreen</PresentationFormat>
  <Paragraphs>294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Calibri Light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Coleman</dc:creator>
  <cp:lastModifiedBy>Cody Coleman</cp:lastModifiedBy>
  <cp:revision>104</cp:revision>
  <cp:lastPrinted>2017-12-08T19:40:12Z</cp:lastPrinted>
  <dcterms:created xsi:type="dcterms:W3CDTF">2017-11-29T17:09:55Z</dcterms:created>
  <dcterms:modified xsi:type="dcterms:W3CDTF">2017-12-08T21:24:36Z</dcterms:modified>
</cp:coreProperties>
</file>