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61" r:id="rId4"/>
    <p:sldId id="298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99" r:id="rId14"/>
    <p:sldId id="291" r:id="rId15"/>
    <p:sldId id="287" r:id="rId16"/>
    <p:sldId id="294" r:id="rId17"/>
    <p:sldId id="292" r:id="rId18"/>
    <p:sldId id="264" r:id="rId19"/>
    <p:sldId id="279" r:id="rId20"/>
    <p:sldId id="262" r:id="rId21"/>
    <p:sldId id="263" r:id="rId22"/>
    <p:sldId id="259" r:id="rId23"/>
    <p:sldId id="260" r:id="rId24"/>
    <p:sldId id="265" r:id="rId25"/>
    <p:sldId id="300" r:id="rId26"/>
    <p:sldId id="301" r:id="rId27"/>
    <p:sldId id="302" r:id="rId28"/>
    <p:sldId id="268" r:id="rId29"/>
    <p:sldId id="272" r:id="rId30"/>
    <p:sldId id="273" r:id="rId31"/>
    <p:sldId id="270" r:id="rId32"/>
    <p:sldId id="269" r:id="rId33"/>
    <p:sldId id="275" r:id="rId34"/>
    <p:sldId id="276" r:id="rId35"/>
    <p:sldId id="296" r:id="rId36"/>
    <p:sldId id="293" r:id="rId37"/>
    <p:sldId id="295" r:id="rId38"/>
    <p:sldId id="297" r:id="rId39"/>
    <p:sldId id="30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228FB-18DC-412E-A343-883F64334865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743E9-229E-4B7A-8ED7-2FF95C39B8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119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C45F-ABDD-4150-8EF8-C6A7987D5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34A3-066B-459C-A518-B85CBC45C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EDFBD-0AD2-48AE-9C77-86B629B4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6AC3-7997-46F8-9E62-265C78CCF9DD}" type="datetime1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02876-94B1-4CFB-873A-773E7525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07A6-2469-460C-A427-5800E087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9D86-2049-4264-B32A-7CD6A2D586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67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5D17-5E18-4A17-BE68-2A8DFECF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683A9-0CEE-4446-8033-CFB98597B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A3D17-4D3D-4704-9A87-E1F5DEA2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90AF-9776-408B-B16E-CF6C15521B7C}" type="datetime1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3615-3A3C-4DA7-B7D5-540FD67C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F3C93-CC48-46EF-861C-012E38B2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9D86-2049-4264-B32A-7CD6A2D586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81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9D079-E38A-4585-AA0B-2AC03CD4D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0A2AE-F3E9-4F00-8E92-613A3E29A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7267-361F-4F0B-9BEE-D16B431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108-0524-4B9F-AE55-F3163FA9B12D}" type="datetime1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D76E-48E5-4B81-8D6E-D469E4D1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E11F-EF56-46BE-9D29-6193373E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9D86-2049-4264-B32A-7CD6A2D586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72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792A-35B4-411F-B46A-E9487569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C2DC-BB54-4943-BAB6-F3055205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55C5D-4B17-49B2-9E94-7EAFE976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215F-05C2-4997-8CCE-62754B352BBE}" type="datetime1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8342A-2E01-41E9-A399-3B2AE4AD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B12C-EAE1-4B33-9FF7-7F268E14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9D86-2049-4264-B32A-7CD6A2D586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82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95FC-A778-4E1B-9892-FCBB3F5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6A000-E121-4BB4-9B86-D19421AA4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237CD-A6D1-42B6-8C00-E881A5A8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6116-AD1A-49D3-86B3-0B986F206449}" type="datetime1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17AB-0392-4776-95A4-1E0BED66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8BAC-5FDF-42FD-8923-89F0740A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9D86-2049-4264-B32A-7CD6A2D586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5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20FF-F283-44DC-95FB-C1AA01F9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3521-E8D3-41AC-A97F-998F6F4E3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72B1C-C7AD-45EE-BEF6-E670E6381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527E7-30ED-45D2-B1A8-B6E0ACDD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B771-BA3D-49DC-BDA8-5C9613A998DB}" type="datetime1">
              <a:rPr lang="fr-FR" smtClean="0"/>
              <a:t>27/05/2020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14A8B-2B4F-439C-A535-577E4C6F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EDD54-2787-45B5-8F81-60A47CF2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9D86-2049-4264-B32A-7CD6A2D586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97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43CA-CECD-40E3-BAD5-BD092E0F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1450F-6DA5-4E61-8EB4-7D255C46D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BE0D5-B8F2-41DA-BE41-D701D0DA4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D4933-76A9-4E50-B98F-B630CBA76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F2281-FE41-46DF-8B25-067532DCF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A3EAD-2AFF-4EC9-8B54-D91005ED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2E9-4C61-4866-BFED-B9C2B3E4671A}" type="datetime1">
              <a:rPr lang="fr-FR" smtClean="0"/>
              <a:t>27/05/2020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46D27-F8EE-4EC1-8C28-C713B9EB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5206C-3102-44C8-B880-79369EEF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9D86-2049-4264-B32A-7CD6A2D586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59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8B78-8CD5-4C84-B789-230C1F9D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342F8-C54E-4275-A537-A56CC4B8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47E7-274F-4771-946C-C6CDC2D863F4}" type="datetime1">
              <a:rPr lang="fr-FR" smtClean="0"/>
              <a:t>27/05/2020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AA00-0044-4375-96E5-01AC8589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9B88-32FD-4AC2-84F6-811A0CC1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9D86-2049-4264-B32A-7CD6A2D586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95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2998A-F4A6-4A4D-8DE2-49C16DBF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F295-C775-4D3D-983B-A04E366B7D50}" type="datetime1">
              <a:rPr lang="fr-FR" smtClean="0"/>
              <a:t>27/05/2020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B1D54-AE7A-4FCE-B484-CB389F7D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DC151-FCB6-4A82-8586-70E588BE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9D86-2049-4264-B32A-7CD6A2D586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62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F868-2864-4E0C-B00E-08C36744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CA71-0F3C-4258-9A55-E76CFC396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8D13F-8819-4E29-9630-F5C55E1BF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3966D-410C-4C1F-8CF7-ED4BC91B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ACF5-1E19-4074-B131-E4C261E71EDB}" type="datetime1">
              <a:rPr lang="fr-FR" smtClean="0"/>
              <a:t>27/05/2020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642E-8F79-4DED-865E-83ADE9FC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A903D-95AF-45BF-9056-0FEC2610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9D86-2049-4264-B32A-7CD6A2D586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37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01F6-43D1-48C3-9180-A329133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CBE07-1595-4FAB-B35E-52414101A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F2375-B5B9-4D4F-BBC2-8B80A0DB4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7A0CB-D232-48AF-826E-63A06007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3FAA-44E3-46EA-BE68-9EDCCF7F7EE6}" type="datetime1">
              <a:rPr lang="fr-FR" smtClean="0"/>
              <a:t>27/05/2020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8FC03-4BB0-49F7-B5CC-210AE2C9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A495F-EA73-46A5-AE2A-0375CE87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9D86-2049-4264-B32A-7CD6A2D586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69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F2711-5329-4155-8D5B-51CD2E38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3F629-3144-4188-9679-4CBB53E3D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1523-23CE-48D3-817C-9A2868F7A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80365-CE56-457B-9B10-CCC43C226301}" type="datetime1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0C33-9DC2-4268-8052-83256F6B9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Soutenance projet INF442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B8D40-49A7-45AA-BB48-BB369CDF3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9D86-2049-4264-B32A-7CD6A2D586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28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rry image of a train station&#10;&#10;Description automatically generated">
            <a:extLst>
              <a:ext uri="{FF2B5EF4-FFF2-40B4-BE49-F238E27FC236}">
                <a16:creationId xmlns:a16="http://schemas.microsoft.com/office/drawing/2014/main" id="{61D2EA8E-C47F-43D2-9783-0B72142E4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69" r="425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785DD-DC3B-4DD4-9E92-8233B1341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fr-FR" sz="4800"/>
              <a:t>Hacking the Paris Metro</a:t>
            </a:r>
            <a:endParaRPr lang="en-US" sz="480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8C81B-20A7-4766-9B0E-58F21666D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>
              <a:latin typeface="Georgia" panose="02040502050405020303" pitchFamily="18" charset="0"/>
            </a:endParaRPr>
          </a:p>
          <a:p>
            <a:pPr algn="l"/>
            <a:r>
              <a:rPr lang="en-US" sz="2000">
                <a:latin typeface="Georgia" panose="02040502050405020303" pitchFamily="18" charset="0"/>
              </a:rPr>
              <a:t>Paul Calot</a:t>
            </a:r>
          </a:p>
          <a:p>
            <a:pPr algn="l"/>
            <a:r>
              <a:rPr lang="en-US" sz="2000">
                <a:latin typeface="Georgia" panose="02040502050405020303" pitchFamily="18" charset="0"/>
              </a:rPr>
              <a:t>Jean-Charles Layoun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281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7BF78-B06C-4643-94E1-0527EC22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des données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343F8D-F869-444D-96E9-D4486EBF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840E994D-1657-40CC-809B-122D0FD7B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2" y="2124203"/>
            <a:ext cx="11171888" cy="830652"/>
          </a:xfrm>
          <a:prstGeom prst="rect">
            <a:avLst/>
          </a:prstGeom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8710A2D-492D-48DC-8FA7-E9B925C45DD6}"/>
              </a:ext>
            </a:extLst>
          </p:cNvPr>
          <p:cNvCxnSpPr>
            <a:cxnSpLocks/>
          </p:cNvCxnSpPr>
          <p:nvPr/>
        </p:nvCxnSpPr>
        <p:spPr>
          <a:xfrm>
            <a:off x="4248587" y="2326465"/>
            <a:ext cx="523782" cy="223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BBCD11C-E8AF-4E2A-B469-DB6436D79370}"/>
              </a:ext>
            </a:extLst>
          </p:cNvPr>
          <p:cNvCxnSpPr>
            <a:cxnSpLocks/>
          </p:cNvCxnSpPr>
          <p:nvPr/>
        </p:nvCxnSpPr>
        <p:spPr>
          <a:xfrm flipH="1">
            <a:off x="4248587" y="2336906"/>
            <a:ext cx="1652725" cy="2130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BE029C4-F190-4F21-B0EE-64B0CD8326AD}"/>
              </a:ext>
            </a:extLst>
          </p:cNvPr>
          <p:cNvCxnSpPr>
            <a:cxnSpLocks/>
          </p:cNvCxnSpPr>
          <p:nvPr/>
        </p:nvCxnSpPr>
        <p:spPr>
          <a:xfrm>
            <a:off x="4813058" y="2336822"/>
            <a:ext cx="523782" cy="223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4A7D427-AB11-4EE2-B312-890E9F02F733}"/>
              </a:ext>
            </a:extLst>
          </p:cNvPr>
          <p:cNvCxnSpPr>
            <a:cxnSpLocks/>
          </p:cNvCxnSpPr>
          <p:nvPr/>
        </p:nvCxnSpPr>
        <p:spPr>
          <a:xfrm>
            <a:off x="5336840" y="2328294"/>
            <a:ext cx="523782" cy="223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BD32EAD3-7145-4CF9-9827-07117EF4C982}"/>
              </a:ext>
            </a:extLst>
          </p:cNvPr>
          <p:cNvSpPr/>
          <p:nvPr/>
        </p:nvSpPr>
        <p:spPr>
          <a:xfrm>
            <a:off x="1736206" y="2336822"/>
            <a:ext cx="168676" cy="22350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717AEDF-1979-4163-A34A-D83438D95E3D}"/>
              </a:ext>
            </a:extLst>
          </p:cNvPr>
          <p:cNvSpPr/>
          <p:nvPr/>
        </p:nvSpPr>
        <p:spPr>
          <a:xfrm>
            <a:off x="11495395" y="2523033"/>
            <a:ext cx="168676" cy="22350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A3246DA4-3EC5-40CB-8AFE-57C05221E12C}"/>
              </a:ext>
            </a:extLst>
          </p:cNvPr>
          <p:cNvSpPr txBox="1"/>
          <p:nvPr/>
        </p:nvSpPr>
        <p:spPr>
          <a:xfrm>
            <a:off x="2035104" y="3903146"/>
            <a:ext cx="701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Inconvénient : création d’un biais dans le </a:t>
            </a:r>
            <a:r>
              <a:rPr lang="fr-FR" sz="2400" dirty="0" err="1"/>
              <a:t>dataset</a:t>
            </a:r>
            <a:r>
              <a:rPr lang="fr-FR" sz="24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70567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FBEC3-90D2-4CCC-B9CE-79A38C42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des données et biais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EA53DB-B422-437B-915C-BAD4D6FB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A372B5-3C8C-449F-B5EE-C1C49B032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9658"/>
            <a:ext cx="5148082" cy="33528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794E39C-C1D3-40A0-9759-288692A6D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396" y="2249658"/>
            <a:ext cx="5148082" cy="335280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A17E3AD-93F1-49AB-9AB0-DB0ABF287BF6}"/>
              </a:ext>
            </a:extLst>
          </p:cNvPr>
          <p:cNvSpPr txBox="1"/>
          <p:nvPr/>
        </p:nvSpPr>
        <p:spPr>
          <a:xfrm>
            <a:off x="2739320" y="1829188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Situation réelle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AA1506-BA87-44E8-A121-1C153D3994F4}"/>
              </a:ext>
            </a:extLst>
          </p:cNvPr>
          <p:cNvSpPr txBox="1"/>
          <p:nvPr/>
        </p:nvSpPr>
        <p:spPr>
          <a:xfrm>
            <a:off x="7720140" y="1690688"/>
            <a:ext cx="249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Situation perçue après </a:t>
            </a:r>
            <a:r>
              <a:rPr lang="fr-FR" dirty="0" err="1"/>
              <a:t>preprocessing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202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FB16E-FEC3-4FC8-8EC5-7992EE76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 des trains manquants par continuité</a:t>
            </a:r>
          </a:p>
        </p:txBody>
      </p:sp>
      <p:pic>
        <p:nvPicPr>
          <p:cNvPr id="6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AE2479E-F307-405A-8684-7B4D89757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5968"/>
            <a:ext cx="10515600" cy="1881131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08BF9A-BB2A-4CC1-BF69-2F3BA9EB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BE7147-4AC2-4380-AC25-C4D290F16A6B}"/>
              </a:ext>
            </a:extLst>
          </p:cNvPr>
          <p:cNvSpPr/>
          <p:nvPr/>
        </p:nvSpPr>
        <p:spPr>
          <a:xfrm>
            <a:off x="2430780" y="2194560"/>
            <a:ext cx="23622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C4BB34-767E-41EE-BA33-7C5E3B4591E0}"/>
              </a:ext>
            </a:extLst>
          </p:cNvPr>
          <p:cNvSpPr/>
          <p:nvPr/>
        </p:nvSpPr>
        <p:spPr>
          <a:xfrm>
            <a:off x="4953000" y="2689860"/>
            <a:ext cx="533400" cy="2743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890FD3D-DD96-4BB6-9225-CC52151B4A9D}"/>
              </a:ext>
            </a:extLst>
          </p:cNvPr>
          <p:cNvCxnSpPr>
            <a:cxnSpLocks/>
            <a:stCxn id="16" idx="4"/>
            <a:endCxn id="9" idx="0"/>
          </p:cNvCxnSpPr>
          <p:nvPr/>
        </p:nvCxnSpPr>
        <p:spPr>
          <a:xfrm flipH="1">
            <a:off x="5219700" y="2416381"/>
            <a:ext cx="7620" cy="273479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3BD35A8-6F58-44BD-BB96-81642C839B93}"/>
              </a:ext>
            </a:extLst>
          </p:cNvPr>
          <p:cNvSpPr/>
          <p:nvPr/>
        </p:nvSpPr>
        <p:spPr>
          <a:xfrm>
            <a:off x="4960620" y="2142061"/>
            <a:ext cx="533400" cy="2743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57B0365-2FD4-4CBC-A4C1-D4769AB3DD03}"/>
              </a:ext>
            </a:extLst>
          </p:cNvPr>
          <p:cNvSpPr txBox="1"/>
          <p:nvPr/>
        </p:nvSpPr>
        <p:spPr>
          <a:xfrm>
            <a:off x="5403517" y="2414621"/>
            <a:ext cx="1766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Problème !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A6B76CE-A343-4D97-BFE4-01A2E495CFFE}"/>
              </a:ext>
            </a:extLst>
          </p:cNvPr>
          <p:cNvSpPr/>
          <p:nvPr/>
        </p:nvSpPr>
        <p:spPr>
          <a:xfrm>
            <a:off x="3847632" y="2689860"/>
            <a:ext cx="533400" cy="27432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354943E-326F-4C49-9527-31E76E09396D}"/>
              </a:ext>
            </a:extLst>
          </p:cNvPr>
          <p:cNvSpPr/>
          <p:nvPr/>
        </p:nvSpPr>
        <p:spPr>
          <a:xfrm>
            <a:off x="3855252" y="2142061"/>
            <a:ext cx="533400" cy="27432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80B0417-286F-4F7E-9EA5-2ADBFA819F06}"/>
              </a:ext>
            </a:extLst>
          </p:cNvPr>
          <p:cNvCxnSpPr>
            <a:cxnSpLocks/>
          </p:cNvCxnSpPr>
          <p:nvPr/>
        </p:nvCxnSpPr>
        <p:spPr>
          <a:xfrm flipH="1">
            <a:off x="4121952" y="2416381"/>
            <a:ext cx="7620" cy="273479"/>
          </a:xfrm>
          <a:prstGeom prst="straightConnector1">
            <a:avLst/>
          </a:prstGeom>
          <a:ln w="95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AAD9B303-16A9-4037-8A22-965F949A0427}"/>
              </a:ext>
            </a:extLst>
          </p:cNvPr>
          <p:cNvSpPr/>
          <p:nvPr/>
        </p:nvSpPr>
        <p:spPr>
          <a:xfrm>
            <a:off x="3329004" y="2689860"/>
            <a:ext cx="533400" cy="27432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158DADC-8DD5-4F13-901D-46964F11E964}"/>
              </a:ext>
            </a:extLst>
          </p:cNvPr>
          <p:cNvSpPr/>
          <p:nvPr/>
        </p:nvSpPr>
        <p:spPr>
          <a:xfrm>
            <a:off x="3336624" y="2142061"/>
            <a:ext cx="533400" cy="27432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7DDCFB7-BDF1-44B6-ABBF-CED68B5EC7EB}"/>
              </a:ext>
            </a:extLst>
          </p:cNvPr>
          <p:cNvCxnSpPr>
            <a:cxnSpLocks/>
          </p:cNvCxnSpPr>
          <p:nvPr/>
        </p:nvCxnSpPr>
        <p:spPr>
          <a:xfrm flipH="1">
            <a:off x="3603324" y="2416381"/>
            <a:ext cx="7620" cy="273479"/>
          </a:xfrm>
          <a:prstGeom prst="straightConnector1">
            <a:avLst/>
          </a:prstGeom>
          <a:ln w="95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79E195CA-CC65-4F72-AFE4-E6E91FC60C67}"/>
              </a:ext>
            </a:extLst>
          </p:cNvPr>
          <p:cNvSpPr/>
          <p:nvPr/>
        </p:nvSpPr>
        <p:spPr>
          <a:xfrm>
            <a:off x="4403892" y="2681288"/>
            <a:ext cx="533400" cy="27432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AF47218-0CB9-4A96-A0A0-3403B1C68DFB}"/>
              </a:ext>
            </a:extLst>
          </p:cNvPr>
          <p:cNvSpPr/>
          <p:nvPr/>
        </p:nvSpPr>
        <p:spPr>
          <a:xfrm>
            <a:off x="4411512" y="2133489"/>
            <a:ext cx="533400" cy="27432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64E4C9C-F8CE-4872-9325-74FB8A3F985B}"/>
              </a:ext>
            </a:extLst>
          </p:cNvPr>
          <p:cNvCxnSpPr>
            <a:cxnSpLocks/>
          </p:cNvCxnSpPr>
          <p:nvPr/>
        </p:nvCxnSpPr>
        <p:spPr>
          <a:xfrm flipH="1">
            <a:off x="4678212" y="2407809"/>
            <a:ext cx="7620" cy="273479"/>
          </a:xfrm>
          <a:prstGeom prst="straightConnector1">
            <a:avLst/>
          </a:prstGeom>
          <a:ln w="95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9F213110-6148-41D2-BADF-A10844BDD417}"/>
              </a:ext>
            </a:extLst>
          </p:cNvPr>
          <p:cNvSpPr txBox="1"/>
          <p:nvPr/>
        </p:nvSpPr>
        <p:spPr>
          <a:xfrm>
            <a:off x="3862404" y="1857826"/>
            <a:ext cx="662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B050"/>
                </a:solidFill>
              </a:rPr>
              <a:t>OK !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A5ACCD0-6CF5-4F95-8799-B892432CFDC3}"/>
              </a:ext>
            </a:extLst>
          </p:cNvPr>
          <p:cNvSpPr txBox="1"/>
          <p:nvPr/>
        </p:nvSpPr>
        <p:spPr>
          <a:xfrm>
            <a:off x="3329004" y="1867741"/>
            <a:ext cx="662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B050"/>
                </a:solidFill>
              </a:rPr>
              <a:t>OK !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C544D5B-E9A5-4A18-844B-8B3B81B44D90}"/>
              </a:ext>
            </a:extLst>
          </p:cNvPr>
          <p:cNvSpPr txBox="1"/>
          <p:nvPr/>
        </p:nvSpPr>
        <p:spPr>
          <a:xfrm>
            <a:off x="4411512" y="1857826"/>
            <a:ext cx="662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B050"/>
                </a:solidFill>
              </a:rPr>
              <a:t>OK !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D537F96C-462E-4741-BC8B-521A4229441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548890" y="2377440"/>
            <a:ext cx="384810" cy="7391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1834B33-237C-432D-81DF-D451CFFCDEF4}"/>
              </a:ext>
            </a:extLst>
          </p:cNvPr>
          <p:cNvCxnSpPr>
            <a:stCxn id="9" idx="4"/>
          </p:cNvCxnSpPr>
          <p:nvPr/>
        </p:nvCxnSpPr>
        <p:spPr>
          <a:xfrm>
            <a:off x="5219700" y="2964180"/>
            <a:ext cx="0" cy="51816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9952F022-3F27-4656-ACB6-D3F35B1F15E6}"/>
              </a:ext>
            </a:extLst>
          </p:cNvPr>
          <p:cNvSpPr txBox="1"/>
          <p:nvPr/>
        </p:nvSpPr>
        <p:spPr>
          <a:xfrm>
            <a:off x="5227320" y="3138074"/>
            <a:ext cx="1607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B050"/>
                </a:solidFill>
              </a:rPr>
              <a:t>Ajout du train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130720C-5E92-4883-BC6F-4507ADBB075D}"/>
              </a:ext>
            </a:extLst>
          </p:cNvPr>
          <p:cNvSpPr/>
          <p:nvPr/>
        </p:nvSpPr>
        <p:spPr>
          <a:xfrm>
            <a:off x="2430780" y="3482340"/>
            <a:ext cx="236218" cy="18288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FD439503-DF9F-4C9F-B8FB-C5FA7B8F12E5}"/>
              </a:ext>
            </a:extLst>
          </p:cNvPr>
          <p:cNvCxnSpPr>
            <a:cxnSpLocks/>
          </p:cNvCxnSpPr>
          <p:nvPr/>
        </p:nvCxnSpPr>
        <p:spPr>
          <a:xfrm flipH="1">
            <a:off x="1600200" y="2910840"/>
            <a:ext cx="3473315" cy="7543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F704776E-6D3F-46F5-8F77-FDF4F7C99529}"/>
              </a:ext>
            </a:extLst>
          </p:cNvPr>
          <p:cNvSpPr txBox="1"/>
          <p:nvPr/>
        </p:nvSpPr>
        <p:spPr>
          <a:xfrm>
            <a:off x="3913701" y="4581779"/>
            <a:ext cx="4364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Fin du </a:t>
            </a:r>
            <a:r>
              <a:rPr lang="fr-FR" sz="3200" dirty="0" err="1"/>
              <a:t>preprocessing</a:t>
            </a:r>
            <a:r>
              <a:rPr lang="fr-FR" sz="32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430892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18A86-5C0F-49BF-B512-FDF47AA7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2467992"/>
            <a:ext cx="3977936" cy="1623789"/>
          </a:xfrm>
        </p:spPr>
        <p:txBody>
          <a:bodyPr>
            <a:normAutofit/>
          </a:bodyPr>
          <a:lstStyle/>
          <a:p>
            <a:pPr algn="ctr"/>
            <a:r>
              <a:rPr lang="fr-FR" sz="5400" dirty="0" err="1"/>
              <a:t>Processing</a:t>
            </a:r>
            <a:endParaRPr lang="fr-FR" sz="5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24E38E-25A9-4A10-B1BF-BE6ACC4C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</p:spTree>
    <p:extLst>
      <p:ext uri="{BB962C8B-B14F-4D97-AF65-F5344CB8AC3E}">
        <p14:creationId xmlns:p14="http://schemas.microsoft.com/office/powerpoint/2010/main" val="263713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71832-68F0-4C31-BE87-F11ADA2B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3" y="136525"/>
            <a:ext cx="10515600" cy="1325563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processing</a:t>
            </a:r>
            <a:r>
              <a:rPr lang="fr-FR" dirty="0"/>
              <a:t> en pratique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F93029-5FA9-4029-B623-6085FD55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pic>
        <p:nvPicPr>
          <p:cNvPr id="8" name="Image 7" descr="Une image contenant grand&#10;&#10;Description générée automatiquement">
            <a:extLst>
              <a:ext uri="{FF2B5EF4-FFF2-40B4-BE49-F238E27FC236}">
                <a16:creationId xmlns:a16="http://schemas.microsoft.com/office/drawing/2014/main" id="{140B2EB4-8410-40DC-A71F-94E4C2A36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96" y="1166680"/>
            <a:ext cx="8634208" cy="51896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7EE5AC-8172-4547-B987-120ABDA5D6D2}"/>
              </a:ext>
            </a:extLst>
          </p:cNvPr>
          <p:cNvSpPr/>
          <p:nvPr/>
        </p:nvSpPr>
        <p:spPr>
          <a:xfrm>
            <a:off x="8282866" y="1462088"/>
            <a:ext cx="275208" cy="1003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B6FE7A-3BE2-4B3D-9088-D9FCFEDFCFA9}"/>
              </a:ext>
            </a:extLst>
          </p:cNvPr>
          <p:cNvSpPr/>
          <p:nvPr/>
        </p:nvSpPr>
        <p:spPr>
          <a:xfrm>
            <a:off x="3633927" y="1462088"/>
            <a:ext cx="275208" cy="1003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D1F80-C3AC-4E8E-A0C9-148B306CA6C3}"/>
              </a:ext>
            </a:extLst>
          </p:cNvPr>
          <p:cNvSpPr/>
          <p:nvPr/>
        </p:nvSpPr>
        <p:spPr>
          <a:xfrm>
            <a:off x="3909135" y="4251156"/>
            <a:ext cx="275208" cy="1003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F58C7F-8A22-4213-9C8C-43FA501C498F}"/>
              </a:ext>
            </a:extLst>
          </p:cNvPr>
          <p:cNvSpPr/>
          <p:nvPr/>
        </p:nvSpPr>
        <p:spPr>
          <a:xfrm>
            <a:off x="1970843" y="4351538"/>
            <a:ext cx="7874493" cy="17732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16811F-10B2-41C6-AB95-62B922C38432}"/>
              </a:ext>
            </a:extLst>
          </p:cNvPr>
          <p:cNvSpPr/>
          <p:nvPr/>
        </p:nvSpPr>
        <p:spPr>
          <a:xfrm>
            <a:off x="5704249" y="4528860"/>
            <a:ext cx="261546" cy="17732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B6FF9C1A-33FF-4DDD-86A9-D9371EAFDBF9}"/>
              </a:ext>
            </a:extLst>
          </p:cNvPr>
          <p:cNvSpPr/>
          <p:nvPr/>
        </p:nvSpPr>
        <p:spPr>
          <a:xfrm>
            <a:off x="649952" y="1166680"/>
            <a:ext cx="159798" cy="1855433"/>
          </a:xfrm>
          <a:prstGeom prst="leftBrac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299577E0-6524-44F3-81B6-FA828FB05620}"/>
              </a:ext>
            </a:extLst>
          </p:cNvPr>
          <p:cNvSpPr/>
          <p:nvPr/>
        </p:nvSpPr>
        <p:spPr>
          <a:xfrm>
            <a:off x="1695635" y="1278384"/>
            <a:ext cx="275208" cy="9055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1F9F27-57BF-4457-8C12-1AE4E3019788}"/>
              </a:ext>
            </a:extLst>
          </p:cNvPr>
          <p:cNvSpPr/>
          <p:nvPr/>
        </p:nvSpPr>
        <p:spPr>
          <a:xfrm>
            <a:off x="5477521" y="2156534"/>
            <a:ext cx="346229" cy="17732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9632AD-0F32-4420-95F0-3503C0E25740}"/>
              </a:ext>
            </a:extLst>
          </p:cNvPr>
          <p:cNvSpPr/>
          <p:nvPr/>
        </p:nvSpPr>
        <p:spPr>
          <a:xfrm>
            <a:off x="5477520" y="4035364"/>
            <a:ext cx="346229" cy="17732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3D8058-3FDC-4E52-B56C-B4BF33FC7D95}"/>
              </a:ext>
            </a:extLst>
          </p:cNvPr>
          <p:cNvSpPr txBox="1"/>
          <p:nvPr/>
        </p:nvSpPr>
        <p:spPr>
          <a:xfrm>
            <a:off x="791785" y="1445106"/>
            <a:ext cx="101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Trains dans la liste courante</a:t>
            </a:r>
          </a:p>
        </p:txBody>
      </p:sp>
      <p:sp>
        <p:nvSpPr>
          <p:cNvPr id="23" name="Accolade ouvrante 22">
            <a:extLst>
              <a:ext uri="{FF2B5EF4-FFF2-40B4-BE49-F238E27FC236}">
                <a16:creationId xmlns:a16="http://schemas.microsoft.com/office/drawing/2014/main" id="{68181E4B-9BB9-4AB2-A544-A81E3D4847AD}"/>
              </a:ext>
            </a:extLst>
          </p:cNvPr>
          <p:cNvSpPr/>
          <p:nvPr/>
        </p:nvSpPr>
        <p:spPr>
          <a:xfrm>
            <a:off x="1611867" y="2213863"/>
            <a:ext cx="398353" cy="5758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F2C980B-CF1A-4313-9B8F-EFAA5B2538CE}"/>
              </a:ext>
            </a:extLst>
          </p:cNvPr>
          <p:cNvSpPr txBox="1"/>
          <p:nvPr/>
        </p:nvSpPr>
        <p:spPr>
          <a:xfrm>
            <a:off x="834499" y="2156534"/>
            <a:ext cx="101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Lecture requête actuelle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7424B18-5292-4F43-9C26-CD3080D6A16C}"/>
              </a:ext>
            </a:extLst>
          </p:cNvPr>
          <p:cNvSpPr txBox="1"/>
          <p:nvPr/>
        </p:nvSpPr>
        <p:spPr>
          <a:xfrm>
            <a:off x="-17358" y="1860604"/>
            <a:ext cx="83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Une requête</a:t>
            </a:r>
          </a:p>
        </p:txBody>
      </p:sp>
      <p:sp>
        <p:nvSpPr>
          <p:cNvPr id="26" name="Accolade ouvrante 25">
            <a:extLst>
              <a:ext uri="{FF2B5EF4-FFF2-40B4-BE49-F238E27FC236}">
                <a16:creationId xmlns:a16="http://schemas.microsoft.com/office/drawing/2014/main" id="{0304EB91-0D41-457A-A8B2-AC7EE5706201}"/>
              </a:ext>
            </a:extLst>
          </p:cNvPr>
          <p:cNvSpPr/>
          <p:nvPr/>
        </p:nvSpPr>
        <p:spPr>
          <a:xfrm>
            <a:off x="1673439" y="3221323"/>
            <a:ext cx="275208" cy="9055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A8DA03F-7159-4D8E-9ED8-7589ED59DA27}"/>
              </a:ext>
            </a:extLst>
          </p:cNvPr>
          <p:cNvSpPr txBox="1"/>
          <p:nvPr/>
        </p:nvSpPr>
        <p:spPr>
          <a:xfrm>
            <a:off x="661384" y="3300539"/>
            <a:ext cx="101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Trains dans la liste courante</a:t>
            </a:r>
          </a:p>
        </p:txBody>
      </p:sp>
    </p:spTree>
    <p:extLst>
      <p:ext uri="{BB962C8B-B14F-4D97-AF65-F5344CB8AC3E}">
        <p14:creationId xmlns:p14="http://schemas.microsoft.com/office/powerpoint/2010/main" val="293372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1FAAE-343D-43CB-B818-55E3DBA6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actuels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201C4BF-F916-4274-A533-9A8E01A91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5" y="1847850"/>
            <a:ext cx="6681281" cy="4351338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F241D7-09E8-401A-8967-E71D4A4A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FE3D49-2ABA-4493-A3EB-A9B83CB7D73D}"/>
              </a:ext>
            </a:extLst>
          </p:cNvPr>
          <p:cNvSpPr txBox="1"/>
          <p:nvPr/>
        </p:nvSpPr>
        <p:spPr>
          <a:xfrm>
            <a:off x="7492754" y="2333409"/>
            <a:ext cx="4311984" cy="2777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Minimisation de la discontinuité entre deux requêtes 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Paradigme de la « continuité de la courbe ».</a:t>
            </a: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 Le </a:t>
            </a:r>
            <a:r>
              <a:rPr lang="fr-FR" dirty="0" err="1">
                <a:sym typeface="Wingdings" panose="05000000000000000000" pitchFamily="2" charset="2"/>
              </a:rPr>
              <a:t>processing</a:t>
            </a:r>
            <a:r>
              <a:rPr lang="fr-FR" dirty="0">
                <a:sym typeface="Wingdings" panose="05000000000000000000" pitchFamily="2" charset="2"/>
              </a:rPr>
              <a:t> repose là-dessus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82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F50D0-A387-4CBB-A5EC-7CDC9201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Temps de traitement*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6AF69C-F5A2-4764-8439-50832BEB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46598FE-A401-4CA7-960A-9F606F1E4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457620"/>
              </p:ext>
            </p:extLst>
          </p:nvPr>
        </p:nvGraphicFramePr>
        <p:xfrm>
          <a:off x="2240872" y="1662344"/>
          <a:ext cx="7546020" cy="3533312"/>
        </p:xfrm>
        <a:graphic>
          <a:graphicData uri="http://schemas.openxmlformats.org/drawingml/2006/table">
            <a:tbl>
              <a:tblPr/>
              <a:tblGrid>
                <a:gridCol w="5252622">
                  <a:extLst>
                    <a:ext uri="{9D8B030D-6E8A-4147-A177-3AD203B41FA5}">
                      <a16:colId xmlns:a16="http://schemas.microsoft.com/office/drawing/2014/main" val="2734966868"/>
                    </a:ext>
                  </a:extLst>
                </a:gridCol>
                <a:gridCol w="2293398">
                  <a:extLst>
                    <a:ext uri="{9D8B030D-6E8A-4147-A177-3AD203B41FA5}">
                      <a16:colId xmlns:a16="http://schemas.microsoft.com/office/drawing/2014/main" val="1108082132"/>
                    </a:ext>
                  </a:extLst>
                </a:gridCol>
              </a:tblGrid>
              <a:tr h="441664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algorithmes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temps (sec)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58843"/>
                  </a:ext>
                </a:extLst>
              </a:tr>
              <a:tr h="441664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suppression des NaN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068309"/>
                  </a:ext>
                </a:extLst>
              </a:tr>
              <a:tr h="441664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formatage des messages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16283"/>
                  </a:ext>
                </a:extLst>
              </a:tr>
              <a:tr h="441664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conversion en entier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66607"/>
                  </a:ext>
                </a:extLst>
              </a:tr>
              <a:tr h="441664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correction des lignes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449579"/>
                  </a:ext>
                </a:extLst>
              </a:tr>
              <a:tr h="441664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006278"/>
                  </a:ext>
                </a:extLst>
              </a:tr>
              <a:tr h="441664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Ajout des trains manquants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226905"/>
                  </a:ext>
                </a:extLst>
              </a:tr>
              <a:tr h="441664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processing</a:t>
                      </a:r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(pour une station)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0011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57C70A4-D2E2-4A07-89B5-C190EC50F6E9}"/>
              </a:ext>
            </a:extLst>
          </p:cNvPr>
          <p:cNvSpPr/>
          <p:nvPr/>
        </p:nvSpPr>
        <p:spPr>
          <a:xfrm>
            <a:off x="838200" y="5385551"/>
            <a:ext cx="4753224" cy="561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* Pour 13395 requêtes (285 pour 47 stations)</a:t>
            </a:r>
          </a:p>
        </p:txBody>
      </p:sp>
    </p:spTree>
    <p:extLst>
      <p:ext uri="{BB962C8B-B14F-4D97-AF65-F5344CB8AC3E}">
        <p14:creationId xmlns:p14="http://schemas.microsoft.com/office/powerpoint/2010/main" val="2967755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D5157-D6F6-4286-A197-2B3398D2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17D57A-2801-49B5-8C80-7E344908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400" dirty="0"/>
              <a:t>Naïf : prise en compte de davantage de  cas ;</a:t>
            </a:r>
          </a:p>
          <a:p>
            <a:pPr>
              <a:lnSpc>
                <a:spcPct val="250000"/>
              </a:lnSpc>
            </a:pPr>
            <a:r>
              <a:rPr lang="fr-FR" sz="2400" dirty="0"/>
              <a:t>Garder le même paradigme, mais l’implémenter plus intelligemment ;</a:t>
            </a:r>
          </a:p>
          <a:p>
            <a:pPr>
              <a:lnSpc>
                <a:spcPct val="250000"/>
              </a:lnSpc>
            </a:pPr>
            <a:r>
              <a:rPr lang="fr-FR" sz="2400" dirty="0"/>
              <a:t>Changer de paradigme : conserver le caractère C1 de l’évolution des estimations.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DC42DA-6C98-4FF0-859A-9FA77A16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</p:spTree>
    <p:extLst>
      <p:ext uri="{BB962C8B-B14F-4D97-AF65-F5344CB8AC3E}">
        <p14:creationId xmlns:p14="http://schemas.microsoft.com/office/powerpoint/2010/main" val="256407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D3D3-5AEB-4871-8F78-1386C4E9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Format des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données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sortie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D8E43E-242C-46F3-ACA4-007A44793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527777"/>
            <a:ext cx="10525125" cy="294703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C3244-B20F-4804-92B3-61D8F075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</p:spTree>
    <p:extLst>
      <p:ext uri="{BB962C8B-B14F-4D97-AF65-F5344CB8AC3E}">
        <p14:creationId xmlns:p14="http://schemas.microsoft.com/office/powerpoint/2010/main" val="973562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1E28-A2AA-46FD-ABE1-3479BE9F1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161" y="1122363"/>
            <a:ext cx="10536072" cy="2387600"/>
          </a:xfrm>
        </p:spPr>
        <p:txBody>
          <a:bodyPr/>
          <a:lstStyle/>
          <a:p>
            <a:r>
              <a:rPr lang="fr-FR" dirty="0"/>
              <a:t>Messages de Perturbation</a:t>
            </a:r>
          </a:p>
        </p:txBody>
      </p:sp>
    </p:spTree>
    <p:extLst>
      <p:ext uri="{BB962C8B-B14F-4D97-AF65-F5344CB8AC3E}">
        <p14:creationId xmlns:p14="http://schemas.microsoft.com/office/powerpoint/2010/main" val="341496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5005-FA9A-4C53-87BF-3C8B35E7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09C5-5403-45AE-83AF-A1018F750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fr-FR" sz="2400" dirty="0" err="1"/>
              <a:t>Processing</a:t>
            </a:r>
            <a:r>
              <a:rPr lang="fr-FR" sz="2400" dirty="0"/>
              <a:t> et </a:t>
            </a:r>
            <a:r>
              <a:rPr lang="fr-FR" sz="2400" dirty="0" err="1"/>
              <a:t>pre-processing</a:t>
            </a:r>
            <a:r>
              <a:rPr lang="fr-FR" sz="2400" dirty="0"/>
              <a:t> des données</a:t>
            </a:r>
          </a:p>
          <a:p>
            <a:endParaRPr lang="fr-FR" sz="2400" dirty="0"/>
          </a:p>
          <a:p>
            <a:r>
              <a:rPr lang="fr-FR" sz="2400" dirty="0"/>
              <a:t>Data </a:t>
            </a:r>
            <a:r>
              <a:rPr lang="fr-FR" sz="2400" dirty="0" err="1"/>
              <a:t>processing</a:t>
            </a:r>
            <a:r>
              <a:rPr lang="fr-FR" sz="2400" dirty="0"/>
              <a:t> Tweets et perturbation</a:t>
            </a:r>
          </a:p>
          <a:p>
            <a:endParaRPr lang="fr-FR" sz="2400" dirty="0"/>
          </a:p>
          <a:p>
            <a:r>
              <a:rPr lang="fr-FR" sz="2400" dirty="0"/>
              <a:t>Modèles de Régression</a:t>
            </a:r>
          </a:p>
          <a:p>
            <a:endParaRPr lang="fr-FR" sz="2400" dirty="0"/>
          </a:p>
          <a:p>
            <a:r>
              <a:rPr lang="fr-FR" sz="2400" dirty="0" err="1"/>
              <a:t>Deep</a:t>
            </a:r>
            <a:r>
              <a:rPr lang="fr-FR" sz="2400" dirty="0"/>
              <a:t> Learning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96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8F4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6CA45C-DEB1-401D-9501-21A16861D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109366"/>
            <a:ext cx="1462088" cy="6392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26F69-3E64-461B-8F91-C59BEEFE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</p:spTree>
    <p:extLst>
      <p:ext uri="{BB962C8B-B14F-4D97-AF65-F5344CB8AC3E}">
        <p14:creationId xmlns:p14="http://schemas.microsoft.com/office/powerpoint/2010/main" val="2005207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9E65-A6E9-4328-8649-9E78FFA5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Types des messages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997CBE-B29E-49E8-9803-587A98B77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3" y="2393703"/>
            <a:ext cx="5681220" cy="3749605"/>
          </a:xfrm>
          <a:prstGeom prst="rect">
            <a:avLst/>
          </a:prstGeom>
        </p:spPr>
      </p:pic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C9528B1-31F0-4FB9-BF02-073C4D8A8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17" y="2429211"/>
            <a:ext cx="5681219" cy="3678589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55BA998-8FDC-46B7-81CE-587727ED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</p:spTree>
    <p:extLst>
      <p:ext uri="{BB962C8B-B14F-4D97-AF65-F5344CB8AC3E}">
        <p14:creationId xmlns:p14="http://schemas.microsoft.com/office/powerpoint/2010/main" val="87319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DDC4-B3C0-415D-808C-83F8CC4D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L’essentiel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562A65-74DF-4057-8C6E-EE643D1C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Messages très peu diverse.</a:t>
            </a:r>
          </a:p>
          <a:p>
            <a:endParaRPr lang="fr-FR" dirty="0"/>
          </a:p>
          <a:p>
            <a:r>
              <a:rPr lang="fr-FR" dirty="0"/>
              <a:t>Annonce des grèves du 28 au 29 mai.</a:t>
            </a:r>
          </a:p>
          <a:p>
            <a:endParaRPr lang="fr-FR" dirty="0"/>
          </a:p>
          <a:p>
            <a:r>
              <a:rPr lang="fr-FR" dirty="0"/>
              <a:t>Incident passager entre </a:t>
            </a:r>
            <a:r>
              <a:rPr lang="fr-FR" dirty="0" err="1"/>
              <a:t>Courcelle</a:t>
            </a:r>
            <a:r>
              <a:rPr lang="fr-FR" dirty="0"/>
              <a:t> sur Yvette et Saint Rémy les Chevreuse.</a:t>
            </a:r>
          </a:p>
          <a:p>
            <a:endParaRPr lang="fr-FR" dirty="0"/>
          </a:p>
          <a:p>
            <a:r>
              <a:rPr lang="fr-FR" dirty="0"/>
              <a:t>Après 13h30, l’incident passager n’est plus affiché. (4-&gt;3)</a:t>
            </a:r>
          </a:p>
          <a:p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434F7-70B4-402F-8082-3A9A3B0B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</p:spTree>
    <p:extLst>
      <p:ext uri="{BB962C8B-B14F-4D97-AF65-F5344CB8AC3E}">
        <p14:creationId xmlns:p14="http://schemas.microsoft.com/office/powerpoint/2010/main" val="20469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D1A8-DB11-4842-B806-3F5CE53AF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Tweets</a:t>
            </a:r>
          </a:p>
        </p:txBody>
      </p:sp>
    </p:spTree>
    <p:extLst>
      <p:ext uri="{BB962C8B-B14F-4D97-AF65-F5344CB8AC3E}">
        <p14:creationId xmlns:p14="http://schemas.microsoft.com/office/powerpoint/2010/main" val="2549376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69-8494-43F0-95FA-9372152F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26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/>
              <a:t>Fréquence</a:t>
            </a:r>
            <a:r>
              <a:rPr lang="en-US" sz="5400" dirty="0"/>
              <a:t> et Importance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305FE05-2A31-4CB3-A494-2D09E2C87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4" y="2275878"/>
            <a:ext cx="5681220" cy="3863229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386AFAD-D2FB-458C-9689-E197364F1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33" y="2751679"/>
            <a:ext cx="5681220" cy="29116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9BB79-99C3-4120-86C1-20E51EE1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</p:spTree>
    <p:extLst>
      <p:ext uri="{BB962C8B-B14F-4D97-AF65-F5344CB8AC3E}">
        <p14:creationId xmlns:p14="http://schemas.microsoft.com/office/powerpoint/2010/main" val="667570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F539-C3A3-4204-B833-06C8CE971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Modèles de Régression</a:t>
            </a:r>
          </a:p>
        </p:txBody>
      </p:sp>
    </p:spTree>
    <p:extLst>
      <p:ext uri="{BB962C8B-B14F-4D97-AF65-F5344CB8AC3E}">
        <p14:creationId xmlns:p14="http://schemas.microsoft.com/office/powerpoint/2010/main" val="2876962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6617-6E2D-4F18-A89E-8E38704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modèle 1 et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500DC-B6CA-4322-AF8C-66007A1707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3041" y="2102312"/>
                <a:ext cx="5257800" cy="4246701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fr-FR" dirty="0"/>
                  <a:t>Modèle 3 :</a:t>
                </a:r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dirty="0"/>
              </a:p>
              <a:p>
                <a:pPr marL="0" indent="0" algn="ctr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500DC-B6CA-4322-AF8C-66007A170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3041" y="2102312"/>
                <a:ext cx="5257800" cy="4246701"/>
              </a:xfrm>
              <a:blipFill>
                <a:blip r:embed="rId2"/>
                <a:stretch>
                  <a:fillRect t="-25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2F674EC-2828-4CF7-A19B-5F3917ABBC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5241" y="2102311"/>
                <a:ext cx="5257800" cy="4246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fr-FR" dirty="0"/>
                  <a:t>Modèle 1 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2F674EC-2828-4CF7-A19B-5F3917AB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41" y="2102311"/>
                <a:ext cx="5257800" cy="4246701"/>
              </a:xfrm>
              <a:prstGeom prst="rect">
                <a:avLst/>
              </a:prstGeom>
              <a:blipFill>
                <a:blip r:embed="rId3"/>
                <a:stretch>
                  <a:fillRect t="-25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DC0F8-D9D0-43AA-B1BD-D93B4FDD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2603A2-FE5D-439E-B72C-BF89D1A64175}"/>
                  </a:ext>
                </a:extLst>
              </p:cNvPr>
              <p:cNvSpPr txBox="1"/>
              <p:nvPr/>
            </p:nvSpPr>
            <p:spPr>
              <a:xfrm>
                <a:off x="4348579" y="4385570"/>
                <a:ext cx="348892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Où:</a:t>
                </a:r>
              </a:p>
              <a:p>
                <a:pPr algn="ctr"/>
                <a:endParaRPr lang="fr-F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 : </a:t>
                </a:r>
                <a:r>
                  <a:rPr lang="fr-FR" dirty="0" err="1"/>
                  <a:t>isLate</a:t>
                </a:r>
                <a:endParaRPr lang="fr-F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: </a:t>
                </a:r>
                <a:r>
                  <a:rPr lang="fr-FR" dirty="0" err="1"/>
                  <a:t>Announced</a:t>
                </a:r>
                <a:r>
                  <a:rPr lang="fr-FR" dirty="0"/>
                  <a:t> </a:t>
                </a:r>
                <a:r>
                  <a:rPr lang="fr-FR" dirty="0" err="1"/>
                  <a:t>arrival</a:t>
                </a:r>
                <a:r>
                  <a:rPr lang="fr-FR" dirty="0"/>
                  <a:t> time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dirty="0"/>
                  <a:t> : </a:t>
                </a:r>
                <a:r>
                  <a:rPr lang="fr-FR" dirty="0" err="1"/>
                  <a:t>Travel</a:t>
                </a:r>
                <a:r>
                  <a:rPr lang="fr-FR" dirty="0"/>
                  <a:t> time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dirty="0"/>
                  <a:t> : Station </a:t>
                </a:r>
                <a:r>
                  <a:rPr lang="fr-FR" dirty="0" err="1"/>
                  <a:t>number</a:t>
                </a:r>
                <a:endParaRPr lang="fr-F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2603A2-FE5D-439E-B72C-BF89D1A64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79" y="4385570"/>
                <a:ext cx="3488924" cy="1754326"/>
              </a:xfrm>
              <a:prstGeom prst="rect">
                <a:avLst/>
              </a:prstGeom>
              <a:blipFill>
                <a:blip r:embed="rId4"/>
                <a:stretch>
                  <a:fillRect t="-1736" b="-45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466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F94C-8DA8-48F8-B4F2-CDB4FC2C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modèle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C28EF-AE0F-44BB-80AB-AFD4029C7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8600" y="4855006"/>
                <a:ext cx="4133850" cy="624612"/>
              </a:xfrm>
            </p:spPr>
            <p:txBody>
              <a:bodyPr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/>
                      <m:t>1.7048</m:t>
                    </m:r>
                  </m:oMath>
                </a14:m>
                <a:endParaRPr lang="fr-F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/>
                      <m:t>5.86417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/>
                      <m:t>0.2033</m:t>
                    </m:r>
                  </m:oMath>
                </a14:m>
                <a:br>
                  <a:rPr lang="en-GB" dirty="0"/>
                </a:br>
                <a:endParaRPr lang="fr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C28EF-AE0F-44BB-80AB-AFD4029C7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0" y="4855006"/>
                <a:ext cx="4133850" cy="624612"/>
              </a:xfrm>
              <a:blipFill>
                <a:blip r:embed="rId2"/>
                <a:stretch>
                  <a:fillRect b="-1320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93BDB-72F7-4D2C-8500-661DC0CA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14773F-EF9A-4581-91E0-3FCFF21E6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4" y="2085975"/>
            <a:ext cx="41338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12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75C7-A403-4A6E-8733-2D125153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modèle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621A2-8FA1-4F0E-A372-F65C030A4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/>
                      <m:t>0.2033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/>
                      <m:t>1.35316</m:t>
                    </m:r>
                  </m:oMath>
                </a14:m>
                <a:endParaRPr lang="fr-F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/>
                      <m:t>5.7360</m:t>
                    </m:r>
                    <m:r>
                      <m:rPr>
                        <m:nor/>
                      </m:rPr>
                      <a:rPr lang="en-GB" smtClean="0"/>
                      <m:t>1</m:t>
                    </m:r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/>
                      <m:t>0.0009</m:t>
                    </m:r>
                    <m:r>
                      <m:rPr>
                        <m:nor/>
                      </m:rPr>
                      <a:rPr lang="fr-FR" b="0" i="0" smtClean="0"/>
                      <m:t>1</m:t>
                    </m:r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/>
                      <m:t>−0.003</m:t>
                    </m:r>
                    <m:r>
                      <m:rPr>
                        <m:nor/>
                      </m:rPr>
                      <a:rPr lang="fr-FR" b="0" i="0" smtClean="0"/>
                      <m:t>7</m:t>
                    </m:r>
                    <m:r>
                      <m:rPr>
                        <m:nor/>
                      </m:rPr>
                      <a:rPr lang="en-GB"/>
                      <m:t>7</m:t>
                    </m:r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/>
                      <m:t>−0.00781</m:t>
                    </m:r>
                  </m:oMath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/>
                      <m:t>0.00287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621A2-8FA1-4F0E-A372-F65C030A4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E297C-E399-4F12-8064-14B75716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</p:spTree>
    <p:extLst>
      <p:ext uri="{BB962C8B-B14F-4D97-AF65-F5344CB8AC3E}">
        <p14:creationId xmlns:p14="http://schemas.microsoft.com/office/powerpoint/2010/main" val="4230269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E74A-7085-40E2-90D8-5B5C70E1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Erratum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520E94F1-95EA-4C18-B2A8-0EE53C617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79780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à la place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est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moins</a:t>
                </a:r>
                <a:r>
                  <a:rPr lang="en-US" sz="2000" dirty="0"/>
                  <a:t> précis.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fr-FR" sz="2000" dirty="0"/>
                  <a:t>Data1 à la place de testingData1</a:t>
                </a:r>
              </a:p>
              <a:p>
                <a:pPr lvl="1"/>
                <a:r>
                  <a:rPr lang="fr-FR" sz="1600" dirty="0"/>
                  <a:t>Résultat de prédiction erroné dans le rendu</a:t>
                </a:r>
              </a:p>
              <a:p>
                <a:pPr lvl="1"/>
                <a:r>
                  <a:rPr lang="fr-FR" sz="1600" dirty="0"/>
                  <a:t>Mauvais pourcentages…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520E94F1-95EA-4C18-B2A8-0EE53C617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797807" cy="4351338"/>
              </a:xfrm>
              <a:blipFill>
                <a:blip r:embed="rId2"/>
                <a:stretch>
                  <a:fillRect l="-1447" t="-1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4B091D-6CE0-44B0-9C89-FBECB9460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904281"/>
            <a:ext cx="6915576" cy="42726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01DBF5-6DE0-489A-A846-EBFF1EB00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270" y="1532424"/>
            <a:ext cx="3981450" cy="438150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32C0E37-2E02-4FA2-8F35-85524B87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</p:spTree>
    <p:extLst>
      <p:ext uri="{BB962C8B-B14F-4D97-AF65-F5344CB8AC3E}">
        <p14:creationId xmlns:p14="http://schemas.microsoft.com/office/powerpoint/2010/main" val="3119428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4E85-29BA-4B0F-9ECF-A774E47DD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Pouvez-vous identifier les différences ?</a:t>
            </a:r>
          </a:p>
        </p:txBody>
      </p:sp>
    </p:spTree>
    <p:extLst>
      <p:ext uri="{BB962C8B-B14F-4D97-AF65-F5344CB8AC3E}">
        <p14:creationId xmlns:p14="http://schemas.microsoft.com/office/powerpoint/2010/main" val="301116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1E28-A2AA-46FD-ABE1-3479BE9F1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964" y="3071674"/>
            <a:ext cx="10536072" cy="908806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Processing</a:t>
            </a:r>
            <a:r>
              <a:rPr lang="fr-FR" dirty="0"/>
              <a:t> et </a:t>
            </a:r>
            <a:r>
              <a:rPr lang="fr-FR" dirty="0" err="1"/>
              <a:t>preprocessing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117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7265AE1-F5E9-4926-8F74-6D2BA7583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99" y="344098"/>
            <a:ext cx="8804002" cy="616980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7A55B-ED6B-4FB8-BBB0-C3850960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</p:spTree>
    <p:extLst>
      <p:ext uri="{BB962C8B-B14F-4D97-AF65-F5344CB8AC3E}">
        <p14:creationId xmlns:p14="http://schemas.microsoft.com/office/powerpoint/2010/main" val="1190957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2BB273-DD7B-4E50-83AA-37106652E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28" y="311828"/>
            <a:ext cx="8672743" cy="623434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4F32C-CFE2-4EE2-9F2F-9E3AFDB3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</p:spTree>
    <p:extLst>
      <p:ext uri="{BB962C8B-B14F-4D97-AF65-F5344CB8AC3E}">
        <p14:creationId xmlns:p14="http://schemas.microsoft.com/office/powerpoint/2010/main" val="41437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A031702-BA63-49A2-8AEB-AAD39C0B3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52" y="413564"/>
            <a:ext cx="8550095" cy="6030871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FF3EE-881F-4C1E-A3AB-EE886D94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</p:spTree>
    <p:extLst>
      <p:ext uri="{BB962C8B-B14F-4D97-AF65-F5344CB8AC3E}">
        <p14:creationId xmlns:p14="http://schemas.microsoft.com/office/powerpoint/2010/main" val="1641542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D443-4F91-472D-8C3D-4FFF34F6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sur les modèles de Régression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9AA5-CFBB-4E0C-A9C3-B2BB4156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Modèle 1 et 3 sont à peu près équivalent.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modèle 3 est gourmand en information.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modèle 3 est susceptible au </a:t>
            </a:r>
            <a:r>
              <a:rPr lang="fr-FR" dirty="0" err="1"/>
              <a:t>overfitting</a:t>
            </a:r>
            <a:r>
              <a:rPr lang="fr-FR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B9DF9-858C-46BD-853E-7FB5ECC2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</p:spTree>
    <p:extLst>
      <p:ext uri="{BB962C8B-B14F-4D97-AF65-F5344CB8AC3E}">
        <p14:creationId xmlns:p14="http://schemas.microsoft.com/office/powerpoint/2010/main" val="3585416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F539-C3A3-4204-B833-06C8CE971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Learning </a:t>
            </a:r>
          </a:p>
        </p:txBody>
      </p:sp>
    </p:spTree>
    <p:extLst>
      <p:ext uri="{BB962C8B-B14F-4D97-AF65-F5344CB8AC3E}">
        <p14:creationId xmlns:p14="http://schemas.microsoft.com/office/powerpoint/2010/main" val="923749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E226C-008C-4DE4-8E0C-4A0375BD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9E7391-473D-439B-ADD5-09637A26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A6445113-0F11-4C29-A537-0BE468F4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48583"/>
              </p:ext>
            </p:extLst>
          </p:nvPr>
        </p:nvGraphicFramePr>
        <p:xfrm>
          <a:off x="1766656" y="1864311"/>
          <a:ext cx="8495931" cy="221941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831977">
                  <a:extLst>
                    <a:ext uri="{9D8B030D-6E8A-4147-A177-3AD203B41FA5}">
                      <a16:colId xmlns:a16="http://schemas.microsoft.com/office/drawing/2014/main" val="3744959486"/>
                    </a:ext>
                  </a:extLst>
                </a:gridCol>
                <a:gridCol w="2831977">
                  <a:extLst>
                    <a:ext uri="{9D8B030D-6E8A-4147-A177-3AD203B41FA5}">
                      <a16:colId xmlns:a16="http://schemas.microsoft.com/office/drawing/2014/main" val="395551373"/>
                    </a:ext>
                  </a:extLst>
                </a:gridCol>
                <a:gridCol w="2831977">
                  <a:extLst>
                    <a:ext uri="{9D8B030D-6E8A-4147-A177-3AD203B41FA5}">
                      <a16:colId xmlns:a16="http://schemas.microsoft.com/office/drawing/2014/main" val="2543490099"/>
                    </a:ext>
                  </a:extLst>
                </a:gridCol>
              </a:tblGrid>
              <a:tr h="73980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de données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entrainement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9809733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4438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87186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Retour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4161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2775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277109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611891E2-A6BC-4C19-84D6-5D523A8946D3}"/>
              </a:ext>
            </a:extLst>
          </p:cNvPr>
          <p:cNvSpPr txBox="1"/>
          <p:nvPr/>
        </p:nvSpPr>
        <p:spPr>
          <a:xfrm>
            <a:off x="2840852" y="4582519"/>
            <a:ext cx="7084382" cy="111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Données normalisées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Pas de nouveau </a:t>
            </a:r>
            <a:r>
              <a:rPr lang="fr-FR" dirty="0" err="1">
                <a:sym typeface="Wingdings" panose="05000000000000000000" pitchFamily="2" charset="2"/>
              </a:rPr>
              <a:t>preprocessing</a:t>
            </a:r>
            <a:r>
              <a:rPr lang="fr-FR" dirty="0">
                <a:sym typeface="Wingdings" panose="05000000000000000000" pitchFamily="2" charset="2"/>
              </a:rPr>
              <a:t> (suppression </a:t>
            </a:r>
            <a:r>
              <a:rPr lang="fr-FR" dirty="0" err="1">
                <a:sym typeface="Wingdings" panose="05000000000000000000" pitchFamily="2" charset="2"/>
              </a:rPr>
              <a:t>outliers</a:t>
            </a:r>
            <a:r>
              <a:rPr lang="fr-FR" dirty="0">
                <a:sym typeface="Wingdings" panose="05000000000000000000" pitchFamily="2" charset="2"/>
              </a:rPr>
              <a:t> 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097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893B6-285B-49B5-BD10-76A0271C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 de neurones dense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FE2CC4-DEF2-4FC8-98B5-32632F27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6B818C-214C-4975-969E-3C60AEBA9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77" y="3423788"/>
            <a:ext cx="8081746" cy="239996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58F7C8B-C123-48D0-A748-640C9F6D8EAA}"/>
              </a:ext>
            </a:extLst>
          </p:cNvPr>
          <p:cNvSpPr txBox="1"/>
          <p:nvPr/>
        </p:nvSpPr>
        <p:spPr>
          <a:xfrm>
            <a:off x="1849877" y="1778413"/>
            <a:ext cx="5856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Features</a:t>
            </a:r>
            <a:r>
              <a:rPr lang="fr-FR" dirty="0"/>
              <a:t> sélectionnées pour l’apprentissage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Estimation initiale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Annoncé en retard ou non</a:t>
            </a:r>
          </a:p>
        </p:txBody>
      </p:sp>
    </p:spTree>
    <p:extLst>
      <p:ext uri="{BB962C8B-B14F-4D97-AF65-F5344CB8AC3E}">
        <p14:creationId xmlns:p14="http://schemas.microsoft.com/office/powerpoint/2010/main" val="726896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40035-7A0D-49A5-B024-C28E3F8A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– sens aller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B6DE52-3E93-4F24-93C9-A1D8846B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1F0C3F-8769-4793-9C68-370B12C1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77" y="4483750"/>
            <a:ext cx="6510464" cy="108920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D28390-99A1-49EC-8C75-FD9C277554DC}"/>
              </a:ext>
            </a:extLst>
          </p:cNvPr>
          <p:cNvSpPr txBox="1"/>
          <p:nvPr/>
        </p:nvSpPr>
        <p:spPr>
          <a:xfrm>
            <a:off x="5058383" y="3949559"/>
            <a:ext cx="5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VS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A6C266-4855-4417-B386-D87C94BD3C98}"/>
              </a:ext>
            </a:extLst>
          </p:cNvPr>
          <p:cNvSpPr txBox="1"/>
          <p:nvPr/>
        </p:nvSpPr>
        <p:spPr>
          <a:xfrm>
            <a:off x="1410511" y="1781588"/>
            <a:ext cx="27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Après 10 </a:t>
            </a:r>
            <a:r>
              <a:rPr lang="fr-FR" dirty="0" err="1">
                <a:sym typeface="Wingdings" panose="05000000000000000000" pitchFamily="2" charset="2"/>
              </a:rPr>
              <a:t>epochs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C5E503D-C349-464D-993F-C991DE409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77" y="2577631"/>
            <a:ext cx="6320306" cy="117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87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6CE54-76BB-4582-B401-C5BF3769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en prédiction sur le sens retour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16FAAC-24CD-48F4-9332-0CF91E4C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092601-0966-4558-8AED-B0F6B7906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01" y="4350539"/>
            <a:ext cx="7647478" cy="13255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618204-6742-4844-8FE0-903CA751099C}"/>
              </a:ext>
            </a:extLst>
          </p:cNvPr>
          <p:cNvSpPr txBox="1"/>
          <p:nvPr/>
        </p:nvSpPr>
        <p:spPr>
          <a:xfrm>
            <a:off x="5364804" y="3716313"/>
            <a:ext cx="5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VS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EA94F58-5FCE-49C3-A6CF-9C3FF6CC3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157" y="2220034"/>
            <a:ext cx="7104124" cy="13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66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DF45-C104-4903-BB69-E301A69C0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7172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AA9D4-2329-4954-879D-CF7EF701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Idée générale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079467-399D-43E4-8966-86164309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F9342C-1940-416D-AC59-969D6EF74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1" y="5068055"/>
            <a:ext cx="12074139" cy="62560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8916507-8056-4C7A-82A0-3A608F0DD6B0}"/>
              </a:ext>
            </a:extLst>
          </p:cNvPr>
          <p:cNvSpPr txBox="1"/>
          <p:nvPr/>
        </p:nvSpPr>
        <p:spPr>
          <a:xfrm>
            <a:off x="838199" y="4288189"/>
            <a:ext cx="29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de requête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EE6F31-3E49-4A74-BC9F-26093BD327BC}"/>
              </a:ext>
            </a:extLst>
          </p:cNvPr>
          <p:cNvSpPr txBox="1"/>
          <p:nvPr/>
        </p:nvSpPr>
        <p:spPr>
          <a:xfrm>
            <a:off x="914400" y="1818797"/>
            <a:ext cx="10741981" cy="170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Suivi des trains localement, en comparant les informations des précédentes requêtes à celle actuelle 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Diminution de la discontinuité en « retard total » d’une requête sur l’autre ;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>
                <a:sym typeface="Wingdings" panose="05000000000000000000" pitchFamily="2" charset="2"/>
              </a:rPr>
              <a:t> Régularisation des données : obtenir des requêtes qui ont toute la même forme.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6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1E28-A2AA-46FD-ABE1-3479BE9F1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964" y="2974597"/>
            <a:ext cx="10536072" cy="908806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Preprocessing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83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7EEDF-DABE-422C-A127-2B1F79F0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Formatage des messages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EA43D4-B2A7-403D-B8D7-38395464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98096255-DEE0-4C69-9EE7-87FC4A4F3BC0}"/>
              </a:ext>
            </a:extLst>
          </p:cNvPr>
          <p:cNvSpPr/>
          <p:nvPr/>
        </p:nvSpPr>
        <p:spPr>
          <a:xfrm>
            <a:off x="5660993" y="3268924"/>
            <a:ext cx="870012" cy="1012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 descr="Une image contenant intérieur, noir, orange, blanc&#10;&#10;Description générée automatiquement">
            <a:extLst>
              <a:ext uri="{FF2B5EF4-FFF2-40B4-BE49-F238E27FC236}">
                <a16:creationId xmlns:a16="http://schemas.microsoft.com/office/drawing/2014/main" id="{864236A7-E93D-489E-97B7-AF651CF97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93" y="1869439"/>
            <a:ext cx="8480012" cy="111194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E882552-B187-4C92-987F-5C686428D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71" y="4768992"/>
            <a:ext cx="9071456" cy="7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8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AC37E-97D7-4DCE-8B95-D63EFAD0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en entier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3DAA6E-736C-4CA8-B1A5-74A09155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7FAEBFEA-B66F-41CF-9EEA-27115DAD0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1464"/>
              </p:ext>
            </p:extLst>
          </p:nvPr>
        </p:nvGraphicFramePr>
        <p:xfrm>
          <a:off x="1294302" y="2065277"/>
          <a:ext cx="3606172" cy="37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530">
                  <a:extLst>
                    <a:ext uri="{9D8B030D-6E8A-4147-A177-3AD203B41FA5}">
                      <a16:colId xmlns:a16="http://schemas.microsoft.com/office/drawing/2014/main" val="4197145618"/>
                    </a:ext>
                  </a:extLst>
                </a:gridCol>
                <a:gridCol w="1270642">
                  <a:extLst>
                    <a:ext uri="{9D8B030D-6E8A-4147-A177-3AD203B41FA5}">
                      <a16:colId xmlns:a16="http://schemas.microsoft.com/office/drawing/2014/main" val="402972348"/>
                    </a:ext>
                  </a:extLst>
                </a:gridCol>
              </a:tblGrid>
              <a:tr h="37002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WAITING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24850"/>
                  </a:ext>
                </a:extLst>
              </a:tr>
              <a:tr h="37002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ARRIVED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614994"/>
                  </a:ext>
                </a:extLst>
              </a:tr>
              <a:tr h="37002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INCOMING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16631"/>
                  </a:ext>
                </a:extLst>
              </a:tr>
              <a:tr h="37002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256103"/>
                  </a:ext>
                </a:extLst>
              </a:tr>
              <a:tr h="37002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TERMINUS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30374"/>
                  </a:ext>
                </a:extLst>
              </a:tr>
              <a:tr h="37002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DEPARTURE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28216"/>
                  </a:ext>
                </a:extLst>
              </a:tr>
              <a:tr h="37002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DEPARTURE SOON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400203"/>
                  </a:ext>
                </a:extLst>
              </a:tr>
              <a:tr h="37002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NO 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1574"/>
                  </a:ext>
                </a:extLst>
              </a:tr>
              <a:tr h="37002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NO PASSENGERS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-100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60769"/>
                  </a:ext>
                </a:extLst>
              </a:tr>
              <a:tr h="37002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-1000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167753"/>
                  </a:ext>
                </a:extLst>
              </a:tr>
            </a:tbl>
          </a:graphicData>
        </a:graphic>
      </p:graphicFrame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id="{E6476DD7-1800-4D83-9A10-A335DF1AA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58023"/>
              </p:ext>
            </p:extLst>
          </p:nvPr>
        </p:nvGraphicFramePr>
        <p:xfrm>
          <a:off x="6782898" y="2702673"/>
          <a:ext cx="4114800" cy="242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0556">
                  <a:extLst>
                    <a:ext uri="{9D8B030D-6E8A-4147-A177-3AD203B41FA5}">
                      <a16:colId xmlns:a16="http://schemas.microsoft.com/office/drawing/2014/main" val="4197145618"/>
                    </a:ext>
                  </a:extLst>
                </a:gridCol>
                <a:gridCol w="744244">
                  <a:extLst>
                    <a:ext uri="{9D8B030D-6E8A-4147-A177-3AD203B41FA5}">
                      <a16:colId xmlns:a16="http://schemas.microsoft.com/office/drawing/2014/main" val="402972348"/>
                    </a:ext>
                  </a:extLst>
                </a:gridCol>
              </a:tblGrid>
              <a:tr h="390618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Saint Remy les Chevreuse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24850"/>
                  </a:ext>
                </a:extLst>
              </a:tr>
              <a:tr h="406958">
                <a:tc>
                  <a:txBody>
                    <a:bodyPr/>
                    <a:lstStyle/>
                    <a:p>
                      <a:r>
                        <a:rPr lang="fr-FR" b="0" dirty="0" err="1">
                          <a:solidFill>
                            <a:srgbClr val="FF0000"/>
                          </a:solidFill>
                        </a:rPr>
                        <a:t>Courcelle</a:t>
                      </a:r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 Sur Yvette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614994"/>
                  </a:ext>
                </a:extLst>
              </a:tr>
              <a:tr h="406958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Gif sur Yvette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16631"/>
                  </a:ext>
                </a:extLst>
              </a:tr>
              <a:tr h="406958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256103"/>
                  </a:ext>
                </a:extLst>
              </a:tr>
              <a:tr h="406958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Fontenay aux Roses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30374"/>
                  </a:ext>
                </a:extLst>
              </a:tr>
              <a:tr h="406958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Sceaux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28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21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C405B-0916-4B81-ACAD-FD576836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en entier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E3FAF8-8636-49CD-BEE8-E52F768C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4C1C4C19-12E6-4AAC-A4E1-3FF3612E6F0E}"/>
              </a:ext>
            </a:extLst>
          </p:cNvPr>
          <p:cNvSpPr/>
          <p:nvPr/>
        </p:nvSpPr>
        <p:spPr>
          <a:xfrm>
            <a:off x="5660992" y="3402610"/>
            <a:ext cx="870012" cy="1012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objet, horloge, orange, mètre&#10;&#10;Description générée automatiquement">
            <a:extLst>
              <a:ext uri="{FF2B5EF4-FFF2-40B4-BE49-F238E27FC236}">
                <a16:creationId xmlns:a16="http://schemas.microsoft.com/office/drawing/2014/main" id="{538D9D2C-9832-4421-B635-74C6BA364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48" y="4812791"/>
            <a:ext cx="9616300" cy="11454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6CF245-A405-451B-AFB0-CB3F6B0E4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39" y="1734677"/>
            <a:ext cx="7552318" cy="14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84B53-8A5F-4BAB-BEE4-892ECA22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 des lignes</a:t>
            </a:r>
          </a:p>
        </p:txBody>
      </p:sp>
      <p:pic>
        <p:nvPicPr>
          <p:cNvPr id="6" name="Espace réservé du contenu 5" descr="Une image contenant capture d’écran, pièce, gens, grand&#10;&#10;Description générée automatiquement">
            <a:extLst>
              <a:ext uri="{FF2B5EF4-FFF2-40B4-BE49-F238E27FC236}">
                <a16:creationId xmlns:a16="http://schemas.microsoft.com/office/drawing/2014/main" id="{4BB3A0D2-FAE9-4AA4-8EEA-1E5DF7F7B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52" y="1912630"/>
            <a:ext cx="11658322" cy="1813173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BA152B-112E-4774-AAC8-9F582CC8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projet INF442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7E4009-8EC9-4F57-B824-F2E59FFD88F3}"/>
              </a:ext>
            </a:extLst>
          </p:cNvPr>
          <p:cNvSpPr/>
          <p:nvPr/>
        </p:nvSpPr>
        <p:spPr>
          <a:xfrm>
            <a:off x="2951259" y="2079925"/>
            <a:ext cx="6361889" cy="214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37C4F7F-2F7A-4970-B904-52AF5C92EA8D}"/>
              </a:ext>
            </a:extLst>
          </p:cNvPr>
          <p:cNvCxnSpPr/>
          <p:nvPr/>
        </p:nvCxnSpPr>
        <p:spPr>
          <a:xfrm flipV="1">
            <a:off x="4341181" y="2876365"/>
            <a:ext cx="0" cy="3906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CC42DED-265C-4195-AE40-E5E7C861347D}"/>
              </a:ext>
            </a:extLst>
          </p:cNvPr>
          <p:cNvSpPr/>
          <p:nvPr/>
        </p:nvSpPr>
        <p:spPr>
          <a:xfrm>
            <a:off x="4100744" y="3266983"/>
            <a:ext cx="524517" cy="2140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9180A84-6671-4A24-AC98-70ED7F6CCF80}"/>
              </a:ext>
            </a:extLst>
          </p:cNvPr>
          <p:cNvSpPr txBox="1"/>
          <p:nvPr/>
        </p:nvSpPr>
        <p:spPr>
          <a:xfrm>
            <a:off x="2089668" y="4671744"/>
            <a:ext cx="844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Inconvénient : les messages ne sont pas tous pris en compte !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8D01252-E028-4C25-97C3-9462C86AB330}"/>
              </a:ext>
            </a:extLst>
          </p:cNvPr>
          <p:cNvCxnSpPr>
            <a:cxnSpLocks/>
          </p:cNvCxnSpPr>
          <p:nvPr/>
        </p:nvCxnSpPr>
        <p:spPr>
          <a:xfrm>
            <a:off x="9901561" y="2375348"/>
            <a:ext cx="179033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B056C9-78E4-4370-93EF-DD395F4F6A97}"/>
              </a:ext>
            </a:extLst>
          </p:cNvPr>
          <p:cNvCxnSpPr>
            <a:cxnSpLocks/>
          </p:cNvCxnSpPr>
          <p:nvPr/>
        </p:nvCxnSpPr>
        <p:spPr>
          <a:xfrm>
            <a:off x="324035" y="2516482"/>
            <a:ext cx="401714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lytechnique">
      <a:dk1>
        <a:srgbClr val="003C5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olytechnique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700</Words>
  <Application>Microsoft Office PowerPoint</Application>
  <PresentationFormat>Widescreen</PresentationFormat>
  <Paragraphs>212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Century Gothic</vt:lpstr>
      <vt:lpstr>Georgia</vt:lpstr>
      <vt:lpstr>Wingdings</vt:lpstr>
      <vt:lpstr>Office Theme</vt:lpstr>
      <vt:lpstr>Hacking the Paris Metro</vt:lpstr>
      <vt:lpstr>Sommaire</vt:lpstr>
      <vt:lpstr>Processing et preprocessing</vt:lpstr>
      <vt:lpstr>Idée générale</vt:lpstr>
      <vt:lpstr>Preprocessing</vt:lpstr>
      <vt:lpstr>Formatage des messages</vt:lpstr>
      <vt:lpstr>Conversion en entier</vt:lpstr>
      <vt:lpstr>Conversion en entier</vt:lpstr>
      <vt:lpstr>Correction des lignes</vt:lpstr>
      <vt:lpstr>Tri des données</vt:lpstr>
      <vt:lpstr>Tri des données et biais</vt:lpstr>
      <vt:lpstr>Ajout des trains manquants par continuité</vt:lpstr>
      <vt:lpstr>Processing</vt:lpstr>
      <vt:lpstr>Le processing en pratique</vt:lpstr>
      <vt:lpstr>Problèmes actuels</vt:lpstr>
      <vt:lpstr>Temps de traitement*</vt:lpstr>
      <vt:lpstr>Améliorations ?</vt:lpstr>
      <vt:lpstr>Format des données en sortie</vt:lpstr>
      <vt:lpstr>Messages de Perturbation</vt:lpstr>
      <vt:lpstr>Types des messages</vt:lpstr>
      <vt:lpstr>L’essentiel</vt:lpstr>
      <vt:lpstr>Tweets</vt:lpstr>
      <vt:lpstr>Fréquence et Importance</vt:lpstr>
      <vt:lpstr>Modèles de Régression</vt:lpstr>
      <vt:lpstr>Présentation du modèle 1 et 3</vt:lpstr>
      <vt:lpstr>Résultat modèle 1</vt:lpstr>
      <vt:lpstr>Résultat modèle 3</vt:lpstr>
      <vt:lpstr>Erratum</vt:lpstr>
      <vt:lpstr>Pouvez-vous identifier les différences ?</vt:lpstr>
      <vt:lpstr>PowerPoint Presentation</vt:lpstr>
      <vt:lpstr>PowerPoint Presentation</vt:lpstr>
      <vt:lpstr>PowerPoint Presentation</vt:lpstr>
      <vt:lpstr>Conclusion sur les modèles de Régression</vt:lpstr>
      <vt:lpstr>Deep Learning </vt:lpstr>
      <vt:lpstr>Préparation des données</vt:lpstr>
      <vt:lpstr>Réseau de neurones dense</vt:lpstr>
      <vt:lpstr>Entrainement – sens aller</vt:lpstr>
      <vt:lpstr>Et en prédiction sur le sens retour 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the Paris Metro</dc:title>
  <dc:creator>Jean-Charles LAYOUN</dc:creator>
  <cp:lastModifiedBy>Jean-Charles LAYOUN</cp:lastModifiedBy>
  <cp:revision>34</cp:revision>
  <dcterms:created xsi:type="dcterms:W3CDTF">2020-05-27T09:35:59Z</dcterms:created>
  <dcterms:modified xsi:type="dcterms:W3CDTF">2020-05-27T14:41:50Z</dcterms:modified>
</cp:coreProperties>
</file>