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8" r:id="rId11"/>
    <p:sldId id="269" r:id="rId12"/>
    <p:sldId id="270" r:id="rId13"/>
    <p:sldId id="261" r:id="rId14"/>
    <p:sldId id="271" r:id="rId15"/>
    <p:sldId id="262" r:id="rId16"/>
    <p:sldId id="263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%20Kumar\Downloads\KPMG%20practice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practice excel.xlsx]Sheet10!PivotTable5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Cars owned or not by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Sheet10!$B$5:$B$8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19-40AF-A18F-EE1831E15A8E}"/>
            </c:ext>
          </c:extLst>
        </c:ser>
        <c:ser>
          <c:idx val="1"/>
          <c:order val="1"/>
          <c:tx>
            <c:strRef>
              <c:f>Sheet10!$C$3:$C$4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Sheet10!$C$5:$C$8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19-40AF-A18F-EE1831E15A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601406312"/>
        <c:axId val="601408280"/>
      </c:barChart>
      <c:catAx>
        <c:axId val="601406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408280"/>
        <c:crosses val="autoZero"/>
        <c:auto val="1"/>
        <c:lblAlgn val="ctr"/>
        <c:lblOffset val="100"/>
        <c:noMultiLvlLbl val="0"/>
      </c:catAx>
      <c:valAx>
        <c:axId val="601408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 of cars owned or not</a:t>
                </a:r>
              </a:p>
            </c:rich>
          </c:tx>
          <c:layout>
            <c:manualLayout>
              <c:xMode val="edge"/>
              <c:yMode val="edge"/>
              <c:x val="2.0620053088824343E-2"/>
              <c:y val="0.23062067419508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4063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Ravi Kumar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6052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based on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615099"/>
            <a:ext cx="3037905" cy="338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Customers from recent past (50-100 days) also show to generate a moderate amount of revenue.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The chart shows that customers who purchased more recently have generated more revenue, than customer who visited a while ago.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Those who visited more than 200 days ago generate low revenue.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E157E-A585-4635-9F21-61403714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623" y="1537435"/>
            <a:ext cx="5600352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054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6052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between Frequency and Monetary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795853"/>
            <a:ext cx="3218659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There is a positive relationship between frequency and monetary gain for the business.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Customer classified as “Platinum Customer”, ”Very Loyal,” and “Becoming Loyal” visit frequently which correlated with increased revenue for the business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0BE4A-9F37-4D4A-BADC-5918B462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82" y="1408699"/>
            <a:ext cx="5752218" cy="320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596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6052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between Frequency and Recency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32232"/>
            <a:ext cx="3431310" cy="334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Higher frequency has a negative relationship with recency values. Such that very recent customers are also frequent customers.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Very low frequency of 0-2 correlated with high recency values </a:t>
            </a:r>
            <a:r>
              <a:rPr lang="en-US" dirty="0" err="1"/>
              <a:t>i.e</a:t>
            </a:r>
            <a:r>
              <a:rPr lang="en-US" dirty="0"/>
              <a:t> More than 250 days ago.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Customers that have visited more recently (0-50 days) have a higher chance of visiting more frequently.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FE878-80EC-42E0-9D54-FA142329C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35" y="1408699"/>
            <a:ext cx="5507665" cy="33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6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5214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Table Summary of top 1000 Customers to Target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73A062-3A98-45B7-8836-884C3B252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53303"/>
              </p:ext>
            </p:extLst>
          </p:nvPr>
        </p:nvGraphicFramePr>
        <p:xfrm>
          <a:off x="248925" y="1391957"/>
          <a:ext cx="8521700" cy="3616344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873431">
                  <a:extLst>
                    <a:ext uri="{9D8B030D-6E8A-4147-A177-3AD203B41FA5}">
                      <a16:colId xmlns:a16="http://schemas.microsoft.com/office/drawing/2014/main" val="4009426257"/>
                    </a:ext>
                  </a:extLst>
                </a:gridCol>
                <a:gridCol w="1025707">
                  <a:extLst>
                    <a:ext uri="{9D8B030D-6E8A-4147-A177-3AD203B41FA5}">
                      <a16:colId xmlns:a16="http://schemas.microsoft.com/office/drawing/2014/main" val="2512968554"/>
                    </a:ext>
                  </a:extLst>
                </a:gridCol>
                <a:gridCol w="3746560">
                  <a:extLst>
                    <a:ext uri="{9D8B030D-6E8A-4147-A177-3AD203B41FA5}">
                      <a16:colId xmlns:a16="http://schemas.microsoft.com/office/drawing/2014/main" val="3307920407"/>
                    </a:ext>
                  </a:extLst>
                </a:gridCol>
                <a:gridCol w="942386">
                  <a:extLst>
                    <a:ext uri="{9D8B030D-6E8A-4147-A177-3AD203B41FA5}">
                      <a16:colId xmlns:a16="http://schemas.microsoft.com/office/drawing/2014/main" val="3741918601"/>
                    </a:ext>
                  </a:extLst>
                </a:gridCol>
                <a:gridCol w="873431">
                  <a:extLst>
                    <a:ext uri="{9D8B030D-6E8A-4147-A177-3AD203B41FA5}">
                      <a16:colId xmlns:a16="http://schemas.microsoft.com/office/drawing/2014/main" val="2148274051"/>
                    </a:ext>
                  </a:extLst>
                </a:gridCol>
                <a:gridCol w="1060185">
                  <a:extLst>
                    <a:ext uri="{9D8B030D-6E8A-4147-A177-3AD203B41FA5}">
                      <a16:colId xmlns:a16="http://schemas.microsoft.com/office/drawing/2014/main" val="3377605694"/>
                    </a:ext>
                  </a:extLst>
                </a:gridCol>
              </a:tblGrid>
              <a:tr h="4481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sym typeface="Arial"/>
                        </a:rPr>
                        <a:t>Rank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sym typeface="Arial"/>
                        </a:rPr>
                        <a:t>Customer Title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sym typeface="Arial"/>
                        </a:rPr>
                        <a:t>Description 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sym typeface="Arial"/>
                        </a:rPr>
                        <a:t>No. of Customers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sym typeface="Arial"/>
                        </a:rPr>
                        <a:t>Cumulative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sym typeface="Arial"/>
                        </a:rPr>
                        <a:t>Customer Selection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8951839"/>
                  </a:ext>
                </a:extLst>
              </a:tr>
              <a:tr h="258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Platinum Customer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Most recent buy, buys often, most spent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176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1690467348"/>
                  </a:ext>
                </a:extLst>
              </a:tr>
              <a:tr h="258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Very Loyal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most recent, buys often, spends large amount of money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184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360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184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3488217427"/>
                  </a:ext>
                </a:extLst>
              </a:tr>
              <a:tr h="258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Becoming Loyal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relatively recent, bought more than once, spends large amt of money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704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344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2509589983"/>
                  </a:ext>
                </a:extLst>
              </a:tr>
              <a:tr h="258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Recent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bought recently, not very often, avg. amt spent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1072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296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3159228649"/>
                  </a:ext>
                </a:extLst>
              </a:tr>
              <a:tr h="258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Potential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bought recently, never bought before, spent small amt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1427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3701266394"/>
                  </a:ext>
                </a:extLst>
              </a:tr>
              <a:tr h="258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Late Bloomer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 purchase recently, but RFM value is large than avg.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333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1760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2418876725"/>
                  </a:ext>
                </a:extLst>
              </a:tr>
              <a:tr h="258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Losing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purchases was a while ago, below avg. RFM value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356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2116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901079135"/>
                  </a:ext>
                </a:extLst>
              </a:tr>
              <a:tr h="3712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High Risk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purchases was long time ago, frequency is quite high, amt spent is 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360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2476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1784437579"/>
                  </a:ext>
                </a:extLst>
              </a:tr>
              <a:tr h="4058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Almost Lost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very low recency, low freq. but high amt spent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2802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981323759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Evasive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very low recency, very low frequency, small amount spent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3203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3772301321"/>
                  </a:ext>
                </a:extLst>
              </a:tr>
              <a:tr h="258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Lost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very low RFM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290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3493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397206196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5214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Target And Methodology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73A062-3A98-45B7-8836-884C3B252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05724"/>
              </p:ext>
            </p:extLst>
          </p:nvPr>
        </p:nvGraphicFramePr>
        <p:xfrm>
          <a:off x="248925" y="1391957"/>
          <a:ext cx="8521700" cy="1446938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873431">
                  <a:extLst>
                    <a:ext uri="{9D8B030D-6E8A-4147-A177-3AD203B41FA5}">
                      <a16:colId xmlns:a16="http://schemas.microsoft.com/office/drawing/2014/main" val="4009426257"/>
                    </a:ext>
                  </a:extLst>
                </a:gridCol>
                <a:gridCol w="1025707">
                  <a:extLst>
                    <a:ext uri="{9D8B030D-6E8A-4147-A177-3AD203B41FA5}">
                      <a16:colId xmlns:a16="http://schemas.microsoft.com/office/drawing/2014/main" val="2512968554"/>
                    </a:ext>
                  </a:extLst>
                </a:gridCol>
                <a:gridCol w="3746560">
                  <a:extLst>
                    <a:ext uri="{9D8B030D-6E8A-4147-A177-3AD203B41FA5}">
                      <a16:colId xmlns:a16="http://schemas.microsoft.com/office/drawing/2014/main" val="3307920407"/>
                    </a:ext>
                  </a:extLst>
                </a:gridCol>
                <a:gridCol w="942386">
                  <a:extLst>
                    <a:ext uri="{9D8B030D-6E8A-4147-A177-3AD203B41FA5}">
                      <a16:colId xmlns:a16="http://schemas.microsoft.com/office/drawing/2014/main" val="3741918601"/>
                    </a:ext>
                  </a:extLst>
                </a:gridCol>
                <a:gridCol w="873431">
                  <a:extLst>
                    <a:ext uri="{9D8B030D-6E8A-4147-A177-3AD203B41FA5}">
                      <a16:colId xmlns:a16="http://schemas.microsoft.com/office/drawing/2014/main" val="2148274051"/>
                    </a:ext>
                  </a:extLst>
                </a:gridCol>
                <a:gridCol w="1060185">
                  <a:extLst>
                    <a:ext uri="{9D8B030D-6E8A-4147-A177-3AD203B41FA5}">
                      <a16:colId xmlns:a16="http://schemas.microsoft.com/office/drawing/2014/main" val="3377605694"/>
                    </a:ext>
                  </a:extLst>
                </a:gridCol>
              </a:tblGrid>
              <a:tr h="3675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sym typeface="Arial"/>
                        </a:rPr>
                        <a:t>Rank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sym typeface="Arial"/>
                        </a:rPr>
                        <a:t>Customer Title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sym typeface="Arial"/>
                        </a:rPr>
                        <a:t>Description 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sym typeface="Arial"/>
                        </a:rPr>
                        <a:t>No. of Customers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sym typeface="Arial"/>
                        </a:rPr>
                        <a:t>Cumulative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sym typeface="Arial"/>
                        </a:rPr>
                        <a:t>Customer Selection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8951839"/>
                  </a:ext>
                </a:extLst>
              </a:tr>
              <a:tr h="2698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Platinum Customer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Most recent buy, buys often, most spent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176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1690467348"/>
                  </a:ext>
                </a:extLst>
              </a:tr>
              <a:tr h="2698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Very Loyal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most recent, buys often, spends large amount of money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184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360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184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3488217427"/>
                  </a:ext>
                </a:extLst>
              </a:tr>
              <a:tr h="2698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Becoming Loyal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relatively recent, bought more than once, spends large amt of money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704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2509589983"/>
                  </a:ext>
                </a:extLst>
              </a:tr>
              <a:tr h="2698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Recent Customer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bought recently, not very often, avg. amt spent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1072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296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" marR="8625" marT="8625" marB="0" anchor="b"/>
                </a:tc>
                <a:extLst>
                  <a:ext uri="{0D108BD9-81ED-4DB2-BD59-A6C34878D82A}">
                    <a16:rowId xmlns:a16="http://schemas.microsoft.com/office/drawing/2014/main" val="31592286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7593DC-639D-4939-8415-BA9FA650579D}"/>
              </a:ext>
            </a:extLst>
          </p:cNvPr>
          <p:cNvSpPr txBox="1"/>
          <p:nvPr/>
        </p:nvSpPr>
        <p:spPr>
          <a:xfrm>
            <a:off x="911967" y="3121802"/>
            <a:ext cx="7336466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Filter through the top 1000 customers by assigning the conditions discussed in the table above.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1000 customers discovered would have bought recently, they have bought very frequently in the past and tend to spend more than other customers.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1622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Recommendation of Top 1000 Customers to Target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854257"/>
            <a:ext cx="4505198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Outline of Problem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IN" dirty="0" err="1"/>
              <a:t>procket</a:t>
            </a:r>
            <a:r>
              <a:rPr lang="en-IN" dirty="0"/>
              <a:t> Central is a company that specializes in high-quality bikes and cycling accessories.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Their marketing team is looking to boost business sales by analysing provided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Using these 3 datasets we have to analyse and recommend 1000 customers that the company should target.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4A627-FFD0-403D-88F7-E0B6BF8D9CB0}"/>
              </a:ext>
            </a:extLst>
          </p:cNvPr>
          <p:cNvSpPr txBox="1"/>
          <p:nvPr/>
        </p:nvSpPr>
        <p:spPr>
          <a:xfrm>
            <a:off x="4869712" y="1967023"/>
            <a:ext cx="4069263" cy="2369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dirty="0"/>
              <a:t>What we have to Analyze 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‘New’ and ‘Old’ Customer Age Distribution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Bike related purchases over the last 3 years by gender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 industry distributions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1500" dirty="0"/>
              <a:t>Wealth segmentation by age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 of cars owned and not owned by state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1500" dirty="0"/>
              <a:t>RFM analysis and customer classification</a:t>
            </a:r>
            <a:endParaRPr kumimoji="0" lang="en-IN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801" y="116475"/>
            <a:ext cx="9191402" cy="54716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56825" y="165970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57509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‘New’ and ‘Old’ Customer Age Distributions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206147"/>
            <a:ext cx="4250017" cy="3612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lowest age groups are under 20 and 80+ for both ‘New’ and ‘Old’ customer lists.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‘New’ customer list suggests that age groups 20-29 and 40-69 are most populated.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Most customers are aged between 40-49 in ‘New’. In ‘Old’ majority customers are aged between 40-49 also.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There is a steep drop of customers in the 30-39 age group in ‘New’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0" y="0"/>
            <a:ext cx="9175601" cy="126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D2EC5C-54C8-4682-9F3C-0143208B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18478"/>
            <a:ext cx="4388810" cy="1994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D20D6-83E4-4A79-8EB9-22B1039C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51521"/>
            <a:ext cx="4388810" cy="21255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801" y="116475"/>
            <a:ext cx="9191402" cy="458619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56825" y="12602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48670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purchases over last 3 years by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56825" y="1461537"/>
            <a:ext cx="395722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Over the last 3 years about 50% of bike related purchases were made by females to 47% of purchases made by males. </a:t>
            </a:r>
            <a:r>
              <a:rPr lang="en-US" dirty="0" err="1"/>
              <a:t>Approx</a:t>
            </a:r>
            <a:r>
              <a:rPr lang="en-US" dirty="0"/>
              <a:t> 1.70% were made by unknown gender.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Females make up majority of the bike related sales.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0" y="0"/>
            <a:ext cx="9175601" cy="126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FE1F50-194C-494C-9E04-B1D71F34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45" y="935779"/>
            <a:ext cx="4756580" cy="2004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95FC91-6C61-4104-A531-464E8D16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045" y="2940120"/>
            <a:ext cx="4756580" cy="208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856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801" y="116475"/>
            <a:ext cx="9191402" cy="458619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56825" y="12602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48670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3515001"/>
            <a:ext cx="395722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24% of ‘New’ Customers are in Manufacturing and Financial Services.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lowest no. of customers are in Agriculture and Telecommunication at 3%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0" y="0"/>
            <a:ext cx="9175601" cy="126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668F0-CEC1-45B0-9E8A-704BCCE2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8" y="935778"/>
            <a:ext cx="4847653" cy="2505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5632CB-41B0-45A3-A0C1-F1D5E882F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60" y="935778"/>
            <a:ext cx="4422352" cy="2505783"/>
          </a:xfrm>
          <a:prstGeom prst="rect">
            <a:avLst/>
          </a:prstGeom>
        </p:spPr>
      </p:pic>
      <p:sp>
        <p:nvSpPr>
          <p:cNvPr id="4" name="Shape 82">
            <a:extLst>
              <a:ext uri="{FF2B5EF4-FFF2-40B4-BE49-F238E27FC236}">
                <a16:creationId xmlns:a16="http://schemas.microsoft.com/office/drawing/2014/main" id="{E6F34093-F0BB-4870-84C7-23EB3EF98C2B}"/>
              </a:ext>
            </a:extLst>
          </p:cNvPr>
          <p:cNvSpPr/>
          <p:nvPr/>
        </p:nvSpPr>
        <p:spPr>
          <a:xfrm>
            <a:off x="4587800" y="3463175"/>
            <a:ext cx="3957220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Similarly pattern in ‘Old’ customer list, at 24% and 23% in Manufacturing and Financial Services respectively</a:t>
            </a:r>
          </a:p>
        </p:txBody>
      </p:sp>
    </p:spTree>
    <p:extLst>
      <p:ext uri="{BB962C8B-B14F-4D97-AF65-F5344CB8AC3E}">
        <p14:creationId xmlns:p14="http://schemas.microsoft.com/office/powerpoint/2010/main" val="7476769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801" y="116476"/>
            <a:ext cx="9191402" cy="370234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56825" y="73046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362531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Segmentation by age category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3515001"/>
            <a:ext cx="395722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next category is the ‘High Net Worth’ customers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 all age categories the largest no. of customers are classified as ‘Mass </a:t>
            </a:r>
            <a:r>
              <a:rPr lang="en-US" dirty="0" err="1"/>
              <a:t>Customr</a:t>
            </a:r>
            <a:r>
              <a:rPr lang="en-US" dirty="0"/>
              <a:t>’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0" y="0"/>
            <a:ext cx="9175601" cy="126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Shape 82">
            <a:extLst>
              <a:ext uri="{FF2B5EF4-FFF2-40B4-BE49-F238E27FC236}">
                <a16:creationId xmlns:a16="http://schemas.microsoft.com/office/drawing/2014/main" id="{E6F34093-F0BB-4870-84C7-23EB3EF98C2B}"/>
              </a:ext>
            </a:extLst>
          </p:cNvPr>
          <p:cNvSpPr/>
          <p:nvPr/>
        </p:nvSpPr>
        <p:spPr>
          <a:xfrm>
            <a:off x="4587800" y="3463175"/>
            <a:ext cx="3957220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‘Affluent Customer’ can outperforms the ‘High net Worth’ customer in the 40-49 age group.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5C4C24-BA3F-49AD-AE69-2F1F8AAA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5" y="807549"/>
            <a:ext cx="4330110" cy="2655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6E6C43-4790-4243-A305-68DF40BA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57" y="807549"/>
            <a:ext cx="4471029" cy="265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93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801" y="116475"/>
            <a:ext cx="9191402" cy="458619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56825" y="12602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51862" y="63484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and not owned by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56825" y="1461537"/>
            <a:ext cx="3957220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NSW has the largest amount of people the do not own a car. NSW seems to have higher number of people from which data was collected.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Victoria is also split quite evenly. But both numbers are significantly lower than those of NSW.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QLD has a relatively high number of customers that own a car.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0" y="0"/>
            <a:ext cx="9175601" cy="126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5645C43-6987-4748-BDB2-12BF701DE0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647544"/>
              </p:ext>
            </p:extLst>
          </p:nvPr>
        </p:nvGraphicFramePr>
        <p:xfrm>
          <a:off x="3923413" y="1355578"/>
          <a:ext cx="5086683" cy="308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46118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6052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732058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RFM analysis is used to determine which customers , a business should target to increase its revenue and value.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RFM ( Recency, Frequency and Monetary) model shows customers that have displayed high levels of engagement with the business in the three categories mentioned.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56BB2-11C7-429F-941A-294EA381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260" y="1427068"/>
            <a:ext cx="4829775" cy="32960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1542</Words>
  <Application>Microsoft Office PowerPoint</Application>
  <PresentationFormat>On-screen Show (16:9)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46</cp:revision>
  <dcterms:modified xsi:type="dcterms:W3CDTF">2020-08-07T15:52:58Z</dcterms:modified>
</cp:coreProperties>
</file>