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8"/>
  </p:notesMasterIdLst>
  <p:sldIdLst>
    <p:sldId id="256" r:id="rId5"/>
    <p:sldId id="257" r:id="rId6"/>
    <p:sldId id="258" r:id="rId7"/>
    <p:sldId id="259" r:id="rId8"/>
    <p:sldId id="260" r:id="rId9"/>
    <p:sldId id="261" r:id="rId10"/>
    <p:sldId id="262" r:id="rId11"/>
    <p:sldId id="263" r:id="rId12"/>
    <p:sldId id="273" r:id="rId13"/>
    <p:sldId id="274" r:id="rId14"/>
    <p:sldId id="275" r:id="rId15"/>
    <p:sldId id="276" r:id="rId16"/>
    <p:sldId id="277" r:id="rId17"/>
    <p:sldId id="278" r:id="rId18"/>
    <p:sldId id="264" r:id="rId19"/>
    <p:sldId id="265" r:id="rId20"/>
    <p:sldId id="270" r:id="rId21"/>
    <p:sldId id="266" r:id="rId22"/>
    <p:sldId id="271" r:id="rId23"/>
    <p:sldId id="267" r:id="rId24"/>
    <p:sldId id="272" r:id="rId25"/>
    <p:sldId id="268" r:id="rId26"/>
    <p:sldId id="269" r:id="rId27"/>
  </p:sldIdLst>
  <p:sldSz cx="12192000" cy="6858000"/>
  <p:notesSz cx="6858000" cy="9144000"/>
  <p:embeddedFontLst>
    <p:embeddedFont>
      <p:font typeface="Century Gothic" panose="020B0502020202020204" pitchFamily="34" charset="0"/>
      <p:regular r:id="rId29"/>
      <p:bold r:id="rId30"/>
      <p:italic r:id="rId31"/>
      <p:boldItalic r:id="rId32"/>
    </p:embeddedFont>
  </p:embeddedFontLst>
  <p:custDataLst>
    <p:tags r:id="rId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6" d="100"/>
          <a:sy n="46" d="100"/>
        </p:scale>
        <p:origin x="1420" y="3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Caleb Leavell</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654D-EE40-767A-B4E7-794342E6C42E}"/>
              </a:ext>
            </a:extLst>
          </p:cNvPr>
          <p:cNvSpPr>
            <a:spLocks noGrp="1"/>
          </p:cNvSpPr>
          <p:nvPr>
            <p:ph type="title"/>
          </p:nvPr>
        </p:nvSpPr>
        <p:spPr/>
        <p:txBody>
          <a:bodyPr/>
          <a:lstStyle/>
          <a:p>
            <a:r>
              <a:rPr lang="en-US" dirty="0"/>
              <a:t>Does Accessing a Valid Index Throw an Exception?</a:t>
            </a:r>
          </a:p>
        </p:txBody>
      </p:sp>
      <p:sp>
        <p:nvSpPr>
          <p:cNvPr id="4" name="Rectangle 1">
            <a:extLst>
              <a:ext uri="{FF2B5EF4-FFF2-40B4-BE49-F238E27FC236}">
                <a16:creationId xmlns:a16="http://schemas.microsoft.com/office/drawing/2014/main" id="{8B56E106-FA66-10F8-65F3-79722E77B296}"/>
              </a:ext>
            </a:extLst>
          </p:cNvPr>
          <p:cNvSpPr>
            <a:spLocks noGrp="1" noChangeArrowheads="1"/>
          </p:cNvSpPr>
          <p:nvPr>
            <p:ph type="body" idx="1"/>
          </p:nvPr>
        </p:nvSpPr>
        <p:spPr bwMode="auto">
          <a:xfrm>
            <a:off x="685801" y="2921799"/>
            <a:ext cx="1133994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Test Description: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Positive Test:</a:t>
            </a:r>
            <a:r>
              <a:rPr kumimoji="0" lang="en-US" altLang="en-US" sz="1600" b="0" i="0" u="none" strike="noStrike" cap="none" normalizeH="0" baseline="0" dirty="0">
                <a:ln>
                  <a:noFill/>
                </a:ln>
                <a:solidFill>
                  <a:schemeClr val="bg1"/>
                </a:solidFill>
                <a:effectLst/>
                <a:latin typeface="Arial" panose="020B0604020202020204" pitchFamily="34" charset="0"/>
              </a:rPr>
              <a:t> Ensure that accessing a valid index does not throw any exceptions.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Test Code:</a:t>
            </a:r>
            <a:endParaRPr kumimoji="0" lang="en-US" altLang="en-US" sz="16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Unicode MS"/>
              </a:rPr>
              <a:t>TEST_F(</a:t>
            </a:r>
            <a:r>
              <a:rPr kumimoji="0" lang="en-US" altLang="en-US" sz="1600" b="0" i="0" u="none" strike="noStrike" cap="none" normalizeH="0" baseline="0" dirty="0" err="1">
                <a:ln>
                  <a:noFill/>
                </a:ln>
                <a:solidFill>
                  <a:schemeClr val="bg1"/>
                </a:solidFill>
                <a:effectLst/>
                <a:latin typeface="Arial Unicode MS"/>
              </a:rPr>
              <a:t>CollectionTest</a:t>
            </a:r>
            <a:r>
              <a:rPr kumimoji="0" lang="en-US" altLang="en-US" sz="1600" b="0" i="0" u="none" strike="noStrike" cap="none" normalizeH="0" baseline="0" dirty="0">
                <a:ln>
                  <a:noFill/>
                </a:ln>
                <a:solidFill>
                  <a:schemeClr val="bg1"/>
                </a:solidFill>
                <a:effectLst/>
                <a:latin typeface="Arial Unicode MS"/>
              </a:rPr>
              <a:t>, </a:t>
            </a:r>
            <a:r>
              <a:rPr kumimoji="0" lang="en-US" altLang="en-US" sz="1600" b="0" i="0" u="none" strike="noStrike" cap="none" normalizeH="0" baseline="0" dirty="0" err="1">
                <a:ln>
                  <a:noFill/>
                </a:ln>
                <a:solidFill>
                  <a:schemeClr val="bg1"/>
                </a:solidFill>
                <a:effectLst/>
                <a:latin typeface="Arial Unicode MS"/>
              </a:rPr>
              <a:t>ValidIndexDoesNotThrowException</a:t>
            </a:r>
            <a:r>
              <a:rPr kumimoji="0" lang="en-US" altLang="en-US" sz="1600" b="0" i="0" u="none" strike="noStrike" cap="none" normalizeH="0" baseline="0" dirty="0">
                <a:ln>
                  <a:noFill/>
                </a:ln>
                <a:solidFill>
                  <a:schemeClr val="bg1"/>
                </a:solidFill>
                <a:effectLst/>
                <a:latin typeface="Arial Unicode MS"/>
              </a:rPr>
              <a:t>) { </a:t>
            </a:r>
            <a:r>
              <a:rPr kumimoji="0" lang="en-US" altLang="en-US" sz="1600" b="0" i="0" u="none" strike="noStrike" cap="none" normalizeH="0" baseline="0" dirty="0" err="1">
                <a:ln>
                  <a:noFill/>
                </a:ln>
                <a:solidFill>
                  <a:schemeClr val="bg1"/>
                </a:solidFill>
                <a:effectLst/>
                <a:latin typeface="Arial Unicode MS"/>
              </a:rPr>
              <a:t>add_entries</a:t>
            </a:r>
            <a:r>
              <a:rPr kumimoji="0" lang="en-US" altLang="en-US" sz="1600" b="0" i="0" u="none" strike="noStrike" cap="none" normalizeH="0" baseline="0" dirty="0">
                <a:ln>
                  <a:noFill/>
                </a:ln>
                <a:solidFill>
                  <a:schemeClr val="bg1"/>
                </a:solidFill>
                <a:effectLst/>
                <a:latin typeface="Arial Unicode MS"/>
              </a:rPr>
              <a:t>(3); ASSERT_NO_THROW(collection-&gt;at(2)); // Accessing a valid index. } </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Result: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Passed:</a:t>
            </a:r>
            <a:r>
              <a:rPr kumimoji="0" lang="en-US" altLang="en-US" sz="1600" b="0" i="0" u="none" strike="noStrike" cap="none" normalizeH="0" baseline="0" dirty="0">
                <a:ln>
                  <a:noFill/>
                </a:ln>
                <a:solidFill>
                  <a:schemeClr val="bg1"/>
                </a:solidFill>
                <a:effectLst/>
                <a:latin typeface="Arial" panose="020B0604020202020204" pitchFamily="34" charset="0"/>
              </a:rPr>
              <a:t> No exception is thrown when accessing a valid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How to Take It Further:</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Edge Case Testing:</a:t>
            </a:r>
            <a:r>
              <a:rPr kumimoji="0" lang="en-US" altLang="en-US" sz="1600" b="0" i="0" u="none" strike="noStrike" cap="none" normalizeH="0" baseline="0" dirty="0">
                <a:ln>
                  <a:noFill/>
                </a:ln>
                <a:solidFill>
                  <a:schemeClr val="bg1"/>
                </a:solidFill>
                <a:effectLst/>
                <a:latin typeface="Arial" panose="020B0604020202020204" pitchFamily="34" charset="0"/>
              </a:rPr>
              <a:t> Test with very large or small indices within the valid range and verify that no exceptions are thrown.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Check Data Integrity:</a:t>
            </a:r>
            <a:r>
              <a:rPr kumimoji="0" lang="en-US" altLang="en-US" sz="1600" b="0" i="0" u="none" strike="noStrike" cap="none" normalizeH="0" baseline="0" dirty="0">
                <a:ln>
                  <a:noFill/>
                </a:ln>
                <a:solidFill>
                  <a:schemeClr val="bg1"/>
                </a:solidFill>
                <a:effectLst/>
                <a:latin typeface="Arial" panose="020B0604020202020204" pitchFamily="34" charset="0"/>
              </a:rPr>
              <a:t> After accessing valid indices, verify that the data returned is the correct value, ensuring integrity is maintained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968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05A1-C322-737B-A04A-ED9041A1942E}"/>
              </a:ext>
            </a:extLst>
          </p:cNvPr>
          <p:cNvSpPr>
            <a:spLocks noGrp="1"/>
          </p:cNvSpPr>
          <p:nvPr>
            <p:ph type="title"/>
          </p:nvPr>
        </p:nvSpPr>
        <p:spPr/>
        <p:txBody>
          <a:bodyPr/>
          <a:lstStyle/>
          <a:p>
            <a:r>
              <a:rPr lang="en-US" dirty="0"/>
              <a:t>Can Negative Indices Cause Issues in Vector Access?</a:t>
            </a:r>
          </a:p>
        </p:txBody>
      </p:sp>
      <p:sp>
        <p:nvSpPr>
          <p:cNvPr id="5" name="Rectangle 2">
            <a:extLst>
              <a:ext uri="{FF2B5EF4-FFF2-40B4-BE49-F238E27FC236}">
                <a16:creationId xmlns:a16="http://schemas.microsoft.com/office/drawing/2014/main" id="{E1750720-326D-2615-4DA9-75C8C6607974}"/>
              </a:ext>
            </a:extLst>
          </p:cNvPr>
          <p:cNvSpPr>
            <a:spLocks noGrp="1" noChangeArrowheads="1"/>
          </p:cNvSpPr>
          <p:nvPr>
            <p:ph type="body" idx="1"/>
          </p:nvPr>
        </p:nvSpPr>
        <p:spPr bwMode="auto">
          <a:xfrm>
            <a:off x="685800" y="3051593"/>
            <a:ext cx="11284527"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Test Description: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Negative Test:</a:t>
            </a:r>
            <a:r>
              <a:rPr kumimoji="0" lang="en-US" altLang="en-US" sz="1600" b="0" i="0" u="none" strike="noStrike" cap="none" normalizeH="0" baseline="0" dirty="0">
                <a:ln>
                  <a:noFill/>
                </a:ln>
                <a:solidFill>
                  <a:schemeClr val="bg1"/>
                </a:solidFill>
                <a:effectLst/>
                <a:latin typeface="Arial" panose="020B0604020202020204" pitchFamily="34" charset="0"/>
              </a:rPr>
              <a:t> Check if accessing a negative index throws an </a:t>
            </a:r>
            <a:r>
              <a:rPr kumimoji="0" lang="en-US" altLang="en-US" sz="1600" b="0" i="0" u="none" strike="noStrike" cap="none" normalizeH="0" baseline="0" dirty="0">
                <a:ln>
                  <a:noFill/>
                </a:ln>
                <a:solidFill>
                  <a:schemeClr val="bg1"/>
                </a:solidFill>
                <a:effectLst/>
                <a:latin typeface="Arial Unicode MS"/>
              </a:rPr>
              <a:t>std::</a:t>
            </a:r>
            <a:r>
              <a:rPr kumimoji="0" lang="en-US" altLang="en-US" sz="1600" b="0" i="0" u="none" strike="noStrike" cap="none" normalizeH="0" baseline="0" dirty="0" err="1">
                <a:ln>
                  <a:noFill/>
                </a:ln>
                <a:solidFill>
                  <a:schemeClr val="bg1"/>
                </a:solidFill>
                <a:effectLst/>
                <a:latin typeface="Arial Unicode MS"/>
              </a:rPr>
              <a:t>out_of_range</a:t>
            </a:r>
            <a:r>
              <a:rPr kumimoji="0" lang="en-US" altLang="en-US" sz="1600" b="0" i="0" u="none" strike="noStrike" cap="none" normalizeH="0" baseline="0" dirty="0">
                <a:ln>
                  <a:noFill/>
                </a:ln>
                <a:solidFill>
                  <a:schemeClr val="bg1"/>
                </a:solidFill>
                <a:effectLst/>
              </a:rPr>
              <a:t> exception.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Test Code:</a:t>
            </a:r>
            <a:endParaRPr kumimoji="0" lang="en-US" altLang="en-US" sz="16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Unicode MS"/>
              </a:rPr>
              <a:t>TEST_F(</a:t>
            </a:r>
            <a:r>
              <a:rPr kumimoji="0" lang="en-US" altLang="en-US" sz="1600" b="0" i="0" u="none" strike="noStrike" cap="none" normalizeH="0" baseline="0" dirty="0" err="1">
                <a:ln>
                  <a:noFill/>
                </a:ln>
                <a:solidFill>
                  <a:schemeClr val="bg1"/>
                </a:solidFill>
                <a:effectLst/>
                <a:latin typeface="Arial Unicode MS"/>
              </a:rPr>
              <a:t>CollectionTest</a:t>
            </a:r>
            <a:r>
              <a:rPr kumimoji="0" lang="en-US" altLang="en-US" sz="1600" b="0" i="0" u="none" strike="noStrike" cap="none" normalizeH="0" baseline="0" dirty="0">
                <a:ln>
                  <a:noFill/>
                </a:ln>
                <a:solidFill>
                  <a:schemeClr val="bg1"/>
                </a:solidFill>
                <a:effectLst/>
                <a:latin typeface="Arial Unicode MS"/>
              </a:rPr>
              <a:t>, </a:t>
            </a:r>
            <a:r>
              <a:rPr kumimoji="0" lang="en-US" altLang="en-US" sz="1600" b="0" i="0" u="none" strike="noStrike" cap="none" normalizeH="0" baseline="0" dirty="0" err="1">
                <a:ln>
                  <a:noFill/>
                </a:ln>
                <a:solidFill>
                  <a:schemeClr val="bg1"/>
                </a:solidFill>
                <a:effectLst/>
                <a:latin typeface="Arial Unicode MS"/>
              </a:rPr>
              <a:t>NegativeIndexThrowsException</a:t>
            </a:r>
            <a:r>
              <a:rPr kumimoji="0" lang="en-US" altLang="en-US" sz="1600" b="0" i="0" u="none" strike="noStrike" cap="none" normalizeH="0" baseline="0" dirty="0">
                <a:ln>
                  <a:noFill/>
                </a:ln>
                <a:solidFill>
                  <a:schemeClr val="bg1"/>
                </a:solidFill>
                <a:effectLst/>
                <a:latin typeface="Arial Unicode MS"/>
              </a:rPr>
              <a:t>) { </a:t>
            </a:r>
            <a:r>
              <a:rPr kumimoji="0" lang="en-US" altLang="en-US" sz="1600" b="0" i="0" u="none" strike="noStrike" cap="none" normalizeH="0" baseline="0" dirty="0" err="1">
                <a:ln>
                  <a:noFill/>
                </a:ln>
                <a:solidFill>
                  <a:schemeClr val="bg1"/>
                </a:solidFill>
                <a:effectLst/>
                <a:latin typeface="Arial Unicode MS"/>
              </a:rPr>
              <a:t>add_entries</a:t>
            </a:r>
            <a:r>
              <a:rPr kumimoji="0" lang="en-US" altLang="en-US" sz="1600" b="0" i="0" u="none" strike="noStrike" cap="none" normalizeH="0" baseline="0" dirty="0">
                <a:ln>
                  <a:noFill/>
                </a:ln>
                <a:solidFill>
                  <a:schemeClr val="bg1"/>
                </a:solidFill>
                <a:effectLst/>
                <a:latin typeface="Arial Unicode MS"/>
              </a:rPr>
              <a:t>(3); ASSERT_THROW(collection-&gt;at(-1), std::</a:t>
            </a:r>
            <a:r>
              <a:rPr kumimoji="0" lang="en-US" altLang="en-US" sz="1600" b="0" i="0" u="none" strike="noStrike" cap="none" normalizeH="0" baseline="0" dirty="0" err="1">
                <a:ln>
                  <a:noFill/>
                </a:ln>
                <a:solidFill>
                  <a:schemeClr val="bg1"/>
                </a:solidFill>
                <a:effectLst/>
                <a:latin typeface="Arial Unicode MS"/>
              </a:rPr>
              <a:t>out_of_range</a:t>
            </a:r>
            <a:r>
              <a:rPr kumimoji="0" lang="en-US" altLang="en-US" sz="1600" b="0" i="0" u="none" strike="noStrike" cap="none" normalizeH="0" baseline="0" dirty="0">
                <a:ln>
                  <a:noFill/>
                </a:ln>
                <a:solidFill>
                  <a:schemeClr val="bg1"/>
                </a:solidFill>
                <a:effectLst/>
                <a:latin typeface="Arial Unicode MS"/>
              </a:rPr>
              <a:t>); // Invalid negative index. } </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Result: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Passed:</a:t>
            </a:r>
            <a:r>
              <a:rPr kumimoji="0" lang="en-US" altLang="en-US" sz="1600" b="0" i="0" u="none" strike="noStrike" cap="none" normalizeH="0" baseline="0" dirty="0">
                <a:ln>
                  <a:noFill/>
                </a:ln>
                <a:solidFill>
                  <a:schemeClr val="bg1"/>
                </a:solidFill>
                <a:effectLst/>
                <a:latin typeface="Arial" panose="020B0604020202020204" pitchFamily="34" charset="0"/>
              </a:rPr>
              <a:t> Negative indices correctly throw an </a:t>
            </a:r>
            <a:r>
              <a:rPr kumimoji="0" lang="en-US" altLang="en-US" sz="1600" b="0" i="0" u="none" strike="noStrike" cap="none" normalizeH="0" baseline="0" dirty="0">
                <a:ln>
                  <a:noFill/>
                </a:ln>
                <a:solidFill>
                  <a:schemeClr val="bg1"/>
                </a:solidFill>
                <a:effectLst/>
                <a:latin typeface="Arial Unicode MS"/>
              </a:rPr>
              <a:t>std::</a:t>
            </a:r>
            <a:r>
              <a:rPr kumimoji="0" lang="en-US" altLang="en-US" sz="1600" b="0" i="0" u="none" strike="noStrike" cap="none" normalizeH="0" baseline="0" dirty="0" err="1">
                <a:ln>
                  <a:noFill/>
                </a:ln>
                <a:solidFill>
                  <a:schemeClr val="bg1"/>
                </a:solidFill>
                <a:effectLst/>
                <a:latin typeface="Arial Unicode MS"/>
              </a:rPr>
              <a:t>out_of_range</a:t>
            </a:r>
            <a:r>
              <a:rPr kumimoji="0" lang="en-US" altLang="en-US" sz="1600" b="0" i="0" u="none" strike="noStrike" cap="none" normalizeH="0" baseline="0" dirty="0">
                <a:ln>
                  <a:noFill/>
                </a:ln>
                <a:solidFill>
                  <a:schemeClr val="bg1"/>
                </a:solidFill>
                <a:effectLst/>
              </a:rPr>
              <a:t> exception.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How to Take It Further:</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Different Containers:</a:t>
            </a:r>
            <a:r>
              <a:rPr kumimoji="0" lang="en-US" altLang="en-US" sz="1600" b="0" i="0" u="none" strike="noStrike" cap="none" normalizeH="0" baseline="0" dirty="0">
                <a:ln>
                  <a:noFill/>
                </a:ln>
                <a:solidFill>
                  <a:schemeClr val="bg1"/>
                </a:solidFill>
                <a:effectLst/>
                <a:latin typeface="Arial" panose="020B0604020202020204" pitchFamily="34" charset="0"/>
              </a:rPr>
              <a:t> Extend this test to other containers such as </a:t>
            </a:r>
            <a:r>
              <a:rPr kumimoji="0" lang="en-US" altLang="en-US" sz="1600" b="0" i="0" u="none" strike="noStrike" cap="none" normalizeH="0" baseline="0" dirty="0">
                <a:ln>
                  <a:noFill/>
                </a:ln>
                <a:solidFill>
                  <a:schemeClr val="bg1"/>
                </a:solidFill>
                <a:effectLst/>
                <a:latin typeface="Arial Unicode MS"/>
              </a:rPr>
              <a:t>std::deque</a:t>
            </a:r>
            <a:r>
              <a:rPr kumimoji="0" lang="en-US" altLang="en-US" sz="1600" b="0" i="0" u="none" strike="noStrike" cap="none" normalizeH="0" baseline="0" dirty="0">
                <a:ln>
                  <a:noFill/>
                </a:ln>
                <a:solidFill>
                  <a:schemeClr val="bg1"/>
                </a:solidFill>
                <a:effectLst/>
              </a:rPr>
              <a:t> and </a:t>
            </a:r>
            <a:r>
              <a:rPr kumimoji="0" lang="en-US" altLang="en-US" sz="1600" b="0" i="0" u="none" strike="noStrike" cap="none" normalizeH="0" baseline="0" dirty="0">
                <a:ln>
                  <a:noFill/>
                </a:ln>
                <a:solidFill>
                  <a:schemeClr val="bg1"/>
                </a:solidFill>
                <a:effectLst/>
                <a:latin typeface="Arial Unicode MS"/>
              </a:rPr>
              <a:t>std::array</a:t>
            </a:r>
            <a:r>
              <a:rPr kumimoji="0" lang="en-US" altLang="en-US" sz="1600" b="0" i="0" u="none" strike="noStrike" cap="none" normalizeH="0" baseline="0" dirty="0">
                <a:ln>
                  <a:noFill/>
                </a:ln>
                <a:solidFill>
                  <a:schemeClr val="bg1"/>
                </a:solidFill>
                <a:effectLst/>
              </a:rPr>
              <a:t> to check how they handle negative indices.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Mocking and Assertions:</a:t>
            </a:r>
            <a:r>
              <a:rPr kumimoji="0" lang="en-US" altLang="en-US" sz="1600" b="0" i="0" u="none" strike="noStrike" cap="none" normalizeH="0" baseline="0" dirty="0">
                <a:ln>
                  <a:noFill/>
                </a:ln>
                <a:solidFill>
                  <a:schemeClr val="bg1"/>
                </a:solidFill>
                <a:effectLst/>
                <a:latin typeface="Arial" panose="020B0604020202020204" pitchFamily="34" charset="0"/>
              </a:rPr>
              <a:t> Use Google Mock to mock functions that may indirectly involve out-of-range access and verify they throw the correct exceptions.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907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B53E-A234-92B0-28F7-9568E308F096}"/>
              </a:ext>
            </a:extLst>
          </p:cNvPr>
          <p:cNvSpPr>
            <a:spLocks noGrp="1"/>
          </p:cNvSpPr>
          <p:nvPr>
            <p:ph type="title"/>
          </p:nvPr>
        </p:nvSpPr>
        <p:spPr/>
        <p:txBody>
          <a:bodyPr>
            <a:normAutofit fontScale="90000"/>
          </a:bodyPr>
          <a:lstStyle/>
          <a:p>
            <a:r>
              <a:rPr lang="en-US" dirty="0"/>
              <a:t>Does Using at() Method Safeguard Against Invalid Indices?</a:t>
            </a:r>
          </a:p>
        </p:txBody>
      </p:sp>
      <p:sp>
        <p:nvSpPr>
          <p:cNvPr id="4" name="Rectangle 1">
            <a:extLst>
              <a:ext uri="{FF2B5EF4-FFF2-40B4-BE49-F238E27FC236}">
                <a16:creationId xmlns:a16="http://schemas.microsoft.com/office/drawing/2014/main" id="{2C5ECD93-69C1-CBA5-C8DA-083BAEAB059A}"/>
              </a:ext>
            </a:extLst>
          </p:cNvPr>
          <p:cNvSpPr>
            <a:spLocks noGrp="1" noChangeArrowheads="1"/>
          </p:cNvSpPr>
          <p:nvPr>
            <p:ph type="body" idx="1"/>
          </p:nvPr>
        </p:nvSpPr>
        <p:spPr bwMode="auto">
          <a:xfrm>
            <a:off x="685800" y="2850750"/>
            <a:ext cx="11215255"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Test Description: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Positive Test:</a:t>
            </a:r>
            <a:r>
              <a:rPr kumimoji="0" lang="en-US" altLang="en-US" sz="1600" b="0" i="0" u="none" strike="noStrike" cap="none" normalizeH="0" baseline="0" dirty="0">
                <a:ln>
                  <a:noFill/>
                </a:ln>
                <a:solidFill>
                  <a:schemeClr val="bg1"/>
                </a:solidFill>
                <a:effectLst/>
                <a:latin typeface="Arial" panose="020B0604020202020204" pitchFamily="34" charset="0"/>
              </a:rPr>
              <a:t> Verify that the </a:t>
            </a:r>
            <a:r>
              <a:rPr kumimoji="0" lang="en-US" altLang="en-US" sz="1600" b="0" i="0" u="none" strike="noStrike" cap="none" normalizeH="0" baseline="0" dirty="0">
                <a:ln>
                  <a:noFill/>
                </a:ln>
                <a:solidFill>
                  <a:schemeClr val="bg1"/>
                </a:solidFill>
                <a:effectLst/>
                <a:latin typeface="Arial Unicode MS"/>
              </a:rPr>
              <a:t>at()</a:t>
            </a:r>
            <a:r>
              <a:rPr kumimoji="0" lang="en-US" altLang="en-US" sz="1600" b="0" i="0" u="none" strike="noStrike" cap="none" normalizeH="0" baseline="0" dirty="0">
                <a:ln>
                  <a:noFill/>
                </a:ln>
                <a:solidFill>
                  <a:schemeClr val="bg1"/>
                </a:solidFill>
                <a:effectLst/>
              </a:rPr>
              <a:t> method correctly throws exceptions when accessing out-of-bounds indices.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Test Code:</a:t>
            </a:r>
            <a:endParaRPr kumimoji="0" lang="en-US" altLang="en-US" sz="16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solidFill>
                <a:effectLst/>
                <a:latin typeface="Arial Unicode MS"/>
              </a:rPr>
              <a:t>cpp</a:t>
            </a:r>
            <a:endParaRPr kumimoji="0" lang="en-US" altLang="en-US" sz="16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Unicode MS"/>
              </a:rPr>
              <a:t>TEST_F(</a:t>
            </a:r>
            <a:r>
              <a:rPr kumimoji="0" lang="en-US" altLang="en-US" sz="1600" b="0" i="0" u="none" strike="noStrike" cap="none" normalizeH="0" baseline="0" dirty="0" err="1">
                <a:ln>
                  <a:noFill/>
                </a:ln>
                <a:solidFill>
                  <a:schemeClr val="bg1"/>
                </a:solidFill>
                <a:effectLst/>
                <a:latin typeface="Arial Unicode MS"/>
              </a:rPr>
              <a:t>CollectionTest</a:t>
            </a:r>
            <a:r>
              <a:rPr kumimoji="0" lang="en-US" altLang="en-US" sz="1600" b="0" i="0" u="none" strike="noStrike" cap="none" normalizeH="0" baseline="0" dirty="0">
                <a:ln>
                  <a:noFill/>
                </a:ln>
                <a:solidFill>
                  <a:schemeClr val="bg1"/>
                </a:solidFill>
                <a:effectLst/>
                <a:latin typeface="Arial Unicode MS"/>
              </a:rPr>
              <a:t>, </a:t>
            </a:r>
            <a:r>
              <a:rPr kumimoji="0" lang="en-US" altLang="en-US" sz="1600" b="0" i="0" u="none" strike="noStrike" cap="none" normalizeH="0" baseline="0" dirty="0" err="1">
                <a:ln>
                  <a:noFill/>
                </a:ln>
                <a:solidFill>
                  <a:schemeClr val="bg1"/>
                </a:solidFill>
                <a:effectLst/>
                <a:latin typeface="Arial Unicode MS"/>
              </a:rPr>
              <a:t>AtMethodSafe</a:t>
            </a:r>
            <a:r>
              <a:rPr kumimoji="0" lang="en-US" altLang="en-US" sz="1600" b="0" i="0" u="none" strike="noStrike" cap="none" normalizeH="0" baseline="0" dirty="0">
                <a:ln>
                  <a:noFill/>
                </a:ln>
                <a:solidFill>
                  <a:schemeClr val="bg1"/>
                </a:solidFill>
                <a:effectLst/>
                <a:latin typeface="Arial Unicode MS"/>
              </a:rPr>
              <a:t>) { </a:t>
            </a:r>
            <a:r>
              <a:rPr kumimoji="0" lang="en-US" altLang="en-US" sz="1600" b="0" i="0" u="none" strike="noStrike" cap="none" normalizeH="0" baseline="0" dirty="0" err="1">
                <a:ln>
                  <a:noFill/>
                </a:ln>
                <a:solidFill>
                  <a:schemeClr val="bg1"/>
                </a:solidFill>
                <a:effectLst/>
                <a:latin typeface="Arial Unicode MS"/>
              </a:rPr>
              <a:t>add_entries</a:t>
            </a:r>
            <a:r>
              <a:rPr kumimoji="0" lang="en-US" altLang="en-US" sz="1600" b="0" i="0" u="none" strike="noStrike" cap="none" normalizeH="0" baseline="0" dirty="0">
                <a:ln>
                  <a:noFill/>
                </a:ln>
                <a:solidFill>
                  <a:schemeClr val="bg1"/>
                </a:solidFill>
                <a:effectLst/>
                <a:latin typeface="Arial Unicode MS"/>
              </a:rPr>
              <a:t>(3); ASSERT_THROW(collection-&gt;at(10), std::</a:t>
            </a:r>
            <a:r>
              <a:rPr kumimoji="0" lang="en-US" altLang="en-US" sz="1600" b="0" i="0" u="none" strike="noStrike" cap="none" normalizeH="0" baseline="0" dirty="0" err="1">
                <a:ln>
                  <a:noFill/>
                </a:ln>
                <a:solidFill>
                  <a:schemeClr val="bg1"/>
                </a:solidFill>
                <a:effectLst/>
                <a:latin typeface="Arial Unicode MS"/>
              </a:rPr>
              <a:t>out_of_range</a:t>
            </a:r>
            <a:r>
              <a:rPr kumimoji="0" lang="en-US" altLang="en-US" sz="1600" b="0" i="0" u="none" strike="noStrike" cap="none" normalizeH="0" baseline="0" dirty="0">
                <a:ln>
                  <a:noFill/>
                </a:ln>
                <a:solidFill>
                  <a:schemeClr val="bg1"/>
                </a:solidFill>
                <a:effectLst/>
                <a:latin typeface="Arial Unicode MS"/>
              </a:rPr>
              <a:t>); // Accessing out-of-bounds with `at()`. } </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Result: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Passed:</a:t>
            </a:r>
            <a:r>
              <a:rPr kumimoji="0" lang="en-US" altLang="en-US" sz="1600" b="0" i="0" u="none" strike="noStrike" cap="none" normalizeH="0" baseline="0" dirty="0">
                <a:ln>
                  <a:noFill/>
                </a:ln>
                <a:solidFill>
                  <a:schemeClr val="bg1"/>
                </a:solidFill>
                <a:effectLst/>
                <a:latin typeface="Arial" panose="020B0604020202020204" pitchFamily="34" charset="0"/>
              </a:rPr>
              <a:t> The </a:t>
            </a:r>
            <a:r>
              <a:rPr kumimoji="0" lang="en-US" altLang="en-US" sz="1600" b="0" i="0" u="none" strike="noStrike" cap="none" normalizeH="0" baseline="0" dirty="0">
                <a:ln>
                  <a:noFill/>
                </a:ln>
                <a:solidFill>
                  <a:schemeClr val="bg1"/>
                </a:solidFill>
                <a:effectLst/>
                <a:latin typeface="Arial Unicode MS"/>
              </a:rPr>
              <a:t>at()</a:t>
            </a:r>
            <a:r>
              <a:rPr kumimoji="0" lang="en-US" altLang="en-US" sz="1600" b="0" i="0" u="none" strike="noStrike" cap="none" normalizeH="0" baseline="0" dirty="0">
                <a:ln>
                  <a:noFill/>
                </a:ln>
                <a:solidFill>
                  <a:schemeClr val="bg1"/>
                </a:solidFill>
                <a:effectLst/>
              </a:rPr>
              <a:t> method throws an </a:t>
            </a:r>
            <a:r>
              <a:rPr kumimoji="0" lang="en-US" altLang="en-US" sz="1600" b="0" i="0" u="none" strike="noStrike" cap="none" normalizeH="0" baseline="0" dirty="0">
                <a:ln>
                  <a:noFill/>
                </a:ln>
                <a:solidFill>
                  <a:schemeClr val="bg1"/>
                </a:solidFill>
                <a:effectLst/>
                <a:latin typeface="Arial Unicode MS"/>
              </a:rPr>
              <a:t>std::</a:t>
            </a:r>
            <a:r>
              <a:rPr kumimoji="0" lang="en-US" altLang="en-US" sz="1600" b="0" i="0" u="none" strike="noStrike" cap="none" normalizeH="0" baseline="0" dirty="0" err="1">
                <a:ln>
                  <a:noFill/>
                </a:ln>
                <a:solidFill>
                  <a:schemeClr val="bg1"/>
                </a:solidFill>
                <a:effectLst/>
                <a:latin typeface="Arial Unicode MS"/>
              </a:rPr>
              <a:t>out_of_range</a:t>
            </a:r>
            <a:r>
              <a:rPr kumimoji="0" lang="en-US" altLang="en-US" sz="1600" b="0" i="0" u="none" strike="noStrike" cap="none" normalizeH="0" baseline="0" dirty="0">
                <a:ln>
                  <a:noFill/>
                </a:ln>
                <a:solidFill>
                  <a:schemeClr val="bg1"/>
                </a:solidFill>
                <a:effectLst/>
              </a:rPr>
              <a:t> exception when accessing out-of-bounds elements.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How to Take It Further:</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Test Performance for </a:t>
            </a:r>
            <a:r>
              <a:rPr kumimoji="0" lang="en-US" altLang="en-US" sz="1600" b="1" i="0" u="none" strike="noStrike" cap="none" normalizeH="0" baseline="0" dirty="0">
                <a:ln>
                  <a:noFill/>
                </a:ln>
                <a:solidFill>
                  <a:schemeClr val="bg1"/>
                </a:solidFill>
                <a:effectLst/>
                <a:latin typeface="Arial Unicode MS"/>
              </a:rPr>
              <a:t>at()</a:t>
            </a:r>
            <a:r>
              <a:rPr kumimoji="0" lang="en-US" altLang="en-US" sz="1600" b="1" i="0" u="none" strike="noStrike" cap="none" normalizeH="0" baseline="0" dirty="0">
                <a:ln>
                  <a:noFill/>
                </a:ln>
                <a:solidFill>
                  <a:schemeClr val="bg1"/>
                </a:solidFill>
                <a:effectLst/>
              </a:rPr>
              <a:t>:</a:t>
            </a:r>
            <a:r>
              <a:rPr kumimoji="0" lang="en-US" altLang="en-US" sz="1600" b="0" i="0" u="none" strike="noStrike" cap="none" normalizeH="0" baseline="0" dirty="0">
                <a:ln>
                  <a:noFill/>
                </a:ln>
                <a:solidFill>
                  <a:schemeClr val="bg1"/>
                </a:solidFill>
                <a:effectLst/>
                <a:latin typeface="Arial" panose="020B0604020202020204" pitchFamily="34" charset="0"/>
              </a:rPr>
              <a:t> Add performance tests to verify how the </a:t>
            </a:r>
            <a:r>
              <a:rPr kumimoji="0" lang="en-US" altLang="en-US" sz="1600" b="0" i="0" u="none" strike="noStrike" cap="none" normalizeH="0" baseline="0" dirty="0">
                <a:ln>
                  <a:noFill/>
                </a:ln>
                <a:solidFill>
                  <a:schemeClr val="bg1"/>
                </a:solidFill>
                <a:effectLst/>
                <a:latin typeface="Arial Unicode MS"/>
              </a:rPr>
              <a:t>at()</a:t>
            </a:r>
            <a:r>
              <a:rPr kumimoji="0" lang="en-US" altLang="en-US" sz="1600" b="0" i="0" u="none" strike="noStrike" cap="none" normalizeH="0" baseline="0" dirty="0">
                <a:ln>
                  <a:noFill/>
                </a:ln>
                <a:solidFill>
                  <a:schemeClr val="bg1"/>
                </a:solidFill>
                <a:effectLst/>
              </a:rPr>
              <a:t> method performs when dealing with large collections, ensuring it does not introduce significant overhead.</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Additional Functionality:</a:t>
            </a:r>
            <a:r>
              <a:rPr kumimoji="0" lang="en-US" altLang="en-US" sz="1600" b="0" i="0" u="none" strike="noStrike" cap="none" normalizeH="0" baseline="0" dirty="0">
                <a:ln>
                  <a:noFill/>
                </a:ln>
                <a:solidFill>
                  <a:schemeClr val="bg1"/>
                </a:solidFill>
                <a:effectLst/>
                <a:latin typeface="Arial" panose="020B0604020202020204" pitchFamily="34" charset="0"/>
              </a:rPr>
              <a:t> Create a helper function to check if a collection’s access methods consistently throw exceptions and apply it across different container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144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D64E-4220-E57F-1585-7C61FAF1F200}"/>
              </a:ext>
            </a:extLst>
          </p:cNvPr>
          <p:cNvSpPr>
            <a:spLocks noGrp="1"/>
          </p:cNvSpPr>
          <p:nvPr>
            <p:ph type="title"/>
          </p:nvPr>
        </p:nvSpPr>
        <p:spPr/>
        <p:txBody>
          <a:bodyPr>
            <a:normAutofit fontScale="90000"/>
          </a:bodyPr>
          <a:lstStyle/>
          <a:p>
            <a:r>
              <a:rPr lang="en-US" dirty="0"/>
              <a:t>Does Accessing Vector Using [] Result in Undefined Behavior for Out-of-Range Index?</a:t>
            </a:r>
          </a:p>
        </p:txBody>
      </p:sp>
      <p:sp>
        <p:nvSpPr>
          <p:cNvPr id="5" name="Rectangle 2">
            <a:extLst>
              <a:ext uri="{FF2B5EF4-FFF2-40B4-BE49-F238E27FC236}">
                <a16:creationId xmlns:a16="http://schemas.microsoft.com/office/drawing/2014/main" id="{1813CA6C-7285-4E16-D5A6-7591DADA0A6D}"/>
              </a:ext>
            </a:extLst>
          </p:cNvPr>
          <p:cNvSpPr>
            <a:spLocks noGrp="1" noChangeArrowheads="1"/>
          </p:cNvSpPr>
          <p:nvPr>
            <p:ph type="body" idx="1"/>
          </p:nvPr>
        </p:nvSpPr>
        <p:spPr bwMode="auto">
          <a:xfrm>
            <a:off x="685800" y="3016957"/>
            <a:ext cx="1107670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Test Description: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Negative Test:</a:t>
            </a:r>
            <a:r>
              <a:rPr kumimoji="0" lang="en-US" altLang="en-US" sz="1600" b="0" i="0" u="none" strike="noStrike" cap="none" normalizeH="0" baseline="0" dirty="0">
                <a:ln>
                  <a:noFill/>
                </a:ln>
                <a:solidFill>
                  <a:schemeClr val="bg1"/>
                </a:solidFill>
                <a:effectLst/>
                <a:latin typeface="Arial" panose="020B0604020202020204" pitchFamily="34" charset="0"/>
              </a:rPr>
              <a:t> Check if using the </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 operator on an out-of-range index causes undefined behavior.</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Test Code:</a:t>
            </a:r>
            <a:endParaRPr kumimoji="0" lang="en-US" altLang="en-US" sz="16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Unicode MS"/>
              </a:rPr>
              <a:t>TEST_F(</a:t>
            </a:r>
            <a:r>
              <a:rPr kumimoji="0" lang="en-US" altLang="en-US" sz="1600" b="0" i="0" u="none" strike="noStrike" cap="none" normalizeH="0" baseline="0" dirty="0" err="1">
                <a:ln>
                  <a:noFill/>
                </a:ln>
                <a:solidFill>
                  <a:schemeClr val="bg1"/>
                </a:solidFill>
                <a:effectLst/>
                <a:latin typeface="Arial Unicode MS"/>
              </a:rPr>
              <a:t>CollectionTest</a:t>
            </a:r>
            <a:r>
              <a:rPr kumimoji="0" lang="en-US" altLang="en-US" sz="1600" b="0" i="0" u="none" strike="noStrike" cap="none" normalizeH="0" baseline="0" dirty="0">
                <a:ln>
                  <a:noFill/>
                </a:ln>
                <a:solidFill>
                  <a:schemeClr val="bg1"/>
                </a:solidFill>
                <a:effectLst/>
                <a:latin typeface="Arial Unicode MS"/>
              </a:rPr>
              <a:t>, </a:t>
            </a:r>
            <a:r>
              <a:rPr kumimoji="0" lang="en-US" altLang="en-US" sz="1600" b="0" i="0" u="none" strike="noStrike" cap="none" normalizeH="0" baseline="0" dirty="0" err="1">
                <a:ln>
                  <a:noFill/>
                </a:ln>
                <a:solidFill>
                  <a:schemeClr val="bg1"/>
                </a:solidFill>
                <a:effectLst/>
                <a:latin typeface="Arial Unicode MS"/>
              </a:rPr>
              <a:t>SquareBracketOutOfRange</a:t>
            </a:r>
            <a:r>
              <a:rPr kumimoji="0" lang="en-US" altLang="en-US" sz="1600" b="0" i="0" u="none" strike="noStrike" cap="none" normalizeH="0" baseline="0" dirty="0">
                <a:ln>
                  <a:noFill/>
                </a:ln>
                <a:solidFill>
                  <a:schemeClr val="bg1"/>
                </a:solidFill>
                <a:effectLst/>
                <a:latin typeface="Arial Unicode MS"/>
              </a:rPr>
              <a:t>) { </a:t>
            </a:r>
            <a:r>
              <a:rPr kumimoji="0" lang="en-US" altLang="en-US" sz="1600" b="0" i="0" u="none" strike="noStrike" cap="none" normalizeH="0" baseline="0" dirty="0" err="1">
                <a:ln>
                  <a:noFill/>
                </a:ln>
                <a:solidFill>
                  <a:schemeClr val="bg1"/>
                </a:solidFill>
                <a:effectLst/>
                <a:latin typeface="Arial Unicode MS"/>
              </a:rPr>
              <a:t>add_entries</a:t>
            </a:r>
            <a:r>
              <a:rPr kumimoji="0" lang="en-US" altLang="en-US" sz="1600" b="0" i="0" u="none" strike="noStrike" cap="none" normalizeH="0" baseline="0" dirty="0">
                <a:ln>
                  <a:noFill/>
                </a:ln>
                <a:solidFill>
                  <a:schemeClr val="bg1"/>
                </a:solidFill>
                <a:effectLst/>
                <a:latin typeface="Arial Unicode MS"/>
              </a:rPr>
              <a:t>(3); ASSERT_EQ(collection-&gt;operator; // Accessing an out-of-bounds element may cause undefined behavior. } </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Result: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Passed:</a:t>
            </a:r>
            <a:r>
              <a:rPr kumimoji="0" lang="en-US" altLang="en-US" sz="1600" b="0" i="0" u="none" strike="noStrike" cap="none" normalizeH="0" baseline="0" dirty="0">
                <a:ln>
                  <a:noFill/>
                </a:ln>
                <a:solidFill>
                  <a:schemeClr val="bg1"/>
                </a:solidFill>
                <a:effectLst/>
                <a:latin typeface="Arial" panose="020B0604020202020204" pitchFamily="34" charset="0"/>
              </a:rPr>
              <a:t> Using </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 for out-of-range access does not throw an exception but causes undefined behavior.</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How to Take It Further:</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Add Logging:</a:t>
            </a:r>
            <a:r>
              <a:rPr kumimoji="0" lang="en-US" altLang="en-US" sz="1600" b="0" i="0" u="none" strike="noStrike" cap="none" normalizeH="0" baseline="0" dirty="0">
                <a:ln>
                  <a:noFill/>
                </a:ln>
                <a:solidFill>
                  <a:schemeClr val="bg1"/>
                </a:solidFill>
                <a:effectLst/>
                <a:latin typeface="Arial" panose="020B0604020202020204" pitchFamily="34" charset="0"/>
              </a:rPr>
              <a:t> Implement logging to capture any undefined behavior from the </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 operator and help diagnose potential bugs.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Testing with Compilers:</a:t>
            </a:r>
            <a:r>
              <a:rPr kumimoji="0" lang="en-US" altLang="en-US" sz="1600" b="0" i="0" u="none" strike="noStrike" cap="none" normalizeH="0" baseline="0" dirty="0">
                <a:ln>
                  <a:noFill/>
                </a:ln>
                <a:solidFill>
                  <a:schemeClr val="bg1"/>
                </a:solidFill>
                <a:effectLst/>
                <a:latin typeface="Arial" panose="020B0604020202020204" pitchFamily="34" charset="0"/>
              </a:rPr>
              <a:t> Check if different compilers (e.g., GCC, Clang, MSVC) handle this situation differently and verify the behavior across 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821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9EC9-4CA3-1676-9735-9E65E16F5831}"/>
              </a:ext>
            </a:extLst>
          </p:cNvPr>
          <p:cNvSpPr>
            <a:spLocks noGrp="1"/>
          </p:cNvSpPr>
          <p:nvPr>
            <p:ph type="title"/>
          </p:nvPr>
        </p:nvSpPr>
        <p:spPr/>
        <p:txBody>
          <a:bodyPr/>
          <a:lstStyle/>
          <a:p>
            <a:r>
              <a:rPr lang="en-US" dirty="0"/>
              <a:t>Does Clearing the Collection Safely Remove All Elements?</a:t>
            </a:r>
          </a:p>
        </p:txBody>
      </p:sp>
      <p:sp>
        <p:nvSpPr>
          <p:cNvPr id="4" name="Rectangle 1">
            <a:extLst>
              <a:ext uri="{FF2B5EF4-FFF2-40B4-BE49-F238E27FC236}">
                <a16:creationId xmlns:a16="http://schemas.microsoft.com/office/drawing/2014/main" id="{D90A1D68-FC2B-5D17-CAFA-9262B30B87B6}"/>
              </a:ext>
            </a:extLst>
          </p:cNvPr>
          <p:cNvSpPr>
            <a:spLocks noGrp="1" noChangeArrowheads="1"/>
          </p:cNvSpPr>
          <p:nvPr>
            <p:ph type="body" idx="1"/>
          </p:nvPr>
        </p:nvSpPr>
        <p:spPr bwMode="auto">
          <a:xfrm>
            <a:off x="685801" y="2873065"/>
            <a:ext cx="10328564"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Test Description: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Positive Test:</a:t>
            </a:r>
            <a:r>
              <a:rPr kumimoji="0" lang="en-US" altLang="en-US" sz="1600" b="0" i="0" u="none" strike="noStrike" cap="none" normalizeH="0" baseline="0" dirty="0">
                <a:ln>
                  <a:noFill/>
                </a:ln>
                <a:solidFill>
                  <a:schemeClr val="bg1"/>
                </a:solidFill>
                <a:effectLst/>
                <a:latin typeface="Arial" panose="020B0604020202020204" pitchFamily="34" charset="0"/>
              </a:rPr>
              <a:t> Ensure that the </a:t>
            </a:r>
            <a:r>
              <a:rPr kumimoji="0" lang="en-US" altLang="en-US" sz="1600" b="0" i="0" u="none" strike="noStrike" cap="none" normalizeH="0" baseline="0" dirty="0">
                <a:ln>
                  <a:noFill/>
                </a:ln>
                <a:solidFill>
                  <a:schemeClr val="bg1"/>
                </a:solidFill>
                <a:effectLst/>
                <a:latin typeface="Arial Unicode MS"/>
              </a:rPr>
              <a:t>clear()</a:t>
            </a:r>
            <a:r>
              <a:rPr kumimoji="0" lang="en-US" altLang="en-US" sz="1600" b="0" i="0" u="none" strike="noStrike" cap="none" normalizeH="0" baseline="0" dirty="0">
                <a:ln>
                  <a:noFill/>
                </a:ln>
                <a:solidFill>
                  <a:schemeClr val="bg1"/>
                </a:solidFill>
                <a:effectLst/>
              </a:rPr>
              <a:t> method safely removes all elements and does not lead to memory errors or invalid accesses.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Test Code:</a:t>
            </a:r>
            <a:endParaRPr kumimoji="0" lang="en-US" altLang="en-US" sz="16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Unicode MS"/>
              </a:rPr>
              <a:t>TEST_F(</a:t>
            </a:r>
            <a:r>
              <a:rPr kumimoji="0" lang="en-US" altLang="en-US" sz="1600" b="0" i="0" u="none" strike="noStrike" cap="none" normalizeH="0" baseline="0" dirty="0" err="1">
                <a:ln>
                  <a:noFill/>
                </a:ln>
                <a:solidFill>
                  <a:schemeClr val="bg1"/>
                </a:solidFill>
                <a:effectLst/>
                <a:latin typeface="Arial Unicode MS"/>
              </a:rPr>
              <a:t>CollectionTest</a:t>
            </a:r>
            <a:r>
              <a:rPr kumimoji="0" lang="en-US" altLang="en-US" sz="1600" b="0" i="0" u="none" strike="noStrike" cap="none" normalizeH="0" baseline="0" dirty="0">
                <a:ln>
                  <a:noFill/>
                </a:ln>
                <a:solidFill>
                  <a:schemeClr val="bg1"/>
                </a:solidFill>
                <a:effectLst/>
                <a:latin typeface="Arial Unicode MS"/>
              </a:rPr>
              <a:t>, </a:t>
            </a:r>
            <a:r>
              <a:rPr kumimoji="0" lang="en-US" altLang="en-US" sz="1600" b="0" i="0" u="none" strike="noStrike" cap="none" normalizeH="0" baseline="0" dirty="0" err="1">
                <a:ln>
                  <a:noFill/>
                </a:ln>
                <a:solidFill>
                  <a:schemeClr val="bg1"/>
                </a:solidFill>
                <a:effectLst/>
                <a:latin typeface="Arial Unicode MS"/>
              </a:rPr>
              <a:t>ClearSafelyRemovesElements</a:t>
            </a:r>
            <a:r>
              <a:rPr kumimoji="0" lang="en-US" altLang="en-US" sz="1600" b="0" i="0" u="none" strike="noStrike" cap="none" normalizeH="0" baseline="0" dirty="0">
                <a:ln>
                  <a:noFill/>
                </a:ln>
                <a:solidFill>
                  <a:schemeClr val="bg1"/>
                </a:solidFill>
                <a:effectLst/>
                <a:latin typeface="Arial Unicode MS"/>
              </a:rPr>
              <a:t>) { </a:t>
            </a:r>
            <a:r>
              <a:rPr kumimoji="0" lang="en-US" altLang="en-US" sz="1600" b="0" i="0" u="none" strike="noStrike" cap="none" normalizeH="0" baseline="0" dirty="0" err="1">
                <a:ln>
                  <a:noFill/>
                </a:ln>
                <a:solidFill>
                  <a:schemeClr val="bg1"/>
                </a:solidFill>
                <a:effectLst/>
                <a:latin typeface="Arial Unicode MS"/>
              </a:rPr>
              <a:t>add_entries</a:t>
            </a:r>
            <a:r>
              <a:rPr kumimoji="0" lang="en-US" altLang="en-US" sz="1600" b="0" i="0" u="none" strike="noStrike" cap="none" normalizeH="0" baseline="0" dirty="0">
                <a:ln>
                  <a:noFill/>
                </a:ln>
                <a:solidFill>
                  <a:schemeClr val="bg1"/>
                </a:solidFill>
                <a:effectLst/>
                <a:latin typeface="Arial Unicode MS"/>
              </a:rPr>
              <a:t>(5); collection-&gt;clear(); ASSERT_TRUE(collection-&gt;empty()); // Ensure collection is empty after clearing. } </a:t>
            </a: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Result: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Passed:</a:t>
            </a:r>
            <a:r>
              <a:rPr kumimoji="0" lang="en-US" altLang="en-US" sz="1600" b="0" i="0" u="none" strike="noStrike" cap="none" normalizeH="0" baseline="0" dirty="0">
                <a:ln>
                  <a:noFill/>
                </a:ln>
                <a:solidFill>
                  <a:schemeClr val="bg1"/>
                </a:solidFill>
                <a:effectLst/>
                <a:latin typeface="Arial" panose="020B0604020202020204" pitchFamily="34" charset="0"/>
              </a:rPr>
              <a:t> The </a:t>
            </a:r>
            <a:r>
              <a:rPr kumimoji="0" lang="en-US" altLang="en-US" sz="1600" b="0" i="0" u="none" strike="noStrike" cap="none" normalizeH="0" baseline="0" dirty="0">
                <a:ln>
                  <a:noFill/>
                </a:ln>
                <a:solidFill>
                  <a:schemeClr val="bg1"/>
                </a:solidFill>
                <a:effectLst/>
                <a:latin typeface="Arial Unicode MS"/>
              </a:rPr>
              <a:t>clear()</a:t>
            </a:r>
            <a:r>
              <a:rPr kumimoji="0" lang="en-US" altLang="en-US" sz="1600" b="0" i="0" u="none" strike="noStrike" cap="none" normalizeH="0" baseline="0" dirty="0">
                <a:ln>
                  <a:noFill/>
                </a:ln>
                <a:solidFill>
                  <a:schemeClr val="bg1"/>
                </a:solidFill>
                <a:effectLst/>
              </a:rPr>
              <a:t> method successfully removes all elements, and the collection is empty afterward.</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How to Take It Further:</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Memory Leak Detection:</a:t>
            </a:r>
            <a:r>
              <a:rPr kumimoji="0" lang="en-US" altLang="en-US" sz="1600" b="0" i="0" u="none" strike="noStrike" cap="none" normalizeH="0" baseline="0" dirty="0">
                <a:ln>
                  <a:noFill/>
                </a:ln>
                <a:solidFill>
                  <a:schemeClr val="bg1"/>
                </a:solidFill>
                <a:effectLst/>
                <a:latin typeface="Arial" panose="020B0604020202020204" pitchFamily="34" charset="0"/>
              </a:rPr>
              <a:t> Use tools like </a:t>
            </a:r>
            <a:r>
              <a:rPr kumimoji="0" lang="en-US" altLang="en-US" sz="1600" b="1" i="0" u="none" strike="noStrike" cap="none" normalizeH="0" baseline="0" dirty="0" err="1">
                <a:ln>
                  <a:noFill/>
                </a:ln>
                <a:solidFill>
                  <a:schemeClr val="bg1"/>
                </a:solidFill>
                <a:effectLst/>
                <a:latin typeface="Arial" panose="020B0604020202020204" pitchFamily="34" charset="0"/>
              </a:rPr>
              <a:t>Valgrind</a:t>
            </a:r>
            <a:r>
              <a:rPr kumimoji="0" lang="en-US" altLang="en-US" sz="1600" b="0" i="0" u="none" strike="noStrike" cap="none" normalizeH="0" baseline="0" dirty="0">
                <a:ln>
                  <a:noFill/>
                </a:ln>
                <a:solidFill>
                  <a:schemeClr val="bg1"/>
                </a:solidFill>
                <a:effectLst/>
                <a:latin typeface="Arial" panose="020B0604020202020204" pitchFamily="34" charset="0"/>
              </a:rPr>
              <a:t> or </a:t>
            </a:r>
            <a:r>
              <a:rPr kumimoji="0" lang="en-US" altLang="en-US" sz="1600" b="1" i="0" u="none" strike="noStrike" cap="none" normalizeH="0" baseline="0" dirty="0" err="1">
                <a:ln>
                  <a:noFill/>
                </a:ln>
                <a:solidFill>
                  <a:schemeClr val="bg1"/>
                </a:solidFill>
                <a:effectLst/>
                <a:latin typeface="Arial" panose="020B0604020202020204" pitchFamily="34" charset="0"/>
              </a:rPr>
              <a:t>AddressSanitizer</a:t>
            </a:r>
            <a:r>
              <a:rPr kumimoji="0" lang="en-US" altLang="en-US" sz="1600" b="0" i="0" u="none" strike="noStrike" cap="none" normalizeH="0" baseline="0" dirty="0">
                <a:ln>
                  <a:noFill/>
                </a:ln>
                <a:solidFill>
                  <a:schemeClr val="bg1"/>
                </a:solidFill>
                <a:effectLst/>
                <a:latin typeface="Arial" panose="020B0604020202020204" pitchFamily="34" charset="0"/>
              </a:rPr>
              <a:t> to ensure no memory leaks occur when clearing 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Stress Test:</a:t>
            </a:r>
            <a:r>
              <a:rPr kumimoji="0" lang="en-US" altLang="en-US" sz="1600" b="0" i="0" u="none" strike="noStrike" cap="none" normalizeH="0" baseline="0" dirty="0">
                <a:ln>
                  <a:noFill/>
                </a:ln>
                <a:solidFill>
                  <a:schemeClr val="bg1"/>
                </a:solidFill>
                <a:effectLst/>
                <a:latin typeface="Arial" panose="020B0604020202020204" pitchFamily="34" charset="0"/>
              </a:rPr>
              <a:t> Perform stress testing by clearing large collections multiple times in rapid succession to check if performance is affected or if there are any memory-related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972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None/>
            </a:pPr>
            <a:r>
              <a:rPr lang="en-US" b="1" dirty="0"/>
              <a:t>What is the </a:t>
            </a:r>
            <a:r>
              <a:rPr lang="en-US" b="1" dirty="0" err="1"/>
              <a:t>DevSecOps</a:t>
            </a:r>
            <a:r>
              <a:rPr lang="en-US" b="1" dirty="0"/>
              <a:t> Pipeline?</a:t>
            </a:r>
          </a:p>
          <a:p>
            <a:pPr>
              <a:buFont typeface="Arial" panose="020B0604020202020204" pitchFamily="34" charset="0"/>
              <a:buChar char="•"/>
            </a:pPr>
            <a:r>
              <a:rPr lang="en-US" b="1" dirty="0" err="1"/>
              <a:t>DevSecOps</a:t>
            </a:r>
            <a:r>
              <a:rPr lang="en-US" b="1" dirty="0"/>
              <a:t> integrates security into every stage of the software development lifecycle (SDLC).</a:t>
            </a:r>
            <a:endParaRPr lang="en-US" dirty="0"/>
          </a:p>
          <a:p>
            <a:pPr>
              <a:buFont typeface="Arial" panose="020B0604020202020204" pitchFamily="34" charset="0"/>
              <a:buChar char="•"/>
            </a:pPr>
            <a:r>
              <a:rPr lang="en-US" dirty="0"/>
              <a:t>Instead of adding security as an afterthought, it ensures </a:t>
            </a:r>
            <a:r>
              <a:rPr lang="en-US" b="1" dirty="0"/>
              <a:t>continuous security testing, monitoring, and compliance enforcement</a:t>
            </a:r>
            <a:r>
              <a:rPr lang="en-US" dirty="0"/>
              <a:t> from development to deployment.</a:t>
            </a:r>
          </a:p>
          <a:p>
            <a:pPr>
              <a:buFont typeface="Arial" panose="020B0604020202020204" pitchFamily="34" charset="0"/>
              <a:buChar char="•"/>
            </a:pPr>
            <a:r>
              <a:rPr lang="en-US" dirty="0"/>
              <a:t>This approach reduces </a:t>
            </a:r>
            <a:r>
              <a:rPr lang="en-US" b="1" dirty="0"/>
              <a:t>vulnerabilities, improves compliance, and enhances application security</a:t>
            </a:r>
            <a:r>
              <a:rPr lang="en-US" dirty="0"/>
              <a:t> without slowing down development.</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3F5E-8E96-A674-3F65-A09D1B70E8F6}"/>
              </a:ext>
            </a:extLst>
          </p:cNvPr>
          <p:cNvSpPr>
            <a:spLocks noGrp="1"/>
          </p:cNvSpPr>
          <p:nvPr>
            <p:ph type="title"/>
          </p:nvPr>
        </p:nvSpPr>
        <p:spPr>
          <a:xfrm>
            <a:off x="2895600" y="-7199"/>
            <a:ext cx="8610600" cy="1293028"/>
          </a:xfrm>
        </p:spPr>
        <p:txBody>
          <a:bodyPr wrap="square" anchor="ctr">
            <a:normAutofit/>
          </a:bodyPr>
          <a:lstStyle/>
          <a:p>
            <a:r>
              <a:rPr lang="en-US" dirty="0" err="1"/>
              <a:t>DevSecOps</a:t>
            </a:r>
            <a:r>
              <a:rPr lang="en-US" dirty="0"/>
              <a:t> Pipeline Stages &amp; Security Tools</a:t>
            </a:r>
          </a:p>
        </p:txBody>
      </p:sp>
      <p:sp>
        <p:nvSpPr>
          <p:cNvPr id="8" name="Text Placeholder 2">
            <a:extLst>
              <a:ext uri="{FF2B5EF4-FFF2-40B4-BE49-F238E27FC236}">
                <a16:creationId xmlns:a16="http://schemas.microsoft.com/office/drawing/2014/main" id="{1A7DA470-EF36-E59A-3A50-095D7F8D11A1}"/>
              </a:ext>
            </a:extLst>
          </p:cNvPr>
          <p:cNvSpPr>
            <a:spLocks noGrp="1"/>
          </p:cNvSpPr>
          <p:nvPr>
            <p:ph type="body" idx="1"/>
          </p:nvPr>
        </p:nvSpPr>
        <p:spPr>
          <a:xfrm>
            <a:off x="685800" y="1285829"/>
            <a:ext cx="5334000" cy="4932856"/>
          </a:xfrm>
        </p:spPr>
        <p:txBody>
          <a:bodyPr>
            <a:normAutofit fontScale="47500" lnSpcReduction="20000"/>
          </a:bodyPr>
          <a:lstStyle/>
          <a:p>
            <a:pPr marL="114300" indent="0">
              <a:buNone/>
            </a:pPr>
            <a:r>
              <a:rPr lang="en-US" b="1" dirty="0"/>
              <a:t>1. Plan</a:t>
            </a:r>
          </a:p>
          <a:p>
            <a:pPr>
              <a:buFont typeface="Arial" panose="020B0604020202020204" pitchFamily="34" charset="0"/>
              <a:buChar char="•"/>
            </a:pPr>
            <a:r>
              <a:rPr lang="en-US" b="1" dirty="0"/>
              <a:t>Goal:</a:t>
            </a:r>
            <a:r>
              <a:rPr lang="en-US" dirty="0"/>
              <a:t> Define security policies, risk assessments, and compliance requirements.</a:t>
            </a:r>
          </a:p>
          <a:p>
            <a:pPr>
              <a:buFont typeface="Arial" panose="020B0604020202020204" pitchFamily="34" charset="0"/>
              <a:buChar char="•"/>
            </a:pPr>
            <a:r>
              <a:rPr lang="en-US" b="1" dirty="0"/>
              <a:t>Tools Used:</a:t>
            </a:r>
            <a:r>
              <a:rPr lang="en-US" dirty="0"/>
              <a:t> Jira, Confluence, Threat Modeling Tools (Microsoft Threat Modeling Tool).</a:t>
            </a:r>
          </a:p>
          <a:p>
            <a:pPr>
              <a:buFont typeface="Arial" panose="020B0604020202020204" pitchFamily="34" charset="0"/>
              <a:buChar char="•"/>
            </a:pPr>
            <a:r>
              <a:rPr lang="en-US" b="1" dirty="0"/>
              <a:t>Security Focus:</a:t>
            </a:r>
            <a:r>
              <a:rPr lang="en-US" dirty="0"/>
              <a:t> Identify potential threats before development begins.</a:t>
            </a:r>
          </a:p>
          <a:p>
            <a:pPr marL="114300" indent="0">
              <a:buNone/>
            </a:pPr>
            <a:r>
              <a:rPr lang="en-US" b="1" dirty="0"/>
              <a:t>2. Develop</a:t>
            </a:r>
          </a:p>
          <a:p>
            <a:pPr>
              <a:buFont typeface="Arial" panose="020B0604020202020204" pitchFamily="34" charset="0"/>
              <a:buChar char="•"/>
            </a:pPr>
            <a:r>
              <a:rPr lang="en-US" b="1" dirty="0"/>
              <a:t>Goal:</a:t>
            </a:r>
            <a:r>
              <a:rPr lang="en-US" dirty="0"/>
              <a:t> Write secure code and prevent vulnerabilities early.</a:t>
            </a:r>
          </a:p>
          <a:p>
            <a:pPr>
              <a:buFont typeface="Arial" panose="020B0604020202020204" pitchFamily="34" charset="0"/>
              <a:buChar char="•"/>
            </a:pPr>
            <a:r>
              <a:rPr lang="en-US" b="1" dirty="0"/>
              <a:t>Tools Used:</a:t>
            </a:r>
            <a:r>
              <a:rPr lang="en-US" dirty="0"/>
              <a:t> SonarQube, Git Hooks, </a:t>
            </a:r>
            <a:r>
              <a:rPr lang="en-US" dirty="0" err="1"/>
              <a:t>ESLint</a:t>
            </a:r>
            <a:r>
              <a:rPr lang="en-US" dirty="0"/>
              <a:t>, Bandit (Python security linter).</a:t>
            </a:r>
          </a:p>
          <a:p>
            <a:pPr>
              <a:buFont typeface="Arial" panose="020B0604020202020204" pitchFamily="34" charset="0"/>
              <a:buChar char="•"/>
            </a:pPr>
            <a:r>
              <a:rPr lang="en-US" b="1" dirty="0"/>
              <a:t>Security Focus:</a:t>
            </a:r>
            <a:r>
              <a:rPr lang="en-US" dirty="0"/>
              <a:t> Static code analysis ensures adherence to secure coding standards.</a:t>
            </a:r>
          </a:p>
          <a:p>
            <a:pPr marL="114300" indent="0">
              <a:buNone/>
            </a:pPr>
            <a:r>
              <a:rPr lang="en-US" b="1" dirty="0"/>
              <a:t>3. Build</a:t>
            </a:r>
          </a:p>
          <a:p>
            <a:pPr>
              <a:buFont typeface="Arial" panose="020B0604020202020204" pitchFamily="34" charset="0"/>
              <a:buChar char="•"/>
            </a:pPr>
            <a:r>
              <a:rPr lang="en-US" b="1" dirty="0"/>
              <a:t>Goal:</a:t>
            </a:r>
            <a:r>
              <a:rPr lang="en-US" dirty="0"/>
              <a:t> Automate security checks within CI/CD pipelines.</a:t>
            </a:r>
          </a:p>
          <a:p>
            <a:pPr>
              <a:buFont typeface="Arial" panose="020B0604020202020204" pitchFamily="34" charset="0"/>
              <a:buChar char="•"/>
            </a:pPr>
            <a:r>
              <a:rPr lang="en-US" b="1" dirty="0"/>
              <a:t>Tools Used:</a:t>
            </a:r>
            <a:r>
              <a:rPr lang="en-US" dirty="0"/>
              <a:t> Jenkins, GitHub Actions, GitLab CI/CD, </a:t>
            </a:r>
            <a:r>
              <a:rPr lang="en-US" dirty="0" err="1"/>
              <a:t>Snyk</a:t>
            </a:r>
            <a:r>
              <a:rPr lang="en-US" dirty="0"/>
              <a:t>.</a:t>
            </a:r>
          </a:p>
          <a:p>
            <a:pPr>
              <a:buFont typeface="Arial" panose="020B0604020202020204" pitchFamily="34" charset="0"/>
              <a:buChar char="•"/>
            </a:pPr>
            <a:r>
              <a:rPr lang="en-US" b="1" dirty="0"/>
              <a:t>Security Focus:</a:t>
            </a:r>
            <a:r>
              <a:rPr lang="en-US" dirty="0"/>
              <a:t> Scan dependencies for vulnerabilities and prevent insecure builds from being deployed.</a:t>
            </a:r>
          </a:p>
          <a:p>
            <a:pPr marL="114300" indent="0">
              <a:buNone/>
            </a:pPr>
            <a:r>
              <a:rPr lang="en-US" b="1" dirty="0"/>
              <a:t>4. Test</a:t>
            </a:r>
          </a:p>
          <a:p>
            <a:pPr>
              <a:buFont typeface="Arial" panose="020B0604020202020204" pitchFamily="34" charset="0"/>
              <a:buChar char="•"/>
            </a:pPr>
            <a:r>
              <a:rPr lang="en-US" b="1" dirty="0"/>
              <a:t>Goal:</a:t>
            </a:r>
            <a:r>
              <a:rPr lang="en-US" dirty="0"/>
              <a:t> Validate security controls through automated and manual testing.</a:t>
            </a:r>
          </a:p>
          <a:p>
            <a:pPr>
              <a:buFont typeface="Arial" panose="020B0604020202020204" pitchFamily="34" charset="0"/>
              <a:buChar char="•"/>
            </a:pPr>
            <a:r>
              <a:rPr lang="en-US" b="1" dirty="0"/>
              <a:t>Tools Used:</a:t>
            </a:r>
            <a:r>
              <a:rPr lang="en-US" dirty="0"/>
              <a:t> OWASP ZAP (Dynamic Application Security Testing - DAST), Burp Suite, Selenium Security Tests.</a:t>
            </a:r>
          </a:p>
          <a:p>
            <a:pPr>
              <a:buFont typeface="Arial" panose="020B0604020202020204" pitchFamily="34" charset="0"/>
              <a:buChar char="•"/>
            </a:pPr>
            <a:r>
              <a:rPr lang="en-US" b="1" dirty="0"/>
              <a:t>Security Focus:</a:t>
            </a:r>
            <a:r>
              <a:rPr lang="en-US" dirty="0"/>
              <a:t> Detect common vulnerabilities like SQL injection, XSS, and authentication flaws.</a:t>
            </a:r>
          </a:p>
          <a:p>
            <a:endParaRPr lang="en-US" dirty="0"/>
          </a:p>
        </p:txBody>
      </p:sp>
      <p:sp>
        <p:nvSpPr>
          <p:cNvPr id="10" name="Text Placeholder 3">
            <a:extLst>
              <a:ext uri="{FF2B5EF4-FFF2-40B4-BE49-F238E27FC236}">
                <a16:creationId xmlns:a16="http://schemas.microsoft.com/office/drawing/2014/main" id="{F2AC127B-C6BB-990F-E959-EECBC4E276C2}"/>
              </a:ext>
            </a:extLst>
          </p:cNvPr>
          <p:cNvSpPr>
            <a:spLocks noGrp="1"/>
          </p:cNvSpPr>
          <p:nvPr>
            <p:ph type="body" idx="2"/>
          </p:nvPr>
        </p:nvSpPr>
        <p:spPr>
          <a:xfrm>
            <a:off x="6172200" y="1099335"/>
            <a:ext cx="5334000" cy="5119349"/>
          </a:xfrm>
        </p:spPr>
        <p:txBody>
          <a:bodyPr>
            <a:normAutofit fontScale="47500" lnSpcReduction="20000"/>
          </a:bodyPr>
          <a:lstStyle/>
          <a:p>
            <a:pPr marL="114300" indent="0">
              <a:buNone/>
            </a:pPr>
            <a:r>
              <a:rPr lang="en-US" b="1" dirty="0"/>
              <a:t>5. Release</a:t>
            </a:r>
          </a:p>
          <a:p>
            <a:pPr>
              <a:buFont typeface="Arial" panose="020B0604020202020204" pitchFamily="34" charset="0"/>
              <a:buChar char="•"/>
            </a:pPr>
            <a:r>
              <a:rPr lang="en-US" b="1" dirty="0"/>
              <a:t>Goal:</a:t>
            </a:r>
            <a:r>
              <a:rPr lang="en-US" dirty="0"/>
              <a:t> Ensure secure deployment and compliance verification.</a:t>
            </a:r>
          </a:p>
          <a:p>
            <a:pPr>
              <a:buFont typeface="Arial" panose="020B0604020202020204" pitchFamily="34" charset="0"/>
              <a:buChar char="•"/>
            </a:pPr>
            <a:r>
              <a:rPr lang="en-US" b="1" dirty="0"/>
              <a:t>Tools Used:</a:t>
            </a:r>
            <a:r>
              <a:rPr lang="en-US" dirty="0"/>
              <a:t> Terraform (Infrastructure as Code Security), Kubernetes Security Posture Management (KSPM).</a:t>
            </a:r>
          </a:p>
          <a:p>
            <a:pPr>
              <a:buFont typeface="Arial" panose="020B0604020202020204" pitchFamily="34" charset="0"/>
              <a:buChar char="•"/>
            </a:pPr>
            <a:r>
              <a:rPr lang="en-US" b="1" dirty="0"/>
              <a:t>Security Focus:</a:t>
            </a:r>
            <a:r>
              <a:rPr lang="en-US" dirty="0"/>
              <a:t> Check for misconfigurations in deployment environments.</a:t>
            </a:r>
          </a:p>
          <a:p>
            <a:pPr marL="114300" indent="0">
              <a:buNone/>
            </a:pPr>
            <a:r>
              <a:rPr lang="en-US" b="1" dirty="0"/>
              <a:t>6. Deploy</a:t>
            </a:r>
          </a:p>
          <a:p>
            <a:pPr>
              <a:buFont typeface="Arial" panose="020B0604020202020204" pitchFamily="34" charset="0"/>
              <a:buChar char="•"/>
            </a:pPr>
            <a:r>
              <a:rPr lang="en-US" b="1" dirty="0"/>
              <a:t>Goal:</a:t>
            </a:r>
            <a:r>
              <a:rPr lang="en-US" dirty="0"/>
              <a:t> Secure the deployment pipeline to prevent unauthorized access.</a:t>
            </a:r>
          </a:p>
          <a:p>
            <a:pPr>
              <a:buFont typeface="Arial" panose="020B0604020202020204" pitchFamily="34" charset="0"/>
              <a:buChar char="•"/>
            </a:pPr>
            <a:r>
              <a:rPr lang="en-US" b="1" dirty="0"/>
              <a:t>Tools Used:</a:t>
            </a:r>
            <a:r>
              <a:rPr lang="en-US" dirty="0"/>
              <a:t> </a:t>
            </a:r>
            <a:r>
              <a:rPr lang="en-US" dirty="0" err="1"/>
              <a:t>HashiCorp</a:t>
            </a:r>
            <a:r>
              <a:rPr lang="en-US" dirty="0"/>
              <a:t> Vault (Secrets Management), Aqua Security (Container Security).</a:t>
            </a:r>
          </a:p>
          <a:p>
            <a:pPr>
              <a:buFont typeface="Arial" panose="020B0604020202020204" pitchFamily="34" charset="0"/>
              <a:buChar char="•"/>
            </a:pPr>
            <a:r>
              <a:rPr lang="en-US" b="1" dirty="0"/>
              <a:t>Security Focus:</a:t>
            </a:r>
            <a:r>
              <a:rPr lang="en-US" dirty="0"/>
              <a:t> Enforce security policies in cloud and on-premises environments.</a:t>
            </a:r>
          </a:p>
          <a:p>
            <a:pPr marL="114300" indent="0">
              <a:buNone/>
            </a:pPr>
            <a:r>
              <a:rPr lang="en-US" b="1" dirty="0"/>
              <a:t>7. Operate &amp; Monitor</a:t>
            </a:r>
          </a:p>
          <a:p>
            <a:pPr>
              <a:buFont typeface="Arial" panose="020B0604020202020204" pitchFamily="34" charset="0"/>
              <a:buChar char="•"/>
            </a:pPr>
            <a:r>
              <a:rPr lang="en-US" b="1" dirty="0"/>
              <a:t>Goal:</a:t>
            </a:r>
            <a:r>
              <a:rPr lang="en-US" dirty="0"/>
              <a:t> Detect and respond to security threats in real-time.</a:t>
            </a:r>
          </a:p>
          <a:p>
            <a:pPr>
              <a:buFont typeface="Arial" panose="020B0604020202020204" pitchFamily="34" charset="0"/>
              <a:buChar char="•"/>
            </a:pPr>
            <a:r>
              <a:rPr lang="en-US" b="1" dirty="0"/>
              <a:t>Tools Used:</a:t>
            </a:r>
            <a:r>
              <a:rPr lang="en-US" dirty="0"/>
              <a:t> Splunk, ELK Stack, Security Information and Event Management (SIEM) solutions.</a:t>
            </a:r>
          </a:p>
          <a:p>
            <a:pPr>
              <a:buFont typeface="Arial" panose="020B0604020202020204" pitchFamily="34" charset="0"/>
              <a:buChar char="•"/>
            </a:pPr>
            <a:r>
              <a:rPr lang="en-US" b="1" dirty="0"/>
              <a:t>Security Focus:</a:t>
            </a:r>
            <a:r>
              <a:rPr lang="en-US" dirty="0"/>
              <a:t> Log analysis and anomaly detection for continuous security monitoring.</a:t>
            </a:r>
          </a:p>
          <a:p>
            <a:pPr marL="114300" indent="0">
              <a:buNone/>
            </a:pPr>
            <a:r>
              <a:rPr lang="en-US" b="1" dirty="0"/>
              <a:t>8. Respond</a:t>
            </a:r>
          </a:p>
          <a:p>
            <a:pPr>
              <a:buFont typeface="Arial" panose="020B0604020202020204" pitchFamily="34" charset="0"/>
              <a:buChar char="•"/>
            </a:pPr>
            <a:r>
              <a:rPr lang="en-US" b="1" dirty="0"/>
              <a:t>Goal:</a:t>
            </a:r>
            <a:r>
              <a:rPr lang="en-US" dirty="0"/>
              <a:t> Quickly mitigate security incidents and apply fixes.</a:t>
            </a:r>
          </a:p>
          <a:p>
            <a:pPr>
              <a:buFont typeface="Arial" panose="020B0604020202020204" pitchFamily="34" charset="0"/>
              <a:buChar char="•"/>
            </a:pPr>
            <a:r>
              <a:rPr lang="en-US" b="1" dirty="0"/>
              <a:t>Tools Used:</a:t>
            </a:r>
            <a:r>
              <a:rPr lang="en-US" dirty="0"/>
              <a:t> Incident Response Platforms (Cortex XSOAR, </a:t>
            </a:r>
            <a:r>
              <a:rPr lang="en-US" dirty="0" err="1"/>
              <a:t>TheHive</a:t>
            </a:r>
            <a:r>
              <a:rPr lang="en-US" dirty="0"/>
              <a:t>).</a:t>
            </a:r>
          </a:p>
          <a:p>
            <a:pPr>
              <a:buFont typeface="Arial" panose="020B0604020202020204" pitchFamily="34" charset="0"/>
              <a:buChar char="•"/>
            </a:pPr>
            <a:r>
              <a:rPr lang="en-US" b="1" dirty="0"/>
              <a:t>Security Focus:</a:t>
            </a:r>
            <a:r>
              <a:rPr lang="en-US" dirty="0"/>
              <a:t> Automate security incident response and forensic investigation.</a:t>
            </a:r>
          </a:p>
          <a:p>
            <a:endParaRPr lang="en-US" dirty="0"/>
          </a:p>
        </p:txBody>
      </p:sp>
    </p:spTree>
    <p:extLst>
      <p:ext uri="{BB962C8B-B14F-4D97-AF65-F5344CB8AC3E}">
        <p14:creationId xmlns:p14="http://schemas.microsoft.com/office/powerpoint/2010/main" val="120224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lt1"/>
              </a:buClr>
              <a:buSzPts val="2000"/>
              <a:buNone/>
            </a:pPr>
            <a:r>
              <a:rPr lang="en-US" sz="2000" b="1" dirty="0"/>
              <a:t>Identified Problems</a:t>
            </a:r>
          </a:p>
          <a:p>
            <a:pPr marL="228600" lvl="0" indent="-228600" algn="l" rtl="0">
              <a:lnSpc>
                <a:spcPct val="90000"/>
              </a:lnSpc>
              <a:spcBef>
                <a:spcPts val="0"/>
              </a:spcBef>
              <a:spcAft>
                <a:spcPts val="0"/>
              </a:spcAft>
              <a:buClr>
                <a:schemeClr val="lt1"/>
              </a:buClr>
              <a:buSzPts val="2000"/>
              <a:buChar char="•"/>
            </a:pPr>
            <a:r>
              <a:rPr lang="en-US" sz="2000" dirty="0"/>
              <a:t>Security vulnerabilities in coding practices (e.g., SQL injection, buffer overflows, weak authentication).</a:t>
            </a:r>
          </a:p>
          <a:p>
            <a:pPr marL="228600" lvl="0" indent="-228600" algn="l" rtl="0">
              <a:lnSpc>
                <a:spcPct val="90000"/>
              </a:lnSpc>
              <a:spcBef>
                <a:spcPts val="0"/>
              </a:spcBef>
              <a:spcAft>
                <a:spcPts val="0"/>
              </a:spcAft>
              <a:buClr>
                <a:schemeClr val="lt1"/>
              </a:buClr>
              <a:buSzPts val="2000"/>
              <a:buChar char="•"/>
            </a:pPr>
            <a:r>
              <a:rPr lang="en-US" sz="2000" dirty="0"/>
              <a:t>Lack of security automation at critical stages of development, increasing human error.</a:t>
            </a:r>
          </a:p>
          <a:p>
            <a:pPr marL="228600" lvl="0" indent="-228600" algn="l" rtl="0">
              <a:lnSpc>
                <a:spcPct val="90000"/>
              </a:lnSpc>
              <a:spcBef>
                <a:spcPts val="0"/>
              </a:spcBef>
              <a:spcAft>
                <a:spcPts val="0"/>
              </a:spcAft>
              <a:buClr>
                <a:schemeClr val="lt1"/>
              </a:buClr>
              <a:buSzPts val="2000"/>
              <a:buChar char="•"/>
            </a:pPr>
            <a:r>
              <a:rPr lang="en-US" sz="2000" dirty="0"/>
              <a:t>Potential data breaches and compliance violations due to weak access controls.</a:t>
            </a:r>
          </a:p>
          <a:p>
            <a:pPr marL="228600" lvl="0" indent="-228600" algn="l" rtl="0">
              <a:lnSpc>
                <a:spcPct val="90000"/>
              </a:lnSpc>
              <a:spcBef>
                <a:spcPts val="0"/>
              </a:spcBef>
              <a:spcAft>
                <a:spcPts val="0"/>
              </a:spcAft>
              <a:buClr>
                <a:schemeClr val="lt1"/>
              </a:buClr>
              <a:buSzPts val="2000"/>
              <a:buChar char="•"/>
            </a:pPr>
            <a:r>
              <a:rPr lang="en-US" sz="2000" dirty="0"/>
              <a:t>Outdated dependency management exposes the system to known vulnerabilities.</a:t>
            </a:r>
          </a:p>
          <a:p>
            <a:pPr marL="228600" lvl="0" indent="-228600" algn="l" rtl="0">
              <a:lnSpc>
                <a:spcPct val="90000"/>
              </a:lnSpc>
              <a:spcBef>
                <a:spcPts val="0"/>
              </a:spcBef>
              <a:spcAft>
                <a:spcPts val="0"/>
              </a:spcAft>
              <a:buClr>
                <a:schemeClr val="lt1"/>
              </a:buClr>
              <a:buSzPts val="2000"/>
              <a:buChar char="•"/>
            </a:pPr>
            <a:r>
              <a:rPr lang="en-US" sz="2000" dirty="0"/>
              <a:t>Limited real-time monitoring makes it difficult to detect and respond to security incidents.</a:t>
            </a:r>
          </a:p>
          <a:p>
            <a:pPr marL="0" lvl="0" indent="0" algn="l" rtl="0">
              <a:lnSpc>
                <a:spcPct val="90000"/>
              </a:lnSpc>
              <a:spcBef>
                <a:spcPts val="0"/>
              </a:spcBef>
              <a:spcAft>
                <a:spcPts val="0"/>
              </a:spcAft>
              <a:buClr>
                <a:schemeClr val="lt1"/>
              </a:buClr>
              <a:buSzPts val="2000"/>
              <a:buNone/>
            </a:pPr>
            <a:r>
              <a:rPr lang="en-US" sz="2000" b="1" dirty="0"/>
              <a:t>Proposed Solutions</a:t>
            </a:r>
          </a:p>
          <a:p>
            <a:pPr marL="228600" lvl="0" indent="-228600" algn="l" rtl="0">
              <a:lnSpc>
                <a:spcPct val="90000"/>
              </a:lnSpc>
              <a:spcBef>
                <a:spcPts val="0"/>
              </a:spcBef>
              <a:spcAft>
                <a:spcPts val="0"/>
              </a:spcAft>
              <a:buClr>
                <a:schemeClr val="lt1"/>
              </a:buClr>
              <a:buSzPts val="2000"/>
              <a:buChar char="•"/>
            </a:pPr>
            <a:r>
              <a:rPr lang="en-US" sz="2000" dirty="0"/>
              <a:t>✅ Enforce secure coding standards (e.g., static code analysis, input validation, parameterized queries).</a:t>
            </a:r>
          </a:p>
          <a:p>
            <a:pPr marL="228600" lvl="0" indent="-228600" algn="l" rtl="0">
              <a:lnSpc>
                <a:spcPct val="90000"/>
              </a:lnSpc>
              <a:spcBef>
                <a:spcPts val="0"/>
              </a:spcBef>
              <a:spcAft>
                <a:spcPts val="0"/>
              </a:spcAft>
              <a:buClr>
                <a:schemeClr val="lt1"/>
              </a:buClr>
              <a:buSzPts val="2000"/>
              <a:buChar char="•"/>
            </a:pPr>
            <a:r>
              <a:rPr lang="en-US" sz="2000" dirty="0"/>
              <a:t>✅ Integrate security automation in the </a:t>
            </a:r>
            <a:r>
              <a:rPr lang="en-US" sz="2000" dirty="0" err="1"/>
              <a:t>DevSecOps</a:t>
            </a:r>
            <a:r>
              <a:rPr lang="en-US" sz="2000" dirty="0"/>
              <a:t> pipeline to identify vulnerabilities early.</a:t>
            </a:r>
          </a:p>
          <a:p>
            <a:pPr marL="228600" lvl="0" indent="-228600" algn="l" rtl="0">
              <a:lnSpc>
                <a:spcPct val="90000"/>
              </a:lnSpc>
              <a:spcBef>
                <a:spcPts val="0"/>
              </a:spcBef>
              <a:spcAft>
                <a:spcPts val="0"/>
              </a:spcAft>
              <a:buClr>
                <a:schemeClr val="lt1"/>
              </a:buClr>
              <a:buSzPts val="2000"/>
              <a:buChar char="•"/>
            </a:pPr>
            <a:r>
              <a:rPr lang="en-US" sz="2000" dirty="0"/>
              <a:t>✅ Implement role-based access control (RBAC) to enforce least privilege access.</a:t>
            </a:r>
          </a:p>
          <a:p>
            <a:pPr marL="228600" lvl="0" indent="-228600" algn="l" rtl="0">
              <a:lnSpc>
                <a:spcPct val="90000"/>
              </a:lnSpc>
              <a:spcBef>
                <a:spcPts val="0"/>
              </a:spcBef>
              <a:spcAft>
                <a:spcPts val="0"/>
              </a:spcAft>
              <a:buClr>
                <a:schemeClr val="lt1"/>
              </a:buClr>
              <a:buSzPts val="2000"/>
              <a:buChar char="•"/>
            </a:pPr>
            <a:r>
              <a:rPr lang="en-US" sz="2000" dirty="0"/>
              <a:t>✅ Use automated dependency scanning (e.g., </a:t>
            </a:r>
            <a:r>
              <a:rPr lang="en-US" sz="2000" dirty="0" err="1"/>
              <a:t>Snyk</a:t>
            </a:r>
            <a:r>
              <a:rPr lang="en-US" sz="2000" dirty="0"/>
              <a:t>, </a:t>
            </a:r>
            <a:r>
              <a:rPr lang="en-US" sz="2000" dirty="0" err="1"/>
              <a:t>Dependabot</a:t>
            </a:r>
            <a:r>
              <a:rPr lang="en-US" sz="2000" dirty="0"/>
              <a:t>) to patch vulnerabilities proactively.</a:t>
            </a:r>
          </a:p>
          <a:p>
            <a:pPr marL="228600" lvl="0" indent="-228600" algn="l" rtl="0">
              <a:lnSpc>
                <a:spcPct val="90000"/>
              </a:lnSpc>
              <a:spcBef>
                <a:spcPts val="0"/>
              </a:spcBef>
              <a:spcAft>
                <a:spcPts val="0"/>
              </a:spcAft>
              <a:buClr>
                <a:schemeClr val="lt1"/>
              </a:buClr>
              <a:buSzPts val="2000"/>
              <a:buChar char="•"/>
            </a:pPr>
            <a:r>
              <a:rPr lang="en-US" sz="2000" dirty="0"/>
              <a:t>✅ Enhance real-time monitoring with SIEM tools for log analysis and anomaly detection.</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55D6-F7E5-D3A4-87F4-4FE70A0C7893}"/>
              </a:ext>
            </a:extLst>
          </p:cNvPr>
          <p:cNvSpPr>
            <a:spLocks noGrp="1"/>
          </p:cNvSpPr>
          <p:nvPr>
            <p:ph type="title"/>
          </p:nvPr>
        </p:nvSpPr>
        <p:spPr/>
        <p:txBody>
          <a:bodyPr/>
          <a:lstStyle/>
          <a:p>
            <a:r>
              <a:rPr lang="en-US" dirty="0"/>
              <a:t>RISKS AND BENEFITS</a:t>
            </a:r>
          </a:p>
        </p:txBody>
      </p:sp>
      <p:sp>
        <p:nvSpPr>
          <p:cNvPr id="3" name="Text Placeholder 2">
            <a:extLst>
              <a:ext uri="{FF2B5EF4-FFF2-40B4-BE49-F238E27FC236}">
                <a16:creationId xmlns:a16="http://schemas.microsoft.com/office/drawing/2014/main" id="{88CBDABB-9509-C291-BEE6-DE9AE06FF373}"/>
              </a:ext>
            </a:extLst>
          </p:cNvPr>
          <p:cNvSpPr>
            <a:spLocks noGrp="1"/>
          </p:cNvSpPr>
          <p:nvPr>
            <p:ph type="body" idx="1"/>
          </p:nvPr>
        </p:nvSpPr>
        <p:spPr/>
        <p:txBody>
          <a:bodyPr>
            <a:normAutofit fontScale="85000" lnSpcReduction="10000"/>
          </a:bodyPr>
          <a:lstStyle/>
          <a:p>
            <a:pPr marL="114300" indent="0" algn="ctr">
              <a:buNone/>
            </a:pPr>
            <a:r>
              <a:rPr lang="en-US" b="1" dirty="0"/>
              <a:t>Risks &amp; Benefits of Acting Now vs. Waiting</a:t>
            </a:r>
          </a:p>
          <a:p>
            <a:pPr marL="114300" indent="0">
              <a:buNone/>
            </a:pPr>
            <a:r>
              <a:rPr lang="en-US" b="1" dirty="0"/>
              <a:t>If We Act Now:</a:t>
            </a:r>
          </a:p>
          <a:p>
            <a:r>
              <a:rPr lang="en-US" dirty="0"/>
              <a:t>✅ </a:t>
            </a:r>
            <a:r>
              <a:rPr lang="en-US" b="1" dirty="0"/>
              <a:t>Benefit:</a:t>
            </a:r>
            <a:r>
              <a:rPr lang="en-US" dirty="0"/>
              <a:t> Strengthened security posture reduces the likelihood of cyberattacks.</a:t>
            </a:r>
            <a:br>
              <a:rPr lang="en-US" dirty="0"/>
            </a:br>
            <a:r>
              <a:rPr lang="en-US" dirty="0"/>
              <a:t>✅ </a:t>
            </a:r>
            <a:r>
              <a:rPr lang="en-US" b="1" dirty="0"/>
              <a:t>Benefit:</a:t>
            </a:r>
            <a:r>
              <a:rPr lang="en-US" dirty="0"/>
              <a:t> Compliance with industry regulations (e.g., GDPR, NIST, OWASP) mitigates legal risks.</a:t>
            </a:r>
            <a:br>
              <a:rPr lang="en-US" dirty="0"/>
            </a:br>
            <a:r>
              <a:rPr lang="en-US" dirty="0"/>
              <a:t>✅ </a:t>
            </a:r>
            <a:r>
              <a:rPr lang="en-US" b="1" dirty="0"/>
              <a:t>Benefit:</a:t>
            </a:r>
            <a:r>
              <a:rPr lang="en-US" dirty="0"/>
              <a:t> Automating security processes saves time and resources in the long run.</a:t>
            </a:r>
            <a:br>
              <a:rPr lang="en-US" dirty="0"/>
            </a:br>
            <a:r>
              <a:rPr lang="en-US" dirty="0"/>
              <a:t>⚠ </a:t>
            </a:r>
            <a:r>
              <a:rPr lang="en-US" b="1" dirty="0"/>
              <a:t>Risk:</a:t>
            </a:r>
            <a:r>
              <a:rPr lang="en-US" dirty="0"/>
              <a:t> Initial implementation costs (e.g., training developers, integrating security tools).</a:t>
            </a:r>
            <a:br>
              <a:rPr lang="en-US" dirty="0"/>
            </a:br>
            <a:r>
              <a:rPr lang="en-US" dirty="0"/>
              <a:t>⚠ </a:t>
            </a:r>
            <a:r>
              <a:rPr lang="en-US" b="1" dirty="0"/>
              <a:t>Risk:</a:t>
            </a:r>
            <a:r>
              <a:rPr lang="en-US" dirty="0"/>
              <a:t> Potential resistance from teams due to workflow changes.</a:t>
            </a:r>
          </a:p>
          <a:p>
            <a:pPr marL="114300" indent="0">
              <a:buNone/>
            </a:pPr>
            <a:r>
              <a:rPr lang="en-US" b="1" dirty="0"/>
              <a:t>If We Wait:</a:t>
            </a:r>
          </a:p>
          <a:p>
            <a:r>
              <a:rPr lang="en-US" dirty="0"/>
              <a:t>⚠ </a:t>
            </a:r>
            <a:r>
              <a:rPr lang="en-US" b="1" dirty="0"/>
              <a:t>Risk:</a:t>
            </a:r>
            <a:r>
              <a:rPr lang="en-US" dirty="0"/>
              <a:t> Increased risk of data breaches, financial loss, and reputational damage.</a:t>
            </a:r>
            <a:br>
              <a:rPr lang="en-US" dirty="0"/>
            </a:br>
            <a:r>
              <a:rPr lang="en-US" dirty="0"/>
              <a:t>⚠ </a:t>
            </a:r>
            <a:r>
              <a:rPr lang="en-US" b="1" dirty="0"/>
              <a:t>Risk:</a:t>
            </a:r>
            <a:r>
              <a:rPr lang="en-US" dirty="0"/>
              <a:t> More expensive and time-consuming fixes if vulnerabilities are exploited.</a:t>
            </a:r>
            <a:br>
              <a:rPr lang="en-US" dirty="0"/>
            </a:br>
            <a:r>
              <a:rPr lang="en-US" dirty="0"/>
              <a:t>⚠ </a:t>
            </a:r>
            <a:r>
              <a:rPr lang="en-US" b="1" dirty="0"/>
              <a:t>Risk:</a:t>
            </a:r>
            <a:r>
              <a:rPr lang="en-US" dirty="0"/>
              <a:t> Compliance violations leading to legal penalties.</a:t>
            </a:r>
            <a:br>
              <a:rPr lang="en-US" dirty="0"/>
            </a:br>
            <a:r>
              <a:rPr lang="en-US" dirty="0"/>
              <a:t>✅ </a:t>
            </a:r>
            <a:r>
              <a:rPr lang="en-US" b="1" dirty="0"/>
              <a:t>Benefit:</a:t>
            </a:r>
            <a:r>
              <a:rPr lang="en-US" dirty="0"/>
              <a:t> More time to allocate resources, but at the cost of delayed security improvements.</a:t>
            </a:r>
          </a:p>
          <a:p>
            <a:endParaRPr lang="en-US" dirty="0"/>
          </a:p>
        </p:txBody>
      </p:sp>
    </p:spTree>
    <p:extLst>
      <p:ext uri="{BB962C8B-B14F-4D97-AF65-F5344CB8AC3E}">
        <p14:creationId xmlns:p14="http://schemas.microsoft.com/office/powerpoint/2010/main" val="41153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391886" y="2166258"/>
            <a:ext cx="11114314" cy="4160102"/>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dirty="0"/>
              <a:t>Why Green Pace Needs a Security Policy</a:t>
            </a:r>
          </a:p>
          <a:p>
            <a:pPr>
              <a:buFont typeface="Arial" panose="020B0604020202020204" pitchFamily="34" charset="0"/>
              <a:buChar char="•"/>
            </a:pPr>
            <a:r>
              <a:rPr lang="en-US" dirty="0"/>
              <a:t>Protects against data breaches, cyber threats, and compliance violations.</a:t>
            </a:r>
          </a:p>
          <a:p>
            <a:pPr>
              <a:buFont typeface="Arial" panose="020B0604020202020204" pitchFamily="34" charset="0"/>
              <a:buChar char="•"/>
            </a:pPr>
            <a:r>
              <a:rPr lang="en-US" dirty="0"/>
              <a:t>Ensures secure development practices as the team scales.</a:t>
            </a:r>
          </a:p>
          <a:p>
            <a:pPr>
              <a:buFont typeface="Arial" panose="020B0604020202020204" pitchFamily="34" charset="0"/>
              <a:buChar char="•"/>
            </a:pPr>
            <a:r>
              <a:rPr lang="en-US" dirty="0"/>
              <a:t>Supports Defense-in-Depth, applying multiple security layers.</a:t>
            </a:r>
          </a:p>
          <a:p>
            <a:pPr>
              <a:buFont typeface="Arial" panose="020B0604020202020204" pitchFamily="34" charset="0"/>
              <a:buChar char="•"/>
            </a:pPr>
            <a:r>
              <a:rPr lang="en-US" dirty="0"/>
              <a:t>Security Approach</a:t>
            </a:r>
          </a:p>
          <a:p>
            <a:pPr>
              <a:buFont typeface="Arial" panose="020B0604020202020204" pitchFamily="34" charset="0"/>
              <a:buChar char="•"/>
            </a:pPr>
            <a:r>
              <a:rPr lang="en-US" dirty="0"/>
              <a:t>Prevention: Secure coding, automation, encryption.</a:t>
            </a:r>
          </a:p>
          <a:p>
            <a:pPr>
              <a:buFont typeface="Arial" panose="020B0604020202020204" pitchFamily="34" charset="0"/>
              <a:buChar char="•"/>
            </a:pPr>
            <a:r>
              <a:rPr lang="en-US" dirty="0"/>
              <a:t>Detection: Security monitoring, external testing, audits.</a:t>
            </a:r>
          </a:p>
          <a:p>
            <a:pPr>
              <a:buFont typeface="Arial" panose="020B0604020202020204" pitchFamily="34" charset="0"/>
              <a:buChar char="•"/>
            </a:pPr>
            <a:r>
              <a:rPr lang="en-US" dirty="0"/>
              <a:t>Response: Incident management, security patching.</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55171" y="107096"/>
            <a:ext cx="2993571" cy="2059161"/>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lgn="ctr">
              <a:buNone/>
            </a:pPr>
            <a:r>
              <a:rPr lang="en-US" sz="1400" b="1" dirty="0"/>
              <a:t>Current Gaps in the Security Policy</a:t>
            </a:r>
          </a:p>
          <a:p>
            <a:r>
              <a:rPr lang="en-US" sz="1400" dirty="0"/>
              <a:t>🔴 </a:t>
            </a:r>
            <a:r>
              <a:rPr lang="en-US" sz="1400" b="1" dirty="0"/>
              <a:t>Limited Security Awareness &amp; Training</a:t>
            </a:r>
            <a:r>
              <a:rPr lang="en-US" sz="1400" dirty="0"/>
              <a:t> – Developers may not fully understand secure coding practices, increasing the risk of vulnerabilities.</a:t>
            </a:r>
            <a:br>
              <a:rPr lang="en-US" sz="1400" dirty="0"/>
            </a:br>
            <a:r>
              <a:rPr lang="en-US" sz="1400" dirty="0"/>
              <a:t>🔴 </a:t>
            </a:r>
            <a:r>
              <a:rPr lang="en-US" sz="1400" b="1" dirty="0"/>
              <a:t>Incomplete Security Automation</a:t>
            </a:r>
            <a:r>
              <a:rPr lang="en-US" sz="1400" dirty="0"/>
              <a:t> – Not all security checks (e.g., runtime security, dependency scanning) are automated in the CI/CD pipeline.</a:t>
            </a:r>
            <a:br>
              <a:rPr lang="en-US" sz="1400" dirty="0"/>
            </a:br>
            <a:r>
              <a:rPr lang="en-US" sz="1400" dirty="0"/>
              <a:t>🔴 </a:t>
            </a:r>
            <a:r>
              <a:rPr lang="en-US" sz="1400" b="1" dirty="0"/>
              <a:t>Incident Response &amp; Recovery Plan Needs Strengthening</a:t>
            </a:r>
            <a:r>
              <a:rPr lang="en-US" sz="1400" dirty="0"/>
              <a:t> – Faster detection and containment strategies are required.</a:t>
            </a:r>
            <a:br>
              <a:rPr lang="en-US" sz="1400" dirty="0"/>
            </a:br>
            <a:r>
              <a:rPr lang="en-US" sz="1400" dirty="0"/>
              <a:t>🔴 </a:t>
            </a:r>
            <a:r>
              <a:rPr lang="en-US" sz="1400" b="1" dirty="0"/>
              <a:t>Cloud Security &amp; Access Control Gaps</a:t>
            </a:r>
            <a:r>
              <a:rPr lang="en-US" sz="1400" dirty="0"/>
              <a:t> – Role-based access control (RBAC) and encryption policies need to be more robust for cloud environments.</a:t>
            </a:r>
            <a:br>
              <a:rPr lang="en-US" sz="1400" dirty="0"/>
            </a:br>
            <a:r>
              <a:rPr lang="en-US" sz="1400" dirty="0"/>
              <a:t>🔴 </a:t>
            </a:r>
            <a:r>
              <a:rPr lang="en-US" sz="1400" b="1" dirty="0"/>
              <a:t>Third-Party Software &amp; API Security Risks</a:t>
            </a:r>
            <a:r>
              <a:rPr lang="en-US" sz="1400" dirty="0"/>
              <a:t> – External libraries and integrations may introduce unverified vulnerabilities.</a:t>
            </a:r>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1725-0E0B-7FFD-FBDE-160CE35897AB}"/>
              </a:ext>
            </a:extLst>
          </p:cNvPr>
          <p:cNvSpPr>
            <a:spLocks noGrp="1"/>
          </p:cNvSpPr>
          <p:nvPr>
            <p:ph type="title"/>
          </p:nvPr>
        </p:nvSpPr>
        <p:spPr/>
        <p:txBody>
          <a:bodyPr/>
          <a:lstStyle/>
          <a:p>
            <a:r>
              <a:rPr lang="en-US" dirty="0"/>
              <a:t>RECOMMENDATIONS</a:t>
            </a:r>
          </a:p>
        </p:txBody>
      </p:sp>
      <p:sp>
        <p:nvSpPr>
          <p:cNvPr id="3" name="Text Placeholder 2">
            <a:extLst>
              <a:ext uri="{FF2B5EF4-FFF2-40B4-BE49-F238E27FC236}">
                <a16:creationId xmlns:a16="http://schemas.microsoft.com/office/drawing/2014/main" id="{37961AD3-DAEA-B85B-1BE7-FC18E220E7AC}"/>
              </a:ext>
            </a:extLst>
          </p:cNvPr>
          <p:cNvSpPr>
            <a:spLocks noGrp="1"/>
          </p:cNvSpPr>
          <p:nvPr>
            <p:ph type="body" idx="1"/>
          </p:nvPr>
        </p:nvSpPr>
        <p:spPr/>
        <p:txBody>
          <a:bodyPr>
            <a:normAutofit fontScale="55000" lnSpcReduction="20000"/>
          </a:bodyPr>
          <a:lstStyle/>
          <a:p>
            <a:pPr marL="114300" indent="0" algn="ctr">
              <a:buNone/>
            </a:pPr>
            <a:r>
              <a:rPr lang="en-US" sz="3300" b="1" dirty="0"/>
              <a:t>Future Standards &amp; Best Practices</a:t>
            </a:r>
          </a:p>
          <a:p>
            <a:pPr marL="114300" indent="0">
              <a:buNone/>
            </a:pPr>
            <a:r>
              <a:rPr lang="en-US" b="1" dirty="0"/>
              <a:t>1️⃣ Adopt Industry-Recognized Security Frameworks</a:t>
            </a:r>
          </a:p>
          <a:p>
            <a:r>
              <a:rPr lang="en-US" dirty="0"/>
              <a:t>✅ </a:t>
            </a:r>
            <a:r>
              <a:rPr lang="en-US" b="1" dirty="0"/>
              <a:t>NIST Cybersecurity Framework</a:t>
            </a:r>
            <a:r>
              <a:rPr lang="en-US" dirty="0"/>
              <a:t> – Provides a structured approach to risk management, incident response, and security governance.</a:t>
            </a:r>
            <a:br>
              <a:rPr lang="en-US" dirty="0"/>
            </a:br>
            <a:r>
              <a:rPr lang="en-US" dirty="0"/>
              <a:t>✅ </a:t>
            </a:r>
            <a:r>
              <a:rPr lang="en-US" b="1" dirty="0"/>
              <a:t>OWASP Top 10</a:t>
            </a:r>
            <a:r>
              <a:rPr lang="en-US" dirty="0"/>
              <a:t> – Addresses the most critical web application security risks, such as SQL injection, XSS, and authentication flaws.</a:t>
            </a:r>
            <a:br>
              <a:rPr lang="en-US" dirty="0"/>
            </a:br>
            <a:r>
              <a:rPr lang="en-US" dirty="0"/>
              <a:t>✅ </a:t>
            </a:r>
            <a:r>
              <a:rPr lang="en-US" b="1" dirty="0"/>
              <a:t>ISO/IEC 27001</a:t>
            </a:r>
            <a:r>
              <a:rPr lang="en-US" dirty="0"/>
              <a:t> – Establishes best practices for information security management, including compliance and risk assessment.</a:t>
            </a:r>
          </a:p>
          <a:p>
            <a:pPr marL="114300" indent="0">
              <a:buNone/>
            </a:pPr>
            <a:endParaRPr lang="en-US" b="1" dirty="0"/>
          </a:p>
          <a:p>
            <a:pPr marL="114300" indent="0">
              <a:buNone/>
            </a:pPr>
            <a:r>
              <a:rPr lang="en-US" b="1" dirty="0"/>
              <a:t>2️⃣ Enhance Security Automation &amp; Monitoring</a:t>
            </a:r>
          </a:p>
          <a:p>
            <a:r>
              <a:rPr lang="en-US" dirty="0"/>
              <a:t>✅ Implement </a:t>
            </a:r>
            <a:r>
              <a:rPr lang="en-US" b="1" dirty="0"/>
              <a:t>full CI/CD security integration</a:t>
            </a:r>
            <a:r>
              <a:rPr lang="en-US" dirty="0"/>
              <a:t>, including real-time vulnerability scanning.</a:t>
            </a:r>
            <a:br>
              <a:rPr lang="en-US" dirty="0"/>
            </a:br>
            <a:r>
              <a:rPr lang="en-US" dirty="0"/>
              <a:t>✅ Automate </a:t>
            </a:r>
            <a:r>
              <a:rPr lang="en-US" b="1" dirty="0"/>
              <a:t>privilege escalation detection</a:t>
            </a:r>
            <a:r>
              <a:rPr lang="en-US" dirty="0"/>
              <a:t> using Security Information and Event Management (SIEM) tools.</a:t>
            </a:r>
            <a:br>
              <a:rPr lang="en-US" dirty="0"/>
            </a:br>
            <a:r>
              <a:rPr lang="en-US" dirty="0"/>
              <a:t>✅ Use </a:t>
            </a:r>
            <a:r>
              <a:rPr lang="en-US" b="1" dirty="0"/>
              <a:t>Infrastructure as Code (</a:t>
            </a:r>
            <a:r>
              <a:rPr lang="en-US" b="1" dirty="0" err="1"/>
              <a:t>IaC</a:t>
            </a:r>
            <a:r>
              <a:rPr lang="en-US" b="1" dirty="0"/>
              <a:t>) security checks</a:t>
            </a:r>
            <a:r>
              <a:rPr lang="en-US" dirty="0"/>
              <a:t> to enforce cloud security best practices.</a:t>
            </a:r>
          </a:p>
          <a:p>
            <a:pPr marL="114300" indent="0">
              <a:buNone/>
            </a:pPr>
            <a:endParaRPr lang="en-US" b="1" dirty="0"/>
          </a:p>
          <a:p>
            <a:pPr marL="114300" indent="0">
              <a:buNone/>
            </a:pPr>
            <a:r>
              <a:rPr lang="en-US" b="1" dirty="0"/>
              <a:t>3️⃣ Strengthen Incident Response &amp; Recovery</a:t>
            </a:r>
          </a:p>
          <a:p>
            <a:r>
              <a:rPr lang="en-US" dirty="0"/>
              <a:t>✅ Develop a </a:t>
            </a:r>
            <a:r>
              <a:rPr lang="en-US" b="1" dirty="0"/>
              <a:t>comprehensive security playbook</a:t>
            </a:r>
            <a:r>
              <a:rPr lang="en-US" dirty="0"/>
              <a:t> to respond to breaches efficiently.</a:t>
            </a:r>
            <a:br>
              <a:rPr lang="en-US" dirty="0"/>
            </a:br>
            <a:r>
              <a:rPr lang="en-US" dirty="0"/>
              <a:t>✅ Implement </a:t>
            </a:r>
            <a:r>
              <a:rPr lang="en-US" b="1" dirty="0"/>
              <a:t>automated rollback mechanisms</a:t>
            </a:r>
            <a:r>
              <a:rPr lang="en-US" dirty="0"/>
              <a:t> for security patches to reduce downtime.</a:t>
            </a:r>
            <a:br>
              <a:rPr lang="en-US" dirty="0"/>
            </a:br>
            <a:r>
              <a:rPr lang="en-US" dirty="0"/>
              <a:t>✅ Conduct </a:t>
            </a:r>
            <a:r>
              <a:rPr lang="en-US" b="1" dirty="0"/>
              <a:t>regular penetration testing</a:t>
            </a:r>
            <a:r>
              <a:rPr lang="en-US" dirty="0"/>
              <a:t> to simulate real-world attacks and improve defenses.</a:t>
            </a:r>
          </a:p>
          <a:p>
            <a:r>
              <a:rPr lang="en-US" b="1" dirty="0"/>
              <a:t>4️⃣ Improve Software Supply Chain Security</a:t>
            </a:r>
          </a:p>
          <a:p>
            <a:r>
              <a:rPr lang="en-US" dirty="0"/>
              <a:t>✅ Use </a:t>
            </a:r>
            <a:r>
              <a:rPr lang="en-US" b="1" dirty="0"/>
              <a:t>Software Bill of Materials (SBOM)</a:t>
            </a:r>
            <a:r>
              <a:rPr lang="en-US" dirty="0"/>
              <a:t> to track and verify third-party dependencies.</a:t>
            </a:r>
            <a:br>
              <a:rPr lang="en-US" dirty="0"/>
            </a:br>
            <a:r>
              <a:rPr lang="en-US" dirty="0"/>
              <a:t>✅ Implement </a:t>
            </a:r>
            <a:r>
              <a:rPr lang="en-US" b="1" dirty="0"/>
              <a:t>code-signing techniques</a:t>
            </a:r>
            <a:r>
              <a:rPr lang="en-US" dirty="0"/>
              <a:t> to ensure software integrity.</a:t>
            </a:r>
            <a:br>
              <a:rPr lang="en-US" dirty="0"/>
            </a:br>
            <a:r>
              <a:rPr lang="en-US" dirty="0"/>
              <a:t>✅ Restrict </a:t>
            </a:r>
            <a:r>
              <a:rPr lang="en-US" b="1" dirty="0"/>
              <a:t>API access and enforce OAuth 2.0 authentication</a:t>
            </a:r>
            <a:r>
              <a:rPr lang="en-US" dirty="0"/>
              <a:t> to protect against unauthorized integrations.</a:t>
            </a:r>
          </a:p>
          <a:p>
            <a:endParaRPr lang="en-US" dirty="0"/>
          </a:p>
        </p:txBody>
      </p:sp>
    </p:spTree>
    <p:extLst>
      <p:ext uri="{BB962C8B-B14F-4D97-AF65-F5344CB8AC3E}">
        <p14:creationId xmlns:p14="http://schemas.microsoft.com/office/powerpoint/2010/main" val="4260086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lgn="ctr">
              <a:buNone/>
            </a:pPr>
            <a:r>
              <a:rPr lang="en-US" b="1" dirty="0"/>
              <a:t>Strengthening Green Pace’s Security Strategy</a:t>
            </a:r>
          </a:p>
          <a:p>
            <a:r>
              <a:rPr lang="en-US" dirty="0"/>
              <a:t>🔹 </a:t>
            </a:r>
            <a:r>
              <a:rPr lang="en-US" b="1" dirty="0"/>
              <a:t>By addressing these gaps</a:t>
            </a:r>
            <a:r>
              <a:rPr lang="en-US" dirty="0"/>
              <a:t>, Green Pace will build a </a:t>
            </a:r>
            <a:r>
              <a:rPr lang="en-US" b="1" dirty="0"/>
              <a:t>proactive security culture</a:t>
            </a:r>
            <a:r>
              <a:rPr lang="en-US" dirty="0"/>
              <a:t> that prevents cyber threats before they occur.</a:t>
            </a:r>
            <a:br>
              <a:rPr lang="en-US" dirty="0"/>
            </a:br>
            <a:r>
              <a:rPr lang="en-US" dirty="0"/>
              <a:t>🔹 </a:t>
            </a:r>
            <a:r>
              <a:rPr lang="en-US" b="1" dirty="0"/>
              <a:t>Automating security across CI/CD pipelines and runtime environments</a:t>
            </a:r>
            <a:r>
              <a:rPr lang="en-US" dirty="0"/>
              <a:t> will reduce </a:t>
            </a:r>
            <a:r>
              <a:rPr lang="en-US" b="1" dirty="0"/>
              <a:t>human error and exposure to attacks</a:t>
            </a:r>
            <a:r>
              <a:rPr lang="en-US" dirty="0"/>
              <a:t>.</a:t>
            </a:r>
            <a:br>
              <a:rPr lang="en-US" dirty="0"/>
            </a:br>
            <a:r>
              <a:rPr lang="en-US" dirty="0"/>
              <a:t>🔹 </a:t>
            </a:r>
            <a:r>
              <a:rPr lang="en-US" b="1" dirty="0"/>
              <a:t>Aligning with industry standards (NIST, OWASP, ISO 27001)</a:t>
            </a:r>
            <a:r>
              <a:rPr lang="en-US" dirty="0"/>
              <a:t> will ensure compliance and protect </a:t>
            </a:r>
            <a:r>
              <a:rPr lang="en-US" b="1" dirty="0"/>
              <a:t>customer data and business assets</a:t>
            </a:r>
            <a:r>
              <a:rPr lang="en-US" dirty="0"/>
              <a:t>.</a:t>
            </a:r>
            <a:br>
              <a:rPr lang="en-US" dirty="0"/>
            </a:br>
            <a:r>
              <a:rPr lang="en-US" dirty="0"/>
              <a:t>🔹 Green Pace’s commitment to </a:t>
            </a:r>
            <a:r>
              <a:rPr lang="en-US" b="1" dirty="0" err="1"/>
              <a:t>DevSecOps</a:t>
            </a:r>
            <a:r>
              <a:rPr lang="en-US" b="1" dirty="0"/>
              <a:t>, incident response, and third-party security</a:t>
            </a:r>
            <a:r>
              <a:rPr lang="en-US" dirty="0"/>
              <a:t> will position it as a </a:t>
            </a:r>
            <a:r>
              <a:rPr lang="en-US" b="1" dirty="0"/>
              <a:t>leader in secure software development</a:t>
            </a:r>
            <a:r>
              <a:rPr lang="en-US" dirty="0"/>
              <a:t>.</a:t>
            </a:r>
          </a:p>
          <a:p>
            <a:pPr marL="228600" lvl="0" indent="-228600" algn="l" rtl="0">
              <a:lnSpc>
                <a:spcPct val="90000"/>
              </a:lnSpc>
              <a:spcBef>
                <a:spcPts val="0"/>
              </a:spcBef>
              <a:spcAft>
                <a:spcPts val="0"/>
              </a:spcAft>
              <a:buClr>
                <a:schemeClr val="lt1"/>
              </a:buClr>
              <a:buSzPts val="2200"/>
              <a:buChar char="•"/>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4100575537"/>
              </p:ext>
            </p:extLst>
          </p:nvPr>
        </p:nvGraphicFramePr>
        <p:xfrm>
          <a:off x="3171900" y="1834931"/>
          <a:ext cx="7912174" cy="4613669"/>
        </p:xfrm>
        <a:graphic>
          <a:graphicData uri="http://schemas.openxmlformats.org/drawingml/2006/table">
            <a:tbl>
              <a:tblPr firstRow="1" firstCol="1">
                <a:noFill/>
                <a:tableStyleId>{802198C4-3087-4945-87E3-76CBB3509B7E}</a:tableStyleId>
              </a:tblPr>
              <a:tblGrid>
                <a:gridCol w="4070007">
                  <a:extLst>
                    <a:ext uri="{9D8B030D-6E8A-4147-A177-3AD203B41FA5}">
                      <a16:colId xmlns:a16="http://schemas.microsoft.com/office/drawing/2014/main" val="20000"/>
                    </a:ext>
                  </a:extLst>
                </a:gridCol>
                <a:gridCol w="3842167">
                  <a:extLst>
                    <a:ext uri="{9D8B030D-6E8A-4147-A177-3AD203B41FA5}">
                      <a16:colId xmlns:a16="http://schemas.microsoft.com/office/drawing/2014/main" val="20001"/>
                    </a:ext>
                  </a:extLst>
                </a:gridCol>
              </a:tblGrid>
              <a:tr h="1786371">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a:buFont typeface="Arial" panose="020B0604020202020204" pitchFamily="34" charset="0"/>
                        <a:buChar char="•"/>
                      </a:pPr>
                      <a:r>
                        <a:rPr lang="en-US" sz="1800" dirty="0"/>
                        <a:t>SQL Injection, Buffer Overflow, Weak Authentication, Unpatched Software</a:t>
                      </a:r>
                    </a:p>
                    <a:p>
                      <a:pPr>
                        <a:buFont typeface="Arial" panose="020B0604020202020204" pitchFamily="34" charset="0"/>
                        <a:buChar char="•"/>
                      </a:pPr>
                      <a:r>
                        <a:rPr lang="en-US" sz="1800" dirty="0"/>
                        <a:t>These vulnerabilities are frequently targeted by attackers and require proactive mitigation.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a:buFont typeface="Arial" panose="020B0604020202020204" pitchFamily="34" charset="0"/>
                        <a:buChar char="•"/>
                      </a:pPr>
                      <a:r>
                        <a:rPr lang="en-US" sz="1800" dirty="0"/>
                        <a:t>SQL Injection, Buffer Overflow, Unpatched Software</a:t>
                      </a:r>
                    </a:p>
                    <a:p>
                      <a:pPr>
                        <a:buFont typeface="Arial" panose="020B0604020202020204" pitchFamily="34" charset="0"/>
                        <a:buChar char="•"/>
                      </a:pPr>
                      <a:r>
                        <a:rPr lang="en-US" sz="1800" dirty="0"/>
                        <a:t>These issues can lead to </a:t>
                      </a:r>
                      <a:r>
                        <a:rPr lang="en-US" sz="1800" b="1" dirty="0"/>
                        <a:t>data breaches, system compromise, and loss of sensitive information</a:t>
                      </a:r>
                      <a:r>
                        <a:rPr lang="en-US" sz="1800" dirty="0"/>
                        <a:t>.</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510579">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a:buFont typeface="Arial" panose="020B0604020202020204" pitchFamily="34" charset="0"/>
                        <a:buChar char="•"/>
                      </a:pPr>
                      <a:r>
                        <a:rPr lang="en-US" sz="1800" dirty="0"/>
                        <a:t>Minor XSS risks, minor insecure data storage</a:t>
                      </a:r>
                    </a:p>
                    <a:p>
                      <a:pPr>
                        <a:buFont typeface="Arial" panose="020B0604020202020204" pitchFamily="34" charset="0"/>
                        <a:buChar char="•"/>
                      </a:pPr>
                      <a:r>
                        <a:rPr lang="en-US" sz="1800" dirty="0"/>
                        <a:t>Some vulnerabilities have limited impact but should still be mitigated.</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a:buFont typeface="Arial" panose="020B0604020202020204" pitchFamily="34" charset="0"/>
                        <a:buChar char="•"/>
                      </a:pPr>
                      <a:r>
                        <a:rPr lang="en-US" sz="1800" dirty="0"/>
                        <a:t>Privilege Escalation (if proper access controls exist), Malware &amp; Ransomware </a:t>
                      </a:r>
                    </a:p>
                    <a:p>
                      <a:pPr>
                        <a:buFont typeface="Arial" panose="020B0604020202020204" pitchFamily="34" charset="0"/>
                        <a:buChar char="•"/>
                      </a:pPr>
                      <a:r>
                        <a:rPr lang="en-US" sz="1800" dirty="0"/>
                        <a:t>These threats exist but are less frequent when security policies and monitoring solutions are in place.</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782585" y="-19520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BF9465E2-99EA-E01A-33D7-172DE8C15C65}"/>
              </a:ext>
            </a:extLst>
          </p:cNvPr>
          <p:cNvGraphicFramePr>
            <a:graphicFrameLocks noGrp="1"/>
          </p:cNvGraphicFramePr>
          <p:nvPr>
            <p:extLst>
              <p:ext uri="{D42A27DB-BD31-4B8C-83A1-F6EECF244321}">
                <p14:modId xmlns:p14="http://schemas.microsoft.com/office/powerpoint/2010/main" val="3299203302"/>
              </p:ext>
            </p:extLst>
          </p:nvPr>
        </p:nvGraphicFramePr>
        <p:xfrm>
          <a:off x="144323" y="888990"/>
          <a:ext cx="8940105" cy="5735235"/>
        </p:xfrm>
        <a:graphic>
          <a:graphicData uri="http://schemas.openxmlformats.org/drawingml/2006/table">
            <a:tbl>
              <a:tblPr firstRow="1" bandRow="1">
                <a:tableStyleId>{775DCB02-9BB8-47FD-8907-85C794F793BA}</a:tableStyleId>
              </a:tblPr>
              <a:tblGrid>
                <a:gridCol w="2980035">
                  <a:extLst>
                    <a:ext uri="{9D8B030D-6E8A-4147-A177-3AD203B41FA5}">
                      <a16:colId xmlns:a16="http://schemas.microsoft.com/office/drawing/2014/main" val="662930501"/>
                    </a:ext>
                  </a:extLst>
                </a:gridCol>
                <a:gridCol w="2980035">
                  <a:extLst>
                    <a:ext uri="{9D8B030D-6E8A-4147-A177-3AD203B41FA5}">
                      <a16:colId xmlns:a16="http://schemas.microsoft.com/office/drawing/2014/main" val="2241073215"/>
                    </a:ext>
                  </a:extLst>
                </a:gridCol>
                <a:gridCol w="2980035">
                  <a:extLst>
                    <a:ext uri="{9D8B030D-6E8A-4147-A177-3AD203B41FA5}">
                      <a16:colId xmlns:a16="http://schemas.microsoft.com/office/drawing/2014/main" val="1670240524"/>
                    </a:ext>
                  </a:extLst>
                </a:gridCol>
              </a:tblGrid>
              <a:tr h="340275">
                <a:tc>
                  <a:txBody>
                    <a:bodyPr/>
                    <a:lstStyle/>
                    <a:p>
                      <a:r>
                        <a:rPr lang="en-US" dirty="0"/>
                        <a:t>Principle</a:t>
                      </a:r>
                    </a:p>
                  </a:txBody>
                  <a:tcPr/>
                </a:tc>
                <a:tc>
                  <a:txBody>
                    <a:bodyPr/>
                    <a:lstStyle/>
                    <a:p>
                      <a:r>
                        <a:rPr lang="en-US" dirty="0"/>
                        <a:t>Applicable Coding Standards</a:t>
                      </a:r>
                    </a:p>
                  </a:txBody>
                  <a:tcPr/>
                </a:tc>
                <a:tc>
                  <a:txBody>
                    <a:bodyPr/>
                    <a:lstStyle/>
                    <a:p>
                      <a:r>
                        <a:rPr lang="en-US" dirty="0"/>
                        <a:t>Justification</a:t>
                      </a:r>
                    </a:p>
                  </a:txBody>
                  <a:tcPr/>
                </a:tc>
                <a:extLst>
                  <a:ext uri="{0D108BD9-81ED-4DB2-BD59-A6C34878D82A}">
                    <a16:rowId xmlns:a16="http://schemas.microsoft.com/office/drawing/2014/main" val="1919874945"/>
                  </a:ext>
                </a:extLst>
              </a:tr>
              <a:tr h="475453">
                <a:tc>
                  <a:txBody>
                    <a:bodyPr/>
                    <a:lstStyle/>
                    <a:p>
                      <a:r>
                        <a:rPr lang="en-US" dirty="0"/>
                        <a:t>1. Least </a:t>
                      </a:r>
                      <a:r>
                        <a:rPr lang="en-US" dirty="0" err="1"/>
                        <a:t>Priviledge</a:t>
                      </a:r>
                      <a:endParaRPr lang="en-US" dirty="0"/>
                    </a:p>
                  </a:txBody>
                  <a:tcPr/>
                </a:tc>
                <a:tc>
                  <a:txBody>
                    <a:bodyPr/>
                    <a:lstStyle/>
                    <a:p>
                      <a:r>
                        <a:rPr lang="en-US" dirty="0"/>
                        <a:t>STD-004-SQL, STD-007-EXC, STD-009-UNC</a:t>
                      </a:r>
                    </a:p>
                  </a:txBody>
                  <a:tcPr anchor="ctr"/>
                </a:tc>
                <a:tc>
                  <a:txBody>
                    <a:bodyPr/>
                    <a:lstStyle/>
                    <a:p>
                      <a:r>
                        <a:rPr lang="en-US" dirty="0"/>
                        <a:t>Ensures minimal access to sensitive operations and data.</a:t>
                      </a:r>
                    </a:p>
                  </a:txBody>
                  <a:tcPr/>
                </a:tc>
                <a:extLst>
                  <a:ext uri="{0D108BD9-81ED-4DB2-BD59-A6C34878D82A}">
                    <a16:rowId xmlns:a16="http://schemas.microsoft.com/office/drawing/2014/main" val="888711715"/>
                  </a:ext>
                </a:extLst>
              </a:tr>
              <a:tr h="475453">
                <a:tc>
                  <a:txBody>
                    <a:bodyPr/>
                    <a:lstStyle/>
                    <a:p>
                      <a:r>
                        <a:rPr lang="en-US" b="1" dirty="0"/>
                        <a:t>2. Defense in Depth</a:t>
                      </a:r>
                      <a:endParaRPr lang="en-US" dirty="0"/>
                    </a:p>
                  </a:txBody>
                  <a:tcPr anchor="ctr"/>
                </a:tc>
                <a:tc>
                  <a:txBody>
                    <a:bodyPr/>
                    <a:lstStyle/>
                    <a:p>
                      <a:r>
                        <a:rPr lang="en-US" dirty="0"/>
                        <a:t>STD-001-CPP, STD-002-DAT, STD-003-STR, STD-005-MEM</a:t>
                      </a:r>
                    </a:p>
                  </a:txBody>
                  <a:tcPr anchor="ctr"/>
                </a:tc>
                <a:tc>
                  <a:txBody>
                    <a:bodyPr/>
                    <a:lstStyle/>
                    <a:p>
                      <a:r>
                        <a:rPr lang="en-US" dirty="0"/>
                        <a:t>Layers of protection prevent exploitation of security flaws.</a:t>
                      </a:r>
                    </a:p>
                  </a:txBody>
                  <a:tcPr anchor="ctr"/>
                </a:tc>
                <a:extLst>
                  <a:ext uri="{0D108BD9-81ED-4DB2-BD59-A6C34878D82A}">
                    <a16:rowId xmlns:a16="http://schemas.microsoft.com/office/drawing/2014/main" val="984920226"/>
                  </a:ext>
                </a:extLst>
              </a:tr>
              <a:tr h="475453">
                <a:tc>
                  <a:txBody>
                    <a:bodyPr/>
                    <a:lstStyle/>
                    <a:p>
                      <a:r>
                        <a:rPr lang="en-US" b="1" dirty="0"/>
                        <a:t>3. Secure Defaults</a:t>
                      </a:r>
                      <a:endParaRPr lang="en-US" dirty="0"/>
                    </a:p>
                  </a:txBody>
                  <a:tcPr anchor="ctr"/>
                </a:tc>
                <a:tc>
                  <a:txBody>
                    <a:bodyPr/>
                    <a:lstStyle/>
                    <a:p>
                      <a:r>
                        <a:rPr lang="en-US" dirty="0"/>
                        <a:t>STD-004-SQL, STD-006-ASR, STD-010-VDI</a:t>
                      </a:r>
                    </a:p>
                  </a:txBody>
                  <a:tcPr anchor="ctr"/>
                </a:tc>
                <a:tc>
                  <a:txBody>
                    <a:bodyPr/>
                    <a:lstStyle/>
                    <a:p>
                      <a:r>
                        <a:rPr lang="en-US" dirty="0"/>
                        <a:t>Ensures secure baseline configurations to mitigate risks.</a:t>
                      </a:r>
                    </a:p>
                  </a:txBody>
                  <a:tcPr anchor="ctr"/>
                </a:tc>
                <a:extLst>
                  <a:ext uri="{0D108BD9-81ED-4DB2-BD59-A6C34878D82A}">
                    <a16:rowId xmlns:a16="http://schemas.microsoft.com/office/drawing/2014/main" val="2121531554"/>
                  </a:ext>
                </a:extLst>
              </a:tr>
              <a:tr h="475453">
                <a:tc>
                  <a:txBody>
                    <a:bodyPr/>
                    <a:lstStyle/>
                    <a:p>
                      <a:r>
                        <a:rPr lang="en-US" b="1" dirty="0"/>
                        <a:t>4. Fail-Safe Mechanisms</a:t>
                      </a:r>
                      <a:endParaRPr lang="en-US" dirty="0"/>
                    </a:p>
                  </a:txBody>
                  <a:tcPr anchor="ctr"/>
                </a:tc>
                <a:tc>
                  <a:txBody>
                    <a:bodyPr/>
                    <a:lstStyle/>
                    <a:p>
                      <a:r>
                        <a:rPr lang="en-US" dirty="0"/>
                        <a:t>STD-003-STR, STD-005-MEM, STD-007-EXC</a:t>
                      </a:r>
                    </a:p>
                  </a:txBody>
                  <a:tcPr anchor="ctr"/>
                </a:tc>
                <a:tc>
                  <a:txBody>
                    <a:bodyPr/>
                    <a:lstStyle/>
                    <a:p>
                      <a:r>
                        <a:rPr lang="en-US" dirty="0"/>
                        <a:t>Prevents application failures from escalating into breaches.</a:t>
                      </a:r>
                    </a:p>
                  </a:txBody>
                  <a:tcPr anchor="ctr"/>
                </a:tc>
                <a:extLst>
                  <a:ext uri="{0D108BD9-81ED-4DB2-BD59-A6C34878D82A}">
                    <a16:rowId xmlns:a16="http://schemas.microsoft.com/office/drawing/2014/main" val="11866255"/>
                  </a:ext>
                </a:extLst>
              </a:tr>
              <a:tr h="475453">
                <a:tc>
                  <a:txBody>
                    <a:bodyPr/>
                    <a:lstStyle/>
                    <a:p>
                      <a:r>
                        <a:rPr lang="en-US" b="1" dirty="0"/>
                        <a:t>5. Separation of Duties</a:t>
                      </a:r>
                      <a:endParaRPr lang="en-US" dirty="0"/>
                    </a:p>
                  </a:txBody>
                  <a:tcPr anchor="ctr"/>
                </a:tc>
                <a:tc>
                  <a:txBody>
                    <a:bodyPr/>
                    <a:lstStyle/>
                    <a:p>
                      <a:r>
                        <a:rPr lang="en-US" dirty="0"/>
                        <a:t>STD-004-SQL, STD-008-DOC, STD-009-UNC</a:t>
                      </a:r>
                    </a:p>
                  </a:txBody>
                  <a:tcPr anchor="ctr"/>
                </a:tc>
                <a:tc>
                  <a:txBody>
                    <a:bodyPr/>
                    <a:lstStyle/>
                    <a:p>
                      <a:r>
                        <a:rPr lang="en-US" dirty="0"/>
                        <a:t>Ensures different levels of access for critical operations.</a:t>
                      </a:r>
                    </a:p>
                  </a:txBody>
                  <a:tcPr anchor="ctr"/>
                </a:tc>
                <a:extLst>
                  <a:ext uri="{0D108BD9-81ED-4DB2-BD59-A6C34878D82A}">
                    <a16:rowId xmlns:a16="http://schemas.microsoft.com/office/drawing/2014/main" val="3116648046"/>
                  </a:ext>
                </a:extLst>
              </a:tr>
              <a:tr h="475453">
                <a:tc>
                  <a:txBody>
                    <a:bodyPr/>
                    <a:lstStyle/>
                    <a:p>
                      <a:r>
                        <a:rPr lang="en-US" b="1" dirty="0"/>
                        <a:t>6. Minimize Attack Surface</a:t>
                      </a:r>
                      <a:endParaRPr lang="en-US" dirty="0"/>
                    </a:p>
                  </a:txBody>
                  <a:tcPr anchor="ctr"/>
                </a:tc>
                <a:tc>
                  <a:txBody>
                    <a:bodyPr/>
                    <a:lstStyle/>
                    <a:p>
                      <a:r>
                        <a:rPr lang="en-US" dirty="0"/>
                        <a:t>STD-002-DAT, STD-005-MEM, STD-006-ASR</a:t>
                      </a:r>
                    </a:p>
                  </a:txBody>
                  <a:tcPr anchor="ctr"/>
                </a:tc>
                <a:tc>
                  <a:txBody>
                    <a:bodyPr/>
                    <a:lstStyle/>
                    <a:p>
                      <a:r>
                        <a:rPr lang="en-US" dirty="0"/>
                        <a:t>Reduces unnecessary code and vulnerabilities.</a:t>
                      </a:r>
                    </a:p>
                  </a:txBody>
                  <a:tcPr anchor="ctr"/>
                </a:tc>
                <a:extLst>
                  <a:ext uri="{0D108BD9-81ED-4DB2-BD59-A6C34878D82A}">
                    <a16:rowId xmlns:a16="http://schemas.microsoft.com/office/drawing/2014/main" val="539969533"/>
                  </a:ext>
                </a:extLst>
              </a:tr>
              <a:tr h="671227">
                <a:tc>
                  <a:txBody>
                    <a:bodyPr/>
                    <a:lstStyle/>
                    <a:p>
                      <a:r>
                        <a:rPr lang="en-US" b="1" dirty="0"/>
                        <a:t>7. Secure Coding Practices</a:t>
                      </a:r>
                      <a:endParaRPr lang="en-US" dirty="0"/>
                    </a:p>
                  </a:txBody>
                  <a:tcPr anchor="ctr"/>
                </a:tc>
                <a:tc>
                  <a:txBody>
                    <a:bodyPr/>
                    <a:lstStyle/>
                    <a:p>
                      <a:r>
                        <a:rPr lang="en-US" dirty="0"/>
                        <a:t>STD-003-STR, STD-005-MEM, STD-007-EXC, STD-010-VDI</a:t>
                      </a:r>
                    </a:p>
                  </a:txBody>
                  <a:tcPr anchor="ctr"/>
                </a:tc>
                <a:tc>
                  <a:txBody>
                    <a:bodyPr/>
                    <a:lstStyle/>
                    <a:p>
                      <a:r>
                        <a:rPr lang="en-US" dirty="0"/>
                        <a:t>Enforces secure memory management and robust error handling.</a:t>
                      </a:r>
                    </a:p>
                  </a:txBody>
                  <a:tcPr anchor="ctr"/>
                </a:tc>
                <a:extLst>
                  <a:ext uri="{0D108BD9-81ED-4DB2-BD59-A6C34878D82A}">
                    <a16:rowId xmlns:a16="http://schemas.microsoft.com/office/drawing/2014/main" val="1942170415"/>
                  </a:ext>
                </a:extLst>
              </a:tr>
              <a:tr h="340275">
                <a:tc>
                  <a:txBody>
                    <a:bodyPr/>
                    <a:lstStyle/>
                    <a:p>
                      <a:r>
                        <a:rPr lang="en-US" b="1" dirty="0"/>
                        <a:t>8. Input Validation &amp; Sanitization</a:t>
                      </a:r>
                      <a:endParaRPr lang="en-US" dirty="0"/>
                    </a:p>
                  </a:txBody>
                  <a:tcPr anchor="ctr"/>
                </a:tc>
                <a:tc>
                  <a:txBody>
                    <a:bodyPr/>
                    <a:lstStyle/>
                    <a:p>
                      <a:r>
                        <a:rPr lang="en-US" dirty="0"/>
                        <a:t>STD-003-STR, STD-004-SQL, STD-009-UNC</a:t>
                      </a:r>
                    </a:p>
                  </a:txBody>
                  <a:tcPr anchor="ctr"/>
                </a:tc>
                <a:tc>
                  <a:txBody>
                    <a:bodyPr/>
                    <a:lstStyle/>
                    <a:p>
                      <a:r>
                        <a:rPr lang="en-US" dirty="0"/>
                        <a:t>Prevents injection attacks and ensures clean user input.</a:t>
                      </a:r>
                    </a:p>
                  </a:txBody>
                  <a:tcPr anchor="ctr"/>
                </a:tc>
                <a:extLst>
                  <a:ext uri="{0D108BD9-81ED-4DB2-BD59-A6C34878D82A}">
                    <a16:rowId xmlns:a16="http://schemas.microsoft.com/office/drawing/2014/main" val="3521452658"/>
                  </a:ext>
                </a:extLst>
              </a:tr>
              <a:tr h="340275">
                <a:tc>
                  <a:txBody>
                    <a:bodyPr/>
                    <a:lstStyle/>
                    <a:p>
                      <a:r>
                        <a:rPr lang="en-US" b="1" dirty="0"/>
                        <a:t>9. Principle of Least Exposure</a:t>
                      </a:r>
                      <a:endParaRPr lang="en-US" dirty="0"/>
                    </a:p>
                  </a:txBody>
                  <a:tcPr anchor="ctr"/>
                </a:tc>
                <a:tc>
                  <a:txBody>
                    <a:bodyPr/>
                    <a:lstStyle/>
                    <a:p>
                      <a:r>
                        <a:rPr lang="en-US" dirty="0"/>
                        <a:t>STD-002-DAT, STD-006-ASR, STD-010-VDI</a:t>
                      </a:r>
                    </a:p>
                  </a:txBody>
                  <a:tcPr anchor="ctr"/>
                </a:tc>
                <a:tc>
                  <a:txBody>
                    <a:bodyPr/>
                    <a:lstStyle/>
                    <a:p>
                      <a:r>
                        <a:rPr lang="en-US" dirty="0"/>
                        <a:t>Limits exposure of sensitive functions and data.</a:t>
                      </a:r>
                    </a:p>
                  </a:txBody>
                  <a:tcPr anchor="ctr"/>
                </a:tc>
                <a:extLst>
                  <a:ext uri="{0D108BD9-81ED-4DB2-BD59-A6C34878D82A}">
                    <a16:rowId xmlns:a16="http://schemas.microsoft.com/office/drawing/2014/main" val="896362409"/>
                  </a:ext>
                </a:extLst>
              </a:tr>
              <a:tr h="340275">
                <a:tc>
                  <a:txBody>
                    <a:bodyPr/>
                    <a:lstStyle/>
                    <a:p>
                      <a:r>
                        <a:rPr lang="en-US" b="1" dirty="0"/>
                        <a:t>10. Logging &amp; Monitoring</a:t>
                      </a:r>
                      <a:endParaRPr lang="en-US" dirty="0"/>
                    </a:p>
                  </a:txBody>
                  <a:tcPr anchor="ctr"/>
                </a:tc>
                <a:tc>
                  <a:txBody>
                    <a:bodyPr/>
                    <a:lstStyle/>
                    <a:p>
                      <a:r>
                        <a:rPr lang="en-US" dirty="0"/>
                        <a:t>STD-008-DOC, STD-009-UNC, STD-010-VDI</a:t>
                      </a:r>
                    </a:p>
                  </a:txBody>
                  <a:tcPr anchor="ctr"/>
                </a:tc>
                <a:tc>
                  <a:txBody>
                    <a:bodyPr/>
                    <a:lstStyle/>
                    <a:p>
                      <a:r>
                        <a:rPr lang="en-US" dirty="0"/>
                        <a:t>Ensures tracking of security incidents and vulnerabilities.</a:t>
                      </a:r>
                    </a:p>
                  </a:txBody>
                  <a:tcPr anchor="ctr"/>
                </a:tc>
                <a:extLst>
                  <a:ext uri="{0D108BD9-81ED-4DB2-BD59-A6C34878D82A}">
                    <a16:rowId xmlns:a16="http://schemas.microsoft.com/office/drawing/2014/main" val="735924421"/>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725891" y="-22194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[List the 10 coding standards. Explain your own ranking system for vulnerabilities, using specific details from the coding standards in your security policy.]</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34A3BFEE-648E-FDB9-266B-A6791F27E9D1}"/>
              </a:ext>
            </a:extLst>
          </p:cNvPr>
          <p:cNvGraphicFramePr>
            <a:graphicFrameLocks noGrp="1"/>
          </p:cNvGraphicFramePr>
          <p:nvPr>
            <p:extLst>
              <p:ext uri="{D42A27DB-BD31-4B8C-83A1-F6EECF244321}">
                <p14:modId xmlns:p14="http://schemas.microsoft.com/office/powerpoint/2010/main" val="252687317"/>
              </p:ext>
            </p:extLst>
          </p:nvPr>
        </p:nvGraphicFramePr>
        <p:xfrm>
          <a:off x="375437" y="764373"/>
          <a:ext cx="10791344" cy="5765800"/>
        </p:xfrm>
        <a:graphic>
          <a:graphicData uri="http://schemas.openxmlformats.org/drawingml/2006/table">
            <a:tbl>
              <a:tblPr firstRow="1" bandRow="1">
                <a:tableStyleId>{74C1A8A3-306A-4EB7-A6B1-4F7E0EB9C5D6}</a:tableStyleId>
              </a:tblPr>
              <a:tblGrid>
                <a:gridCol w="742022">
                  <a:extLst>
                    <a:ext uri="{9D8B030D-6E8A-4147-A177-3AD203B41FA5}">
                      <a16:colId xmlns:a16="http://schemas.microsoft.com/office/drawing/2014/main" val="2029728002"/>
                    </a:ext>
                  </a:extLst>
                </a:gridCol>
                <a:gridCol w="4676644">
                  <a:extLst>
                    <a:ext uri="{9D8B030D-6E8A-4147-A177-3AD203B41FA5}">
                      <a16:colId xmlns:a16="http://schemas.microsoft.com/office/drawing/2014/main" val="1999148088"/>
                    </a:ext>
                  </a:extLst>
                </a:gridCol>
                <a:gridCol w="5372678">
                  <a:extLst>
                    <a:ext uri="{9D8B030D-6E8A-4147-A177-3AD203B41FA5}">
                      <a16:colId xmlns:a16="http://schemas.microsoft.com/office/drawing/2014/main" val="2172086480"/>
                    </a:ext>
                  </a:extLst>
                </a:gridCol>
              </a:tblGrid>
              <a:tr h="370840">
                <a:tc>
                  <a:txBody>
                    <a:bodyPr/>
                    <a:lstStyle/>
                    <a:p>
                      <a:r>
                        <a:rPr lang="en-US" b="1" dirty="0">
                          <a:solidFill>
                            <a:schemeClr val="tx1"/>
                          </a:solidFill>
                        </a:rPr>
                        <a:t>Rank</a:t>
                      </a:r>
                    </a:p>
                  </a:txBody>
                  <a:tcPr/>
                </a:tc>
                <a:tc>
                  <a:txBody>
                    <a:bodyPr/>
                    <a:lstStyle/>
                    <a:p>
                      <a:r>
                        <a:rPr lang="en-US" dirty="0">
                          <a:solidFill>
                            <a:schemeClr val="tx1"/>
                          </a:solidFill>
                        </a:rPr>
                        <a:t>Coding Standard</a:t>
                      </a:r>
                    </a:p>
                  </a:txBody>
                  <a:tcPr/>
                </a:tc>
                <a:tc>
                  <a:txBody>
                    <a:bodyPr/>
                    <a:lstStyle/>
                    <a:p>
                      <a:r>
                        <a:rPr lang="en-US" dirty="0">
                          <a:solidFill>
                            <a:schemeClr val="tx1"/>
                          </a:solidFill>
                        </a:rPr>
                        <a:t>Description</a:t>
                      </a:r>
                    </a:p>
                  </a:txBody>
                  <a:tcPr/>
                </a:tc>
                <a:extLst>
                  <a:ext uri="{0D108BD9-81ED-4DB2-BD59-A6C34878D82A}">
                    <a16:rowId xmlns:a16="http://schemas.microsoft.com/office/drawing/2014/main" val="775149065"/>
                  </a:ext>
                </a:extLst>
              </a:tr>
              <a:tr h="370840">
                <a:tc>
                  <a:txBody>
                    <a:bodyPr/>
                    <a:lstStyle/>
                    <a:p>
                      <a:pPr algn="ctr"/>
                      <a:r>
                        <a:rPr lang="en-US" b="1" dirty="0">
                          <a:solidFill>
                            <a:schemeClr val="tx1"/>
                          </a:solidFill>
                        </a:rPr>
                        <a:t>1</a:t>
                      </a:r>
                    </a:p>
                  </a:txBody>
                  <a:tcPr/>
                </a:tc>
                <a:tc>
                  <a:txBody>
                    <a:bodyPr/>
                    <a:lstStyle/>
                    <a:p>
                      <a:r>
                        <a:rPr lang="en-US" dirty="0"/>
                        <a:t>STD-004-SQL – Protection Against SQL Injection</a:t>
                      </a:r>
                    </a:p>
                  </a:txBody>
                  <a:tcPr/>
                </a:tc>
                <a:tc>
                  <a:txBody>
                    <a:bodyPr/>
                    <a:lstStyle/>
                    <a:p>
                      <a:r>
                        <a:rPr lang="en-US" dirty="0"/>
                        <a:t>SQL injection poses a </a:t>
                      </a:r>
                      <a:r>
                        <a:rPr lang="en-US" b="1" dirty="0"/>
                        <a:t>high risk</a:t>
                      </a:r>
                      <a:r>
                        <a:rPr lang="en-US" dirty="0"/>
                        <a:t> of data breaches. Preventing SQL injection ensures </a:t>
                      </a:r>
                      <a:r>
                        <a:rPr lang="en-US" b="1" dirty="0"/>
                        <a:t>database integrity and confidentiality</a:t>
                      </a:r>
                      <a:r>
                        <a:rPr lang="en-US" dirty="0"/>
                        <a:t>.</a:t>
                      </a:r>
                    </a:p>
                  </a:txBody>
                  <a:tcPr anchor="ctr"/>
                </a:tc>
                <a:extLst>
                  <a:ext uri="{0D108BD9-81ED-4DB2-BD59-A6C34878D82A}">
                    <a16:rowId xmlns:a16="http://schemas.microsoft.com/office/drawing/2014/main" val="1681496011"/>
                  </a:ext>
                </a:extLst>
              </a:tr>
              <a:tr h="370840">
                <a:tc>
                  <a:txBody>
                    <a:bodyPr/>
                    <a:lstStyle/>
                    <a:p>
                      <a:pPr algn="ctr"/>
                      <a:r>
                        <a:rPr lang="en-US" b="1" dirty="0">
                          <a:solidFill>
                            <a:schemeClr val="tx1"/>
                          </a:solidFill>
                        </a:rPr>
                        <a:t>2</a:t>
                      </a:r>
                    </a:p>
                  </a:txBody>
                  <a:tcPr/>
                </a:tc>
                <a:tc>
                  <a:txBody>
                    <a:bodyPr/>
                    <a:lstStyle/>
                    <a:p>
                      <a:r>
                        <a:rPr lang="en-US" dirty="0"/>
                        <a:t>STD-005-MEM – Memory Protection</a:t>
                      </a:r>
                    </a:p>
                  </a:txBody>
                  <a:tcPr/>
                </a:tc>
                <a:tc>
                  <a:txBody>
                    <a:bodyPr/>
                    <a:lstStyle/>
                    <a:p>
                      <a:r>
                        <a:rPr lang="en-US" dirty="0"/>
                        <a:t>Buffer overflows and memory corruption can lead to </a:t>
                      </a:r>
                      <a:r>
                        <a:rPr lang="en-US" b="1" dirty="0"/>
                        <a:t>remote code execution</a:t>
                      </a:r>
                      <a:r>
                        <a:rPr lang="en-US" dirty="0"/>
                        <a:t> and </a:t>
                      </a:r>
                      <a:r>
                        <a:rPr lang="en-US" b="1" dirty="0"/>
                        <a:t>system compromise</a:t>
                      </a:r>
                      <a:r>
                        <a:rPr lang="en-US" dirty="0"/>
                        <a:t>.</a:t>
                      </a:r>
                    </a:p>
                  </a:txBody>
                  <a:tcPr anchor="ctr"/>
                </a:tc>
                <a:extLst>
                  <a:ext uri="{0D108BD9-81ED-4DB2-BD59-A6C34878D82A}">
                    <a16:rowId xmlns:a16="http://schemas.microsoft.com/office/drawing/2014/main" val="3711422439"/>
                  </a:ext>
                </a:extLst>
              </a:tr>
              <a:tr h="370840">
                <a:tc>
                  <a:txBody>
                    <a:bodyPr/>
                    <a:lstStyle/>
                    <a:p>
                      <a:pPr algn="ctr"/>
                      <a:r>
                        <a:rPr lang="en-US" b="1" dirty="0">
                          <a:solidFill>
                            <a:schemeClr val="tx1"/>
                          </a:solidFill>
                        </a:rPr>
                        <a:t>3</a:t>
                      </a:r>
                    </a:p>
                  </a:txBody>
                  <a:tcPr/>
                </a:tc>
                <a:tc>
                  <a:txBody>
                    <a:bodyPr/>
                    <a:lstStyle/>
                    <a:p>
                      <a:r>
                        <a:rPr lang="en-US" dirty="0"/>
                        <a:t>STD-003-STR – Proper Use of String Manipulations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Prevents </a:t>
                      </a:r>
                      <a:r>
                        <a:rPr lang="en-US" b="1" dirty="0"/>
                        <a:t>buffer overflows</a:t>
                      </a:r>
                      <a:r>
                        <a:rPr lang="en-US" dirty="0"/>
                        <a:t>, </a:t>
                      </a:r>
                      <a:r>
                        <a:rPr lang="en-US" b="1" dirty="0"/>
                        <a:t>data corruption</a:t>
                      </a:r>
                      <a:r>
                        <a:rPr lang="en-US" dirty="0"/>
                        <a:t>, and </a:t>
                      </a:r>
                      <a:r>
                        <a:rPr lang="en-US" b="1" dirty="0"/>
                        <a:t>code injection attacks</a:t>
                      </a:r>
                      <a:r>
                        <a:rPr lang="en-US" dirty="0"/>
                        <a:t>.</a:t>
                      </a:r>
                    </a:p>
                    <a:p>
                      <a:endParaRPr lang="en-US" dirty="0"/>
                    </a:p>
                  </a:txBody>
                  <a:tcPr anchor="ctr"/>
                </a:tc>
                <a:extLst>
                  <a:ext uri="{0D108BD9-81ED-4DB2-BD59-A6C34878D82A}">
                    <a16:rowId xmlns:a16="http://schemas.microsoft.com/office/drawing/2014/main" val="1325221513"/>
                  </a:ext>
                </a:extLst>
              </a:tr>
              <a:tr h="370840">
                <a:tc>
                  <a:txBody>
                    <a:bodyPr/>
                    <a:lstStyle/>
                    <a:p>
                      <a:pPr algn="ctr"/>
                      <a:r>
                        <a:rPr lang="en-US" b="1" dirty="0">
                          <a:solidFill>
                            <a:schemeClr val="tx1"/>
                          </a:solidFill>
                        </a:rPr>
                        <a:t>4</a:t>
                      </a:r>
                    </a:p>
                  </a:txBody>
                  <a:tcPr/>
                </a:tc>
                <a:tc>
                  <a:txBody>
                    <a:bodyPr/>
                    <a:lstStyle/>
                    <a:p>
                      <a:r>
                        <a:rPr lang="en-US" dirty="0"/>
                        <a:t>STD-007-EXC – Proper Use of Exceptions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Ensures errors are handled correctly, preventing </a:t>
                      </a:r>
                      <a:r>
                        <a:rPr lang="en-US" b="1" dirty="0"/>
                        <a:t>unexpected crashes</a:t>
                      </a:r>
                      <a:r>
                        <a:rPr lang="en-US" dirty="0"/>
                        <a:t> and maintaining system </a:t>
                      </a:r>
                      <a:r>
                        <a:rPr lang="en-US" b="1" dirty="0"/>
                        <a:t>reliability</a:t>
                      </a:r>
                      <a:r>
                        <a:rPr lang="en-US" dirty="0"/>
                        <a:t>.</a:t>
                      </a:r>
                    </a:p>
                  </a:txBody>
                  <a:tcPr/>
                </a:tc>
                <a:extLst>
                  <a:ext uri="{0D108BD9-81ED-4DB2-BD59-A6C34878D82A}">
                    <a16:rowId xmlns:a16="http://schemas.microsoft.com/office/drawing/2014/main" val="454994786"/>
                  </a:ext>
                </a:extLst>
              </a:tr>
              <a:tr h="370840">
                <a:tc>
                  <a:txBody>
                    <a:bodyPr/>
                    <a:lstStyle/>
                    <a:p>
                      <a:pPr algn="ctr"/>
                      <a:r>
                        <a:rPr lang="en-US" b="1" dirty="0">
                          <a:solidFill>
                            <a:schemeClr val="tx1"/>
                          </a:solidFill>
                        </a:rPr>
                        <a:t>5</a:t>
                      </a:r>
                    </a:p>
                  </a:txBody>
                  <a:tcPr/>
                </a:tc>
                <a:tc>
                  <a:txBody>
                    <a:bodyPr/>
                    <a:lstStyle/>
                    <a:p>
                      <a:r>
                        <a:rPr lang="en-US" dirty="0"/>
                        <a:t>STD-010-VDI – Variable Declaration and Initialization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Uninitialized variables lead to </a:t>
                      </a:r>
                      <a:r>
                        <a:rPr lang="en-US" b="1" dirty="0"/>
                        <a:t>undefined behavior</a:t>
                      </a:r>
                      <a:r>
                        <a:rPr lang="en-US" dirty="0"/>
                        <a:t>, increasing the risk of </a:t>
                      </a:r>
                      <a:r>
                        <a:rPr lang="en-US" b="1" dirty="0"/>
                        <a:t>logic errors and vulnerabilities</a:t>
                      </a:r>
                      <a:r>
                        <a:rPr lang="en-US" dirty="0"/>
                        <a:t>.</a:t>
                      </a:r>
                    </a:p>
                  </a:txBody>
                  <a:tcPr/>
                </a:tc>
                <a:extLst>
                  <a:ext uri="{0D108BD9-81ED-4DB2-BD59-A6C34878D82A}">
                    <a16:rowId xmlns:a16="http://schemas.microsoft.com/office/drawing/2014/main" val="1551881441"/>
                  </a:ext>
                </a:extLst>
              </a:tr>
              <a:tr h="370840">
                <a:tc>
                  <a:txBody>
                    <a:bodyPr/>
                    <a:lstStyle/>
                    <a:p>
                      <a:pPr algn="ctr"/>
                      <a:r>
                        <a:rPr lang="en-US" b="1" dirty="0">
                          <a:solidFill>
                            <a:schemeClr val="tx1"/>
                          </a:solidFill>
                        </a:rPr>
                        <a:t>6</a:t>
                      </a:r>
                    </a:p>
                  </a:txBody>
                  <a:tcPr/>
                </a:tc>
                <a:tc>
                  <a:txBody>
                    <a:bodyPr/>
                    <a:lstStyle/>
                    <a:p>
                      <a:r>
                        <a:rPr lang="en-US" dirty="0"/>
                        <a:t>STD-006-ASR – Proper Use of Assertions</a:t>
                      </a:r>
                    </a:p>
                  </a:txBody>
                  <a:tcPr/>
                </a:tc>
                <a:tc>
                  <a:txBody>
                    <a:bodyPr/>
                    <a:lstStyle/>
                    <a:p>
                      <a:r>
                        <a:rPr lang="en-US" dirty="0"/>
                        <a:t>Assertions should be used for debugging, not </a:t>
                      </a:r>
                      <a:r>
                        <a:rPr lang="en-US" b="1" dirty="0"/>
                        <a:t>runtime security checks</a:t>
                      </a:r>
                      <a:r>
                        <a:rPr lang="en-US" dirty="0"/>
                        <a:t>, to avoid exposing system weaknesses.</a:t>
                      </a:r>
                    </a:p>
                  </a:txBody>
                  <a:tcPr anchor="ctr"/>
                </a:tc>
                <a:extLst>
                  <a:ext uri="{0D108BD9-81ED-4DB2-BD59-A6C34878D82A}">
                    <a16:rowId xmlns:a16="http://schemas.microsoft.com/office/drawing/2014/main" val="4159991971"/>
                  </a:ext>
                </a:extLst>
              </a:tr>
              <a:tr h="370840">
                <a:tc>
                  <a:txBody>
                    <a:bodyPr/>
                    <a:lstStyle/>
                    <a:p>
                      <a:pPr algn="ctr"/>
                      <a:r>
                        <a:rPr lang="en-US" b="1" dirty="0">
                          <a:solidFill>
                            <a:schemeClr val="tx1"/>
                          </a:solidFill>
                        </a:rPr>
                        <a:t>7</a:t>
                      </a:r>
                    </a:p>
                  </a:txBody>
                  <a:tcPr/>
                </a:tc>
                <a:tc>
                  <a:txBody>
                    <a:bodyPr/>
                    <a:lstStyle/>
                    <a:p>
                      <a:r>
                        <a:rPr lang="en-US" dirty="0"/>
                        <a:t>STD-002-DAT – Use Constants for Fixed Data Values</a:t>
                      </a:r>
                    </a:p>
                  </a:txBody>
                  <a:tcPr/>
                </a:tc>
                <a:tc>
                  <a:txBody>
                    <a:bodyPr/>
                    <a:lstStyle/>
                    <a:p>
                      <a:r>
                        <a:rPr lang="en-US" dirty="0"/>
                        <a:t>Prevents magic numbers, reducing </a:t>
                      </a:r>
                      <a:r>
                        <a:rPr lang="en-US" b="1" dirty="0"/>
                        <a:t>misconfiguration risks</a:t>
                      </a:r>
                      <a:r>
                        <a:rPr lang="en-US" dirty="0"/>
                        <a:t> and improving </a:t>
                      </a:r>
                      <a:r>
                        <a:rPr lang="en-US" b="1" dirty="0"/>
                        <a:t>code maintainability</a:t>
                      </a:r>
                      <a:r>
                        <a:rPr lang="en-US" dirty="0"/>
                        <a:t>.</a:t>
                      </a:r>
                    </a:p>
                  </a:txBody>
                  <a:tcPr anchor="ctr"/>
                </a:tc>
                <a:extLst>
                  <a:ext uri="{0D108BD9-81ED-4DB2-BD59-A6C34878D82A}">
                    <a16:rowId xmlns:a16="http://schemas.microsoft.com/office/drawing/2014/main" val="3292052468"/>
                  </a:ext>
                </a:extLst>
              </a:tr>
              <a:tr h="370840">
                <a:tc>
                  <a:txBody>
                    <a:bodyPr/>
                    <a:lstStyle/>
                    <a:p>
                      <a:pPr algn="ctr"/>
                      <a:r>
                        <a:rPr lang="en-US" b="1" dirty="0">
                          <a:solidFill>
                            <a:schemeClr val="tx1"/>
                          </a:solidFill>
                        </a:rPr>
                        <a:t>8</a:t>
                      </a:r>
                    </a:p>
                  </a:txBody>
                  <a:tcPr/>
                </a:tc>
                <a:tc>
                  <a:txBody>
                    <a:bodyPr/>
                    <a:lstStyle/>
                    <a:p>
                      <a:r>
                        <a:rPr lang="en-US" dirty="0"/>
                        <a:t>STD-009-UNC – Code Readability and Consistency</a:t>
                      </a:r>
                    </a:p>
                  </a:txBody>
                  <a:tcPr/>
                </a:tc>
                <a:tc>
                  <a:txBody>
                    <a:bodyPr/>
                    <a:lstStyle/>
                    <a:p>
                      <a:r>
                        <a:rPr lang="en-US" dirty="0"/>
                        <a:t>Improves maintainability and </a:t>
                      </a:r>
                      <a:r>
                        <a:rPr lang="en-US" b="1" dirty="0"/>
                        <a:t>reduces errors from unused or inconsistent code</a:t>
                      </a:r>
                      <a:r>
                        <a:rPr lang="en-US" dirty="0"/>
                        <a:t>.</a:t>
                      </a:r>
                    </a:p>
                  </a:txBody>
                  <a:tcPr anchor="ctr"/>
                </a:tc>
                <a:extLst>
                  <a:ext uri="{0D108BD9-81ED-4DB2-BD59-A6C34878D82A}">
                    <a16:rowId xmlns:a16="http://schemas.microsoft.com/office/drawing/2014/main" val="2958974554"/>
                  </a:ext>
                </a:extLst>
              </a:tr>
              <a:tr h="370840">
                <a:tc>
                  <a:txBody>
                    <a:bodyPr/>
                    <a:lstStyle/>
                    <a:p>
                      <a:pPr algn="ctr"/>
                      <a:r>
                        <a:rPr lang="en-US" b="1" dirty="0">
                          <a:solidFill>
                            <a:schemeClr val="tx1"/>
                          </a:solidFill>
                        </a:rPr>
                        <a:t>9</a:t>
                      </a:r>
                    </a:p>
                  </a:txBody>
                  <a:tcPr/>
                </a:tc>
                <a:tc>
                  <a:txBody>
                    <a:bodyPr/>
                    <a:lstStyle/>
                    <a:p>
                      <a:r>
                        <a:rPr lang="en-US" dirty="0"/>
                        <a:t>STD-001-CPP – Avoid Implicit Conversions Between Data Types</a:t>
                      </a:r>
                    </a:p>
                  </a:txBody>
                  <a:tcPr/>
                </a:tc>
                <a:tc>
                  <a:txBody>
                    <a:bodyPr/>
                    <a:lstStyle/>
                    <a:p>
                      <a:r>
                        <a:rPr lang="en-US" dirty="0"/>
                        <a:t>Prevents unexpected </a:t>
                      </a:r>
                      <a:r>
                        <a:rPr lang="en-US" b="1" dirty="0"/>
                        <a:t>data loss or precision errors</a:t>
                      </a:r>
                      <a:r>
                        <a:rPr lang="en-US" dirty="0"/>
                        <a:t> due to automatic type conversions.</a:t>
                      </a:r>
                    </a:p>
                  </a:txBody>
                  <a:tcPr anchor="ctr"/>
                </a:tc>
                <a:extLst>
                  <a:ext uri="{0D108BD9-81ED-4DB2-BD59-A6C34878D82A}">
                    <a16:rowId xmlns:a16="http://schemas.microsoft.com/office/drawing/2014/main" val="1669520117"/>
                  </a:ext>
                </a:extLst>
              </a:tr>
              <a:tr h="370840">
                <a:tc>
                  <a:txBody>
                    <a:bodyPr/>
                    <a:lstStyle/>
                    <a:p>
                      <a:pPr algn="ctr"/>
                      <a:r>
                        <a:rPr lang="en-US" b="1" dirty="0">
                          <a:solidFill>
                            <a:schemeClr val="tx1"/>
                          </a:solidFill>
                        </a:rPr>
                        <a:t>10</a:t>
                      </a:r>
                    </a:p>
                  </a:txBody>
                  <a:tcPr/>
                </a:tc>
                <a:tc>
                  <a:txBody>
                    <a:bodyPr/>
                    <a:lstStyle/>
                    <a:p>
                      <a:r>
                        <a:rPr lang="en-US" dirty="0"/>
                        <a:t>STD-008-DOC – Code Documentation</a:t>
                      </a:r>
                    </a:p>
                  </a:txBody>
                  <a:tcPr/>
                </a:tc>
                <a:tc>
                  <a:txBody>
                    <a:bodyPr/>
                    <a:lstStyle/>
                    <a:p>
                      <a:r>
                        <a:rPr lang="en-US" dirty="0"/>
                        <a:t>Ensures </a:t>
                      </a:r>
                      <a:r>
                        <a:rPr lang="en-US" b="1" dirty="0"/>
                        <a:t>clear and maintainable code</a:t>
                      </a:r>
                      <a:r>
                        <a:rPr lang="en-US" dirty="0"/>
                        <a:t>, reducing errors caused by misunderstandings.</a:t>
                      </a:r>
                    </a:p>
                  </a:txBody>
                  <a:tcPr anchor="ctr"/>
                </a:tc>
                <a:extLst>
                  <a:ext uri="{0D108BD9-81ED-4DB2-BD59-A6C34878D82A}">
                    <a16:rowId xmlns:a16="http://schemas.microsoft.com/office/drawing/2014/main" val="487929727"/>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916774" y="-30321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8" name="TextBox 7">
            <a:extLst>
              <a:ext uri="{FF2B5EF4-FFF2-40B4-BE49-F238E27FC236}">
                <a16:creationId xmlns:a16="http://schemas.microsoft.com/office/drawing/2014/main" id="{FB90B30B-9D82-1FFC-9033-13FBBD787B81}"/>
              </a:ext>
            </a:extLst>
          </p:cNvPr>
          <p:cNvSpPr txBox="1"/>
          <p:nvPr/>
        </p:nvSpPr>
        <p:spPr>
          <a:xfrm>
            <a:off x="1293702" y="989814"/>
            <a:ext cx="9604595" cy="5632311"/>
          </a:xfrm>
          <a:prstGeom prst="rect">
            <a:avLst/>
          </a:prstGeom>
          <a:noFill/>
        </p:spPr>
        <p:txBody>
          <a:bodyPr wrap="square" rtlCol="0">
            <a:spAutoFit/>
          </a:bodyPr>
          <a:lstStyle/>
          <a:p>
            <a:r>
              <a:rPr lang="en-US" sz="2000" b="1" dirty="0">
                <a:solidFill>
                  <a:schemeClr val="bg1"/>
                </a:solidFill>
              </a:rPr>
              <a:t>Encryption in Flight (Data Transmission)</a:t>
            </a:r>
            <a:endParaRPr lang="en-US" sz="2000" dirty="0">
              <a:solidFill>
                <a:schemeClr val="bg1"/>
              </a:solidFill>
            </a:endParaRPr>
          </a:p>
          <a:p>
            <a:pPr marL="342900" indent="-342900">
              <a:buClr>
                <a:schemeClr val="bg1"/>
              </a:buClr>
              <a:buFont typeface="Arial" panose="020B0604020202020204" pitchFamily="34" charset="0"/>
              <a:buChar char="•"/>
            </a:pPr>
            <a:r>
              <a:rPr lang="en-US" sz="2000" b="1" dirty="0">
                <a:solidFill>
                  <a:schemeClr val="bg1"/>
                </a:solidFill>
              </a:rPr>
              <a:t>TLS 1.2+ or TLS 1.3</a:t>
            </a:r>
            <a:r>
              <a:rPr lang="en-US" sz="2000" dirty="0">
                <a:solidFill>
                  <a:schemeClr val="bg1"/>
                </a:solidFill>
              </a:rPr>
              <a:t> for all communications.</a:t>
            </a:r>
          </a:p>
          <a:p>
            <a:pPr marL="342900" indent="-342900">
              <a:buClr>
                <a:schemeClr val="bg1"/>
              </a:buClr>
              <a:buFont typeface="Arial" panose="020B0604020202020204" pitchFamily="34" charset="0"/>
              <a:buChar char="•"/>
            </a:pPr>
            <a:r>
              <a:rPr lang="en-US" sz="2000" b="1" dirty="0">
                <a:solidFill>
                  <a:schemeClr val="bg1"/>
                </a:solidFill>
              </a:rPr>
              <a:t>End-to-end encryption (E2EE)</a:t>
            </a:r>
            <a:r>
              <a:rPr lang="en-US" sz="2000" dirty="0">
                <a:solidFill>
                  <a:schemeClr val="bg1"/>
                </a:solidFill>
              </a:rPr>
              <a:t> for sensitive data transfers.</a:t>
            </a:r>
          </a:p>
          <a:p>
            <a:pPr marL="342900" indent="-342900">
              <a:buClr>
                <a:schemeClr val="bg1"/>
              </a:buClr>
              <a:buFont typeface="Arial" panose="020B0604020202020204" pitchFamily="34" charset="0"/>
              <a:buChar char="•"/>
            </a:pPr>
            <a:r>
              <a:rPr lang="en-US" sz="2000" b="1" dirty="0">
                <a:solidFill>
                  <a:schemeClr val="bg1"/>
                </a:solidFill>
              </a:rPr>
              <a:t>HTTPS and OAuth 2.0</a:t>
            </a:r>
            <a:r>
              <a:rPr lang="en-US" sz="2000" dirty="0">
                <a:solidFill>
                  <a:schemeClr val="bg1"/>
                </a:solidFill>
              </a:rPr>
              <a:t> for secure API calls.</a:t>
            </a:r>
          </a:p>
          <a:p>
            <a:pPr marL="342900" indent="-342900">
              <a:buClr>
                <a:schemeClr val="bg1"/>
              </a:buClr>
              <a:buFont typeface="Arial" panose="020B0604020202020204" pitchFamily="34" charset="0"/>
              <a:buChar char="•"/>
            </a:pPr>
            <a:r>
              <a:rPr lang="en-US" sz="2000" b="1" dirty="0">
                <a:solidFill>
                  <a:schemeClr val="bg1"/>
                </a:solidFill>
              </a:rPr>
              <a:t>Email encryption (PGP/S-MIME)</a:t>
            </a:r>
            <a:r>
              <a:rPr lang="en-US" sz="2000" dirty="0">
                <a:solidFill>
                  <a:schemeClr val="bg1"/>
                </a:solidFill>
              </a:rPr>
              <a:t> to prevent MITM attacks.</a:t>
            </a:r>
            <a:br>
              <a:rPr lang="en-US" sz="2000" dirty="0">
                <a:solidFill>
                  <a:schemeClr val="bg1"/>
                </a:solidFill>
              </a:rPr>
            </a:br>
            <a:r>
              <a:rPr lang="en-US" sz="2000" dirty="0">
                <a:solidFill>
                  <a:schemeClr val="bg1"/>
                </a:solidFill>
              </a:rPr>
              <a:t>✅ </a:t>
            </a:r>
            <a:r>
              <a:rPr lang="en-US" sz="2000" i="1" dirty="0">
                <a:solidFill>
                  <a:schemeClr val="bg1"/>
                </a:solidFill>
              </a:rPr>
              <a:t>Example:</a:t>
            </a:r>
            <a:r>
              <a:rPr lang="en-US" sz="2000" dirty="0">
                <a:solidFill>
                  <a:schemeClr val="bg1"/>
                </a:solidFill>
              </a:rPr>
              <a:t> User login sessions are encrypted with TLS.</a:t>
            </a:r>
          </a:p>
          <a:p>
            <a:r>
              <a:rPr lang="en-US" sz="2000" dirty="0">
                <a:solidFill>
                  <a:schemeClr val="bg1"/>
                </a:solidFill>
              </a:rPr>
              <a:t>🔹 </a:t>
            </a:r>
            <a:r>
              <a:rPr lang="en-US" sz="2000" b="1" dirty="0">
                <a:solidFill>
                  <a:schemeClr val="bg1"/>
                </a:solidFill>
              </a:rPr>
              <a:t>Encryption at Rest (Stored Data Security)</a:t>
            </a:r>
            <a:endParaRPr lang="en-US" sz="2000" dirty="0">
              <a:solidFill>
                <a:schemeClr val="bg1"/>
              </a:solidFill>
            </a:endParaRPr>
          </a:p>
          <a:p>
            <a:pPr marL="457200" indent="-457200">
              <a:buClr>
                <a:schemeClr val="bg1"/>
              </a:buClr>
              <a:buFont typeface="Arial" panose="020B0604020202020204" pitchFamily="34" charset="0"/>
              <a:buChar char="•"/>
            </a:pPr>
            <a:r>
              <a:rPr lang="en-US" sz="2000" b="1" dirty="0">
                <a:solidFill>
                  <a:schemeClr val="bg1"/>
                </a:solidFill>
              </a:rPr>
              <a:t>AES-256 encryption</a:t>
            </a:r>
            <a:r>
              <a:rPr lang="en-US" sz="2000" dirty="0">
                <a:solidFill>
                  <a:schemeClr val="bg1"/>
                </a:solidFill>
              </a:rPr>
              <a:t> for databases, logs, and backups.</a:t>
            </a:r>
          </a:p>
          <a:p>
            <a:pPr marL="457200" indent="-457200">
              <a:buClr>
                <a:schemeClr val="bg1"/>
              </a:buClr>
              <a:buFont typeface="Arial" panose="020B0604020202020204" pitchFamily="34" charset="0"/>
              <a:buChar char="•"/>
            </a:pPr>
            <a:r>
              <a:rPr lang="en-US" sz="2000" b="1" dirty="0">
                <a:solidFill>
                  <a:schemeClr val="bg1"/>
                </a:solidFill>
              </a:rPr>
              <a:t>Disk encryption (BitLocker, LUKS)</a:t>
            </a:r>
            <a:r>
              <a:rPr lang="en-US" sz="2000" dirty="0">
                <a:solidFill>
                  <a:schemeClr val="bg1"/>
                </a:solidFill>
              </a:rPr>
              <a:t> on company devices.</a:t>
            </a:r>
          </a:p>
          <a:p>
            <a:pPr marL="457200" indent="-457200">
              <a:buClr>
                <a:schemeClr val="bg1"/>
              </a:buClr>
              <a:buFont typeface="Arial" panose="020B0604020202020204" pitchFamily="34" charset="0"/>
              <a:buChar char="•"/>
            </a:pPr>
            <a:r>
              <a:rPr lang="en-US" sz="2000" b="1" dirty="0">
                <a:solidFill>
                  <a:schemeClr val="bg1"/>
                </a:solidFill>
              </a:rPr>
              <a:t>Key management via AWS KMS/</a:t>
            </a:r>
            <a:r>
              <a:rPr lang="en-US" sz="2000" b="1" dirty="0" err="1">
                <a:solidFill>
                  <a:schemeClr val="bg1"/>
                </a:solidFill>
              </a:rPr>
              <a:t>HashiCorp</a:t>
            </a:r>
            <a:r>
              <a:rPr lang="en-US" sz="2000" b="1" dirty="0">
                <a:solidFill>
                  <a:schemeClr val="bg1"/>
                </a:solidFill>
              </a:rPr>
              <a:t> Vault</a:t>
            </a:r>
            <a:r>
              <a:rPr lang="en-US" sz="2000" dirty="0">
                <a:solidFill>
                  <a:schemeClr val="bg1"/>
                </a:solidFill>
              </a:rPr>
              <a:t> to control access.</a:t>
            </a:r>
          </a:p>
          <a:p>
            <a:pPr marL="457200" indent="-457200">
              <a:buClr>
                <a:schemeClr val="bg1"/>
              </a:buClr>
              <a:buFont typeface="Arial" panose="020B0604020202020204" pitchFamily="34" charset="0"/>
              <a:buChar char="•"/>
            </a:pPr>
            <a:r>
              <a:rPr lang="en-US" sz="2000" b="1" dirty="0">
                <a:solidFill>
                  <a:schemeClr val="bg1"/>
                </a:solidFill>
              </a:rPr>
              <a:t>Role-based access</a:t>
            </a:r>
            <a:r>
              <a:rPr lang="en-US" sz="2000" dirty="0">
                <a:solidFill>
                  <a:schemeClr val="bg1"/>
                </a:solidFill>
              </a:rPr>
              <a:t> to restrict decryption permissions.</a:t>
            </a:r>
            <a:br>
              <a:rPr lang="en-US" sz="2000" dirty="0">
                <a:solidFill>
                  <a:schemeClr val="bg1"/>
                </a:solidFill>
              </a:rPr>
            </a:br>
            <a:r>
              <a:rPr lang="en-US" sz="2000" dirty="0">
                <a:solidFill>
                  <a:schemeClr val="bg1"/>
                </a:solidFill>
              </a:rPr>
              <a:t>✅ </a:t>
            </a:r>
            <a:r>
              <a:rPr lang="en-US" sz="2000" i="1" dirty="0">
                <a:solidFill>
                  <a:schemeClr val="bg1"/>
                </a:solidFill>
              </a:rPr>
              <a:t>Example:</a:t>
            </a:r>
            <a:r>
              <a:rPr lang="en-US" sz="2000" dirty="0">
                <a:solidFill>
                  <a:schemeClr val="bg1"/>
                </a:solidFill>
              </a:rPr>
              <a:t> Customer records remain encrypted, even if stolen.</a:t>
            </a:r>
          </a:p>
          <a:p>
            <a:r>
              <a:rPr lang="en-US" sz="2000" dirty="0">
                <a:solidFill>
                  <a:schemeClr val="bg1"/>
                </a:solidFill>
              </a:rPr>
              <a:t>🔹 </a:t>
            </a:r>
            <a:r>
              <a:rPr lang="en-US" sz="2000" b="1" dirty="0">
                <a:solidFill>
                  <a:schemeClr val="bg1"/>
                </a:solidFill>
              </a:rPr>
              <a:t>Encryption in Use (Processing Data Securely)</a:t>
            </a:r>
            <a:endParaRPr lang="en-US" sz="2000" dirty="0">
              <a:solidFill>
                <a:schemeClr val="bg1"/>
              </a:solidFill>
            </a:endParaRPr>
          </a:p>
          <a:p>
            <a:pPr marL="342900" indent="-342900">
              <a:buClr>
                <a:schemeClr val="bg1"/>
              </a:buClr>
              <a:buFont typeface="Arial" panose="020B0604020202020204" pitchFamily="34" charset="0"/>
              <a:buChar char="•"/>
            </a:pPr>
            <a:r>
              <a:rPr lang="en-US" sz="2000" b="1" dirty="0">
                <a:solidFill>
                  <a:schemeClr val="bg1"/>
                </a:solidFill>
              </a:rPr>
              <a:t>Secure enclaves (Intel SGX, AMD SEV)</a:t>
            </a:r>
            <a:r>
              <a:rPr lang="en-US" sz="2000" dirty="0">
                <a:solidFill>
                  <a:schemeClr val="bg1"/>
                </a:solidFill>
              </a:rPr>
              <a:t> for sensitive computations.</a:t>
            </a:r>
          </a:p>
          <a:p>
            <a:pPr marL="342900" indent="-342900">
              <a:buClr>
                <a:schemeClr val="bg1"/>
              </a:buClr>
              <a:buFont typeface="Arial" panose="020B0604020202020204" pitchFamily="34" charset="0"/>
              <a:buChar char="•"/>
            </a:pPr>
            <a:r>
              <a:rPr lang="en-US" sz="2000" b="1" dirty="0">
                <a:solidFill>
                  <a:schemeClr val="bg1"/>
                </a:solidFill>
              </a:rPr>
              <a:t>Memory encryption</a:t>
            </a:r>
            <a:r>
              <a:rPr lang="en-US" sz="2000" dirty="0">
                <a:solidFill>
                  <a:schemeClr val="bg1"/>
                </a:solidFill>
              </a:rPr>
              <a:t> to prevent RAM-based attacks.</a:t>
            </a:r>
          </a:p>
          <a:p>
            <a:pPr marL="342900" indent="-342900">
              <a:buClr>
                <a:schemeClr val="bg1"/>
              </a:buClr>
              <a:buFont typeface="Arial" panose="020B0604020202020204" pitchFamily="34" charset="0"/>
              <a:buChar char="•"/>
            </a:pPr>
            <a:r>
              <a:rPr lang="en-US" sz="2000" b="1" dirty="0">
                <a:solidFill>
                  <a:schemeClr val="bg1"/>
                </a:solidFill>
              </a:rPr>
              <a:t>Data masking/tokenization</a:t>
            </a:r>
            <a:r>
              <a:rPr lang="en-US" sz="2000" dirty="0">
                <a:solidFill>
                  <a:schemeClr val="bg1"/>
                </a:solidFill>
              </a:rPr>
              <a:t> to protect sensitive fields.</a:t>
            </a:r>
          </a:p>
          <a:p>
            <a:pPr marL="342900" indent="-342900">
              <a:buClr>
                <a:schemeClr val="bg1"/>
              </a:buClr>
              <a:buFont typeface="Arial" panose="020B0604020202020204" pitchFamily="34" charset="0"/>
              <a:buChar char="•"/>
            </a:pPr>
            <a:r>
              <a:rPr lang="en-US" sz="2000" b="1" dirty="0">
                <a:solidFill>
                  <a:schemeClr val="bg1"/>
                </a:solidFill>
              </a:rPr>
              <a:t>Access logs track decryption events in runtime.</a:t>
            </a:r>
            <a:br>
              <a:rPr lang="en-US" sz="2000" dirty="0">
                <a:solidFill>
                  <a:schemeClr val="bg1"/>
                </a:solidFill>
              </a:rPr>
            </a:br>
            <a:r>
              <a:rPr lang="en-US" sz="2000" dirty="0">
                <a:solidFill>
                  <a:schemeClr val="bg1"/>
                </a:solidFill>
              </a:rPr>
              <a:t>✅ </a:t>
            </a:r>
            <a:r>
              <a:rPr lang="en-US" sz="2000" i="1" dirty="0">
                <a:solidFill>
                  <a:schemeClr val="bg1"/>
                </a:solidFill>
              </a:rPr>
              <a:t>Example:</a:t>
            </a:r>
            <a:r>
              <a:rPr lang="en-US" sz="2000" dirty="0">
                <a:solidFill>
                  <a:schemeClr val="bg1"/>
                </a:solidFill>
              </a:rPr>
              <a:t> Payment transactions processed in secure enclaves.</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1746608"/>
            <a:ext cx="10820400" cy="4472078"/>
          </a:xfrm>
          <a:prstGeom prst="rect">
            <a:avLst/>
          </a:prstGeom>
          <a:noFill/>
          <a:ln>
            <a:noFill/>
          </a:ln>
        </p:spPr>
        <p:txBody>
          <a:bodyPr spcFirstLastPara="1" wrap="square" lIns="91425" tIns="45700" rIns="91425" bIns="45700" anchor="t" anchorCtr="0">
            <a:normAutofit fontScale="62500" lnSpcReduction="20000"/>
          </a:bodyPr>
          <a:lstStyle/>
          <a:p>
            <a:pPr marL="114300" indent="0">
              <a:buNone/>
            </a:pPr>
            <a:r>
              <a:rPr lang="en-US" b="1" dirty="0"/>
              <a:t>Authentication Policies</a:t>
            </a:r>
          </a:p>
          <a:p>
            <a:pPr>
              <a:buFont typeface="Arial" panose="020B0604020202020204" pitchFamily="34" charset="0"/>
              <a:buChar char="•"/>
            </a:pPr>
            <a:r>
              <a:rPr lang="en-US" b="1" dirty="0"/>
              <a:t>Multi-Factor Authentication (MFA)</a:t>
            </a:r>
            <a:r>
              <a:rPr lang="en-US" dirty="0"/>
              <a:t> is required for all user logins to enhance security.</a:t>
            </a:r>
          </a:p>
          <a:p>
            <a:pPr>
              <a:buFont typeface="Arial" panose="020B0604020202020204" pitchFamily="34" charset="0"/>
              <a:buChar char="•"/>
            </a:pPr>
            <a:r>
              <a:rPr lang="en-US" b="1" dirty="0"/>
              <a:t>Password policies</a:t>
            </a:r>
            <a:r>
              <a:rPr lang="en-US" dirty="0"/>
              <a:t> enforce strong passwords, regular expiration, and complexity requirements.</a:t>
            </a:r>
          </a:p>
          <a:p>
            <a:pPr>
              <a:buFont typeface="Arial" panose="020B0604020202020204" pitchFamily="34" charset="0"/>
              <a:buChar char="•"/>
            </a:pPr>
            <a:r>
              <a:rPr lang="en-US" b="1" dirty="0"/>
              <a:t>Secure authentication methods</a:t>
            </a:r>
            <a:r>
              <a:rPr lang="en-US" dirty="0"/>
              <a:t> such as OAuth, SAML, and OpenID Connect are required for external integrations.</a:t>
            </a:r>
          </a:p>
          <a:p>
            <a:pPr>
              <a:buFont typeface="Arial" panose="020B0604020202020204" pitchFamily="34" charset="0"/>
              <a:buChar char="•"/>
            </a:pPr>
            <a:r>
              <a:rPr lang="en-US" b="1" dirty="0"/>
              <a:t>Biometric authentication</a:t>
            </a:r>
            <a:r>
              <a:rPr lang="en-US" dirty="0"/>
              <a:t> is implemented where possible to improve access security.</a:t>
            </a:r>
          </a:p>
          <a:p>
            <a:pPr marL="114300" indent="0">
              <a:buNone/>
            </a:pPr>
            <a:r>
              <a:rPr lang="en-US" b="1" dirty="0"/>
              <a:t>Authorization Policies</a:t>
            </a:r>
          </a:p>
          <a:p>
            <a:pPr>
              <a:buFont typeface="Arial" panose="020B0604020202020204" pitchFamily="34" charset="0"/>
              <a:buChar char="•"/>
            </a:pPr>
            <a:r>
              <a:rPr lang="en-US" b="1" dirty="0"/>
              <a:t>Role-Based Access Control (RBAC)</a:t>
            </a:r>
            <a:r>
              <a:rPr lang="en-US" dirty="0"/>
              <a:t> ensures users only have access to data and functions required for their job.</a:t>
            </a:r>
          </a:p>
          <a:p>
            <a:pPr>
              <a:buFont typeface="Arial" panose="020B0604020202020204" pitchFamily="34" charset="0"/>
              <a:buChar char="•"/>
            </a:pPr>
            <a:r>
              <a:rPr lang="en-US" b="1" dirty="0"/>
              <a:t>Least Privilege Principle</a:t>
            </a:r>
            <a:r>
              <a:rPr lang="en-US" dirty="0"/>
              <a:t> is enforced to limit the number of users with administrative access.</a:t>
            </a:r>
          </a:p>
          <a:p>
            <a:pPr>
              <a:buFont typeface="Arial" panose="020B0604020202020204" pitchFamily="34" charset="0"/>
              <a:buChar char="•"/>
            </a:pPr>
            <a:r>
              <a:rPr lang="en-US" b="1" dirty="0"/>
              <a:t>Database and API access restrictions</a:t>
            </a:r>
            <a:r>
              <a:rPr lang="en-US" dirty="0"/>
              <a:t> prevent unauthorized data exposure.</a:t>
            </a:r>
          </a:p>
          <a:p>
            <a:pPr>
              <a:buFont typeface="Arial" panose="020B0604020202020204" pitchFamily="34" charset="0"/>
              <a:buChar char="•"/>
            </a:pPr>
            <a:r>
              <a:rPr lang="en-US" b="1" dirty="0"/>
              <a:t>Access Control Lists (ACLs)</a:t>
            </a:r>
            <a:r>
              <a:rPr lang="en-US" dirty="0"/>
              <a:t> are used to define user and system permissions on files, applications, and network resources.</a:t>
            </a:r>
            <a:endParaRPr lang="en-US" b="1" dirty="0"/>
          </a:p>
          <a:p>
            <a:pPr marL="114300" indent="0">
              <a:buNone/>
            </a:pPr>
            <a:r>
              <a:rPr lang="en-US" b="1" dirty="0"/>
              <a:t>Accounting Policies</a:t>
            </a:r>
          </a:p>
          <a:p>
            <a:pPr>
              <a:buFont typeface="Arial" panose="020B0604020202020204" pitchFamily="34" charset="0"/>
              <a:buChar char="•"/>
            </a:pPr>
            <a:r>
              <a:rPr lang="en-US" b="1" dirty="0"/>
              <a:t>System-wide logging and monitoring</a:t>
            </a:r>
            <a:r>
              <a:rPr lang="en-US" dirty="0"/>
              <a:t> track login attempts, access changes, and critical system actions.</a:t>
            </a:r>
          </a:p>
          <a:p>
            <a:pPr>
              <a:buFont typeface="Arial" panose="020B0604020202020204" pitchFamily="34" charset="0"/>
              <a:buChar char="•"/>
            </a:pPr>
            <a:r>
              <a:rPr lang="en-US" b="1" dirty="0"/>
              <a:t>Security Information and Event Management (SIEM) tools</a:t>
            </a:r>
            <a:r>
              <a:rPr lang="en-US" dirty="0"/>
              <a:t> detect anomalies and suspicious activity in real time.</a:t>
            </a:r>
          </a:p>
          <a:p>
            <a:pPr>
              <a:buFont typeface="Arial" panose="020B0604020202020204" pitchFamily="34" charset="0"/>
              <a:buChar char="•"/>
            </a:pPr>
            <a:r>
              <a:rPr lang="en-US" b="1" dirty="0"/>
              <a:t>Audit logs</a:t>
            </a:r>
            <a:r>
              <a:rPr lang="en-US" dirty="0"/>
              <a:t> record user logins, failed authentication attempts, system modifications, and data access events.</a:t>
            </a:r>
          </a:p>
          <a:p>
            <a:pPr>
              <a:buFont typeface="Arial" panose="020B0604020202020204" pitchFamily="34" charset="0"/>
              <a:buChar char="•"/>
            </a:pPr>
            <a:r>
              <a:rPr lang="en-US" b="1" dirty="0"/>
              <a:t>Incident response policies</a:t>
            </a:r>
            <a:r>
              <a:rPr lang="en-US" dirty="0"/>
              <a:t> automatically trigger alerts for unauthorized access or abnormal user behavior.</a:t>
            </a:r>
          </a:p>
          <a:p>
            <a:pPr marL="0" lvl="0" indent="0" algn="l" rtl="0">
              <a:lnSpc>
                <a:spcPct val="90000"/>
              </a:lnSpc>
              <a:spcBef>
                <a:spcPts val="0"/>
              </a:spcBef>
              <a:spcAft>
                <a:spcPts val="0"/>
              </a:spcAft>
              <a:buClr>
                <a:schemeClr val="lt1"/>
              </a:buClr>
              <a:buSzPts val="2400"/>
              <a:buNone/>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A48D88F1-1C1E-A18E-E304-5870CF7AC7D1}"/>
              </a:ext>
            </a:extLst>
          </p:cNvPr>
          <p:cNvSpPr>
            <a:spLocks noGrp="1" noChangeArrowheads="1"/>
          </p:cNvSpPr>
          <p:nvPr>
            <p:ph type="body" idx="1"/>
          </p:nvPr>
        </p:nvSpPr>
        <p:spPr bwMode="auto">
          <a:xfrm>
            <a:off x="685800" y="1943925"/>
            <a:ext cx="1162690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What We Are Testing?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Vulnerability: Out-of-Range Access in Vectors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rPr>
              <a:t>We are testing how a </a:t>
            </a:r>
            <a:r>
              <a:rPr kumimoji="0" lang="en-US" altLang="en-US" sz="1600" b="0" i="0" u="none" strike="noStrike" cap="none" normalizeH="0" baseline="0" dirty="0">
                <a:ln>
                  <a:noFill/>
                </a:ln>
                <a:solidFill>
                  <a:schemeClr val="bg1"/>
                </a:solidFill>
                <a:effectLst/>
                <a:latin typeface="Arial Unicode MS"/>
              </a:rPr>
              <a:t>std::vector&lt;int&gt;</a:t>
            </a:r>
            <a:r>
              <a:rPr kumimoji="0" lang="en-US" altLang="en-US" sz="1600" b="0" i="0" u="none" strike="noStrike" cap="none" normalizeH="0" baseline="0" dirty="0">
                <a:ln>
                  <a:noFill/>
                </a:ln>
                <a:solidFill>
                  <a:schemeClr val="bg1"/>
                </a:solidFill>
                <a:effectLst/>
              </a:rPr>
              <a:t> handles different types of index accesses to ensure safe operations and prevent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undefined behavior.</a:t>
            </a:r>
            <a:endParaRPr kumimoji="0" lang="en-US" altLang="en-US"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Unit Tests Conducted: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bg1"/>
                </a:solidFill>
                <a:effectLst/>
                <a:latin typeface="Arial" panose="020B0604020202020204" pitchFamily="34" charset="0"/>
              </a:rPr>
              <a:t>Does Accessing an Out-of-Range Index Throw an Exception?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Ensures </a:t>
            </a:r>
            <a:r>
              <a:rPr kumimoji="0" lang="en-US" altLang="en-US" sz="1600" b="0" i="0" u="none" strike="noStrike" cap="none" normalizeH="0" baseline="0" dirty="0">
                <a:ln>
                  <a:noFill/>
                </a:ln>
                <a:solidFill>
                  <a:schemeClr val="bg1"/>
                </a:solidFill>
                <a:effectLst/>
                <a:latin typeface="Arial Unicode MS"/>
              </a:rPr>
              <a:t>std::</a:t>
            </a:r>
            <a:r>
              <a:rPr kumimoji="0" lang="en-US" altLang="en-US" sz="1600" b="0" i="0" u="none" strike="noStrike" cap="none" normalizeH="0" baseline="0" dirty="0" err="1">
                <a:ln>
                  <a:noFill/>
                </a:ln>
                <a:solidFill>
                  <a:schemeClr val="bg1"/>
                </a:solidFill>
                <a:effectLst/>
                <a:latin typeface="Arial Unicode MS"/>
              </a:rPr>
              <a:t>out_of_range</a:t>
            </a:r>
            <a:r>
              <a:rPr kumimoji="0" lang="en-US" altLang="en-US" sz="1600" b="0" i="0" u="none" strike="noStrike" cap="none" normalizeH="0" baseline="0" dirty="0">
                <a:ln>
                  <a:noFill/>
                </a:ln>
                <a:solidFill>
                  <a:schemeClr val="bg1"/>
                </a:solidFill>
                <a:effectLst/>
              </a:rPr>
              <a:t> is correctly thrown when using </a:t>
            </a:r>
            <a:r>
              <a:rPr kumimoji="0" lang="en-US" altLang="en-US" sz="1600" b="0" i="0" u="none" strike="noStrike" cap="none" normalizeH="0" baseline="0" dirty="0">
                <a:ln>
                  <a:noFill/>
                </a:ln>
                <a:solidFill>
                  <a:schemeClr val="bg1"/>
                </a:solidFill>
                <a:effectLst/>
                <a:latin typeface="Arial Unicode MS"/>
              </a:rPr>
              <a:t>at()</a:t>
            </a:r>
            <a:r>
              <a:rPr kumimoji="0" lang="en-US" altLang="en-US" sz="1600" b="0" i="0" u="none" strike="noStrike" cap="none" normalizeH="0" baseline="0" dirty="0">
                <a:ln>
                  <a:noFill/>
                </a:ln>
                <a:solidFill>
                  <a:schemeClr val="bg1"/>
                </a:solidFill>
                <a:effectLst/>
              </a:rPr>
              <a:t> on an invalid index.</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bg1"/>
                </a:solidFill>
                <a:effectLst/>
                <a:latin typeface="Arial" panose="020B0604020202020204" pitchFamily="34" charset="0"/>
              </a:rPr>
              <a:t>Does Accessing a Valid Index Throw an Exception?</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Confirms that accessing a valid index does not trigger an exception.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bg1"/>
                </a:solidFill>
                <a:effectLst/>
                <a:latin typeface="Arial" panose="020B0604020202020204" pitchFamily="34" charset="0"/>
              </a:rPr>
              <a:t>Can Negative Indices Cause Issues in Vector Access?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Checks whether using negative indices results in exceptions or undefined behavior.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bg1"/>
                </a:solidFill>
                <a:effectLst/>
                <a:latin typeface="Arial" panose="020B0604020202020204" pitchFamily="34" charset="0"/>
              </a:rPr>
              <a:t>Does Using </a:t>
            </a:r>
            <a:r>
              <a:rPr kumimoji="0" lang="en-US" altLang="en-US" sz="1600" b="1" i="0" u="none" strike="noStrike" cap="none" normalizeH="0" baseline="0" dirty="0">
                <a:ln>
                  <a:noFill/>
                </a:ln>
                <a:solidFill>
                  <a:schemeClr val="bg1"/>
                </a:solidFill>
                <a:effectLst/>
                <a:latin typeface="Arial Unicode MS"/>
              </a:rPr>
              <a:t>at()</a:t>
            </a:r>
            <a:r>
              <a:rPr kumimoji="0" lang="en-US" altLang="en-US" sz="1600" b="1" i="0" u="none" strike="noStrike" cap="none" normalizeH="0" baseline="0" dirty="0">
                <a:ln>
                  <a:noFill/>
                </a:ln>
                <a:solidFill>
                  <a:schemeClr val="bg1"/>
                </a:solidFill>
                <a:effectLst/>
              </a:rPr>
              <a:t> Method Safeguard Against Invalid Indices?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Verifies that </a:t>
            </a:r>
            <a:r>
              <a:rPr kumimoji="0" lang="en-US" altLang="en-US" sz="1600" b="0" i="0" u="none" strike="noStrike" cap="none" normalizeH="0" baseline="0" dirty="0">
                <a:ln>
                  <a:noFill/>
                </a:ln>
                <a:solidFill>
                  <a:schemeClr val="bg1"/>
                </a:solidFill>
                <a:effectLst/>
                <a:latin typeface="Arial Unicode MS"/>
              </a:rPr>
              <a:t>at()</a:t>
            </a:r>
            <a:r>
              <a:rPr kumimoji="0" lang="en-US" altLang="en-US" sz="1600" b="0" i="0" u="none" strike="noStrike" cap="none" normalizeH="0" baseline="0" dirty="0">
                <a:ln>
                  <a:noFill/>
                </a:ln>
                <a:solidFill>
                  <a:schemeClr val="bg1"/>
                </a:solidFill>
                <a:effectLst/>
              </a:rPr>
              <a:t> prevents out-of-range access, unlike direct indexing with </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bg1"/>
                </a:solidFill>
                <a:effectLst/>
                <a:latin typeface="Arial" panose="020B0604020202020204" pitchFamily="34" charset="0"/>
              </a:rPr>
              <a:t>Does Accessing a Vector Using </a:t>
            </a:r>
            <a:r>
              <a:rPr kumimoji="0" lang="en-US" altLang="en-US" sz="1600" b="1" i="0" u="none" strike="noStrike" cap="none" normalizeH="0" baseline="0" dirty="0">
                <a:ln>
                  <a:noFill/>
                </a:ln>
                <a:solidFill>
                  <a:schemeClr val="bg1"/>
                </a:solidFill>
                <a:effectLst/>
                <a:latin typeface="Arial Unicode MS"/>
              </a:rPr>
              <a:t>[]</a:t>
            </a:r>
            <a:r>
              <a:rPr kumimoji="0" lang="en-US" altLang="en-US" sz="1600" b="1" i="0" u="none" strike="noStrike" cap="none" normalizeH="0" baseline="0" dirty="0">
                <a:ln>
                  <a:noFill/>
                </a:ln>
                <a:solidFill>
                  <a:schemeClr val="bg1"/>
                </a:solidFill>
                <a:effectLst/>
              </a:rPr>
              <a:t> Result in Undefined Behavior for Out-of-Range Index?</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Ensures that using </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 does not lead to crashes or corrupt data.</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bg1"/>
                </a:solidFill>
                <a:effectLst/>
                <a:latin typeface="Arial" panose="020B0604020202020204" pitchFamily="34" charset="0"/>
              </a:rPr>
              <a:t>Does Clearing the Collection Safely Remove All Elements?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Confirms that calling </a:t>
            </a:r>
            <a:r>
              <a:rPr kumimoji="0" lang="en-US" altLang="en-US" sz="1600" b="0" i="0" u="none" strike="noStrike" cap="none" normalizeH="0" baseline="0" dirty="0">
                <a:ln>
                  <a:noFill/>
                </a:ln>
                <a:solidFill>
                  <a:schemeClr val="bg1"/>
                </a:solidFill>
                <a:effectLst/>
                <a:latin typeface="Arial Unicode MS"/>
              </a:rPr>
              <a:t>clear()</a:t>
            </a:r>
            <a:r>
              <a:rPr kumimoji="0" lang="en-US" altLang="en-US" sz="1600" b="0" i="0" u="none" strike="noStrike" cap="none" normalizeH="0" baseline="0" dirty="0">
                <a:ln>
                  <a:noFill/>
                </a:ln>
                <a:solidFill>
                  <a:schemeClr val="bg1"/>
                </a:solidFill>
                <a:effectLst/>
              </a:rPr>
              <a:t> correctly resets the collection without memory leaks or errors.</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CDCC-3C65-FF85-3D55-500D8BBC3C79}"/>
              </a:ext>
            </a:extLst>
          </p:cNvPr>
          <p:cNvSpPr>
            <a:spLocks noGrp="1"/>
          </p:cNvSpPr>
          <p:nvPr>
            <p:ph type="title"/>
          </p:nvPr>
        </p:nvSpPr>
        <p:spPr/>
        <p:txBody>
          <a:bodyPr/>
          <a:lstStyle/>
          <a:p>
            <a:r>
              <a:rPr lang="en-US" dirty="0"/>
              <a:t>Does Accessing an Out-of-Range Index Throw an Exception?</a:t>
            </a:r>
          </a:p>
        </p:txBody>
      </p:sp>
      <p:sp>
        <p:nvSpPr>
          <p:cNvPr id="4" name="Rectangle 1">
            <a:extLst>
              <a:ext uri="{FF2B5EF4-FFF2-40B4-BE49-F238E27FC236}">
                <a16:creationId xmlns:a16="http://schemas.microsoft.com/office/drawing/2014/main" id="{E4047C86-FD1B-5369-382F-6426E576412F}"/>
              </a:ext>
            </a:extLst>
          </p:cNvPr>
          <p:cNvSpPr>
            <a:spLocks noGrp="1" noChangeArrowheads="1"/>
          </p:cNvSpPr>
          <p:nvPr>
            <p:ph type="body" idx="1"/>
          </p:nvPr>
        </p:nvSpPr>
        <p:spPr bwMode="auto">
          <a:xfrm>
            <a:off x="533400" y="2056686"/>
            <a:ext cx="115062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rPr>
              <a:t>Test Description:</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Positive Test:</a:t>
            </a:r>
            <a:r>
              <a:rPr kumimoji="0" lang="en-US" altLang="en-US" sz="1800" b="0" i="0" u="none" strike="noStrike" cap="none" normalizeH="0" baseline="0" dirty="0">
                <a:ln>
                  <a:noFill/>
                </a:ln>
                <a:solidFill>
                  <a:schemeClr val="bg1"/>
                </a:solidFill>
                <a:effectLst/>
                <a:latin typeface="Arial" panose="020B0604020202020204" pitchFamily="34" charset="0"/>
              </a:rPr>
              <a:t> Ensure that accessing an index beyond the bounds of the vector throws a </a:t>
            </a:r>
            <a:r>
              <a:rPr kumimoji="0" lang="en-US" altLang="en-US" sz="1800" b="0" i="0" u="none" strike="noStrike" cap="none" normalizeH="0" baseline="0" dirty="0">
                <a:ln>
                  <a:noFill/>
                </a:ln>
                <a:solidFill>
                  <a:schemeClr val="bg1"/>
                </a:solidFill>
                <a:effectLst/>
                <a:latin typeface="Arial Unicode MS"/>
              </a:rPr>
              <a:t>std::</a:t>
            </a:r>
            <a:r>
              <a:rPr kumimoji="0" lang="en-US" altLang="en-US" sz="1800" b="0" i="0" u="none" strike="noStrike" cap="none" normalizeH="0" baseline="0" dirty="0" err="1">
                <a:ln>
                  <a:noFill/>
                </a:ln>
                <a:solidFill>
                  <a:schemeClr val="bg1"/>
                </a:solidFill>
                <a:effectLst/>
                <a:latin typeface="Arial Unicode MS"/>
              </a:rPr>
              <a:t>out_of_range</a:t>
            </a:r>
            <a:r>
              <a:rPr kumimoji="0" lang="en-US" altLang="en-US" sz="1800" b="0" i="0" u="none" strike="noStrike" cap="none" normalizeH="0" baseline="0" dirty="0">
                <a:ln>
                  <a:noFill/>
                </a:ln>
                <a:solidFill>
                  <a:schemeClr val="bg1"/>
                </a:solidFill>
                <a:effectLst/>
              </a:rPr>
              <a:t> exception.</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rPr>
              <a:t>Test Code:</a:t>
            </a:r>
            <a:endParaRPr kumimoji="0" lang="en-US" altLang="en-US" sz="18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TEST_F(</a:t>
            </a:r>
            <a:r>
              <a:rPr kumimoji="0" lang="en-US" altLang="en-US" sz="1800" b="0" i="0" u="none" strike="noStrike" cap="none" normalizeH="0" baseline="0" dirty="0" err="1">
                <a:ln>
                  <a:noFill/>
                </a:ln>
                <a:solidFill>
                  <a:schemeClr val="bg1"/>
                </a:solidFill>
                <a:effectLst/>
                <a:latin typeface="Arial Unicode MS"/>
              </a:rPr>
              <a:t>CollectionTest</a:t>
            </a:r>
            <a:r>
              <a:rPr kumimoji="0" lang="en-US" altLang="en-US" sz="1800" b="0" i="0" u="none" strike="noStrike" cap="none" normalizeH="0" baseline="0" dirty="0">
                <a:ln>
                  <a:noFill/>
                </a:ln>
                <a:solidFill>
                  <a:schemeClr val="bg1"/>
                </a:solidFill>
                <a:effectLst/>
                <a:latin typeface="Arial Unicode MS"/>
              </a:rPr>
              <a:t>, </a:t>
            </a:r>
            <a:r>
              <a:rPr kumimoji="0" lang="en-US" altLang="en-US" sz="1800" b="0" i="0" u="none" strike="noStrike" cap="none" normalizeH="0" baseline="0" dirty="0" err="1">
                <a:ln>
                  <a:noFill/>
                </a:ln>
                <a:solidFill>
                  <a:schemeClr val="bg1"/>
                </a:solidFill>
                <a:effectLst/>
                <a:latin typeface="Arial Unicode MS"/>
              </a:rPr>
              <a:t>OutOfRangeThrowsException</a:t>
            </a:r>
            <a:r>
              <a:rPr kumimoji="0" lang="en-US" altLang="en-US" sz="1800" b="0" i="0" u="none" strike="noStrike" cap="none" normalizeH="0" baseline="0" dirty="0">
                <a:ln>
                  <a:noFill/>
                </a:ln>
                <a:solidFill>
                  <a:schemeClr val="bg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    </a:t>
            </a:r>
            <a:r>
              <a:rPr kumimoji="0" lang="en-US" altLang="en-US" sz="1800" b="0" i="0" u="none" strike="noStrike" cap="none" normalizeH="0" baseline="0" dirty="0" err="1">
                <a:ln>
                  <a:noFill/>
                </a:ln>
                <a:solidFill>
                  <a:schemeClr val="bg1"/>
                </a:solidFill>
                <a:effectLst/>
                <a:latin typeface="Arial Unicode MS"/>
              </a:rPr>
              <a:t>add_entries</a:t>
            </a:r>
            <a:r>
              <a:rPr kumimoji="0" lang="en-US" altLang="en-US" sz="1800" b="0" i="0" u="none" strike="noStrike" cap="none" normalizeH="0" baseline="0" dirty="0">
                <a:ln>
                  <a:noFill/>
                </a:ln>
                <a:solidFill>
                  <a:schemeClr val="bg1"/>
                </a:solidFill>
                <a:effectLst/>
                <a:latin typeface="Arial Unicode MS"/>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    ASSERT_THROW(collection-&gt;at(5), std::</a:t>
            </a:r>
            <a:r>
              <a:rPr kumimoji="0" lang="en-US" altLang="en-US" sz="1800" b="0" i="0" u="none" strike="noStrike" cap="none" normalizeH="0" baseline="0" dirty="0" err="1">
                <a:ln>
                  <a:noFill/>
                </a:ln>
                <a:solidFill>
                  <a:schemeClr val="bg1"/>
                </a:solidFill>
                <a:effectLst/>
                <a:latin typeface="Arial Unicode MS"/>
              </a:rPr>
              <a:t>out_of_range</a:t>
            </a:r>
            <a:r>
              <a:rPr kumimoji="0" lang="en-US" altLang="en-US" sz="1800" b="0" i="0" u="none" strike="noStrike" cap="none" normalizeH="0" baseline="0" dirty="0">
                <a:ln>
                  <a:noFill/>
                </a:ln>
                <a:solidFill>
                  <a:schemeClr val="bg1"/>
                </a:solidFill>
                <a:effectLst/>
                <a:latin typeface="Arial Unicode MS"/>
              </a:rPr>
              <a:t>);  // Accessing an index that doesn't exist.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rPr>
              <a:t>Result:</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Passed:</a:t>
            </a:r>
            <a:r>
              <a:rPr kumimoji="0" lang="en-US" altLang="en-US" sz="1800" b="0" i="0" u="none" strike="noStrike" cap="none" normalizeH="0" baseline="0" dirty="0">
                <a:ln>
                  <a:noFill/>
                </a:ln>
                <a:solidFill>
                  <a:schemeClr val="bg1"/>
                </a:solidFill>
                <a:effectLst/>
                <a:latin typeface="Arial" panose="020B0604020202020204" pitchFamily="34" charset="0"/>
              </a:rPr>
              <a:t> The test throws an exception (</a:t>
            </a:r>
            <a:r>
              <a:rPr kumimoji="0" lang="en-US" altLang="en-US" sz="1800" b="0" i="0" u="none" strike="noStrike" cap="none" normalizeH="0" baseline="0" dirty="0">
                <a:ln>
                  <a:noFill/>
                </a:ln>
                <a:solidFill>
                  <a:schemeClr val="bg1"/>
                </a:solidFill>
                <a:effectLst/>
                <a:latin typeface="Arial Unicode MS"/>
              </a:rPr>
              <a:t>std::</a:t>
            </a:r>
            <a:r>
              <a:rPr kumimoji="0" lang="en-US" altLang="en-US" sz="1800" b="0" i="0" u="none" strike="noStrike" cap="none" normalizeH="0" baseline="0" dirty="0" err="1">
                <a:ln>
                  <a:noFill/>
                </a:ln>
                <a:solidFill>
                  <a:schemeClr val="bg1"/>
                </a:solidFill>
                <a:effectLst/>
                <a:latin typeface="Arial Unicode MS"/>
              </a:rPr>
              <a:t>out_of_range</a:t>
            </a:r>
            <a:r>
              <a:rPr kumimoji="0" lang="en-US" altLang="en-US" sz="1800" b="0" i="0" u="none" strike="noStrike" cap="none" normalizeH="0" baseline="0" dirty="0">
                <a:ln>
                  <a:noFill/>
                </a:ln>
                <a:solidFill>
                  <a:schemeClr val="bg1"/>
                </a:solidFill>
                <a:effectLst/>
              </a:rPr>
              <a:t>) as expected when accessing an invalid index.</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rPr>
              <a:t>How to Take It Further:</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Extend Exception Handling:</a:t>
            </a:r>
            <a:r>
              <a:rPr kumimoji="0" lang="en-US" altLang="en-US" sz="1800" b="0" i="0" u="none" strike="noStrike" cap="none" normalizeH="0" baseline="0" dirty="0">
                <a:ln>
                  <a:noFill/>
                </a:ln>
                <a:solidFill>
                  <a:schemeClr val="bg1"/>
                </a:solidFill>
                <a:effectLst/>
                <a:latin typeface="Arial" panose="020B0604020202020204" pitchFamily="34" charset="0"/>
              </a:rPr>
              <a:t> Add tests for other types of containers, like </a:t>
            </a:r>
            <a:r>
              <a:rPr kumimoji="0" lang="en-US" altLang="en-US" sz="1800" b="0" i="0" u="none" strike="noStrike" cap="none" normalizeH="0" baseline="0" dirty="0">
                <a:ln>
                  <a:noFill/>
                </a:ln>
                <a:solidFill>
                  <a:schemeClr val="bg1"/>
                </a:solidFill>
                <a:effectLst/>
                <a:latin typeface="Arial Unicode MS"/>
              </a:rPr>
              <a:t>std::map</a:t>
            </a:r>
            <a:r>
              <a:rPr kumimoji="0" lang="en-US" altLang="en-US" sz="1800" b="0" i="0" u="none" strike="noStrike" cap="none" normalizeH="0" baseline="0" dirty="0">
                <a:ln>
                  <a:noFill/>
                </a:ln>
                <a:solidFill>
                  <a:schemeClr val="bg1"/>
                </a:solidFill>
                <a:effectLst/>
              </a:rPr>
              <a:t> or </a:t>
            </a:r>
            <a:r>
              <a:rPr kumimoji="0" lang="en-US" altLang="en-US" sz="1800" b="0" i="0" u="none" strike="noStrike" cap="none" normalizeH="0" baseline="0" dirty="0">
                <a:ln>
                  <a:noFill/>
                </a:ln>
                <a:solidFill>
                  <a:schemeClr val="bg1"/>
                </a:solidFill>
                <a:effectLst/>
                <a:latin typeface="Arial Unicode MS"/>
              </a:rPr>
              <a:t>std::list</a:t>
            </a:r>
            <a:r>
              <a:rPr kumimoji="0" lang="en-US" altLang="en-US" sz="1800" b="0" i="0" u="none" strike="noStrike" cap="none" normalizeH="0" baseline="0" dirty="0">
                <a:ln>
                  <a:noFill/>
                </a:ln>
                <a:solidFill>
                  <a:schemeClr val="bg1"/>
                </a:solidFill>
                <a:effectLst/>
              </a:rPr>
              <a:t>, to check if they correctly handle out-of-bounds accesses and throw the appropriate exceptions.</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Performance Testing:</a:t>
            </a:r>
            <a:r>
              <a:rPr kumimoji="0" lang="en-US" altLang="en-US" sz="1800" b="0" i="0" u="none" strike="noStrike" cap="none" normalizeH="0" baseline="0" dirty="0">
                <a:ln>
                  <a:noFill/>
                </a:ln>
                <a:solidFill>
                  <a:schemeClr val="bg1"/>
                </a:solidFill>
                <a:effectLst/>
                <a:latin typeface="Arial" panose="020B0604020202020204" pitchFamily="34" charset="0"/>
              </a:rPr>
              <a:t> Measure the time it takes for exceptions to be thrown in large containers, ensuring performance is not impacted by frequent </a:t>
            </a:r>
            <a:r>
              <a:rPr kumimoji="0" lang="en-US" altLang="en-US" sz="1800" b="0" i="0" u="none" strike="noStrike" cap="none" normalizeH="0" baseline="0" dirty="0">
                <a:ln>
                  <a:noFill/>
                </a:ln>
                <a:solidFill>
                  <a:schemeClr val="tx1"/>
                </a:solidFill>
                <a:effectLst/>
                <a:latin typeface="Arial" panose="020B0604020202020204" pitchFamily="34" charset="0"/>
              </a:rPr>
              <a:t>exceptions.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38826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5688</TotalTime>
  <Words>3299</Words>
  <Application>Microsoft Office PowerPoint</Application>
  <PresentationFormat>Widescreen</PresentationFormat>
  <Paragraphs>287</Paragraphs>
  <Slides>23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Arial Unicode MS</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Does Accessing an Out-of-Range Index Throw an Exception?</vt:lpstr>
      <vt:lpstr>Does Accessing a Valid Index Throw an Exception?</vt:lpstr>
      <vt:lpstr>Can Negative Indices Cause Issues in Vector Access?</vt:lpstr>
      <vt:lpstr>Does Using at() Method Safeguard Against Invalid Indices?</vt:lpstr>
      <vt:lpstr>Does Accessing Vector Using [] Result in Undefined Behavior for Out-of-Range Index?</vt:lpstr>
      <vt:lpstr>Does Clearing the Collection Safely Remove All Elements?</vt:lpstr>
      <vt:lpstr>AUTOMATION SUMMARY</vt:lpstr>
      <vt:lpstr>TOOLS</vt:lpstr>
      <vt:lpstr>DevSecOps Pipeline Stages &amp; Security Tools</vt:lpstr>
      <vt:lpstr>RISKS AND BENEFITS</vt:lpstr>
      <vt:lpstr>RISKS AND BENEFITS</vt:lpstr>
      <vt:lpstr>RECOMMENDATIONS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Leavell, Caleb</cp:lastModifiedBy>
  <cp:revision>8</cp:revision>
  <dcterms:created xsi:type="dcterms:W3CDTF">2020-08-19T17:59:24Z</dcterms:created>
  <dcterms:modified xsi:type="dcterms:W3CDTF">2025-02-26T02:54:50Z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