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69" r:id="rId15"/>
    <p:sldId id="270" r:id="rId16"/>
    <p:sldId id="271" r:id="rId17"/>
    <p:sldId id="272" r:id="rId18"/>
    <p:sldId id="273" r:id="rId19"/>
    <p:sldId id="274" r:id="rId20"/>
    <p:sldId id="275"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718"/>
  </p:normalViewPr>
  <p:slideViewPr>
    <p:cSldViewPr snapToGrid="0">
      <p:cViewPr varScale="1">
        <p:scale>
          <a:sx n="117" d="100"/>
          <a:sy n="117" d="100"/>
        </p:scale>
        <p:origin x="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DFD6-B0C8-A333-E6A7-7898800298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51D95-FAF8-2DF0-DD84-2A852C5F4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E3E70F-E952-8EA7-C9E6-A1E6BCDE74DA}"/>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5" name="Footer Placeholder 4">
            <a:extLst>
              <a:ext uri="{FF2B5EF4-FFF2-40B4-BE49-F238E27FC236}">
                <a16:creationId xmlns:a16="http://schemas.microsoft.com/office/drawing/2014/main" id="{98AE8C8D-43A0-94AD-0C9F-C59047321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6C449-0E45-041B-9983-1529B4B3E0C0}"/>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100847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D5F5-578F-4605-4C8F-6D51D4C86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510E9C-27E5-3D5A-F402-0245491CE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E95EA-EA11-9EFB-5756-7C81A6001E47}"/>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5" name="Footer Placeholder 4">
            <a:extLst>
              <a:ext uri="{FF2B5EF4-FFF2-40B4-BE49-F238E27FC236}">
                <a16:creationId xmlns:a16="http://schemas.microsoft.com/office/drawing/2014/main" id="{01E17E9A-DAA0-5285-2B67-CFC9B3092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DE9E1-19A8-8E0A-E70A-891C25BD9859}"/>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183703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10922E-C573-3E7D-4117-9E30F9843B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EE903-6CCB-B0E4-83D7-F05CB69B80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51320-2802-8CE7-C834-921C9203D1C7}"/>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5" name="Footer Placeholder 4">
            <a:extLst>
              <a:ext uri="{FF2B5EF4-FFF2-40B4-BE49-F238E27FC236}">
                <a16:creationId xmlns:a16="http://schemas.microsoft.com/office/drawing/2014/main" id="{A591ED81-09D1-B637-C633-7321DA474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A975B-8754-136D-CB0F-20E0FD3A56DC}"/>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181655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118E-7ECF-719D-55C0-13947CDAA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4316B-6F7B-DF18-DF2D-493085AC0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69469-CAD4-3F81-9564-46D51CA15289}"/>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5" name="Footer Placeholder 4">
            <a:extLst>
              <a:ext uri="{FF2B5EF4-FFF2-40B4-BE49-F238E27FC236}">
                <a16:creationId xmlns:a16="http://schemas.microsoft.com/office/drawing/2014/main" id="{FC4C901A-715B-06FB-5373-392684416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0674D-8C26-C059-37C4-8D0DBA48C5CA}"/>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2962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2CA0-BA35-9E94-2B84-43964A6EC2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A24E8-4CD5-2250-5795-4028A96C6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E5D1D-F1B6-EB87-A2EF-0A3E92D38D1D}"/>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5" name="Footer Placeholder 4">
            <a:extLst>
              <a:ext uri="{FF2B5EF4-FFF2-40B4-BE49-F238E27FC236}">
                <a16:creationId xmlns:a16="http://schemas.microsoft.com/office/drawing/2014/main" id="{A9E312DE-953F-9394-ABF1-1119BB26A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E7334-5B31-2312-3A2D-980D8AA46926}"/>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379817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C951-5854-9481-CFC6-11A001B83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C2A70-59C3-1C47-14CB-3727C29A1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D1447A-FECD-8784-C7DA-9DD3CD7A2C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2E5117-6A70-307F-3433-FB8D8271EB25}"/>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6" name="Footer Placeholder 5">
            <a:extLst>
              <a:ext uri="{FF2B5EF4-FFF2-40B4-BE49-F238E27FC236}">
                <a16:creationId xmlns:a16="http://schemas.microsoft.com/office/drawing/2014/main" id="{18E8326A-293A-EF71-8546-8173B24D1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0061E-DB1F-68C8-DF66-F50B19C9029B}"/>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395287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708F-264F-01E3-8C04-CF05A4E464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8C652C-6A95-F9C3-0A2B-EF5C97EDD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801A2-B247-54EE-60E6-11E4C35275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6DDB7-D138-DB01-0244-8D7FB08A6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85C78-3AC2-93B0-93D9-E8653411A0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05E2C-D7BF-B02A-2015-37FB06DA88F5}"/>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8" name="Footer Placeholder 7">
            <a:extLst>
              <a:ext uri="{FF2B5EF4-FFF2-40B4-BE49-F238E27FC236}">
                <a16:creationId xmlns:a16="http://schemas.microsoft.com/office/drawing/2014/main" id="{37ABDC10-E1C7-D2AA-388C-D5EDCAB32D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F170D3-774E-CA44-1BD8-4A8EB85E2815}"/>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314987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AB85-8894-F39B-30A8-A2B4B2CA82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21FC3-D816-C893-530D-7580DBA32BDE}"/>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4" name="Footer Placeholder 3">
            <a:extLst>
              <a:ext uri="{FF2B5EF4-FFF2-40B4-BE49-F238E27FC236}">
                <a16:creationId xmlns:a16="http://schemas.microsoft.com/office/drawing/2014/main" id="{9C0EF05F-9C83-CB74-BEBB-4D130CDB86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B6053-6A87-23F2-1CFC-9AD9A86D4B24}"/>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135435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3AC-6B23-1581-4510-3D5D4A263BAD}"/>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3" name="Footer Placeholder 2">
            <a:extLst>
              <a:ext uri="{FF2B5EF4-FFF2-40B4-BE49-F238E27FC236}">
                <a16:creationId xmlns:a16="http://schemas.microsoft.com/office/drawing/2014/main" id="{F7944872-CC31-1E1B-A4E7-868FB8C8D2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34AB5C-1CBF-CE0E-673C-4729558787AD}"/>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363319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D0A6-32A5-E3CE-FDA1-05079AC40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B726BD-D6B4-FA7E-E025-9DAA0598D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B3555-A00B-9EBC-E8DA-E5BD47769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CF4CE-EB4E-5893-DDBD-C2F7D2EB100C}"/>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6" name="Footer Placeholder 5">
            <a:extLst>
              <a:ext uri="{FF2B5EF4-FFF2-40B4-BE49-F238E27FC236}">
                <a16:creationId xmlns:a16="http://schemas.microsoft.com/office/drawing/2014/main" id="{75077732-B19D-2261-A6C8-340450B41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849ED-F3FA-7768-6D59-FE3143C570B3}"/>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101285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E6D3-2822-F461-0DDC-C91835A38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1AB834-F876-3A9B-FBCA-C9B282BA7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1F9CB9-807A-7890-7237-E8149A384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5AA44-2010-2BE8-20A4-098221F1E6EA}"/>
              </a:ext>
            </a:extLst>
          </p:cNvPr>
          <p:cNvSpPr>
            <a:spLocks noGrp="1"/>
          </p:cNvSpPr>
          <p:nvPr>
            <p:ph type="dt" sz="half" idx="10"/>
          </p:nvPr>
        </p:nvSpPr>
        <p:spPr/>
        <p:txBody>
          <a:bodyPr/>
          <a:lstStyle/>
          <a:p>
            <a:fld id="{4D58DDD1-C15A-0547-B1DD-E4DD5C28D8AC}" type="datetimeFigureOut">
              <a:rPr lang="en-US" smtClean="0"/>
              <a:t>5/3/23</a:t>
            </a:fld>
            <a:endParaRPr lang="en-US"/>
          </a:p>
        </p:txBody>
      </p:sp>
      <p:sp>
        <p:nvSpPr>
          <p:cNvPr id="6" name="Footer Placeholder 5">
            <a:extLst>
              <a:ext uri="{FF2B5EF4-FFF2-40B4-BE49-F238E27FC236}">
                <a16:creationId xmlns:a16="http://schemas.microsoft.com/office/drawing/2014/main" id="{030A6B78-DFF8-FB92-0F5A-145169A68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F7838-3DAA-E419-069B-5C7EE9E10859}"/>
              </a:ext>
            </a:extLst>
          </p:cNvPr>
          <p:cNvSpPr>
            <a:spLocks noGrp="1"/>
          </p:cNvSpPr>
          <p:nvPr>
            <p:ph type="sldNum" sz="quarter" idx="12"/>
          </p:nvPr>
        </p:nvSpPr>
        <p:spPr/>
        <p:txBody>
          <a:bodyPr/>
          <a:lstStyle/>
          <a:p>
            <a:fld id="{B6ED6481-F319-AE41-BA8E-D1DF4D6D3EA9}" type="slidenum">
              <a:rPr lang="en-US" smtClean="0"/>
              <a:t>‹#›</a:t>
            </a:fld>
            <a:endParaRPr lang="en-US"/>
          </a:p>
        </p:txBody>
      </p:sp>
    </p:spTree>
    <p:extLst>
      <p:ext uri="{BB962C8B-B14F-4D97-AF65-F5344CB8AC3E}">
        <p14:creationId xmlns:p14="http://schemas.microsoft.com/office/powerpoint/2010/main" val="112241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F7DF-46F0-E749-37E6-D58D51642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D5D309-4E3E-AC91-9949-8BA608E1D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2FAA0-765A-5F85-E6A6-232998C44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8DDD1-C15A-0547-B1DD-E4DD5C28D8AC}" type="datetimeFigureOut">
              <a:rPr lang="en-US" smtClean="0"/>
              <a:t>5/3/23</a:t>
            </a:fld>
            <a:endParaRPr lang="en-US"/>
          </a:p>
        </p:txBody>
      </p:sp>
      <p:sp>
        <p:nvSpPr>
          <p:cNvPr id="5" name="Footer Placeholder 4">
            <a:extLst>
              <a:ext uri="{FF2B5EF4-FFF2-40B4-BE49-F238E27FC236}">
                <a16:creationId xmlns:a16="http://schemas.microsoft.com/office/drawing/2014/main" id="{62F50AFE-A1E6-A942-E610-D7862E5D13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0C5D5A-2654-2E08-01DF-D0C673163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D6481-F319-AE41-BA8E-D1DF4D6D3EA9}" type="slidenum">
              <a:rPr lang="en-US" smtClean="0"/>
              <a:t>‹#›</a:t>
            </a:fld>
            <a:endParaRPr lang="en-US"/>
          </a:p>
        </p:txBody>
      </p:sp>
    </p:spTree>
    <p:extLst>
      <p:ext uri="{BB962C8B-B14F-4D97-AF65-F5344CB8AC3E}">
        <p14:creationId xmlns:p14="http://schemas.microsoft.com/office/powerpoint/2010/main" val="315079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1D61-583B-4282-B07B-7F24046D2716}"/>
              </a:ext>
            </a:extLst>
          </p:cNvPr>
          <p:cNvSpPr>
            <a:spLocks noGrp="1"/>
          </p:cNvSpPr>
          <p:nvPr>
            <p:ph type="ctrTitle"/>
          </p:nvPr>
        </p:nvSpPr>
        <p:spPr/>
        <p:txBody>
          <a:bodyPr/>
          <a:lstStyle/>
          <a:p>
            <a:r>
              <a:rPr lang="en-US" dirty="0"/>
              <a:t>Daniel </a:t>
            </a:r>
            <a:r>
              <a:rPr lang="en-US"/>
              <a:t>Maliro</a:t>
            </a:r>
          </a:p>
        </p:txBody>
      </p:sp>
      <p:sp>
        <p:nvSpPr>
          <p:cNvPr id="3" name="Subtitle 2">
            <a:extLst>
              <a:ext uri="{FF2B5EF4-FFF2-40B4-BE49-F238E27FC236}">
                <a16:creationId xmlns:a16="http://schemas.microsoft.com/office/drawing/2014/main" id="{4CC38D45-D021-C7BB-1A9D-1FB3B0C441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335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79AE-9C42-51CD-A901-BC882DD919B9}"/>
              </a:ext>
            </a:extLst>
          </p:cNvPr>
          <p:cNvSpPr>
            <a:spLocks noGrp="1"/>
          </p:cNvSpPr>
          <p:nvPr>
            <p:ph type="title"/>
          </p:nvPr>
        </p:nvSpPr>
        <p:spPr/>
        <p:txBody>
          <a:bodyPr/>
          <a:lstStyle/>
          <a:p>
            <a:r>
              <a:rPr lang="en-US" dirty="0"/>
              <a:t>4 (DFA)</a:t>
            </a:r>
          </a:p>
        </p:txBody>
      </p:sp>
      <p:sp>
        <p:nvSpPr>
          <p:cNvPr id="4" name="Oval 3">
            <a:extLst>
              <a:ext uri="{FF2B5EF4-FFF2-40B4-BE49-F238E27FC236}">
                <a16:creationId xmlns:a16="http://schemas.microsoft.com/office/drawing/2014/main" id="{30702BAD-4BC0-E84C-90A6-FA1286250AEF}"/>
              </a:ext>
            </a:extLst>
          </p:cNvPr>
          <p:cNvSpPr/>
          <p:nvPr/>
        </p:nvSpPr>
        <p:spPr>
          <a:xfrm>
            <a:off x="1257301" y="231865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 name="Straight Arrow Connector 4">
            <a:extLst>
              <a:ext uri="{FF2B5EF4-FFF2-40B4-BE49-F238E27FC236}">
                <a16:creationId xmlns:a16="http://schemas.microsoft.com/office/drawing/2014/main" id="{10E8B273-FFAD-2E75-AF85-21B969BF3495}"/>
              </a:ext>
            </a:extLst>
          </p:cNvPr>
          <p:cNvCxnSpPr>
            <a:cxnSpLocks/>
            <a:endCxn id="4" idx="2"/>
          </p:cNvCxnSpPr>
          <p:nvPr/>
        </p:nvCxnSpPr>
        <p:spPr>
          <a:xfrm>
            <a:off x="680358" y="2775857"/>
            <a:ext cx="576943"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A300BC-B4E0-703D-60EA-CDA0C6F6AB86}"/>
              </a:ext>
            </a:extLst>
          </p:cNvPr>
          <p:cNvSpPr/>
          <p:nvPr/>
        </p:nvSpPr>
        <p:spPr>
          <a:xfrm>
            <a:off x="2748644" y="152570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9" name="Oval 8">
            <a:extLst>
              <a:ext uri="{FF2B5EF4-FFF2-40B4-BE49-F238E27FC236}">
                <a16:creationId xmlns:a16="http://schemas.microsoft.com/office/drawing/2014/main" id="{1AA15D57-FBC2-6493-48AD-C9A626E307B0}"/>
              </a:ext>
            </a:extLst>
          </p:cNvPr>
          <p:cNvSpPr/>
          <p:nvPr/>
        </p:nvSpPr>
        <p:spPr>
          <a:xfrm>
            <a:off x="2748644" y="330925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8D3C688A-F55E-F268-BC31-46F63E1A18FC}"/>
              </a:ext>
            </a:extLst>
          </p:cNvPr>
          <p:cNvSpPr/>
          <p:nvPr/>
        </p:nvSpPr>
        <p:spPr>
          <a:xfrm>
            <a:off x="4310745" y="2340430"/>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6557B76B-0537-C733-29B2-579F427BFAAE}"/>
              </a:ext>
            </a:extLst>
          </p:cNvPr>
          <p:cNvSpPr/>
          <p:nvPr/>
        </p:nvSpPr>
        <p:spPr>
          <a:xfrm>
            <a:off x="6136822" y="231865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2" name="Oval 11">
            <a:extLst>
              <a:ext uri="{FF2B5EF4-FFF2-40B4-BE49-F238E27FC236}">
                <a16:creationId xmlns:a16="http://schemas.microsoft.com/office/drawing/2014/main" id="{2FE600D9-0224-80AE-35EF-4A823CE824C3}"/>
              </a:ext>
            </a:extLst>
          </p:cNvPr>
          <p:cNvSpPr/>
          <p:nvPr/>
        </p:nvSpPr>
        <p:spPr>
          <a:xfrm>
            <a:off x="7935686" y="57070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3" name="Oval 12">
            <a:extLst>
              <a:ext uri="{FF2B5EF4-FFF2-40B4-BE49-F238E27FC236}">
                <a16:creationId xmlns:a16="http://schemas.microsoft.com/office/drawing/2014/main" id="{9C0299B4-DC83-CEF3-8ECF-EBAD146B3DAD}"/>
              </a:ext>
            </a:extLst>
          </p:cNvPr>
          <p:cNvSpPr/>
          <p:nvPr/>
        </p:nvSpPr>
        <p:spPr>
          <a:xfrm>
            <a:off x="9612086" y="1982901"/>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4" name="Oval 13">
            <a:extLst>
              <a:ext uri="{FF2B5EF4-FFF2-40B4-BE49-F238E27FC236}">
                <a16:creationId xmlns:a16="http://schemas.microsoft.com/office/drawing/2014/main" id="{98AED58C-5E86-236B-B374-A1CE38C5FA07}"/>
              </a:ext>
            </a:extLst>
          </p:cNvPr>
          <p:cNvSpPr/>
          <p:nvPr/>
        </p:nvSpPr>
        <p:spPr>
          <a:xfrm>
            <a:off x="9639301" y="4049486"/>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15" name="Curved Connector 14">
            <a:extLst>
              <a:ext uri="{FF2B5EF4-FFF2-40B4-BE49-F238E27FC236}">
                <a16:creationId xmlns:a16="http://schemas.microsoft.com/office/drawing/2014/main" id="{1759E094-8EBB-F357-9ECE-8FF94B4754E4}"/>
              </a:ext>
            </a:extLst>
          </p:cNvPr>
          <p:cNvCxnSpPr>
            <a:cxnSpLocks/>
            <a:stCxn id="4" idx="0"/>
            <a:endCxn id="8" idx="2"/>
          </p:cNvCxnSpPr>
          <p:nvPr/>
        </p:nvCxnSpPr>
        <p:spPr>
          <a:xfrm rot="5400000" flipH="1" flipV="1">
            <a:off x="2063694" y="1633708"/>
            <a:ext cx="335756" cy="1034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DB74DB0-D48B-6548-B643-F6D92529F89C}"/>
              </a:ext>
            </a:extLst>
          </p:cNvPr>
          <p:cNvSpPr txBox="1"/>
          <p:nvPr/>
        </p:nvSpPr>
        <p:spPr>
          <a:xfrm>
            <a:off x="1891561" y="1778555"/>
            <a:ext cx="242374" cy="369332"/>
          </a:xfrm>
          <a:prstGeom prst="rect">
            <a:avLst/>
          </a:prstGeom>
          <a:noFill/>
        </p:spPr>
        <p:txBody>
          <a:bodyPr wrap="none" rtlCol="0">
            <a:spAutoFit/>
          </a:bodyPr>
          <a:lstStyle/>
          <a:p>
            <a:r>
              <a:rPr lang="en-US" dirty="0"/>
              <a:t>.</a:t>
            </a:r>
          </a:p>
        </p:txBody>
      </p:sp>
      <p:cxnSp>
        <p:nvCxnSpPr>
          <p:cNvPr id="19" name="Curved Connector 18">
            <a:extLst>
              <a:ext uri="{FF2B5EF4-FFF2-40B4-BE49-F238E27FC236}">
                <a16:creationId xmlns:a16="http://schemas.microsoft.com/office/drawing/2014/main" id="{BDD3DBE3-0B3A-E8D3-5D52-FF82C0536D80}"/>
              </a:ext>
            </a:extLst>
          </p:cNvPr>
          <p:cNvCxnSpPr>
            <a:cxnSpLocks/>
            <a:stCxn id="8" idx="6"/>
            <a:endCxn id="10" idx="1"/>
          </p:cNvCxnSpPr>
          <p:nvPr/>
        </p:nvCxnSpPr>
        <p:spPr>
          <a:xfrm>
            <a:off x="3663044" y="1982901"/>
            <a:ext cx="781612" cy="4914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F39CA4-3AE3-D32F-23FF-30DF9444B901}"/>
              </a:ext>
            </a:extLst>
          </p:cNvPr>
          <p:cNvSpPr txBox="1"/>
          <p:nvPr/>
        </p:nvSpPr>
        <p:spPr>
          <a:xfrm>
            <a:off x="3961484" y="1711600"/>
            <a:ext cx="630301" cy="369332"/>
          </a:xfrm>
          <a:prstGeom prst="rect">
            <a:avLst/>
          </a:prstGeom>
          <a:noFill/>
        </p:spPr>
        <p:txBody>
          <a:bodyPr wrap="none" rtlCol="0">
            <a:spAutoFit/>
          </a:bodyPr>
          <a:lstStyle/>
          <a:p>
            <a:r>
              <a:rPr lang="en-US" dirty="0"/>
              <a:t>[0-9]</a:t>
            </a:r>
          </a:p>
        </p:txBody>
      </p:sp>
      <p:cxnSp>
        <p:nvCxnSpPr>
          <p:cNvPr id="23" name="Curved Connector 22">
            <a:extLst>
              <a:ext uri="{FF2B5EF4-FFF2-40B4-BE49-F238E27FC236}">
                <a16:creationId xmlns:a16="http://schemas.microsoft.com/office/drawing/2014/main" id="{03563286-B362-C307-E8D4-F327722CB294}"/>
              </a:ext>
            </a:extLst>
          </p:cNvPr>
          <p:cNvCxnSpPr>
            <a:cxnSpLocks/>
            <a:stCxn id="4" idx="4"/>
            <a:endCxn id="9" idx="2"/>
          </p:cNvCxnSpPr>
          <p:nvPr/>
        </p:nvCxnSpPr>
        <p:spPr>
          <a:xfrm rot="16200000" flipH="1">
            <a:off x="1964872" y="2982685"/>
            <a:ext cx="533400" cy="1034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70A843B4-4886-98C0-020B-B3B0F0AB1C4F}"/>
              </a:ext>
            </a:extLst>
          </p:cNvPr>
          <p:cNvCxnSpPr>
            <a:cxnSpLocks/>
            <a:stCxn id="9" idx="6"/>
            <a:endCxn id="10" idx="3"/>
          </p:cNvCxnSpPr>
          <p:nvPr/>
        </p:nvCxnSpPr>
        <p:spPr>
          <a:xfrm flipV="1">
            <a:off x="3663044" y="3120919"/>
            <a:ext cx="781612" cy="6455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8FD5EC-CC27-B87E-3E56-C76891547048}"/>
              </a:ext>
            </a:extLst>
          </p:cNvPr>
          <p:cNvSpPr txBox="1"/>
          <p:nvPr/>
        </p:nvSpPr>
        <p:spPr>
          <a:xfrm>
            <a:off x="1783021" y="3755571"/>
            <a:ext cx="630301" cy="369332"/>
          </a:xfrm>
          <a:prstGeom prst="rect">
            <a:avLst/>
          </a:prstGeom>
          <a:noFill/>
        </p:spPr>
        <p:txBody>
          <a:bodyPr wrap="none" rtlCol="0">
            <a:spAutoFit/>
          </a:bodyPr>
          <a:lstStyle/>
          <a:p>
            <a:r>
              <a:rPr lang="en-US" dirty="0"/>
              <a:t>[0-9]</a:t>
            </a:r>
          </a:p>
        </p:txBody>
      </p:sp>
      <p:sp>
        <p:nvSpPr>
          <p:cNvPr id="30" name="TextBox 29">
            <a:extLst>
              <a:ext uri="{FF2B5EF4-FFF2-40B4-BE49-F238E27FC236}">
                <a16:creationId xmlns:a16="http://schemas.microsoft.com/office/drawing/2014/main" id="{802E9FA1-8B2D-CE72-7F4E-61757B25AF37}"/>
              </a:ext>
            </a:extLst>
          </p:cNvPr>
          <p:cNvSpPr txBox="1"/>
          <p:nvPr/>
        </p:nvSpPr>
        <p:spPr>
          <a:xfrm>
            <a:off x="4155447" y="3347357"/>
            <a:ext cx="242374" cy="369332"/>
          </a:xfrm>
          <a:prstGeom prst="rect">
            <a:avLst/>
          </a:prstGeom>
          <a:noFill/>
        </p:spPr>
        <p:txBody>
          <a:bodyPr wrap="none" rtlCol="0">
            <a:spAutoFit/>
          </a:bodyPr>
          <a:lstStyle/>
          <a:p>
            <a:r>
              <a:rPr lang="en-US" dirty="0"/>
              <a:t>.</a:t>
            </a:r>
          </a:p>
        </p:txBody>
      </p:sp>
      <p:cxnSp>
        <p:nvCxnSpPr>
          <p:cNvPr id="32" name="Curved Connector 31">
            <a:extLst>
              <a:ext uri="{FF2B5EF4-FFF2-40B4-BE49-F238E27FC236}">
                <a16:creationId xmlns:a16="http://schemas.microsoft.com/office/drawing/2014/main" id="{192DF312-2C6F-863F-215E-0D4944D4D106}"/>
              </a:ext>
            </a:extLst>
          </p:cNvPr>
          <p:cNvCxnSpPr>
            <a:cxnSpLocks/>
            <a:stCxn id="9" idx="3"/>
            <a:endCxn id="9" idx="5"/>
          </p:cNvCxnSpPr>
          <p:nvPr/>
        </p:nvCxnSpPr>
        <p:spPr>
          <a:xfrm rot="16200000" flipH="1">
            <a:off x="3205844" y="3766457"/>
            <a:ext cx="12700" cy="646578"/>
          </a:xfrm>
          <a:prstGeom prst="curvedConnector3">
            <a:avLst>
              <a:gd name="adj1" fmla="val 3540126"/>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DF09F1C-85A7-AD26-AA09-4AD8C9726985}"/>
              </a:ext>
            </a:extLst>
          </p:cNvPr>
          <p:cNvSpPr txBox="1"/>
          <p:nvPr/>
        </p:nvSpPr>
        <p:spPr>
          <a:xfrm>
            <a:off x="2905182" y="4539343"/>
            <a:ext cx="630301" cy="369332"/>
          </a:xfrm>
          <a:prstGeom prst="rect">
            <a:avLst/>
          </a:prstGeom>
          <a:noFill/>
        </p:spPr>
        <p:txBody>
          <a:bodyPr wrap="none" rtlCol="0">
            <a:spAutoFit/>
          </a:bodyPr>
          <a:lstStyle/>
          <a:p>
            <a:r>
              <a:rPr lang="en-US" dirty="0"/>
              <a:t>[0-9]</a:t>
            </a:r>
          </a:p>
        </p:txBody>
      </p:sp>
      <p:cxnSp>
        <p:nvCxnSpPr>
          <p:cNvPr id="37" name="Curved Connector 36">
            <a:extLst>
              <a:ext uri="{FF2B5EF4-FFF2-40B4-BE49-F238E27FC236}">
                <a16:creationId xmlns:a16="http://schemas.microsoft.com/office/drawing/2014/main" id="{A972BBAC-2063-79EF-1BAE-4831C8B9ACBC}"/>
              </a:ext>
            </a:extLst>
          </p:cNvPr>
          <p:cNvCxnSpPr>
            <a:cxnSpLocks/>
            <a:stCxn id="10" idx="0"/>
            <a:endCxn id="10" idx="7"/>
          </p:cNvCxnSpPr>
          <p:nvPr/>
        </p:nvCxnSpPr>
        <p:spPr>
          <a:xfrm rot="16200000" flipH="1">
            <a:off x="4862633" y="2245741"/>
            <a:ext cx="133911" cy="323289"/>
          </a:xfrm>
          <a:prstGeom prst="curvedConnector3">
            <a:avLst>
              <a:gd name="adj1" fmla="val -357679"/>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408ABA2-AA08-B5B9-6372-F02BF47FD5D2}"/>
              </a:ext>
            </a:extLst>
          </p:cNvPr>
          <p:cNvSpPr txBox="1"/>
          <p:nvPr/>
        </p:nvSpPr>
        <p:spPr>
          <a:xfrm>
            <a:off x="4754872" y="1485106"/>
            <a:ext cx="630301" cy="369332"/>
          </a:xfrm>
          <a:prstGeom prst="rect">
            <a:avLst/>
          </a:prstGeom>
          <a:noFill/>
        </p:spPr>
        <p:txBody>
          <a:bodyPr wrap="none" rtlCol="0">
            <a:spAutoFit/>
          </a:bodyPr>
          <a:lstStyle/>
          <a:p>
            <a:r>
              <a:rPr lang="en-US" dirty="0"/>
              <a:t>[0-9]</a:t>
            </a:r>
          </a:p>
        </p:txBody>
      </p:sp>
      <p:cxnSp>
        <p:nvCxnSpPr>
          <p:cNvPr id="42" name="Curved Connector 41">
            <a:extLst>
              <a:ext uri="{FF2B5EF4-FFF2-40B4-BE49-F238E27FC236}">
                <a16:creationId xmlns:a16="http://schemas.microsoft.com/office/drawing/2014/main" id="{F582A594-289A-9140-9968-165759BE3E9F}"/>
              </a:ext>
            </a:extLst>
          </p:cNvPr>
          <p:cNvCxnSpPr>
            <a:cxnSpLocks/>
            <a:stCxn id="10" idx="6"/>
            <a:endCxn id="11" idx="2"/>
          </p:cNvCxnSpPr>
          <p:nvPr/>
        </p:nvCxnSpPr>
        <p:spPr>
          <a:xfrm flipV="1">
            <a:off x="5225145" y="2775857"/>
            <a:ext cx="911677" cy="217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DC93309-487C-5285-F7AD-C0AB80B61527}"/>
              </a:ext>
            </a:extLst>
          </p:cNvPr>
          <p:cNvSpPr txBox="1"/>
          <p:nvPr/>
        </p:nvSpPr>
        <p:spPr>
          <a:xfrm>
            <a:off x="5617357" y="2440101"/>
            <a:ext cx="553357" cy="369332"/>
          </a:xfrm>
          <a:prstGeom prst="rect">
            <a:avLst/>
          </a:prstGeom>
          <a:noFill/>
        </p:spPr>
        <p:txBody>
          <a:bodyPr wrap="none" rtlCol="0">
            <a:spAutoFit/>
          </a:bodyPr>
          <a:lstStyle/>
          <a:p>
            <a:r>
              <a:rPr lang="en-US" dirty="0"/>
              <a:t>[</a:t>
            </a:r>
            <a:r>
              <a:rPr lang="en-US" dirty="0" err="1"/>
              <a:t>eE</a:t>
            </a:r>
            <a:r>
              <a:rPr lang="en-US" dirty="0"/>
              <a:t>]</a:t>
            </a:r>
          </a:p>
        </p:txBody>
      </p:sp>
      <p:cxnSp>
        <p:nvCxnSpPr>
          <p:cNvPr id="46" name="Curved Connector 45">
            <a:extLst>
              <a:ext uri="{FF2B5EF4-FFF2-40B4-BE49-F238E27FC236}">
                <a16:creationId xmlns:a16="http://schemas.microsoft.com/office/drawing/2014/main" id="{D473406C-092C-0BFF-410B-B5BF8D260D85}"/>
              </a:ext>
            </a:extLst>
          </p:cNvPr>
          <p:cNvCxnSpPr>
            <a:cxnSpLocks/>
            <a:endCxn id="11" idx="3"/>
          </p:cNvCxnSpPr>
          <p:nvPr/>
        </p:nvCxnSpPr>
        <p:spPr>
          <a:xfrm flipV="1">
            <a:off x="3556652" y="3099146"/>
            <a:ext cx="2714081" cy="9969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9069EF5-4E4D-24BA-B221-309ABAB25F4A}"/>
              </a:ext>
            </a:extLst>
          </p:cNvPr>
          <p:cNvSpPr txBox="1"/>
          <p:nvPr/>
        </p:nvSpPr>
        <p:spPr>
          <a:xfrm>
            <a:off x="5464115" y="3253248"/>
            <a:ext cx="553357" cy="369332"/>
          </a:xfrm>
          <a:prstGeom prst="rect">
            <a:avLst/>
          </a:prstGeom>
          <a:noFill/>
        </p:spPr>
        <p:txBody>
          <a:bodyPr wrap="none" rtlCol="0">
            <a:spAutoFit/>
          </a:bodyPr>
          <a:lstStyle/>
          <a:p>
            <a:r>
              <a:rPr lang="en-US" dirty="0"/>
              <a:t>[</a:t>
            </a:r>
            <a:r>
              <a:rPr lang="en-US" dirty="0" err="1"/>
              <a:t>eE</a:t>
            </a:r>
            <a:r>
              <a:rPr lang="en-US" dirty="0"/>
              <a:t>]</a:t>
            </a:r>
          </a:p>
        </p:txBody>
      </p:sp>
      <p:cxnSp>
        <p:nvCxnSpPr>
          <p:cNvPr id="50" name="Curved Connector 49">
            <a:extLst>
              <a:ext uri="{FF2B5EF4-FFF2-40B4-BE49-F238E27FC236}">
                <a16:creationId xmlns:a16="http://schemas.microsoft.com/office/drawing/2014/main" id="{EE2D2F02-2004-2025-1072-BCB2386B6C24}"/>
              </a:ext>
            </a:extLst>
          </p:cNvPr>
          <p:cNvCxnSpPr>
            <a:cxnSpLocks/>
            <a:stCxn id="11" idx="0"/>
            <a:endCxn id="12" idx="2"/>
          </p:cNvCxnSpPr>
          <p:nvPr/>
        </p:nvCxnSpPr>
        <p:spPr>
          <a:xfrm rot="5400000" flipH="1" flipV="1">
            <a:off x="6619479" y="1002450"/>
            <a:ext cx="1290751" cy="13416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1B599E1-D8DB-6CDC-5538-605F469DC184}"/>
              </a:ext>
            </a:extLst>
          </p:cNvPr>
          <p:cNvSpPr txBox="1"/>
          <p:nvPr/>
        </p:nvSpPr>
        <p:spPr>
          <a:xfrm>
            <a:off x="6912429" y="1001486"/>
            <a:ext cx="428322" cy="369332"/>
          </a:xfrm>
          <a:prstGeom prst="rect">
            <a:avLst/>
          </a:prstGeom>
          <a:noFill/>
        </p:spPr>
        <p:txBody>
          <a:bodyPr wrap="none" rtlCol="0">
            <a:spAutoFit/>
          </a:bodyPr>
          <a:lstStyle/>
          <a:p>
            <a:r>
              <a:rPr lang="en-US" dirty="0"/>
              <a:t>+,-</a:t>
            </a:r>
          </a:p>
        </p:txBody>
      </p:sp>
      <p:cxnSp>
        <p:nvCxnSpPr>
          <p:cNvPr id="54" name="Curved Connector 53">
            <a:extLst>
              <a:ext uri="{FF2B5EF4-FFF2-40B4-BE49-F238E27FC236}">
                <a16:creationId xmlns:a16="http://schemas.microsoft.com/office/drawing/2014/main" id="{FFF5D732-7E69-6EF4-2842-9EAC5E993998}"/>
              </a:ext>
            </a:extLst>
          </p:cNvPr>
          <p:cNvCxnSpPr>
            <a:cxnSpLocks/>
            <a:stCxn id="12" idx="6"/>
            <a:endCxn id="13" idx="0"/>
          </p:cNvCxnSpPr>
          <p:nvPr/>
        </p:nvCxnSpPr>
        <p:spPr>
          <a:xfrm>
            <a:off x="8850086" y="1027906"/>
            <a:ext cx="1219200" cy="95499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75C21B6-183B-086D-FACE-35292C146CC3}"/>
              </a:ext>
            </a:extLst>
          </p:cNvPr>
          <p:cNvSpPr txBox="1"/>
          <p:nvPr/>
        </p:nvSpPr>
        <p:spPr>
          <a:xfrm>
            <a:off x="9688286" y="1066800"/>
            <a:ext cx="630301" cy="369332"/>
          </a:xfrm>
          <a:prstGeom prst="rect">
            <a:avLst/>
          </a:prstGeom>
          <a:noFill/>
        </p:spPr>
        <p:txBody>
          <a:bodyPr wrap="none" rtlCol="0">
            <a:spAutoFit/>
          </a:bodyPr>
          <a:lstStyle/>
          <a:p>
            <a:r>
              <a:rPr lang="en-US" dirty="0"/>
              <a:t>[0-9]</a:t>
            </a:r>
          </a:p>
        </p:txBody>
      </p:sp>
      <p:cxnSp>
        <p:nvCxnSpPr>
          <p:cNvPr id="58" name="Curved Connector 57">
            <a:extLst>
              <a:ext uri="{FF2B5EF4-FFF2-40B4-BE49-F238E27FC236}">
                <a16:creationId xmlns:a16="http://schemas.microsoft.com/office/drawing/2014/main" id="{D6BA86C6-7155-EAF2-3249-232C20F55398}"/>
              </a:ext>
            </a:extLst>
          </p:cNvPr>
          <p:cNvCxnSpPr>
            <a:cxnSpLocks/>
            <a:stCxn id="11" idx="7"/>
            <a:endCxn id="13" idx="2"/>
          </p:cNvCxnSpPr>
          <p:nvPr/>
        </p:nvCxnSpPr>
        <p:spPr>
          <a:xfrm rot="5400000" flipH="1" flipV="1">
            <a:off x="8258465" y="1098948"/>
            <a:ext cx="12467" cy="2694775"/>
          </a:xfrm>
          <a:prstGeom prst="curvedConnector4">
            <a:avLst>
              <a:gd name="adj1" fmla="val 1833641"/>
              <a:gd name="adj2" fmla="val 52485"/>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826D84D-2832-5D5C-E020-7DD32FAA1719}"/>
              </a:ext>
            </a:extLst>
          </p:cNvPr>
          <p:cNvSpPr txBox="1"/>
          <p:nvPr/>
        </p:nvSpPr>
        <p:spPr>
          <a:xfrm>
            <a:off x="8113087" y="1949325"/>
            <a:ext cx="630301" cy="369332"/>
          </a:xfrm>
          <a:prstGeom prst="rect">
            <a:avLst/>
          </a:prstGeom>
          <a:noFill/>
        </p:spPr>
        <p:txBody>
          <a:bodyPr wrap="none" rtlCol="0">
            <a:spAutoFit/>
          </a:bodyPr>
          <a:lstStyle/>
          <a:p>
            <a:r>
              <a:rPr lang="en-US" dirty="0"/>
              <a:t>[0-9]</a:t>
            </a:r>
          </a:p>
        </p:txBody>
      </p:sp>
      <p:cxnSp>
        <p:nvCxnSpPr>
          <p:cNvPr id="62" name="Curved Connector 61">
            <a:extLst>
              <a:ext uri="{FF2B5EF4-FFF2-40B4-BE49-F238E27FC236}">
                <a16:creationId xmlns:a16="http://schemas.microsoft.com/office/drawing/2014/main" id="{27536086-F3AF-7C03-25C3-D0B3B36CC639}"/>
              </a:ext>
            </a:extLst>
          </p:cNvPr>
          <p:cNvCxnSpPr>
            <a:cxnSpLocks/>
            <a:stCxn id="13" idx="4"/>
            <a:endCxn id="14" idx="0"/>
          </p:cNvCxnSpPr>
          <p:nvPr/>
        </p:nvCxnSpPr>
        <p:spPr>
          <a:xfrm rot="16200000" flipH="1">
            <a:off x="9506801" y="3459785"/>
            <a:ext cx="1152185" cy="2721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2BEBD84-28B0-DBF3-91EB-E5B0D8283DDA}"/>
              </a:ext>
            </a:extLst>
          </p:cNvPr>
          <p:cNvSpPr txBox="1"/>
          <p:nvPr/>
        </p:nvSpPr>
        <p:spPr>
          <a:xfrm>
            <a:off x="10069286" y="3135086"/>
            <a:ext cx="652743" cy="369332"/>
          </a:xfrm>
          <a:prstGeom prst="rect">
            <a:avLst/>
          </a:prstGeom>
          <a:noFill/>
        </p:spPr>
        <p:txBody>
          <a:bodyPr wrap="none" rtlCol="0">
            <a:spAutoFit/>
          </a:bodyPr>
          <a:lstStyle/>
          <a:p>
            <a:r>
              <a:rPr lang="en-US" dirty="0"/>
              <a:t>[</a:t>
            </a:r>
            <a:r>
              <a:rPr lang="en-US" dirty="0" err="1"/>
              <a:t>LlFf</a:t>
            </a:r>
            <a:r>
              <a:rPr lang="en-US" dirty="0"/>
              <a:t>]</a:t>
            </a:r>
          </a:p>
        </p:txBody>
      </p:sp>
      <p:sp>
        <p:nvSpPr>
          <p:cNvPr id="71" name="Oval 70">
            <a:extLst>
              <a:ext uri="{FF2B5EF4-FFF2-40B4-BE49-F238E27FC236}">
                <a16:creationId xmlns:a16="http://schemas.microsoft.com/office/drawing/2014/main" id="{6F21D337-EAAD-B037-E776-75AEBDE2ED31}"/>
              </a:ext>
            </a:extLst>
          </p:cNvPr>
          <p:cNvSpPr/>
          <p:nvPr/>
        </p:nvSpPr>
        <p:spPr>
          <a:xfrm>
            <a:off x="4754872" y="537289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73" name="Curved Connector 72">
            <a:extLst>
              <a:ext uri="{FF2B5EF4-FFF2-40B4-BE49-F238E27FC236}">
                <a16:creationId xmlns:a16="http://schemas.microsoft.com/office/drawing/2014/main" id="{E3B9E593-A2DA-546B-4A65-399D417D7667}"/>
              </a:ext>
            </a:extLst>
          </p:cNvPr>
          <p:cNvCxnSpPr>
            <a:cxnSpLocks/>
            <a:stCxn id="4" idx="3"/>
            <a:endCxn id="71" idx="2"/>
          </p:cNvCxnSpPr>
          <p:nvPr/>
        </p:nvCxnSpPr>
        <p:spPr>
          <a:xfrm rot="16200000" flipH="1">
            <a:off x="1707568" y="2782790"/>
            <a:ext cx="2730948" cy="33636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EC0D6814-8B45-99EE-9A41-8CE543EFA5FB}"/>
              </a:ext>
            </a:extLst>
          </p:cNvPr>
          <p:cNvCxnSpPr>
            <a:cxnSpLocks/>
            <a:stCxn id="9" idx="6"/>
            <a:endCxn id="71" idx="1"/>
          </p:cNvCxnSpPr>
          <p:nvPr/>
        </p:nvCxnSpPr>
        <p:spPr>
          <a:xfrm>
            <a:off x="3663044" y="3766457"/>
            <a:ext cx="1225739" cy="1740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724BFD37-DC63-DFDA-9514-053350C4F898}"/>
              </a:ext>
            </a:extLst>
          </p:cNvPr>
          <p:cNvCxnSpPr>
            <a:cxnSpLocks/>
            <a:stCxn id="8" idx="1"/>
            <a:endCxn id="71" idx="3"/>
          </p:cNvCxnSpPr>
          <p:nvPr/>
        </p:nvCxnSpPr>
        <p:spPr>
          <a:xfrm rot="16200000" flipH="1">
            <a:off x="1638783" y="2903383"/>
            <a:ext cx="4493771" cy="2006228"/>
          </a:xfrm>
          <a:prstGeom prst="curvedConnector5">
            <a:avLst>
              <a:gd name="adj1" fmla="val -5087"/>
              <a:gd name="adj2" fmla="val -127593"/>
              <a:gd name="adj3" fmla="val 105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92E550AC-9087-F7A0-79E5-1778162F0BAC}"/>
              </a:ext>
            </a:extLst>
          </p:cNvPr>
          <p:cNvCxnSpPr>
            <a:cxnSpLocks/>
            <a:stCxn id="10" idx="4"/>
            <a:endCxn id="71" idx="0"/>
          </p:cNvCxnSpPr>
          <p:nvPr/>
        </p:nvCxnSpPr>
        <p:spPr>
          <a:xfrm rot="16200000" flipH="1">
            <a:off x="3930976" y="4091798"/>
            <a:ext cx="2118064" cy="444127"/>
          </a:xfrm>
          <a:prstGeom prst="curvedConnector3">
            <a:avLst>
              <a:gd name="adj1" fmla="val 525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urved Connector 87">
            <a:extLst>
              <a:ext uri="{FF2B5EF4-FFF2-40B4-BE49-F238E27FC236}">
                <a16:creationId xmlns:a16="http://schemas.microsoft.com/office/drawing/2014/main" id="{D3669C3F-6BA6-BFB0-F2C8-B00B8F9A370C}"/>
              </a:ext>
            </a:extLst>
          </p:cNvPr>
          <p:cNvCxnSpPr>
            <a:cxnSpLocks/>
            <a:stCxn id="11" idx="4"/>
            <a:endCxn id="71" idx="7"/>
          </p:cNvCxnSpPr>
          <p:nvPr/>
        </p:nvCxnSpPr>
        <p:spPr>
          <a:xfrm rot="5400000">
            <a:off x="4927818" y="3840601"/>
            <a:ext cx="2273748" cy="10586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a:extLst>
              <a:ext uri="{FF2B5EF4-FFF2-40B4-BE49-F238E27FC236}">
                <a16:creationId xmlns:a16="http://schemas.microsoft.com/office/drawing/2014/main" id="{8925FEF2-300A-61FA-6FA6-4B729B11D808}"/>
              </a:ext>
            </a:extLst>
          </p:cNvPr>
          <p:cNvCxnSpPr>
            <a:cxnSpLocks/>
            <a:stCxn id="12" idx="7"/>
            <a:endCxn id="71" idx="4"/>
          </p:cNvCxnSpPr>
          <p:nvPr/>
        </p:nvCxnSpPr>
        <p:spPr>
          <a:xfrm rot="16200000" flipH="1" flipV="1">
            <a:off x="4172785" y="1743903"/>
            <a:ext cx="5582677" cy="3504103"/>
          </a:xfrm>
          <a:prstGeom prst="curvedConnector5">
            <a:avLst>
              <a:gd name="adj1" fmla="val -4095"/>
              <a:gd name="adj2" fmla="val -93259"/>
              <a:gd name="adj3" fmla="val 104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a:extLst>
              <a:ext uri="{FF2B5EF4-FFF2-40B4-BE49-F238E27FC236}">
                <a16:creationId xmlns:a16="http://schemas.microsoft.com/office/drawing/2014/main" id="{C4BD0316-0176-0B4E-AFA1-24321E115639}"/>
              </a:ext>
            </a:extLst>
          </p:cNvPr>
          <p:cNvCxnSpPr>
            <a:cxnSpLocks/>
            <a:stCxn id="13" idx="3"/>
            <a:endCxn id="71" idx="6"/>
          </p:cNvCxnSpPr>
          <p:nvPr/>
        </p:nvCxnSpPr>
        <p:spPr>
          <a:xfrm rot="5400000">
            <a:off x="6174283" y="2258380"/>
            <a:ext cx="3066704" cy="40767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2EE62C28-D83B-0583-0E54-E5683B279ACD}"/>
              </a:ext>
            </a:extLst>
          </p:cNvPr>
          <p:cNvCxnSpPr>
            <a:cxnSpLocks/>
            <a:stCxn id="14" idx="3"/>
            <a:endCxn id="71" idx="5"/>
          </p:cNvCxnSpPr>
          <p:nvPr/>
        </p:nvCxnSpPr>
        <p:spPr>
          <a:xfrm rot="5400000">
            <a:off x="6992583" y="3372754"/>
            <a:ext cx="1323408" cy="4237851"/>
          </a:xfrm>
          <a:prstGeom prst="curvedConnector3">
            <a:avLst>
              <a:gd name="adj1" fmla="val 99425"/>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B5771B3-16AB-379D-2C40-3B36A282DC9B}"/>
              </a:ext>
            </a:extLst>
          </p:cNvPr>
          <p:cNvSpPr txBox="1"/>
          <p:nvPr/>
        </p:nvSpPr>
        <p:spPr>
          <a:xfrm>
            <a:off x="122172" y="1361633"/>
            <a:ext cx="1101584" cy="369332"/>
          </a:xfrm>
          <a:prstGeom prst="rect">
            <a:avLst/>
          </a:prstGeom>
          <a:noFill/>
        </p:spPr>
        <p:txBody>
          <a:bodyPr wrap="none" rtlCol="0">
            <a:spAutoFit/>
          </a:bodyPr>
          <a:lstStyle/>
          <a:p>
            <a:r>
              <a:rPr lang="en-US" dirty="0" err="1"/>
              <a:t>Σ</a:t>
            </a:r>
            <a:r>
              <a:rPr lang="en-US" dirty="0"/>
              <a:t> – {[0-9]}</a:t>
            </a:r>
          </a:p>
        </p:txBody>
      </p:sp>
      <p:sp>
        <p:nvSpPr>
          <p:cNvPr id="112" name="TextBox 111">
            <a:extLst>
              <a:ext uri="{FF2B5EF4-FFF2-40B4-BE49-F238E27FC236}">
                <a16:creationId xmlns:a16="http://schemas.microsoft.com/office/drawing/2014/main" id="{46D2F055-691A-C58D-5D96-37FF8F8A5043}"/>
              </a:ext>
            </a:extLst>
          </p:cNvPr>
          <p:cNvSpPr txBox="1"/>
          <p:nvPr/>
        </p:nvSpPr>
        <p:spPr>
          <a:xfrm>
            <a:off x="1131822" y="5000355"/>
            <a:ext cx="1513970" cy="369332"/>
          </a:xfrm>
          <a:prstGeom prst="rect">
            <a:avLst/>
          </a:prstGeom>
          <a:noFill/>
        </p:spPr>
        <p:txBody>
          <a:bodyPr wrap="square" rtlCol="0">
            <a:spAutoFit/>
          </a:bodyPr>
          <a:lstStyle/>
          <a:p>
            <a:r>
              <a:rPr lang="en-US" dirty="0" err="1"/>
              <a:t>Σ</a:t>
            </a:r>
            <a:r>
              <a:rPr lang="en-US" dirty="0"/>
              <a:t> – {[0-9],+,-,.}</a:t>
            </a:r>
          </a:p>
        </p:txBody>
      </p:sp>
      <p:sp>
        <p:nvSpPr>
          <p:cNvPr id="113" name="TextBox 112">
            <a:extLst>
              <a:ext uri="{FF2B5EF4-FFF2-40B4-BE49-F238E27FC236}">
                <a16:creationId xmlns:a16="http://schemas.microsoft.com/office/drawing/2014/main" id="{DF88F11E-FC53-30C7-9C65-283090B63697}"/>
              </a:ext>
            </a:extLst>
          </p:cNvPr>
          <p:cNvSpPr txBox="1"/>
          <p:nvPr/>
        </p:nvSpPr>
        <p:spPr>
          <a:xfrm>
            <a:off x="3258455" y="4949526"/>
            <a:ext cx="1643399" cy="369332"/>
          </a:xfrm>
          <a:prstGeom prst="rect">
            <a:avLst/>
          </a:prstGeom>
          <a:noFill/>
        </p:spPr>
        <p:txBody>
          <a:bodyPr wrap="none" rtlCol="0">
            <a:spAutoFit/>
          </a:bodyPr>
          <a:lstStyle/>
          <a:p>
            <a:r>
              <a:rPr lang="en-US" dirty="0" err="1"/>
              <a:t>Σ</a:t>
            </a:r>
            <a:r>
              <a:rPr lang="en-US" dirty="0"/>
              <a:t> – {[0-9],[</a:t>
            </a:r>
            <a:r>
              <a:rPr lang="en-US" dirty="0" err="1"/>
              <a:t>eE</a:t>
            </a:r>
            <a:r>
              <a:rPr lang="en-US" dirty="0"/>
              <a:t>],.}</a:t>
            </a:r>
          </a:p>
        </p:txBody>
      </p:sp>
      <p:sp>
        <p:nvSpPr>
          <p:cNvPr id="114" name="TextBox 113">
            <a:extLst>
              <a:ext uri="{FF2B5EF4-FFF2-40B4-BE49-F238E27FC236}">
                <a16:creationId xmlns:a16="http://schemas.microsoft.com/office/drawing/2014/main" id="{2C700B8A-4164-9668-DDCB-B2C1C3D20EB6}"/>
              </a:ext>
            </a:extLst>
          </p:cNvPr>
          <p:cNvSpPr txBox="1"/>
          <p:nvPr/>
        </p:nvSpPr>
        <p:spPr>
          <a:xfrm>
            <a:off x="6418278" y="5000355"/>
            <a:ext cx="1627369" cy="369332"/>
          </a:xfrm>
          <a:prstGeom prst="rect">
            <a:avLst/>
          </a:prstGeom>
          <a:noFill/>
        </p:spPr>
        <p:txBody>
          <a:bodyPr wrap="none" rtlCol="0">
            <a:spAutoFit/>
          </a:bodyPr>
          <a:lstStyle/>
          <a:p>
            <a:r>
              <a:rPr lang="en-US" dirty="0" err="1"/>
              <a:t>Σ</a:t>
            </a:r>
            <a:r>
              <a:rPr lang="en-US" dirty="0"/>
              <a:t> – {[</a:t>
            </a:r>
            <a:r>
              <a:rPr lang="en-US" dirty="0" err="1"/>
              <a:t>LlFf</a:t>
            </a:r>
            <a:r>
              <a:rPr lang="en-US" dirty="0"/>
              <a:t>],[0-9]}</a:t>
            </a:r>
          </a:p>
        </p:txBody>
      </p:sp>
      <p:sp>
        <p:nvSpPr>
          <p:cNvPr id="115" name="TextBox 114">
            <a:extLst>
              <a:ext uri="{FF2B5EF4-FFF2-40B4-BE49-F238E27FC236}">
                <a16:creationId xmlns:a16="http://schemas.microsoft.com/office/drawing/2014/main" id="{13F63735-6CA5-3A8A-0BBF-651C251623DF}"/>
              </a:ext>
            </a:extLst>
          </p:cNvPr>
          <p:cNvSpPr txBox="1"/>
          <p:nvPr/>
        </p:nvSpPr>
        <p:spPr>
          <a:xfrm>
            <a:off x="9169222" y="5185021"/>
            <a:ext cx="290464" cy="369332"/>
          </a:xfrm>
          <a:prstGeom prst="rect">
            <a:avLst/>
          </a:prstGeom>
          <a:noFill/>
        </p:spPr>
        <p:txBody>
          <a:bodyPr wrap="none" rtlCol="0">
            <a:spAutoFit/>
          </a:bodyPr>
          <a:lstStyle/>
          <a:p>
            <a:r>
              <a:rPr lang="en-US" dirty="0" err="1"/>
              <a:t>Σ</a:t>
            </a:r>
            <a:endParaRPr lang="en-US" dirty="0"/>
          </a:p>
        </p:txBody>
      </p:sp>
      <p:sp>
        <p:nvSpPr>
          <p:cNvPr id="116" name="TextBox 115">
            <a:extLst>
              <a:ext uri="{FF2B5EF4-FFF2-40B4-BE49-F238E27FC236}">
                <a16:creationId xmlns:a16="http://schemas.microsoft.com/office/drawing/2014/main" id="{48F97E5A-58C1-AA61-9EC2-4B47440ACD24}"/>
              </a:ext>
            </a:extLst>
          </p:cNvPr>
          <p:cNvSpPr txBox="1"/>
          <p:nvPr/>
        </p:nvSpPr>
        <p:spPr>
          <a:xfrm>
            <a:off x="9156178" y="6425918"/>
            <a:ext cx="1101584" cy="369332"/>
          </a:xfrm>
          <a:prstGeom prst="rect">
            <a:avLst/>
          </a:prstGeom>
          <a:noFill/>
        </p:spPr>
        <p:txBody>
          <a:bodyPr wrap="none" rtlCol="0">
            <a:spAutoFit/>
          </a:bodyPr>
          <a:lstStyle/>
          <a:p>
            <a:r>
              <a:rPr lang="en-US" dirty="0" err="1"/>
              <a:t>Σ</a:t>
            </a:r>
            <a:r>
              <a:rPr lang="en-US" dirty="0"/>
              <a:t> – {[0-9]}</a:t>
            </a:r>
          </a:p>
        </p:txBody>
      </p:sp>
      <p:sp>
        <p:nvSpPr>
          <p:cNvPr id="117" name="TextBox 116">
            <a:extLst>
              <a:ext uri="{FF2B5EF4-FFF2-40B4-BE49-F238E27FC236}">
                <a16:creationId xmlns:a16="http://schemas.microsoft.com/office/drawing/2014/main" id="{B52DF3E4-D9B8-BC59-E56A-E60CB20D1293}"/>
              </a:ext>
            </a:extLst>
          </p:cNvPr>
          <p:cNvSpPr txBox="1"/>
          <p:nvPr/>
        </p:nvSpPr>
        <p:spPr>
          <a:xfrm>
            <a:off x="6210955" y="3630426"/>
            <a:ext cx="1402948" cy="369332"/>
          </a:xfrm>
          <a:prstGeom prst="rect">
            <a:avLst/>
          </a:prstGeom>
          <a:noFill/>
        </p:spPr>
        <p:txBody>
          <a:bodyPr wrap="none" rtlCol="0">
            <a:spAutoFit/>
          </a:bodyPr>
          <a:lstStyle/>
          <a:p>
            <a:r>
              <a:rPr lang="en-US" dirty="0" err="1"/>
              <a:t>Σ</a:t>
            </a:r>
            <a:r>
              <a:rPr lang="en-US" dirty="0"/>
              <a:t> – {+,-,[0-9]}</a:t>
            </a:r>
          </a:p>
        </p:txBody>
      </p:sp>
      <p:sp>
        <p:nvSpPr>
          <p:cNvPr id="118" name="TextBox 117">
            <a:extLst>
              <a:ext uri="{FF2B5EF4-FFF2-40B4-BE49-F238E27FC236}">
                <a16:creationId xmlns:a16="http://schemas.microsoft.com/office/drawing/2014/main" id="{6574F3CD-9A1E-DDB4-F919-E52C37EE5F4D}"/>
              </a:ext>
            </a:extLst>
          </p:cNvPr>
          <p:cNvSpPr txBox="1"/>
          <p:nvPr/>
        </p:nvSpPr>
        <p:spPr>
          <a:xfrm>
            <a:off x="4054166" y="4169037"/>
            <a:ext cx="2206992" cy="369332"/>
          </a:xfrm>
          <a:prstGeom prst="rect">
            <a:avLst/>
          </a:prstGeom>
          <a:noFill/>
        </p:spPr>
        <p:txBody>
          <a:bodyPr wrap="square" rtlCol="0">
            <a:spAutoFit/>
          </a:bodyPr>
          <a:lstStyle/>
          <a:p>
            <a:r>
              <a:rPr lang="en-US" dirty="0" err="1"/>
              <a:t>Σ</a:t>
            </a:r>
            <a:r>
              <a:rPr lang="en-US" dirty="0"/>
              <a:t> – {[0-9],[</a:t>
            </a:r>
            <a:r>
              <a:rPr lang="en-US" dirty="0" err="1"/>
              <a:t>eE</a:t>
            </a:r>
            <a:r>
              <a:rPr lang="en-US" dirty="0"/>
              <a:t>],[</a:t>
            </a:r>
            <a:r>
              <a:rPr lang="en-US" dirty="0" err="1"/>
              <a:t>LlFf</a:t>
            </a:r>
            <a:r>
              <a:rPr lang="en-US" dirty="0"/>
              <a:t>]}</a:t>
            </a:r>
          </a:p>
        </p:txBody>
      </p:sp>
      <p:cxnSp>
        <p:nvCxnSpPr>
          <p:cNvPr id="119" name="Curved Connector 118">
            <a:extLst>
              <a:ext uri="{FF2B5EF4-FFF2-40B4-BE49-F238E27FC236}">
                <a16:creationId xmlns:a16="http://schemas.microsoft.com/office/drawing/2014/main" id="{C85918F1-1FEE-A85B-BC62-E16364B5D604}"/>
              </a:ext>
            </a:extLst>
          </p:cNvPr>
          <p:cNvCxnSpPr>
            <a:cxnSpLocks/>
            <a:stCxn id="10" idx="7"/>
          </p:cNvCxnSpPr>
          <p:nvPr/>
        </p:nvCxnSpPr>
        <p:spPr>
          <a:xfrm rot="16200000" flipH="1">
            <a:off x="6866732" y="698842"/>
            <a:ext cx="1911469" cy="5462467"/>
          </a:xfrm>
          <a:prstGeom prst="curvedConnector4">
            <a:avLst>
              <a:gd name="adj1" fmla="val -117316"/>
              <a:gd name="adj2" fmla="val 12715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F4338BAF-9EC3-1C80-7D57-14FDF5FF2E2E}"/>
              </a:ext>
            </a:extLst>
          </p:cNvPr>
          <p:cNvSpPr txBox="1"/>
          <p:nvPr/>
        </p:nvSpPr>
        <p:spPr>
          <a:xfrm>
            <a:off x="5802086" y="489857"/>
            <a:ext cx="652743" cy="369332"/>
          </a:xfrm>
          <a:prstGeom prst="rect">
            <a:avLst/>
          </a:prstGeom>
          <a:noFill/>
        </p:spPr>
        <p:txBody>
          <a:bodyPr wrap="none" rtlCol="0">
            <a:spAutoFit/>
          </a:bodyPr>
          <a:lstStyle/>
          <a:p>
            <a:r>
              <a:rPr lang="en-US" dirty="0"/>
              <a:t>[</a:t>
            </a:r>
            <a:r>
              <a:rPr lang="en-US" dirty="0" err="1"/>
              <a:t>LlFf</a:t>
            </a:r>
            <a:r>
              <a:rPr lang="en-US" dirty="0"/>
              <a:t>]</a:t>
            </a:r>
          </a:p>
        </p:txBody>
      </p:sp>
      <p:cxnSp>
        <p:nvCxnSpPr>
          <p:cNvPr id="128" name="Curved Connector 127">
            <a:extLst>
              <a:ext uri="{FF2B5EF4-FFF2-40B4-BE49-F238E27FC236}">
                <a16:creationId xmlns:a16="http://schemas.microsoft.com/office/drawing/2014/main" id="{5AC670E0-0F40-5214-DE84-603CFE268ABA}"/>
              </a:ext>
            </a:extLst>
          </p:cNvPr>
          <p:cNvCxnSpPr>
            <a:cxnSpLocks/>
            <a:stCxn id="13" idx="7"/>
            <a:endCxn id="13" idx="5"/>
          </p:cNvCxnSpPr>
          <p:nvPr/>
        </p:nvCxnSpPr>
        <p:spPr>
          <a:xfrm rot="16200000" flipH="1">
            <a:off x="10069286" y="2440101"/>
            <a:ext cx="646578" cy="12700"/>
          </a:xfrm>
          <a:prstGeom prst="curvedConnector5">
            <a:avLst>
              <a:gd name="adj1" fmla="val -35355"/>
              <a:gd name="adj2" fmla="val 4774157"/>
              <a:gd name="adj3" fmla="val 135355"/>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E66B1383-F4FC-6414-8E4C-F24ACA347E1A}"/>
              </a:ext>
            </a:extLst>
          </p:cNvPr>
          <p:cNvSpPr txBox="1"/>
          <p:nvPr/>
        </p:nvSpPr>
        <p:spPr>
          <a:xfrm>
            <a:off x="10934699" y="2155763"/>
            <a:ext cx="630301" cy="369332"/>
          </a:xfrm>
          <a:prstGeom prst="rect">
            <a:avLst/>
          </a:prstGeom>
          <a:noFill/>
        </p:spPr>
        <p:txBody>
          <a:bodyPr wrap="none" rtlCol="0">
            <a:spAutoFit/>
          </a:bodyPr>
          <a:lstStyle/>
          <a:p>
            <a:r>
              <a:rPr lang="en-US" dirty="0"/>
              <a:t>[0-9]</a:t>
            </a:r>
          </a:p>
        </p:txBody>
      </p:sp>
    </p:spTree>
    <p:extLst>
      <p:ext uri="{BB962C8B-B14F-4D97-AF65-F5344CB8AC3E}">
        <p14:creationId xmlns:p14="http://schemas.microsoft.com/office/powerpoint/2010/main" val="360101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A7A1-1C49-CCD1-9B9A-42079B994458}"/>
              </a:ext>
            </a:extLst>
          </p:cNvPr>
          <p:cNvSpPr>
            <a:spLocks noGrp="1"/>
          </p:cNvSpPr>
          <p:nvPr>
            <p:ph type="title"/>
          </p:nvPr>
        </p:nvSpPr>
        <p:spPr/>
        <p:txBody>
          <a:bodyPr/>
          <a:lstStyle/>
          <a:p>
            <a:r>
              <a:rPr lang="en-US" dirty="0"/>
              <a:t>4 Grammar</a:t>
            </a:r>
          </a:p>
        </p:txBody>
      </p:sp>
      <p:sp>
        <p:nvSpPr>
          <p:cNvPr id="3" name="Content Placeholder 2">
            <a:extLst>
              <a:ext uri="{FF2B5EF4-FFF2-40B4-BE49-F238E27FC236}">
                <a16:creationId xmlns:a16="http://schemas.microsoft.com/office/drawing/2014/main" id="{6ED5AF8D-FFE0-DD59-10C0-63E29315C6A8}"/>
              </a:ext>
            </a:extLst>
          </p:cNvPr>
          <p:cNvSpPr>
            <a:spLocks noGrp="1"/>
          </p:cNvSpPr>
          <p:nvPr>
            <p:ph idx="1"/>
          </p:nvPr>
        </p:nvSpPr>
        <p:spPr/>
        <p:txBody>
          <a:bodyPr/>
          <a:lstStyle/>
          <a:p>
            <a:r>
              <a:rPr lang="en-US" dirty="0"/>
              <a:t>&lt;A&gt; </a:t>
            </a:r>
            <a:r>
              <a:rPr lang="en-US" dirty="0">
                <a:sym typeface="Wingdings" pitchFamily="2" charset="2"/>
              </a:rPr>
              <a:t> .&lt;B&gt; | number&lt;C&gt; </a:t>
            </a:r>
          </a:p>
          <a:p>
            <a:r>
              <a:rPr lang="en-US" dirty="0">
                <a:sym typeface="Wingdings" pitchFamily="2" charset="2"/>
              </a:rPr>
              <a:t>&lt;B&gt;  number | number&lt;D&gt;</a:t>
            </a:r>
          </a:p>
          <a:p>
            <a:r>
              <a:rPr lang="en-US" dirty="0">
                <a:sym typeface="Wingdings" pitchFamily="2" charset="2"/>
              </a:rPr>
              <a:t>&lt;C&gt;  . | number&lt;C&gt; | .&lt;D&gt; | e&lt;E&gt; | E&lt;E&gt;</a:t>
            </a:r>
          </a:p>
          <a:p>
            <a:r>
              <a:rPr lang="en-US" dirty="0">
                <a:sym typeface="Wingdings" pitchFamily="2" charset="2"/>
              </a:rPr>
              <a:t>&lt;D&gt;  suffix | number&lt;D&gt; | e&lt;E&gt; | E&lt;E&gt;</a:t>
            </a:r>
          </a:p>
          <a:p>
            <a:r>
              <a:rPr lang="en-US" dirty="0">
                <a:sym typeface="Wingdings" pitchFamily="2" charset="2"/>
              </a:rPr>
              <a:t>&lt;E&gt;  number |sign&lt;F&gt; | number&lt;G&gt;</a:t>
            </a:r>
          </a:p>
          <a:p>
            <a:r>
              <a:rPr lang="en-US" dirty="0">
                <a:sym typeface="Wingdings" pitchFamily="2" charset="2"/>
              </a:rPr>
              <a:t>&lt;F&gt;  number | number&lt;G&gt;</a:t>
            </a:r>
          </a:p>
          <a:p>
            <a:r>
              <a:rPr lang="en-US" dirty="0">
                <a:sym typeface="Wingdings" pitchFamily="2" charset="2"/>
              </a:rPr>
              <a:t>&lt;G&gt;  number | number&lt;G&gt; | suffix</a:t>
            </a:r>
            <a:endParaRPr lang="en-US" dirty="0"/>
          </a:p>
        </p:txBody>
      </p:sp>
    </p:spTree>
    <p:extLst>
      <p:ext uri="{BB962C8B-B14F-4D97-AF65-F5344CB8AC3E}">
        <p14:creationId xmlns:p14="http://schemas.microsoft.com/office/powerpoint/2010/main" val="242872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CE9-AA2E-8965-E751-E9523B0878D8}"/>
              </a:ext>
            </a:extLst>
          </p:cNvPr>
          <p:cNvSpPr>
            <a:spLocks noGrp="1"/>
          </p:cNvSpPr>
          <p:nvPr>
            <p:ph type="title"/>
          </p:nvPr>
        </p:nvSpPr>
        <p:spPr/>
        <p:txBody>
          <a:bodyPr/>
          <a:lstStyle/>
          <a:p>
            <a:r>
              <a:rPr lang="en-US" dirty="0"/>
              <a:t>5</a:t>
            </a:r>
          </a:p>
        </p:txBody>
      </p:sp>
      <p:sp>
        <p:nvSpPr>
          <p:cNvPr id="3" name="Content Placeholder 2">
            <a:extLst>
              <a:ext uri="{FF2B5EF4-FFF2-40B4-BE49-F238E27FC236}">
                <a16:creationId xmlns:a16="http://schemas.microsoft.com/office/drawing/2014/main" id="{63D0CEC3-B59F-9D79-7550-076BC96985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542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0AB5-12C6-9C82-C194-95A5E1093DCC}"/>
              </a:ext>
            </a:extLst>
          </p:cNvPr>
          <p:cNvSpPr>
            <a:spLocks noGrp="1"/>
          </p:cNvSpPr>
          <p:nvPr>
            <p:ph type="title"/>
          </p:nvPr>
        </p:nvSpPr>
        <p:spPr/>
        <p:txBody>
          <a:bodyPr/>
          <a:lstStyle/>
          <a:p>
            <a:r>
              <a:rPr lang="en-US" dirty="0"/>
              <a:t>6 (Regex)</a:t>
            </a:r>
          </a:p>
        </p:txBody>
      </p:sp>
      <p:sp>
        <p:nvSpPr>
          <p:cNvPr id="3" name="Content Placeholder 2">
            <a:extLst>
              <a:ext uri="{FF2B5EF4-FFF2-40B4-BE49-F238E27FC236}">
                <a16:creationId xmlns:a16="http://schemas.microsoft.com/office/drawing/2014/main" id="{188C2B88-1591-859C-445D-C6E5F55F6F0E}"/>
              </a:ext>
            </a:extLst>
          </p:cNvPr>
          <p:cNvSpPr>
            <a:spLocks noGrp="1"/>
          </p:cNvSpPr>
          <p:nvPr>
            <p:ph idx="1"/>
          </p:nvPr>
        </p:nvSpPr>
        <p:spPr/>
        <p:txBody>
          <a:bodyPr/>
          <a:lstStyle/>
          <a:p>
            <a:r>
              <a:rPr lang="en-US" dirty="0"/>
              <a:t>suffix: (i64|I64|u|U|l|L)</a:t>
            </a:r>
          </a:p>
          <a:p>
            <a:r>
              <a:rPr lang="en-US" dirty="0"/>
              <a:t>number: [0-9]</a:t>
            </a:r>
          </a:p>
          <a:p>
            <a:r>
              <a:rPr lang="en-US" dirty="0"/>
              <a:t>Regular Expression:</a:t>
            </a:r>
          </a:p>
          <a:p>
            <a:pPr lvl="1"/>
            <a:r>
              <a:rPr lang="en-US" dirty="0"/>
              <a:t>([0-9][1-9][0-9]*|[0-7]+|0[</a:t>
            </a:r>
            <a:r>
              <a:rPr lang="en-US" dirty="0" err="1"/>
              <a:t>xX</a:t>
            </a:r>
            <a:r>
              <a:rPr lang="en-US" dirty="0"/>
              <a:t>][0-9a-fA-F]+)(i64|I64|u|U|l|L)?</a:t>
            </a:r>
          </a:p>
        </p:txBody>
      </p:sp>
    </p:spTree>
    <p:extLst>
      <p:ext uri="{BB962C8B-B14F-4D97-AF65-F5344CB8AC3E}">
        <p14:creationId xmlns:p14="http://schemas.microsoft.com/office/powerpoint/2010/main" val="336382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FF80-2DA4-F4C4-4914-11CB3903C4C0}"/>
              </a:ext>
            </a:extLst>
          </p:cNvPr>
          <p:cNvSpPr>
            <a:spLocks noGrp="1"/>
          </p:cNvSpPr>
          <p:nvPr>
            <p:ph type="title"/>
          </p:nvPr>
        </p:nvSpPr>
        <p:spPr>
          <a:xfrm>
            <a:off x="510071" y="6779"/>
            <a:ext cx="10515600" cy="1325563"/>
          </a:xfrm>
        </p:spPr>
        <p:txBody>
          <a:bodyPr/>
          <a:lstStyle/>
          <a:p>
            <a:r>
              <a:rPr lang="en-US" dirty="0"/>
              <a:t>6 (DFA)</a:t>
            </a:r>
          </a:p>
        </p:txBody>
      </p:sp>
      <p:sp>
        <p:nvSpPr>
          <p:cNvPr id="6" name="Oval 5">
            <a:extLst>
              <a:ext uri="{FF2B5EF4-FFF2-40B4-BE49-F238E27FC236}">
                <a16:creationId xmlns:a16="http://schemas.microsoft.com/office/drawing/2014/main" id="{0E7736C4-21D3-62AB-3AAF-3A90E1B71ABE}"/>
              </a:ext>
            </a:extLst>
          </p:cNvPr>
          <p:cNvSpPr/>
          <p:nvPr/>
        </p:nvSpPr>
        <p:spPr>
          <a:xfrm>
            <a:off x="1387928" y="23847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7" name="Straight Arrow Connector 6">
            <a:extLst>
              <a:ext uri="{FF2B5EF4-FFF2-40B4-BE49-F238E27FC236}">
                <a16:creationId xmlns:a16="http://schemas.microsoft.com/office/drawing/2014/main" id="{C63D3A09-A005-D642-60B0-0114F2DE278E}"/>
              </a:ext>
            </a:extLst>
          </p:cNvPr>
          <p:cNvCxnSpPr>
            <a:cxnSpLocks/>
            <a:endCxn id="6" idx="2"/>
          </p:cNvCxnSpPr>
          <p:nvPr/>
        </p:nvCxnSpPr>
        <p:spPr>
          <a:xfrm>
            <a:off x="751113" y="2841955"/>
            <a:ext cx="636815"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4C02610-4E0A-BD60-59A3-BF0389A03F29}"/>
              </a:ext>
            </a:extLst>
          </p:cNvPr>
          <p:cNvSpPr/>
          <p:nvPr/>
        </p:nvSpPr>
        <p:spPr>
          <a:xfrm>
            <a:off x="3260270" y="1253950"/>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 name="Oval 10">
            <a:extLst>
              <a:ext uri="{FF2B5EF4-FFF2-40B4-BE49-F238E27FC236}">
                <a16:creationId xmlns:a16="http://schemas.microsoft.com/office/drawing/2014/main" id="{71E0926A-97DA-B20A-0823-F638269DD726}"/>
              </a:ext>
            </a:extLst>
          </p:cNvPr>
          <p:cNvSpPr/>
          <p:nvPr/>
        </p:nvSpPr>
        <p:spPr>
          <a:xfrm>
            <a:off x="7511142" y="1711150"/>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5216EA85-4217-04D3-5993-3BFB0C839CD6}"/>
              </a:ext>
            </a:extLst>
          </p:cNvPr>
          <p:cNvSpPr/>
          <p:nvPr/>
        </p:nvSpPr>
        <p:spPr>
          <a:xfrm>
            <a:off x="5181600" y="2625550"/>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3" name="Oval 12">
            <a:extLst>
              <a:ext uri="{FF2B5EF4-FFF2-40B4-BE49-F238E27FC236}">
                <a16:creationId xmlns:a16="http://schemas.microsoft.com/office/drawing/2014/main" id="{A69F5DCC-0F6F-F03A-9785-244290A478DD}"/>
              </a:ext>
            </a:extLst>
          </p:cNvPr>
          <p:cNvSpPr/>
          <p:nvPr/>
        </p:nvSpPr>
        <p:spPr>
          <a:xfrm>
            <a:off x="2726870" y="3539950"/>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 name="Oval 13">
            <a:extLst>
              <a:ext uri="{FF2B5EF4-FFF2-40B4-BE49-F238E27FC236}">
                <a16:creationId xmlns:a16="http://schemas.microsoft.com/office/drawing/2014/main" id="{61EC80B8-DE46-13D7-35A8-E4543AB8CF0B}"/>
              </a:ext>
            </a:extLst>
          </p:cNvPr>
          <p:cNvSpPr/>
          <p:nvPr/>
        </p:nvSpPr>
        <p:spPr>
          <a:xfrm>
            <a:off x="6096000" y="42135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5" name="Oval 14">
            <a:extLst>
              <a:ext uri="{FF2B5EF4-FFF2-40B4-BE49-F238E27FC236}">
                <a16:creationId xmlns:a16="http://schemas.microsoft.com/office/drawing/2014/main" id="{9F57834D-E2AD-0A9C-7E39-25691C5013CA}"/>
              </a:ext>
            </a:extLst>
          </p:cNvPr>
          <p:cNvSpPr/>
          <p:nvPr/>
        </p:nvSpPr>
        <p:spPr>
          <a:xfrm>
            <a:off x="8840106" y="3299154"/>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16" name="Curved Connector 15">
            <a:extLst>
              <a:ext uri="{FF2B5EF4-FFF2-40B4-BE49-F238E27FC236}">
                <a16:creationId xmlns:a16="http://schemas.microsoft.com/office/drawing/2014/main" id="{75F98ED5-A1E0-0675-2111-B3266E18E900}"/>
              </a:ext>
            </a:extLst>
          </p:cNvPr>
          <p:cNvCxnSpPr>
            <a:cxnSpLocks/>
            <a:stCxn id="6" idx="0"/>
            <a:endCxn id="10" idx="2"/>
          </p:cNvCxnSpPr>
          <p:nvPr/>
        </p:nvCxnSpPr>
        <p:spPr>
          <a:xfrm rot="5400000" flipH="1" flipV="1">
            <a:off x="2215897" y="1340382"/>
            <a:ext cx="673605" cy="14151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A6E87DB2-CD0E-32FF-49EE-C4E659A204C4}"/>
              </a:ext>
            </a:extLst>
          </p:cNvPr>
          <p:cNvCxnSpPr>
            <a:cxnSpLocks/>
            <a:stCxn id="10" idx="1"/>
            <a:endCxn id="10" idx="7"/>
          </p:cNvCxnSpPr>
          <p:nvPr/>
        </p:nvCxnSpPr>
        <p:spPr>
          <a:xfrm rot="5400000" flipH="1" flipV="1">
            <a:off x="3717470" y="1064572"/>
            <a:ext cx="12700" cy="646578"/>
          </a:xfrm>
          <a:prstGeom prst="curvedConnector3">
            <a:avLst>
              <a:gd name="adj1" fmla="val 5082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868C6720-F811-3529-64E0-8B5948C23BA6}"/>
              </a:ext>
            </a:extLst>
          </p:cNvPr>
          <p:cNvCxnSpPr>
            <a:cxnSpLocks/>
            <a:stCxn id="10" idx="6"/>
            <a:endCxn id="11" idx="1"/>
          </p:cNvCxnSpPr>
          <p:nvPr/>
        </p:nvCxnSpPr>
        <p:spPr>
          <a:xfrm>
            <a:off x="4174670" y="1711150"/>
            <a:ext cx="3470383" cy="1339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2ED202F8-022C-D0A3-956A-C6E4BD464C3F}"/>
              </a:ext>
            </a:extLst>
          </p:cNvPr>
          <p:cNvCxnSpPr>
            <a:cxnSpLocks/>
            <a:stCxn id="12" idx="1"/>
            <a:endCxn id="12" idx="7"/>
          </p:cNvCxnSpPr>
          <p:nvPr/>
        </p:nvCxnSpPr>
        <p:spPr>
          <a:xfrm rot="5400000" flipH="1" flipV="1">
            <a:off x="5638800" y="2436172"/>
            <a:ext cx="12700" cy="646578"/>
          </a:xfrm>
          <a:prstGeom prst="curvedConnector3">
            <a:avLst>
              <a:gd name="adj1" fmla="val 2854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A555C1D4-49B0-A099-7994-3F311EBA472B}"/>
              </a:ext>
            </a:extLst>
          </p:cNvPr>
          <p:cNvCxnSpPr>
            <a:cxnSpLocks/>
            <a:stCxn id="6" idx="4"/>
            <a:endCxn id="13" idx="2"/>
          </p:cNvCxnSpPr>
          <p:nvPr/>
        </p:nvCxnSpPr>
        <p:spPr>
          <a:xfrm rot="16200000" flipH="1">
            <a:off x="1937002" y="3207281"/>
            <a:ext cx="697995" cy="8817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AB95533B-872F-A995-7931-276A65C4BDA3}"/>
              </a:ext>
            </a:extLst>
          </p:cNvPr>
          <p:cNvCxnSpPr>
            <a:cxnSpLocks/>
            <a:stCxn id="13" idx="7"/>
            <a:endCxn id="12" idx="2"/>
          </p:cNvCxnSpPr>
          <p:nvPr/>
        </p:nvCxnSpPr>
        <p:spPr>
          <a:xfrm rot="5400000" flipH="1" flipV="1">
            <a:off x="4048924" y="2541186"/>
            <a:ext cx="591111" cy="16742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7EDEE15A-D0C8-15D6-5A43-E3BD92437D4F}"/>
              </a:ext>
            </a:extLst>
          </p:cNvPr>
          <p:cNvCxnSpPr>
            <a:cxnSpLocks/>
            <a:stCxn id="13" idx="5"/>
            <a:endCxn id="14" idx="2"/>
          </p:cNvCxnSpPr>
          <p:nvPr/>
        </p:nvCxnSpPr>
        <p:spPr>
          <a:xfrm rot="16200000" flipH="1">
            <a:off x="4626521" y="3201276"/>
            <a:ext cx="350316" cy="25886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772451DF-ED26-8871-A9DD-4374CA13ADD9}"/>
              </a:ext>
            </a:extLst>
          </p:cNvPr>
          <p:cNvCxnSpPr>
            <a:cxnSpLocks/>
            <a:stCxn id="14" idx="6"/>
            <a:endCxn id="15" idx="3"/>
          </p:cNvCxnSpPr>
          <p:nvPr/>
        </p:nvCxnSpPr>
        <p:spPr>
          <a:xfrm flipV="1">
            <a:off x="7010400" y="4079643"/>
            <a:ext cx="1963617" cy="5911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C2E194D8-8F7B-A261-0B49-8127BB59F747}"/>
              </a:ext>
            </a:extLst>
          </p:cNvPr>
          <p:cNvCxnSpPr>
            <a:cxnSpLocks/>
            <a:stCxn id="15" idx="1"/>
            <a:endCxn id="15" idx="7"/>
          </p:cNvCxnSpPr>
          <p:nvPr/>
        </p:nvCxnSpPr>
        <p:spPr>
          <a:xfrm rot="5400000" flipH="1" flipV="1">
            <a:off x="9297306" y="3109776"/>
            <a:ext cx="12700" cy="646578"/>
          </a:xfrm>
          <a:prstGeom prst="curvedConnector3">
            <a:avLst>
              <a:gd name="adj1" fmla="val 2854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D92898D-C73A-3056-52EB-DC102EBC4E77}"/>
              </a:ext>
            </a:extLst>
          </p:cNvPr>
          <p:cNvCxnSpPr>
            <a:cxnSpLocks/>
            <a:stCxn id="12" idx="6"/>
            <a:endCxn id="11" idx="3"/>
          </p:cNvCxnSpPr>
          <p:nvPr/>
        </p:nvCxnSpPr>
        <p:spPr>
          <a:xfrm flipV="1">
            <a:off x="6096000" y="2491639"/>
            <a:ext cx="1549053" cy="5911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063DC0E7-71AF-4879-301E-4FCBA25BB58E}"/>
              </a:ext>
            </a:extLst>
          </p:cNvPr>
          <p:cNvCxnSpPr>
            <a:cxnSpLocks/>
            <a:stCxn id="15" idx="6"/>
            <a:endCxn id="11" idx="6"/>
          </p:cNvCxnSpPr>
          <p:nvPr/>
        </p:nvCxnSpPr>
        <p:spPr>
          <a:xfrm flipH="1" flipV="1">
            <a:off x="8425542" y="2168350"/>
            <a:ext cx="1328964" cy="1588004"/>
          </a:xfrm>
          <a:prstGeom prst="curvedConnector3">
            <a:avLst>
              <a:gd name="adj1" fmla="val -1720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8420DF-BCDF-621F-0972-35DB483F963A}"/>
              </a:ext>
            </a:extLst>
          </p:cNvPr>
          <p:cNvSpPr txBox="1"/>
          <p:nvPr/>
        </p:nvSpPr>
        <p:spPr>
          <a:xfrm>
            <a:off x="1677469" y="1686760"/>
            <a:ext cx="630301" cy="369332"/>
          </a:xfrm>
          <a:prstGeom prst="rect">
            <a:avLst/>
          </a:prstGeom>
          <a:noFill/>
        </p:spPr>
        <p:txBody>
          <a:bodyPr wrap="none" rtlCol="0">
            <a:spAutoFit/>
          </a:bodyPr>
          <a:lstStyle/>
          <a:p>
            <a:r>
              <a:rPr lang="en-US" dirty="0"/>
              <a:t>[1-9]</a:t>
            </a:r>
          </a:p>
        </p:txBody>
      </p:sp>
      <p:sp>
        <p:nvSpPr>
          <p:cNvPr id="59" name="TextBox 58">
            <a:extLst>
              <a:ext uri="{FF2B5EF4-FFF2-40B4-BE49-F238E27FC236}">
                <a16:creationId xmlns:a16="http://schemas.microsoft.com/office/drawing/2014/main" id="{FD8B4285-B63F-D767-9238-2E305390C963}"/>
              </a:ext>
            </a:extLst>
          </p:cNvPr>
          <p:cNvSpPr txBox="1"/>
          <p:nvPr/>
        </p:nvSpPr>
        <p:spPr>
          <a:xfrm>
            <a:off x="3479202" y="406956"/>
            <a:ext cx="489236" cy="369332"/>
          </a:xfrm>
          <a:prstGeom prst="rect">
            <a:avLst/>
          </a:prstGeom>
          <a:noFill/>
        </p:spPr>
        <p:txBody>
          <a:bodyPr wrap="none" rtlCol="0">
            <a:spAutoFit/>
          </a:bodyPr>
          <a:lstStyle/>
          <a:p>
            <a:r>
              <a:rPr lang="en-US" dirty="0"/>
              <a:t>0-9</a:t>
            </a:r>
          </a:p>
        </p:txBody>
      </p:sp>
      <p:sp>
        <p:nvSpPr>
          <p:cNvPr id="61" name="TextBox 60">
            <a:extLst>
              <a:ext uri="{FF2B5EF4-FFF2-40B4-BE49-F238E27FC236}">
                <a16:creationId xmlns:a16="http://schemas.microsoft.com/office/drawing/2014/main" id="{917576E2-5EDA-719F-367A-8320DBBE8A53}"/>
              </a:ext>
            </a:extLst>
          </p:cNvPr>
          <p:cNvSpPr txBox="1"/>
          <p:nvPr/>
        </p:nvSpPr>
        <p:spPr>
          <a:xfrm>
            <a:off x="5408632" y="1381511"/>
            <a:ext cx="687368" cy="369332"/>
          </a:xfrm>
          <a:prstGeom prst="rect">
            <a:avLst/>
          </a:prstGeom>
          <a:noFill/>
        </p:spPr>
        <p:txBody>
          <a:bodyPr wrap="none" rtlCol="0">
            <a:spAutoFit/>
          </a:bodyPr>
          <a:lstStyle/>
          <a:p>
            <a:r>
              <a:rPr lang="en-US" dirty="0"/>
              <a:t>suffix</a:t>
            </a:r>
          </a:p>
        </p:txBody>
      </p:sp>
      <p:sp>
        <p:nvSpPr>
          <p:cNvPr id="62" name="TextBox 61">
            <a:extLst>
              <a:ext uri="{FF2B5EF4-FFF2-40B4-BE49-F238E27FC236}">
                <a16:creationId xmlns:a16="http://schemas.microsoft.com/office/drawing/2014/main" id="{02EF05DA-A5C2-138E-D760-74E0A7297702}"/>
              </a:ext>
            </a:extLst>
          </p:cNvPr>
          <p:cNvSpPr txBox="1"/>
          <p:nvPr/>
        </p:nvSpPr>
        <p:spPr>
          <a:xfrm>
            <a:off x="5338138" y="2081655"/>
            <a:ext cx="630301" cy="369332"/>
          </a:xfrm>
          <a:prstGeom prst="rect">
            <a:avLst/>
          </a:prstGeom>
          <a:noFill/>
        </p:spPr>
        <p:txBody>
          <a:bodyPr wrap="none" rtlCol="0">
            <a:spAutoFit/>
          </a:bodyPr>
          <a:lstStyle/>
          <a:p>
            <a:r>
              <a:rPr lang="en-US" dirty="0"/>
              <a:t>[0-7]</a:t>
            </a:r>
          </a:p>
        </p:txBody>
      </p:sp>
      <p:sp>
        <p:nvSpPr>
          <p:cNvPr id="63" name="TextBox 62">
            <a:extLst>
              <a:ext uri="{FF2B5EF4-FFF2-40B4-BE49-F238E27FC236}">
                <a16:creationId xmlns:a16="http://schemas.microsoft.com/office/drawing/2014/main" id="{87EABD66-E9A5-80D2-E931-CA04C09F36E8}"/>
              </a:ext>
            </a:extLst>
          </p:cNvPr>
          <p:cNvSpPr txBox="1"/>
          <p:nvPr/>
        </p:nvSpPr>
        <p:spPr>
          <a:xfrm>
            <a:off x="6526474" y="2636827"/>
            <a:ext cx="687368" cy="369332"/>
          </a:xfrm>
          <a:prstGeom prst="rect">
            <a:avLst/>
          </a:prstGeom>
          <a:noFill/>
        </p:spPr>
        <p:txBody>
          <a:bodyPr wrap="none" rtlCol="0">
            <a:spAutoFit/>
          </a:bodyPr>
          <a:lstStyle/>
          <a:p>
            <a:r>
              <a:rPr lang="en-US" dirty="0"/>
              <a:t>suffix</a:t>
            </a:r>
          </a:p>
        </p:txBody>
      </p:sp>
      <p:sp>
        <p:nvSpPr>
          <p:cNvPr id="64" name="TextBox 63">
            <a:extLst>
              <a:ext uri="{FF2B5EF4-FFF2-40B4-BE49-F238E27FC236}">
                <a16:creationId xmlns:a16="http://schemas.microsoft.com/office/drawing/2014/main" id="{0CB02B50-CC31-67A2-EF1D-8F49BBC65A88}"/>
              </a:ext>
            </a:extLst>
          </p:cNvPr>
          <p:cNvSpPr txBox="1"/>
          <p:nvPr/>
        </p:nvSpPr>
        <p:spPr>
          <a:xfrm>
            <a:off x="3781134" y="2872509"/>
            <a:ext cx="630301" cy="369332"/>
          </a:xfrm>
          <a:prstGeom prst="rect">
            <a:avLst/>
          </a:prstGeom>
          <a:noFill/>
        </p:spPr>
        <p:txBody>
          <a:bodyPr wrap="none" rtlCol="0">
            <a:spAutoFit/>
          </a:bodyPr>
          <a:lstStyle/>
          <a:p>
            <a:r>
              <a:rPr lang="en-US" dirty="0"/>
              <a:t>[0-7]</a:t>
            </a:r>
          </a:p>
        </p:txBody>
      </p:sp>
      <p:sp>
        <p:nvSpPr>
          <p:cNvPr id="65" name="TextBox 64">
            <a:extLst>
              <a:ext uri="{FF2B5EF4-FFF2-40B4-BE49-F238E27FC236}">
                <a16:creationId xmlns:a16="http://schemas.microsoft.com/office/drawing/2014/main" id="{8E804F4C-F14A-372D-115A-99FF4210AE60}"/>
              </a:ext>
            </a:extLst>
          </p:cNvPr>
          <p:cNvSpPr txBox="1"/>
          <p:nvPr/>
        </p:nvSpPr>
        <p:spPr>
          <a:xfrm>
            <a:off x="2113218" y="3452254"/>
            <a:ext cx="301686" cy="369332"/>
          </a:xfrm>
          <a:prstGeom prst="rect">
            <a:avLst/>
          </a:prstGeom>
          <a:noFill/>
        </p:spPr>
        <p:txBody>
          <a:bodyPr wrap="none" rtlCol="0">
            <a:spAutoFit/>
          </a:bodyPr>
          <a:lstStyle/>
          <a:p>
            <a:r>
              <a:rPr lang="en-US" dirty="0"/>
              <a:t>0</a:t>
            </a:r>
          </a:p>
        </p:txBody>
      </p:sp>
      <p:sp>
        <p:nvSpPr>
          <p:cNvPr id="66" name="TextBox 65">
            <a:extLst>
              <a:ext uri="{FF2B5EF4-FFF2-40B4-BE49-F238E27FC236}">
                <a16:creationId xmlns:a16="http://schemas.microsoft.com/office/drawing/2014/main" id="{8EB807E1-1A93-71B2-9516-7C05B35DD671}"/>
              </a:ext>
            </a:extLst>
          </p:cNvPr>
          <p:cNvSpPr txBox="1"/>
          <p:nvPr/>
        </p:nvSpPr>
        <p:spPr>
          <a:xfrm>
            <a:off x="4697546" y="4269684"/>
            <a:ext cx="545342" cy="369332"/>
          </a:xfrm>
          <a:prstGeom prst="rect">
            <a:avLst/>
          </a:prstGeom>
          <a:noFill/>
        </p:spPr>
        <p:txBody>
          <a:bodyPr wrap="square" rtlCol="0">
            <a:spAutoFit/>
          </a:bodyPr>
          <a:lstStyle/>
          <a:p>
            <a:r>
              <a:rPr lang="en-US" dirty="0"/>
              <a:t>[</a:t>
            </a:r>
            <a:r>
              <a:rPr lang="en-US" dirty="0" err="1"/>
              <a:t>xX</a:t>
            </a:r>
            <a:r>
              <a:rPr lang="en-US" dirty="0"/>
              <a:t>]</a:t>
            </a:r>
          </a:p>
        </p:txBody>
      </p:sp>
      <p:sp>
        <p:nvSpPr>
          <p:cNvPr id="67" name="TextBox 66">
            <a:extLst>
              <a:ext uri="{FF2B5EF4-FFF2-40B4-BE49-F238E27FC236}">
                <a16:creationId xmlns:a16="http://schemas.microsoft.com/office/drawing/2014/main" id="{CEA8F617-0000-2377-F292-3CEA20C115CA}"/>
              </a:ext>
            </a:extLst>
          </p:cNvPr>
          <p:cNvSpPr txBox="1"/>
          <p:nvPr/>
        </p:nvSpPr>
        <p:spPr>
          <a:xfrm>
            <a:off x="7331436" y="4070134"/>
            <a:ext cx="1187633" cy="369332"/>
          </a:xfrm>
          <a:prstGeom prst="rect">
            <a:avLst/>
          </a:prstGeom>
          <a:noFill/>
        </p:spPr>
        <p:txBody>
          <a:bodyPr wrap="none" rtlCol="0">
            <a:spAutoFit/>
          </a:bodyPr>
          <a:lstStyle/>
          <a:p>
            <a:r>
              <a:rPr lang="en-US" dirty="0"/>
              <a:t>[0-9a-fA-F]</a:t>
            </a:r>
          </a:p>
        </p:txBody>
      </p:sp>
      <p:sp>
        <p:nvSpPr>
          <p:cNvPr id="69" name="TextBox 68">
            <a:extLst>
              <a:ext uri="{FF2B5EF4-FFF2-40B4-BE49-F238E27FC236}">
                <a16:creationId xmlns:a16="http://schemas.microsoft.com/office/drawing/2014/main" id="{88CBBE3C-C23B-2804-1C10-67A73FE639AB}"/>
              </a:ext>
            </a:extLst>
          </p:cNvPr>
          <p:cNvSpPr txBox="1"/>
          <p:nvPr/>
        </p:nvSpPr>
        <p:spPr>
          <a:xfrm>
            <a:off x="8060872" y="2863335"/>
            <a:ext cx="1187633" cy="369332"/>
          </a:xfrm>
          <a:prstGeom prst="rect">
            <a:avLst/>
          </a:prstGeom>
          <a:noFill/>
        </p:spPr>
        <p:txBody>
          <a:bodyPr wrap="none" rtlCol="0">
            <a:spAutoFit/>
          </a:bodyPr>
          <a:lstStyle/>
          <a:p>
            <a:r>
              <a:rPr lang="en-US" dirty="0"/>
              <a:t>[0-9a-fA-F]</a:t>
            </a:r>
          </a:p>
        </p:txBody>
      </p:sp>
      <p:sp>
        <p:nvSpPr>
          <p:cNvPr id="70" name="TextBox 69">
            <a:extLst>
              <a:ext uri="{FF2B5EF4-FFF2-40B4-BE49-F238E27FC236}">
                <a16:creationId xmlns:a16="http://schemas.microsoft.com/office/drawing/2014/main" id="{9210225D-13BF-06A4-439B-01B4DB78A79E}"/>
              </a:ext>
            </a:extLst>
          </p:cNvPr>
          <p:cNvSpPr txBox="1"/>
          <p:nvPr/>
        </p:nvSpPr>
        <p:spPr>
          <a:xfrm>
            <a:off x="8862347" y="2306973"/>
            <a:ext cx="687368" cy="369332"/>
          </a:xfrm>
          <a:prstGeom prst="rect">
            <a:avLst/>
          </a:prstGeom>
          <a:noFill/>
        </p:spPr>
        <p:txBody>
          <a:bodyPr wrap="none" rtlCol="0">
            <a:spAutoFit/>
          </a:bodyPr>
          <a:lstStyle/>
          <a:p>
            <a:r>
              <a:rPr lang="en-US" dirty="0"/>
              <a:t>suffix</a:t>
            </a:r>
          </a:p>
        </p:txBody>
      </p:sp>
      <p:sp>
        <p:nvSpPr>
          <p:cNvPr id="71" name="Oval 70">
            <a:extLst>
              <a:ext uri="{FF2B5EF4-FFF2-40B4-BE49-F238E27FC236}">
                <a16:creationId xmlns:a16="http://schemas.microsoft.com/office/drawing/2014/main" id="{5E32B586-CADF-7C17-BCFC-4B9AC5D0BA3B}"/>
              </a:ext>
            </a:extLst>
          </p:cNvPr>
          <p:cNvSpPr/>
          <p:nvPr/>
        </p:nvSpPr>
        <p:spPr>
          <a:xfrm>
            <a:off x="1489181" y="51279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72" name="Curved Connector 71">
            <a:extLst>
              <a:ext uri="{FF2B5EF4-FFF2-40B4-BE49-F238E27FC236}">
                <a16:creationId xmlns:a16="http://schemas.microsoft.com/office/drawing/2014/main" id="{5D825450-BCAD-D907-726D-598F1CE1850C}"/>
              </a:ext>
            </a:extLst>
          </p:cNvPr>
          <p:cNvCxnSpPr>
            <a:cxnSpLocks/>
            <a:stCxn id="6" idx="3"/>
            <a:endCxn id="71" idx="1"/>
          </p:cNvCxnSpPr>
          <p:nvPr/>
        </p:nvCxnSpPr>
        <p:spPr>
          <a:xfrm rot="16200000" flipH="1">
            <a:off x="524154" y="4162928"/>
            <a:ext cx="2096622" cy="1012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E1B9FCAB-6886-A5A3-5D40-34647B5FD764}"/>
              </a:ext>
            </a:extLst>
          </p:cNvPr>
          <p:cNvSpPr txBox="1"/>
          <p:nvPr/>
        </p:nvSpPr>
        <p:spPr>
          <a:xfrm>
            <a:off x="420359" y="4159416"/>
            <a:ext cx="1861856" cy="369332"/>
          </a:xfrm>
          <a:prstGeom prst="rect">
            <a:avLst/>
          </a:prstGeom>
          <a:noFill/>
        </p:spPr>
        <p:txBody>
          <a:bodyPr wrap="none" rtlCol="0">
            <a:spAutoFit/>
          </a:bodyPr>
          <a:lstStyle/>
          <a:p>
            <a:r>
              <a:rPr lang="en-US" dirty="0"/>
              <a:t>[</a:t>
            </a:r>
            <a:r>
              <a:rPr lang="en-US" dirty="0" err="1"/>
              <a:t>xX</a:t>
            </a:r>
            <a:r>
              <a:rPr lang="en-US" dirty="0"/>
              <a:t>],suffix,[a-</a:t>
            </a:r>
            <a:r>
              <a:rPr lang="en-US" dirty="0" err="1"/>
              <a:t>fA</a:t>
            </a:r>
            <a:r>
              <a:rPr lang="en-US" dirty="0"/>
              <a:t>-F]</a:t>
            </a:r>
          </a:p>
        </p:txBody>
      </p:sp>
      <p:cxnSp>
        <p:nvCxnSpPr>
          <p:cNvPr id="76" name="Curved Connector 75">
            <a:extLst>
              <a:ext uri="{FF2B5EF4-FFF2-40B4-BE49-F238E27FC236}">
                <a16:creationId xmlns:a16="http://schemas.microsoft.com/office/drawing/2014/main" id="{3BE49D65-5115-3132-DED1-31EFBEAE29B9}"/>
              </a:ext>
            </a:extLst>
          </p:cNvPr>
          <p:cNvCxnSpPr>
            <a:cxnSpLocks/>
            <a:stCxn id="13" idx="3"/>
            <a:endCxn id="71" idx="0"/>
          </p:cNvCxnSpPr>
          <p:nvPr/>
        </p:nvCxnSpPr>
        <p:spPr>
          <a:xfrm rot="5400000">
            <a:off x="1999823" y="4266997"/>
            <a:ext cx="807516" cy="9144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E4F4B8D-3088-8855-3906-D5542D200814}"/>
              </a:ext>
            </a:extLst>
          </p:cNvPr>
          <p:cNvSpPr txBox="1"/>
          <p:nvPr/>
        </p:nvSpPr>
        <p:spPr>
          <a:xfrm>
            <a:off x="1968151" y="4640913"/>
            <a:ext cx="1876283" cy="369332"/>
          </a:xfrm>
          <a:prstGeom prst="rect">
            <a:avLst/>
          </a:prstGeom>
          <a:noFill/>
        </p:spPr>
        <p:txBody>
          <a:bodyPr wrap="none" rtlCol="0">
            <a:spAutoFit/>
          </a:bodyPr>
          <a:lstStyle/>
          <a:p>
            <a:r>
              <a:rPr lang="en-US" dirty="0"/>
              <a:t>[89],suffix,[a-</a:t>
            </a:r>
            <a:r>
              <a:rPr lang="en-US" dirty="0" err="1"/>
              <a:t>fA</a:t>
            </a:r>
            <a:r>
              <a:rPr lang="en-US" dirty="0"/>
              <a:t>-F]</a:t>
            </a:r>
          </a:p>
        </p:txBody>
      </p:sp>
      <p:cxnSp>
        <p:nvCxnSpPr>
          <p:cNvPr id="80" name="Curved Connector 79">
            <a:extLst>
              <a:ext uri="{FF2B5EF4-FFF2-40B4-BE49-F238E27FC236}">
                <a16:creationId xmlns:a16="http://schemas.microsoft.com/office/drawing/2014/main" id="{60F2988E-2F1F-ADE4-F0EB-8F838503AC77}"/>
              </a:ext>
            </a:extLst>
          </p:cNvPr>
          <p:cNvCxnSpPr>
            <a:cxnSpLocks/>
            <a:stCxn id="14" idx="3"/>
            <a:endCxn id="71" idx="7"/>
          </p:cNvCxnSpPr>
          <p:nvPr/>
        </p:nvCxnSpPr>
        <p:spPr>
          <a:xfrm rot="5400000">
            <a:off x="4115880" y="3147835"/>
            <a:ext cx="267822" cy="3960241"/>
          </a:xfrm>
          <a:prstGeom prst="curvedConnector5">
            <a:avLst>
              <a:gd name="adj1" fmla="val 85355"/>
              <a:gd name="adj2" fmla="val 50000"/>
              <a:gd name="adj3" fmla="val 51227"/>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683A4AAC-C1C1-33E2-13A1-8A48BD22103D}"/>
              </a:ext>
            </a:extLst>
          </p:cNvPr>
          <p:cNvSpPr txBox="1"/>
          <p:nvPr/>
        </p:nvSpPr>
        <p:spPr>
          <a:xfrm>
            <a:off x="4905169" y="5090042"/>
            <a:ext cx="1158651" cy="369332"/>
          </a:xfrm>
          <a:prstGeom prst="rect">
            <a:avLst/>
          </a:prstGeom>
          <a:noFill/>
        </p:spPr>
        <p:txBody>
          <a:bodyPr wrap="none" rtlCol="0">
            <a:spAutoFit/>
          </a:bodyPr>
          <a:lstStyle/>
          <a:p>
            <a:r>
              <a:rPr lang="en-US" dirty="0"/>
              <a:t>[</a:t>
            </a:r>
            <a:r>
              <a:rPr lang="en-US" dirty="0" err="1"/>
              <a:t>xX</a:t>
            </a:r>
            <a:r>
              <a:rPr lang="en-US" dirty="0"/>
              <a:t>], suffix</a:t>
            </a:r>
          </a:p>
        </p:txBody>
      </p:sp>
      <p:cxnSp>
        <p:nvCxnSpPr>
          <p:cNvPr id="85" name="Curved Connector 84">
            <a:extLst>
              <a:ext uri="{FF2B5EF4-FFF2-40B4-BE49-F238E27FC236}">
                <a16:creationId xmlns:a16="http://schemas.microsoft.com/office/drawing/2014/main" id="{EE004B80-D4E4-EF1B-CA34-1ED17237E49D}"/>
              </a:ext>
            </a:extLst>
          </p:cNvPr>
          <p:cNvCxnSpPr>
            <a:cxnSpLocks/>
            <a:stCxn id="15" idx="4"/>
            <a:endCxn id="71" idx="5"/>
          </p:cNvCxnSpPr>
          <p:nvPr/>
        </p:nvCxnSpPr>
        <p:spPr>
          <a:xfrm rot="5400000">
            <a:off x="4936043" y="1547181"/>
            <a:ext cx="1694890" cy="7027636"/>
          </a:xfrm>
          <a:prstGeom prst="curvedConnector3">
            <a:avLst>
              <a:gd name="adj1" fmla="val 13359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4B1CA9E-377A-3776-72EE-E48D06D5CB63}"/>
              </a:ext>
            </a:extLst>
          </p:cNvPr>
          <p:cNvSpPr txBox="1"/>
          <p:nvPr/>
        </p:nvSpPr>
        <p:spPr>
          <a:xfrm>
            <a:off x="8069577" y="5220690"/>
            <a:ext cx="545342" cy="369332"/>
          </a:xfrm>
          <a:prstGeom prst="rect">
            <a:avLst/>
          </a:prstGeom>
          <a:noFill/>
        </p:spPr>
        <p:txBody>
          <a:bodyPr wrap="none" rtlCol="0">
            <a:spAutoFit/>
          </a:bodyPr>
          <a:lstStyle/>
          <a:p>
            <a:r>
              <a:rPr lang="en-US" dirty="0"/>
              <a:t>[</a:t>
            </a:r>
            <a:r>
              <a:rPr lang="en-US" dirty="0" err="1"/>
              <a:t>xX</a:t>
            </a:r>
            <a:r>
              <a:rPr lang="en-US" dirty="0"/>
              <a:t>]</a:t>
            </a:r>
          </a:p>
        </p:txBody>
      </p:sp>
      <p:cxnSp>
        <p:nvCxnSpPr>
          <p:cNvPr id="98" name="Curved Connector 97">
            <a:extLst>
              <a:ext uri="{FF2B5EF4-FFF2-40B4-BE49-F238E27FC236}">
                <a16:creationId xmlns:a16="http://schemas.microsoft.com/office/drawing/2014/main" id="{75DEAF5F-CC35-2122-FC6A-09FB4589F0AB}"/>
              </a:ext>
            </a:extLst>
          </p:cNvPr>
          <p:cNvCxnSpPr>
            <a:cxnSpLocks/>
            <a:stCxn id="11" idx="7"/>
            <a:endCxn id="71" idx="4"/>
          </p:cNvCxnSpPr>
          <p:nvPr/>
        </p:nvCxnSpPr>
        <p:spPr>
          <a:xfrm rot="16200000" flipH="1" flipV="1">
            <a:off x="3020359" y="771083"/>
            <a:ext cx="4197294" cy="6345250"/>
          </a:xfrm>
          <a:prstGeom prst="curvedConnector5">
            <a:avLst>
              <a:gd name="adj1" fmla="val -5446"/>
              <a:gd name="adj2" fmla="val -46956"/>
              <a:gd name="adj3" fmla="val 116079"/>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72A0C47D-9CD3-2FF4-0896-20A5C2F193E3}"/>
              </a:ext>
            </a:extLst>
          </p:cNvPr>
          <p:cNvSpPr txBox="1"/>
          <p:nvPr/>
        </p:nvSpPr>
        <p:spPr>
          <a:xfrm>
            <a:off x="11025671" y="2678669"/>
            <a:ext cx="290464" cy="369332"/>
          </a:xfrm>
          <a:prstGeom prst="rect">
            <a:avLst/>
          </a:prstGeom>
          <a:noFill/>
        </p:spPr>
        <p:txBody>
          <a:bodyPr wrap="none" rtlCol="0">
            <a:spAutoFit/>
          </a:bodyPr>
          <a:lstStyle/>
          <a:p>
            <a:r>
              <a:rPr lang="en-US" dirty="0" err="1"/>
              <a:t>Σ</a:t>
            </a:r>
            <a:endParaRPr lang="en-US" dirty="0"/>
          </a:p>
        </p:txBody>
      </p:sp>
      <p:cxnSp>
        <p:nvCxnSpPr>
          <p:cNvPr id="104" name="Curved Connector 103">
            <a:extLst>
              <a:ext uri="{FF2B5EF4-FFF2-40B4-BE49-F238E27FC236}">
                <a16:creationId xmlns:a16="http://schemas.microsoft.com/office/drawing/2014/main" id="{AFCB27F4-1FD8-96E4-1D0D-FF325D39BC1D}"/>
              </a:ext>
            </a:extLst>
          </p:cNvPr>
          <p:cNvCxnSpPr>
            <a:cxnSpLocks/>
            <a:stCxn id="10" idx="1"/>
            <a:endCxn id="71" idx="2"/>
          </p:cNvCxnSpPr>
          <p:nvPr/>
        </p:nvCxnSpPr>
        <p:spPr>
          <a:xfrm rot="16200000" flipH="1" flipV="1">
            <a:off x="343034" y="2534008"/>
            <a:ext cx="4197294" cy="1905000"/>
          </a:xfrm>
          <a:prstGeom prst="curvedConnector4">
            <a:avLst>
              <a:gd name="adj1" fmla="val -8637"/>
              <a:gd name="adj2" fmla="val 175429"/>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F873FA4-D105-7738-2794-9D5E135B9E01}"/>
              </a:ext>
            </a:extLst>
          </p:cNvPr>
          <p:cNvSpPr txBox="1"/>
          <p:nvPr/>
        </p:nvSpPr>
        <p:spPr>
          <a:xfrm>
            <a:off x="73940" y="963010"/>
            <a:ext cx="1354345" cy="369332"/>
          </a:xfrm>
          <a:prstGeom prst="rect">
            <a:avLst/>
          </a:prstGeom>
          <a:noFill/>
        </p:spPr>
        <p:txBody>
          <a:bodyPr wrap="none" rtlCol="0">
            <a:spAutoFit/>
          </a:bodyPr>
          <a:lstStyle/>
          <a:p>
            <a:r>
              <a:rPr lang="en-US" dirty="0"/>
              <a:t>[a-</a:t>
            </a:r>
            <a:r>
              <a:rPr lang="en-US" dirty="0" err="1"/>
              <a:t>fA</a:t>
            </a:r>
            <a:r>
              <a:rPr lang="en-US" dirty="0"/>
              <a:t>-F], [</a:t>
            </a:r>
            <a:r>
              <a:rPr lang="en-US" dirty="0" err="1"/>
              <a:t>xX</a:t>
            </a:r>
            <a:r>
              <a:rPr lang="en-US" dirty="0"/>
              <a:t>]</a:t>
            </a:r>
          </a:p>
        </p:txBody>
      </p:sp>
      <p:cxnSp>
        <p:nvCxnSpPr>
          <p:cNvPr id="109" name="Curved Connector 108">
            <a:extLst>
              <a:ext uri="{FF2B5EF4-FFF2-40B4-BE49-F238E27FC236}">
                <a16:creationId xmlns:a16="http://schemas.microsoft.com/office/drawing/2014/main" id="{79AB06CB-D5D5-8D5D-6621-FD7C6E48C37A}"/>
              </a:ext>
            </a:extLst>
          </p:cNvPr>
          <p:cNvCxnSpPr>
            <a:cxnSpLocks/>
            <a:stCxn id="12" idx="2"/>
            <a:endCxn id="71" idx="6"/>
          </p:cNvCxnSpPr>
          <p:nvPr/>
        </p:nvCxnSpPr>
        <p:spPr>
          <a:xfrm rot="10800000" flipV="1">
            <a:off x="2403582" y="3082749"/>
            <a:ext cx="2778019" cy="2502405"/>
          </a:xfrm>
          <a:prstGeom prst="curvedConnector3">
            <a:avLst>
              <a:gd name="adj1" fmla="val -29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6510227F-6061-07CB-9BB0-3EA688EA33EF}"/>
              </a:ext>
            </a:extLst>
          </p:cNvPr>
          <p:cNvSpPr txBox="1"/>
          <p:nvPr/>
        </p:nvSpPr>
        <p:spPr>
          <a:xfrm>
            <a:off x="2476904" y="5432226"/>
            <a:ext cx="1734257" cy="369332"/>
          </a:xfrm>
          <a:prstGeom prst="rect">
            <a:avLst/>
          </a:prstGeom>
          <a:noFill/>
        </p:spPr>
        <p:txBody>
          <a:bodyPr wrap="none" rtlCol="0">
            <a:spAutoFit/>
          </a:bodyPr>
          <a:lstStyle/>
          <a:p>
            <a:r>
              <a:rPr lang="en-US" dirty="0"/>
              <a:t>[89],[</a:t>
            </a:r>
            <a:r>
              <a:rPr lang="en-US" dirty="0" err="1"/>
              <a:t>xX</a:t>
            </a:r>
            <a:r>
              <a:rPr lang="en-US" dirty="0"/>
              <a:t>],[a-</a:t>
            </a:r>
            <a:r>
              <a:rPr lang="en-US" dirty="0" err="1"/>
              <a:t>fA</a:t>
            </a:r>
            <a:r>
              <a:rPr lang="en-US" dirty="0"/>
              <a:t>-F]</a:t>
            </a:r>
          </a:p>
        </p:txBody>
      </p:sp>
    </p:spTree>
    <p:extLst>
      <p:ext uri="{BB962C8B-B14F-4D97-AF65-F5344CB8AC3E}">
        <p14:creationId xmlns:p14="http://schemas.microsoft.com/office/powerpoint/2010/main" val="179353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D081-345A-A605-CAD3-652FC5AF17F9}"/>
              </a:ext>
            </a:extLst>
          </p:cNvPr>
          <p:cNvSpPr>
            <a:spLocks noGrp="1"/>
          </p:cNvSpPr>
          <p:nvPr>
            <p:ph type="title"/>
          </p:nvPr>
        </p:nvSpPr>
        <p:spPr/>
        <p:txBody>
          <a:bodyPr/>
          <a:lstStyle/>
          <a:p>
            <a:r>
              <a:rPr lang="en-US" dirty="0"/>
              <a:t>6 Grammar</a:t>
            </a:r>
          </a:p>
        </p:txBody>
      </p:sp>
      <p:sp>
        <p:nvSpPr>
          <p:cNvPr id="3" name="Content Placeholder 2">
            <a:extLst>
              <a:ext uri="{FF2B5EF4-FFF2-40B4-BE49-F238E27FC236}">
                <a16:creationId xmlns:a16="http://schemas.microsoft.com/office/drawing/2014/main" id="{A291CE30-5EC0-7234-2CEA-ABC8E2469054}"/>
              </a:ext>
            </a:extLst>
          </p:cNvPr>
          <p:cNvSpPr>
            <a:spLocks noGrp="1"/>
          </p:cNvSpPr>
          <p:nvPr>
            <p:ph idx="1"/>
          </p:nvPr>
        </p:nvSpPr>
        <p:spPr/>
        <p:txBody>
          <a:bodyPr/>
          <a:lstStyle/>
          <a:p>
            <a:r>
              <a:rPr lang="en-US" dirty="0"/>
              <a:t>&lt;A&gt; </a:t>
            </a:r>
            <a:r>
              <a:rPr lang="en-US" dirty="0">
                <a:sym typeface="Wingdings" pitchFamily="2" charset="2"/>
              </a:rPr>
              <a:t> number | 0&lt;B&gt; | [1-9]&lt;C&gt;</a:t>
            </a:r>
          </a:p>
          <a:p>
            <a:r>
              <a:rPr lang="en-US" dirty="0">
                <a:sym typeface="Wingdings" pitchFamily="2" charset="2"/>
              </a:rPr>
              <a:t>&lt;B&gt;  [0-7] | x&lt;E&gt; | X&lt;E&gt; | [0-7]&lt;D&gt;</a:t>
            </a:r>
          </a:p>
          <a:p>
            <a:r>
              <a:rPr lang="en-US" dirty="0">
                <a:sym typeface="Wingdings" pitchFamily="2" charset="2"/>
              </a:rPr>
              <a:t>&lt;C&gt;  suffix | number | number&lt;C&gt;</a:t>
            </a:r>
          </a:p>
          <a:p>
            <a:r>
              <a:rPr lang="en-US" dirty="0">
                <a:sym typeface="Wingdings" pitchFamily="2" charset="2"/>
              </a:rPr>
              <a:t>&lt;D&gt;  suffix |[0-7]| [0-7]&lt;D&gt; </a:t>
            </a:r>
          </a:p>
          <a:p>
            <a:r>
              <a:rPr lang="en-US" dirty="0">
                <a:sym typeface="Wingdings" pitchFamily="2" charset="2"/>
              </a:rPr>
              <a:t>&lt;E&gt;  [0-9a-fA-F] | [0-9a-fA-F]&lt;F&gt;</a:t>
            </a:r>
          </a:p>
          <a:p>
            <a:r>
              <a:rPr lang="en-US" dirty="0">
                <a:sym typeface="Wingdings" pitchFamily="2" charset="2"/>
              </a:rPr>
              <a:t>&lt;F&gt;  suffix | [0-9a-fA-F] | [0-9a-fA-F]&lt;F&gt;</a:t>
            </a:r>
            <a:endParaRPr lang="en-US" dirty="0"/>
          </a:p>
        </p:txBody>
      </p:sp>
    </p:spTree>
    <p:extLst>
      <p:ext uri="{BB962C8B-B14F-4D97-AF65-F5344CB8AC3E}">
        <p14:creationId xmlns:p14="http://schemas.microsoft.com/office/powerpoint/2010/main" val="146049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8919-AF0E-0389-973B-D950B3EF8B2E}"/>
              </a:ext>
            </a:extLst>
          </p:cNvPr>
          <p:cNvSpPr>
            <a:spLocks noGrp="1"/>
          </p:cNvSpPr>
          <p:nvPr>
            <p:ph type="title"/>
          </p:nvPr>
        </p:nvSpPr>
        <p:spPr/>
        <p:txBody>
          <a:bodyPr/>
          <a:lstStyle/>
          <a:p>
            <a:r>
              <a:rPr lang="en-US" dirty="0"/>
              <a:t>7</a:t>
            </a:r>
          </a:p>
        </p:txBody>
      </p:sp>
      <p:sp>
        <p:nvSpPr>
          <p:cNvPr id="3" name="Content Placeholder 2">
            <a:extLst>
              <a:ext uri="{FF2B5EF4-FFF2-40B4-BE49-F238E27FC236}">
                <a16:creationId xmlns:a16="http://schemas.microsoft.com/office/drawing/2014/main" id="{06A9C5E6-9394-6997-992B-1A791BC3DE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6233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DE20-047D-5E76-9F87-F355C2A1440A}"/>
              </a:ext>
            </a:extLst>
          </p:cNvPr>
          <p:cNvSpPr>
            <a:spLocks noGrp="1"/>
          </p:cNvSpPr>
          <p:nvPr>
            <p:ph type="title"/>
          </p:nvPr>
        </p:nvSpPr>
        <p:spPr/>
        <p:txBody>
          <a:bodyPr/>
          <a:lstStyle/>
          <a:p>
            <a:r>
              <a:rPr lang="en-US" dirty="0"/>
              <a:t>11 (Regex)</a:t>
            </a:r>
          </a:p>
        </p:txBody>
      </p:sp>
      <p:sp>
        <p:nvSpPr>
          <p:cNvPr id="3" name="Content Placeholder 2">
            <a:extLst>
              <a:ext uri="{FF2B5EF4-FFF2-40B4-BE49-F238E27FC236}">
                <a16:creationId xmlns:a16="http://schemas.microsoft.com/office/drawing/2014/main" id="{769056C7-98DE-356C-24A1-7D37A7833096}"/>
              </a:ext>
            </a:extLst>
          </p:cNvPr>
          <p:cNvSpPr>
            <a:spLocks noGrp="1"/>
          </p:cNvSpPr>
          <p:nvPr>
            <p:ph idx="1"/>
          </p:nvPr>
        </p:nvSpPr>
        <p:spPr/>
        <p:txBody>
          <a:bodyPr/>
          <a:lstStyle/>
          <a:p>
            <a:r>
              <a:rPr lang="en-US" dirty="0"/>
              <a:t>Regular Expression:</a:t>
            </a:r>
          </a:p>
          <a:p>
            <a:pPr lvl="1"/>
            <a:r>
              <a:rPr lang="en-US" dirty="0"/>
              <a:t>(b*ab*ab*)(a*</a:t>
            </a:r>
            <a:r>
              <a:rPr lang="en-US" dirty="0" err="1"/>
              <a:t>ba</a:t>
            </a:r>
            <a:r>
              <a:rPr lang="en-US" dirty="0"/>
              <a:t>*</a:t>
            </a:r>
            <a:r>
              <a:rPr lang="en-US" dirty="0" err="1"/>
              <a:t>ba</a:t>
            </a:r>
            <a:r>
              <a:rPr lang="en-US" dirty="0"/>
              <a:t>*)*(a*</a:t>
            </a:r>
            <a:r>
              <a:rPr lang="en-US" dirty="0" err="1"/>
              <a:t>ba</a:t>
            </a:r>
            <a:r>
              <a:rPr lang="en-US" dirty="0"/>
              <a:t>*)((</a:t>
            </a:r>
            <a:r>
              <a:rPr lang="en-US" dirty="0" err="1"/>
              <a:t>abaaba</a:t>
            </a:r>
            <a:r>
              <a:rPr lang="en-US" dirty="0"/>
              <a:t>)*b)(</a:t>
            </a:r>
            <a:r>
              <a:rPr lang="en-US" dirty="0" err="1"/>
              <a:t>c|d</a:t>
            </a:r>
            <a:r>
              <a:rPr lang="en-US" dirty="0"/>
              <a:t>)*|(</a:t>
            </a:r>
            <a:r>
              <a:rPr lang="en-US" dirty="0" err="1"/>
              <a:t>cbadcbad</a:t>
            </a:r>
            <a:r>
              <a:rPr lang="en-US" dirty="0"/>
              <a:t>)*</a:t>
            </a:r>
          </a:p>
        </p:txBody>
      </p:sp>
    </p:spTree>
    <p:extLst>
      <p:ext uri="{BB962C8B-B14F-4D97-AF65-F5344CB8AC3E}">
        <p14:creationId xmlns:p14="http://schemas.microsoft.com/office/powerpoint/2010/main" val="393827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63F7-97AE-B674-5506-F860512A91CC}"/>
              </a:ext>
            </a:extLst>
          </p:cNvPr>
          <p:cNvSpPr>
            <a:spLocks noGrp="1"/>
          </p:cNvSpPr>
          <p:nvPr>
            <p:ph type="title"/>
          </p:nvPr>
        </p:nvSpPr>
        <p:spPr>
          <a:xfrm>
            <a:off x="-114161" y="-98086"/>
            <a:ext cx="2647880" cy="830596"/>
          </a:xfrm>
        </p:spPr>
        <p:txBody>
          <a:bodyPr/>
          <a:lstStyle/>
          <a:p>
            <a:r>
              <a:rPr lang="en-US" dirty="0"/>
              <a:t>11 (DFA)</a:t>
            </a:r>
          </a:p>
        </p:txBody>
      </p:sp>
      <p:sp>
        <p:nvSpPr>
          <p:cNvPr id="4" name="Oval 3">
            <a:extLst>
              <a:ext uri="{FF2B5EF4-FFF2-40B4-BE49-F238E27FC236}">
                <a16:creationId xmlns:a16="http://schemas.microsoft.com/office/drawing/2014/main" id="{74A62604-EFDF-6D7B-7EAA-B234FEDF2839}"/>
              </a:ext>
            </a:extLst>
          </p:cNvPr>
          <p:cNvSpPr/>
          <p:nvPr/>
        </p:nvSpPr>
        <p:spPr>
          <a:xfrm>
            <a:off x="1341664" y="3664406"/>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part1</a:t>
            </a:r>
          </a:p>
        </p:txBody>
      </p:sp>
      <p:cxnSp>
        <p:nvCxnSpPr>
          <p:cNvPr id="5" name="Straight Arrow Connector 4">
            <a:extLst>
              <a:ext uri="{FF2B5EF4-FFF2-40B4-BE49-F238E27FC236}">
                <a16:creationId xmlns:a16="http://schemas.microsoft.com/office/drawing/2014/main" id="{EA4BED25-F825-A903-9804-0A22BBB609E9}"/>
              </a:ext>
            </a:extLst>
          </p:cNvPr>
          <p:cNvCxnSpPr>
            <a:cxnSpLocks/>
          </p:cNvCxnSpPr>
          <p:nvPr/>
        </p:nvCxnSpPr>
        <p:spPr>
          <a:xfrm>
            <a:off x="141514" y="5321008"/>
            <a:ext cx="408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C260A96-A32B-BADB-2A40-695E23983ADD}"/>
              </a:ext>
            </a:extLst>
          </p:cNvPr>
          <p:cNvSpPr/>
          <p:nvPr/>
        </p:nvSpPr>
        <p:spPr>
          <a:xfrm>
            <a:off x="2530928" y="3013191"/>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oaeb</a:t>
            </a:r>
            <a:endParaRPr lang="en-US" dirty="0"/>
          </a:p>
        </p:txBody>
      </p:sp>
      <p:sp>
        <p:nvSpPr>
          <p:cNvPr id="12" name="Oval 11">
            <a:extLst>
              <a:ext uri="{FF2B5EF4-FFF2-40B4-BE49-F238E27FC236}">
                <a16:creationId xmlns:a16="http://schemas.microsoft.com/office/drawing/2014/main" id="{E8BACB91-7B34-583D-648C-B8C0E836BA70}"/>
              </a:ext>
            </a:extLst>
          </p:cNvPr>
          <p:cNvSpPr/>
          <p:nvPr/>
        </p:nvSpPr>
        <p:spPr>
          <a:xfrm>
            <a:off x="3720192" y="3682663"/>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oaob</a:t>
            </a:r>
            <a:endParaRPr lang="en-US" sz="1400" dirty="0"/>
          </a:p>
        </p:txBody>
      </p:sp>
      <p:sp>
        <p:nvSpPr>
          <p:cNvPr id="13" name="Oval 12">
            <a:extLst>
              <a:ext uri="{FF2B5EF4-FFF2-40B4-BE49-F238E27FC236}">
                <a16:creationId xmlns:a16="http://schemas.microsoft.com/office/drawing/2014/main" id="{02FF417F-9892-4B9E-5F1B-75F47346811B}"/>
              </a:ext>
            </a:extLst>
          </p:cNvPr>
          <p:cNvSpPr/>
          <p:nvPr/>
        </p:nvSpPr>
        <p:spPr>
          <a:xfrm>
            <a:off x="2530928" y="4333878"/>
            <a:ext cx="669472" cy="6694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eaob</a:t>
            </a:r>
            <a:endParaRPr lang="en-US" sz="1400" dirty="0"/>
          </a:p>
        </p:txBody>
      </p:sp>
      <p:sp>
        <p:nvSpPr>
          <p:cNvPr id="14" name="Oval 13">
            <a:extLst>
              <a:ext uri="{FF2B5EF4-FFF2-40B4-BE49-F238E27FC236}">
                <a16:creationId xmlns:a16="http://schemas.microsoft.com/office/drawing/2014/main" id="{C6702639-9D9D-E304-A4CA-51FF443F00EF}"/>
              </a:ext>
            </a:extLst>
          </p:cNvPr>
          <p:cNvSpPr/>
          <p:nvPr/>
        </p:nvSpPr>
        <p:spPr>
          <a:xfrm>
            <a:off x="549728" y="5003350"/>
            <a:ext cx="669472" cy="6694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6" name="Oval 15">
            <a:extLst>
              <a:ext uri="{FF2B5EF4-FFF2-40B4-BE49-F238E27FC236}">
                <a16:creationId xmlns:a16="http://schemas.microsoft.com/office/drawing/2014/main" id="{98B93CB1-C311-71A8-CBF0-10A2BE12AFA1}"/>
              </a:ext>
            </a:extLst>
          </p:cNvPr>
          <p:cNvSpPr/>
          <p:nvPr/>
        </p:nvSpPr>
        <p:spPr>
          <a:xfrm>
            <a:off x="5078185" y="4166510"/>
            <a:ext cx="669472" cy="6694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t>
            </a:r>
          </a:p>
        </p:txBody>
      </p:sp>
      <p:sp>
        <p:nvSpPr>
          <p:cNvPr id="17" name="Oval 16">
            <a:extLst>
              <a:ext uri="{FF2B5EF4-FFF2-40B4-BE49-F238E27FC236}">
                <a16:creationId xmlns:a16="http://schemas.microsoft.com/office/drawing/2014/main" id="{079895E1-2D1A-FB16-087A-D32FD57DBAFA}"/>
              </a:ext>
            </a:extLst>
          </p:cNvPr>
          <p:cNvSpPr/>
          <p:nvPr/>
        </p:nvSpPr>
        <p:spPr>
          <a:xfrm>
            <a:off x="7625442" y="4835982"/>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8" name="Oval 17">
            <a:extLst>
              <a:ext uri="{FF2B5EF4-FFF2-40B4-BE49-F238E27FC236}">
                <a16:creationId xmlns:a16="http://schemas.microsoft.com/office/drawing/2014/main" id="{742720A2-8BB6-9DCA-C7FE-F0826DFA12CD}"/>
              </a:ext>
            </a:extLst>
          </p:cNvPr>
          <p:cNvSpPr/>
          <p:nvPr/>
        </p:nvSpPr>
        <p:spPr>
          <a:xfrm>
            <a:off x="7625442" y="3831774"/>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9" name="Oval 18">
            <a:extLst>
              <a:ext uri="{FF2B5EF4-FFF2-40B4-BE49-F238E27FC236}">
                <a16:creationId xmlns:a16="http://schemas.microsoft.com/office/drawing/2014/main" id="{88A53CC2-2EB0-E9D0-1A08-B01DAF0CC2DF}"/>
              </a:ext>
            </a:extLst>
          </p:cNvPr>
          <p:cNvSpPr/>
          <p:nvPr/>
        </p:nvSpPr>
        <p:spPr>
          <a:xfrm>
            <a:off x="8266338" y="2911250"/>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Oval 19">
            <a:extLst>
              <a:ext uri="{FF2B5EF4-FFF2-40B4-BE49-F238E27FC236}">
                <a16:creationId xmlns:a16="http://schemas.microsoft.com/office/drawing/2014/main" id="{985F306A-ABDE-8655-195D-D849D06FC9A6}"/>
              </a:ext>
            </a:extLst>
          </p:cNvPr>
          <p:cNvSpPr/>
          <p:nvPr/>
        </p:nvSpPr>
        <p:spPr>
          <a:xfrm>
            <a:off x="9661072" y="2743882"/>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a:t>
            </a:r>
          </a:p>
        </p:txBody>
      </p:sp>
      <p:sp>
        <p:nvSpPr>
          <p:cNvPr id="21" name="Oval 20">
            <a:extLst>
              <a:ext uri="{FF2B5EF4-FFF2-40B4-BE49-F238E27FC236}">
                <a16:creationId xmlns:a16="http://schemas.microsoft.com/office/drawing/2014/main" id="{838E3A64-C94A-6818-DE72-D576201B5CD0}"/>
              </a:ext>
            </a:extLst>
          </p:cNvPr>
          <p:cNvSpPr/>
          <p:nvPr/>
        </p:nvSpPr>
        <p:spPr>
          <a:xfrm>
            <a:off x="10571390" y="3221381"/>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22" name="Oval 21">
            <a:extLst>
              <a:ext uri="{FF2B5EF4-FFF2-40B4-BE49-F238E27FC236}">
                <a16:creationId xmlns:a16="http://schemas.microsoft.com/office/drawing/2014/main" id="{0FEC769D-5850-5F2E-A452-D9A36449FC4A}"/>
              </a:ext>
            </a:extLst>
          </p:cNvPr>
          <p:cNvSpPr/>
          <p:nvPr/>
        </p:nvSpPr>
        <p:spPr>
          <a:xfrm>
            <a:off x="10236654" y="4062416"/>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3" name="Oval 22">
            <a:extLst>
              <a:ext uri="{FF2B5EF4-FFF2-40B4-BE49-F238E27FC236}">
                <a16:creationId xmlns:a16="http://schemas.microsoft.com/office/drawing/2014/main" id="{98469766-9E8A-12B6-1DE0-5C6C263B774D}"/>
              </a:ext>
            </a:extLst>
          </p:cNvPr>
          <p:cNvSpPr/>
          <p:nvPr/>
        </p:nvSpPr>
        <p:spPr>
          <a:xfrm>
            <a:off x="9661072" y="4795162"/>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4" name="Oval 23">
            <a:extLst>
              <a:ext uri="{FF2B5EF4-FFF2-40B4-BE49-F238E27FC236}">
                <a16:creationId xmlns:a16="http://schemas.microsoft.com/office/drawing/2014/main" id="{5D1EF22A-6B8C-2720-640F-F81F14FA103F}"/>
              </a:ext>
            </a:extLst>
          </p:cNvPr>
          <p:cNvSpPr/>
          <p:nvPr/>
        </p:nvSpPr>
        <p:spPr>
          <a:xfrm>
            <a:off x="8746671" y="5505454"/>
            <a:ext cx="669472" cy="6694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part2</a:t>
            </a:r>
          </a:p>
        </p:txBody>
      </p:sp>
      <p:cxnSp>
        <p:nvCxnSpPr>
          <p:cNvPr id="25" name="Curved Connector 24">
            <a:extLst>
              <a:ext uri="{FF2B5EF4-FFF2-40B4-BE49-F238E27FC236}">
                <a16:creationId xmlns:a16="http://schemas.microsoft.com/office/drawing/2014/main" id="{1DF6CCB9-068B-73DD-7122-D4981AC2E7FF}"/>
              </a:ext>
            </a:extLst>
          </p:cNvPr>
          <p:cNvCxnSpPr>
            <a:cxnSpLocks/>
            <a:stCxn id="14" idx="0"/>
            <a:endCxn id="11" idx="1"/>
          </p:cNvCxnSpPr>
          <p:nvPr/>
        </p:nvCxnSpPr>
        <p:spPr>
          <a:xfrm rot="5400000" flipH="1" flipV="1">
            <a:off x="810659" y="3185039"/>
            <a:ext cx="1892117" cy="1744506"/>
          </a:xfrm>
          <a:prstGeom prst="curvedConnector3">
            <a:avLst>
              <a:gd name="adj1" fmla="val 948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4D69FBC9-D122-7E9D-A46E-7D78E5AFA3F3}"/>
              </a:ext>
            </a:extLst>
          </p:cNvPr>
          <p:cNvCxnSpPr>
            <a:cxnSpLocks/>
            <a:stCxn id="14" idx="5"/>
            <a:endCxn id="13" idx="4"/>
          </p:cNvCxnSpPr>
          <p:nvPr/>
        </p:nvCxnSpPr>
        <p:spPr>
          <a:xfrm rot="5400000" flipH="1" flipV="1">
            <a:off x="1707696" y="4416812"/>
            <a:ext cx="571430" cy="1744506"/>
          </a:xfrm>
          <a:prstGeom prst="curvedConnector3">
            <a:avLst>
              <a:gd name="adj1" fmla="val -571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5D54DF84-5E19-8F89-7CD9-FA86BED06F72}"/>
              </a:ext>
            </a:extLst>
          </p:cNvPr>
          <p:cNvCxnSpPr>
            <a:cxnSpLocks/>
            <a:stCxn id="14" idx="4"/>
            <a:endCxn id="17" idx="4"/>
          </p:cNvCxnSpPr>
          <p:nvPr/>
        </p:nvCxnSpPr>
        <p:spPr>
          <a:xfrm rot="5400000" flipH="1" flipV="1">
            <a:off x="4338637" y="2051281"/>
            <a:ext cx="167368" cy="7075714"/>
          </a:xfrm>
          <a:prstGeom prst="curvedConnector3">
            <a:avLst>
              <a:gd name="adj1" fmla="val -4227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097CAC1A-5D8F-0D23-EB4A-8C7EF7771467}"/>
              </a:ext>
            </a:extLst>
          </p:cNvPr>
          <p:cNvCxnSpPr>
            <a:cxnSpLocks/>
            <a:stCxn id="13" idx="2"/>
            <a:endCxn id="4" idx="4"/>
          </p:cNvCxnSpPr>
          <p:nvPr/>
        </p:nvCxnSpPr>
        <p:spPr>
          <a:xfrm rot="10800000">
            <a:off x="1676400" y="4333878"/>
            <a:ext cx="854528" cy="33473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37882535-0107-239E-E441-834EF347EE0E}"/>
              </a:ext>
            </a:extLst>
          </p:cNvPr>
          <p:cNvCxnSpPr>
            <a:cxnSpLocks/>
            <a:stCxn id="4" idx="5"/>
            <a:endCxn id="13" idx="1"/>
          </p:cNvCxnSpPr>
          <p:nvPr/>
        </p:nvCxnSpPr>
        <p:spPr>
          <a:xfrm rot="16200000" flipH="1">
            <a:off x="2172990" y="3975940"/>
            <a:ext cx="196084" cy="715876"/>
          </a:xfrm>
          <a:prstGeom prst="curvedConnector5">
            <a:avLst>
              <a:gd name="adj1" fmla="val -33309"/>
              <a:gd name="adj2" fmla="val 50000"/>
              <a:gd name="adj3" fmla="val -16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FEA7954A-A98F-A87C-6C98-180AE6C908AA}"/>
              </a:ext>
            </a:extLst>
          </p:cNvPr>
          <p:cNvCxnSpPr>
            <a:cxnSpLocks/>
            <a:stCxn id="13" idx="7"/>
            <a:endCxn id="12" idx="2"/>
          </p:cNvCxnSpPr>
          <p:nvPr/>
        </p:nvCxnSpPr>
        <p:spPr>
          <a:xfrm rot="5400000" flipH="1" flipV="1">
            <a:off x="3204015" y="3915743"/>
            <a:ext cx="414521" cy="61783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FB631105-8683-887A-26E3-0156346EFB3A}"/>
              </a:ext>
            </a:extLst>
          </p:cNvPr>
          <p:cNvCxnSpPr>
            <a:cxnSpLocks/>
            <a:stCxn id="13" idx="5"/>
            <a:endCxn id="16" idx="4"/>
          </p:cNvCxnSpPr>
          <p:nvPr/>
        </p:nvCxnSpPr>
        <p:spPr>
          <a:xfrm rot="5400000" flipH="1" flipV="1">
            <a:off x="4222976" y="3715363"/>
            <a:ext cx="69326" cy="2310563"/>
          </a:xfrm>
          <a:prstGeom prst="curvedConnector3">
            <a:avLst>
              <a:gd name="adj1" fmla="val -4711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AD285025-8FCB-80A6-1AB0-1E9AE975A37A}"/>
              </a:ext>
            </a:extLst>
          </p:cNvPr>
          <p:cNvCxnSpPr>
            <a:cxnSpLocks/>
            <a:stCxn id="12" idx="4"/>
            <a:endCxn id="13" idx="6"/>
          </p:cNvCxnSpPr>
          <p:nvPr/>
        </p:nvCxnSpPr>
        <p:spPr>
          <a:xfrm rot="5400000">
            <a:off x="3469425" y="4083110"/>
            <a:ext cx="316479" cy="8545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466A87C4-09C1-4665-8830-5C5DAC51826D}"/>
              </a:ext>
            </a:extLst>
          </p:cNvPr>
          <p:cNvCxnSpPr>
            <a:cxnSpLocks/>
            <a:stCxn id="4" idx="0"/>
            <a:endCxn id="11" idx="2"/>
          </p:cNvCxnSpPr>
          <p:nvPr/>
        </p:nvCxnSpPr>
        <p:spPr>
          <a:xfrm rot="5400000" flipH="1" flipV="1">
            <a:off x="1945425" y="3078903"/>
            <a:ext cx="316479" cy="8545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47B0A2BC-ED1D-A709-45FB-645FE352C58C}"/>
              </a:ext>
            </a:extLst>
          </p:cNvPr>
          <p:cNvCxnSpPr>
            <a:cxnSpLocks/>
            <a:stCxn id="11" idx="3"/>
            <a:endCxn id="4" idx="6"/>
          </p:cNvCxnSpPr>
          <p:nvPr/>
        </p:nvCxnSpPr>
        <p:spPr>
          <a:xfrm rot="5400000">
            <a:off x="2112793" y="3482964"/>
            <a:ext cx="414521" cy="61783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a:extLst>
              <a:ext uri="{FF2B5EF4-FFF2-40B4-BE49-F238E27FC236}">
                <a16:creationId xmlns:a16="http://schemas.microsoft.com/office/drawing/2014/main" id="{F21F9C63-FC24-C0C6-DB58-87A8FFAC1DDC}"/>
              </a:ext>
            </a:extLst>
          </p:cNvPr>
          <p:cNvCxnSpPr>
            <a:cxnSpLocks/>
            <a:stCxn id="11" idx="6"/>
            <a:endCxn id="12" idx="0"/>
          </p:cNvCxnSpPr>
          <p:nvPr/>
        </p:nvCxnSpPr>
        <p:spPr>
          <a:xfrm>
            <a:off x="3200400" y="3347927"/>
            <a:ext cx="854528" cy="33473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C43C3130-2E99-84EC-3BD3-30AAB22D8321}"/>
              </a:ext>
            </a:extLst>
          </p:cNvPr>
          <p:cNvCxnSpPr>
            <a:cxnSpLocks/>
            <a:stCxn id="12" idx="1"/>
            <a:endCxn id="11" idx="5"/>
          </p:cNvCxnSpPr>
          <p:nvPr/>
        </p:nvCxnSpPr>
        <p:spPr>
          <a:xfrm rot="16200000" flipV="1">
            <a:off x="3362254" y="3324725"/>
            <a:ext cx="196084" cy="715876"/>
          </a:xfrm>
          <a:prstGeom prst="curvedConnector5">
            <a:avLst>
              <a:gd name="adj1" fmla="val -38860"/>
              <a:gd name="adj2" fmla="val 50000"/>
              <a:gd name="adj3" fmla="val -16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FF9EDF4D-BBFF-94E9-60F0-B48DCBB9BBA2}"/>
              </a:ext>
            </a:extLst>
          </p:cNvPr>
          <p:cNvCxnSpPr>
            <a:cxnSpLocks/>
            <a:stCxn id="16" idx="1"/>
            <a:endCxn id="16" idx="7"/>
          </p:cNvCxnSpPr>
          <p:nvPr/>
        </p:nvCxnSpPr>
        <p:spPr>
          <a:xfrm rot="5400000" flipH="1" flipV="1">
            <a:off x="5412921" y="4027858"/>
            <a:ext cx="12700" cy="473388"/>
          </a:xfrm>
          <a:prstGeom prst="curvedConnector3">
            <a:avLst>
              <a:gd name="adj1" fmla="val 25719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234CA10D-2EED-0545-A2A4-915AD0C0BD7A}"/>
              </a:ext>
            </a:extLst>
          </p:cNvPr>
          <p:cNvCxnSpPr>
            <a:cxnSpLocks/>
            <a:stCxn id="17" idx="1"/>
            <a:endCxn id="18" idx="2"/>
          </p:cNvCxnSpPr>
          <p:nvPr/>
        </p:nvCxnSpPr>
        <p:spPr>
          <a:xfrm rot="16200000" flipV="1">
            <a:off x="7290706" y="4501246"/>
            <a:ext cx="767514" cy="98042"/>
          </a:xfrm>
          <a:prstGeom prst="curvedConnector4">
            <a:avLst>
              <a:gd name="adj1" fmla="val 21807"/>
              <a:gd name="adj2" fmla="val 3331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08C8B32C-E829-0540-7AF5-B72BC0D085F2}"/>
              </a:ext>
            </a:extLst>
          </p:cNvPr>
          <p:cNvCxnSpPr>
            <a:cxnSpLocks/>
            <a:stCxn id="18" idx="1"/>
            <a:endCxn id="19" idx="2"/>
          </p:cNvCxnSpPr>
          <p:nvPr/>
        </p:nvCxnSpPr>
        <p:spPr>
          <a:xfrm rot="5400000" flipH="1" flipV="1">
            <a:off x="7652996" y="3316474"/>
            <a:ext cx="683830" cy="5428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a:extLst>
              <a:ext uri="{FF2B5EF4-FFF2-40B4-BE49-F238E27FC236}">
                <a16:creationId xmlns:a16="http://schemas.microsoft.com/office/drawing/2014/main" id="{68BAA085-8355-BB92-B2E2-0288F04434BF}"/>
              </a:ext>
            </a:extLst>
          </p:cNvPr>
          <p:cNvCxnSpPr>
            <a:cxnSpLocks/>
            <a:stCxn id="19" idx="6"/>
            <a:endCxn id="20" idx="2"/>
          </p:cNvCxnSpPr>
          <p:nvPr/>
        </p:nvCxnSpPr>
        <p:spPr>
          <a:xfrm flipV="1">
            <a:off x="8935810" y="3078618"/>
            <a:ext cx="725262" cy="1673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a:extLst>
              <a:ext uri="{FF2B5EF4-FFF2-40B4-BE49-F238E27FC236}">
                <a16:creationId xmlns:a16="http://schemas.microsoft.com/office/drawing/2014/main" id="{F053C81B-6CD8-4C38-2689-D53B2E06434C}"/>
              </a:ext>
            </a:extLst>
          </p:cNvPr>
          <p:cNvCxnSpPr>
            <a:cxnSpLocks/>
            <a:endCxn id="21" idx="0"/>
          </p:cNvCxnSpPr>
          <p:nvPr/>
        </p:nvCxnSpPr>
        <p:spPr>
          <a:xfrm>
            <a:off x="10359681" y="3111233"/>
            <a:ext cx="546445" cy="1101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D2B1FB58-B604-AD0B-4EC8-D75471F52E48}"/>
              </a:ext>
            </a:extLst>
          </p:cNvPr>
          <p:cNvCxnSpPr>
            <a:cxnSpLocks/>
            <a:stCxn id="21" idx="5"/>
            <a:endCxn id="22" idx="6"/>
          </p:cNvCxnSpPr>
          <p:nvPr/>
        </p:nvCxnSpPr>
        <p:spPr>
          <a:xfrm rot="5400000">
            <a:off x="10722303" y="3976634"/>
            <a:ext cx="604341" cy="2366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85">
            <a:extLst>
              <a:ext uri="{FF2B5EF4-FFF2-40B4-BE49-F238E27FC236}">
                <a16:creationId xmlns:a16="http://schemas.microsoft.com/office/drawing/2014/main" id="{6FF2C51E-720C-7C7C-C0A9-1715C1860776}"/>
              </a:ext>
            </a:extLst>
          </p:cNvPr>
          <p:cNvCxnSpPr>
            <a:cxnSpLocks/>
            <a:stCxn id="22" idx="5"/>
            <a:endCxn id="23" idx="6"/>
          </p:cNvCxnSpPr>
          <p:nvPr/>
        </p:nvCxnSpPr>
        <p:spPr>
          <a:xfrm rot="5400000">
            <a:off x="10321288" y="4643102"/>
            <a:ext cx="496052" cy="4775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a:extLst>
              <a:ext uri="{FF2B5EF4-FFF2-40B4-BE49-F238E27FC236}">
                <a16:creationId xmlns:a16="http://schemas.microsoft.com/office/drawing/2014/main" id="{48D76CD2-B94C-C6E1-FBC8-14466AB3D432}"/>
              </a:ext>
            </a:extLst>
          </p:cNvPr>
          <p:cNvCxnSpPr>
            <a:cxnSpLocks/>
            <a:stCxn id="23" idx="4"/>
            <a:endCxn id="24" idx="6"/>
          </p:cNvCxnSpPr>
          <p:nvPr/>
        </p:nvCxnSpPr>
        <p:spPr>
          <a:xfrm rot="5400000">
            <a:off x="9518198" y="5362580"/>
            <a:ext cx="375556" cy="5796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7C2106AB-3733-B4BE-5E0E-AEA4E7A4942E}"/>
              </a:ext>
            </a:extLst>
          </p:cNvPr>
          <p:cNvSpPr txBox="1"/>
          <p:nvPr/>
        </p:nvSpPr>
        <p:spPr>
          <a:xfrm>
            <a:off x="1887393" y="3312385"/>
            <a:ext cx="271228" cy="307777"/>
          </a:xfrm>
          <a:prstGeom prst="rect">
            <a:avLst/>
          </a:prstGeom>
          <a:noFill/>
        </p:spPr>
        <p:txBody>
          <a:bodyPr wrap="none" rtlCol="0">
            <a:spAutoFit/>
          </a:bodyPr>
          <a:lstStyle/>
          <a:p>
            <a:r>
              <a:rPr lang="en-US" sz="1400" dirty="0"/>
              <a:t>a</a:t>
            </a:r>
          </a:p>
        </p:txBody>
      </p:sp>
      <p:sp>
        <p:nvSpPr>
          <p:cNvPr id="94" name="TextBox 93">
            <a:extLst>
              <a:ext uri="{FF2B5EF4-FFF2-40B4-BE49-F238E27FC236}">
                <a16:creationId xmlns:a16="http://schemas.microsoft.com/office/drawing/2014/main" id="{FF859D58-99F1-C683-657E-0764FA192F40}"/>
              </a:ext>
            </a:extLst>
          </p:cNvPr>
          <p:cNvSpPr txBox="1"/>
          <p:nvPr/>
        </p:nvSpPr>
        <p:spPr>
          <a:xfrm>
            <a:off x="2220733" y="3664406"/>
            <a:ext cx="271228" cy="307777"/>
          </a:xfrm>
          <a:prstGeom prst="rect">
            <a:avLst/>
          </a:prstGeom>
          <a:noFill/>
        </p:spPr>
        <p:txBody>
          <a:bodyPr wrap="none" rtlCol="0">
            <a:spAutoFit/>
          </a:bodyPr>
          <a:lstStyle/>
          <a:p>
            <a:r>
              <a:rPr lang="en-US" sz="1400" dirty="0"/>
              <a:t>a</a:t>
            </a:r>
          </a:p>
        </p:txBody>
      </p:sp>
      <p:sp>
        <p:nvSpPr>
          <p:cNvPr id="96" name="TextBox 95">
            <a:extLst>
              <a:ext uri="{FF2B5EF4-FFF2-40B4-BE49-F238E27FC236}">
                <a16:creationId xmlns:a16="http://schemas.microsoft.com/office/drawing/2014/main" id="{49874EA2-B967-3F7B-B21C-3BFF7616C7B7}"/>
              </a:ext>
            </a:extLst>
          </p:cNvPr>
          <p:cNvSpPr txBox="1"/>
          <p:nvPr/>
        </p:nvSpPr>
        <p:spPr>
          <a:xfrm>
            <a:off x="2275943" y="4052261"/>
            <a:ext cx="279244" cy="307777"/>
          </a:xfrm>
          <a:prstGeom prst="rect">
            <a:avLst/>
          </a:prstGeom>
          <a:noFill/>
        </p:spPr>
        <p:txBody>
          <a:bodyPr wrap="none" rtlCol="0">
            <a:spAutoFit/>
          </a:bodyPr>
          <a:lstStyle/>
          <a:p>
            <a:r>
              <a:rPr lang="en-US" sz="1400" dirty="0"/>
              <a:t>b</a:t>
            </a:r>
          </a:p>
        </p:txBody>
      </p:sp>
      <p:sp>
        <p:nvSpPr>
          <p:cNvPr id="97" name="TextBox 96">
            <a:extLst>
              <a:ext uri="{FF2B5EF4-FFF2-40B4-BE49-F238E27FC236}">
                <a16:creationId xmlns:a16="http://schemas.microsoft.com/office/drawing/2014/main" id="{9F255F1A-20A6-5D52-EB15-DFE0B75B8D99}"/>
              </a:ext>
            </a:extLst>
          </p:cNvPr>
          <p:cNvSpPr txBox="1"/>
          <p:nvPr/>
        </p:nvSpPr>
        <p:spPr>
          <a:xfrm>
            <a:off x="1981128" y="4551332"/>
            <a:ext cx="279244" cy="307777"/>
          </a:xfrm>
          <a:prstGeom prst="rect">
            <a:avLst/>
          </a:prstGeom>
          <a:noFill/>
        </p:spPr>
        <p:txBody>
          <a:bodyPr wrap="none" rtlCol="0">
            <a:spAutoFit/>
          </a:bodyPr>
          <a:lstStyle/>
          <a:p>
            <a:r>
              <a:rPr lang="en-US" sz="1400" dirty="0"/>
              <a:t>b</a:t>
            </a:r>
          </a:p>
        </p:txBody>
      </p:sp>
      <p:sp>
        <p:nvSpPr>
          <p:cNvPr id="98" name="TextBox 97">
            <a:extLst>
              <a:ext uri="{FF2B5EF4-FFF2-40B4-BE49-F238E27FC236}">
                <a16:creationId xmlns:a16="http://schemas.microsoft.com/office/drawing/2014/main" id="{FA1D7C7F-48B6-EB87-694A-1EE9CB884451}"/>
              </a:ext>
            </a:extLst>
          </p:cNvPr>
          <p:cNvSpPr txBox="1"/>
          <p:nvPr/>
        </p:nvSpPr>
        <p:spPr>
          <a:xfrm>
            <a:off x="3668812" y="4439562"/>
            <a:ext cx="271228" cy="307777"/>
          </a:xfrm>
          <a:prstGeom prst="rect">
            <a:avLst/>
          </a:prstGeom>
          <a:noFill/>
        </p:spPr>
        <p:txBody>
          <a:bodyPr wrap="none" rtlCol="0">
            <a:spAutoFit/>
          </a:bodyPr>
          <a:lstStyle/>
          <a:p>
            <a:r>
              <a:rPr lang="en-US" sz="1400" dirty="0"/>
              <a:t>a</a:t>
            </a:r>
          </a:p>
        </p:txBody>
      </p:sp>
      <p:sp>
        <p:nvSpPr>
          <p:cNvPr id="99" name="TextBox 98">
            <a:extLst>
              <a:ext uri="{FF2B5EF4-FFF2-40B4-BE49-F238E27FC236}">
                <a16:creationId xmlns:a16="http://schemas.microsoft.com/office/drawing/2014/main" id="{0475040E-F455-58A7-194D-EFBABD50A212}"/>
              </a:ext>
            </a:extLst>
          </p:cNvPr>
          <p:cNvSpPr txBox="1"/>
          <p:nvPr/>
        </p:nvSpPr>
        <p:spPr>
          <a:xfrm>
            <a:off x="3309257" y="3976690"/>
            <a:ext cx="271228" cy="307777"/>
          </a:xfrm>
          <a:prstGeom prst="rect">
            <a:avLst/>
          </a:prstGeom>
          <a:noFill/>
        </p:spPr>
        <p:txBody>
          <a:bodyPr wrap="none" rtlCol="0">
            <a:spAutoFit/>
          </a:bodyPr>
          <a:lstStyle/>
          <a:p>
            <a:r>
              <a:rPr lang="en-US" sz="1400" dirty="0"/>
              <a:t>a</a:t>
            </a:r>
          </a:p>
        </p:txBody>
      </p:sp>
      <p:sp>
        <p:nvSpPr>
          <p:cNvPr id="100" name="TextBox 99">
            <a:extLst>
              <a:ext uri="{FF2B5EF4-FFF2-40B4-BE49-F238E27FC236}">
                <a16:creationId xmlns:a16="http://schemas.microsoft.com/office/drawing/2014/main" id="{CB086B84-1317-F4CA-842A-F8AF223D34AA}"/>
              </a:ext>
            </a:extLst>
          </p:cNvPr>
          <p:cNvSpPr txBox="1"/>
          <p:nvPr/>
        </p:nvSpPr>
        <p:spPr>
          <a:xfrm>
            <a:off x="3250489" y="3664406"/>
            <a:ext cx="279244" cy="307777"/>
          </a:xfrm>
          <a:prstGeom prst="rect">
            <a:avLst/>
          </a:prstGeom>
          <a:noFill/>
        </p:spPr>
        <p:txBody>
          <a:bodyPr wrap="none" rtlCol="0">
            <a:spAutoFit/>
          </a:bodyPr>
          <a:lstStyle/>
          <a:p>
            <a:r>
              <a:rPr lang="en-US" sz="1400" dirty="0"/>
              <a:t>b</a:t>
            </a:r>
          </a:p>
        </p:txBody>
      </p:sp>
      <p:sp>
        <p:nvSpPr>
          <p:cNvPr id="101" name="TextBox 100">
            <a:extLst>
              <a:ext uri="{FF2B5EF4-FFF2-40B4-BE49-F238E27FC236}">
                <a16:creationId xmlns:a16="http://schemas.microsoft.com/office/drawing/2014/main" id="{C894BAA9-1850-6E0C-CD11-8E7E91029B99}"/>
              </a:ext>
            </a:extLst>
          </p:cNvPr>
          <p:cNvSpPr txBox="1"/>
          <p:nvPr/>
        </p:nvSpPr>
        <p:spPr>
          <a:xfrm>
            <a:off x="3498591" y="3245925"/>
            <a:ext cx="279244" cy="307777"/>
          </a:xfrm>
          <a:prstGeom prst="rect">
            <a:avLst/>
          </a:prstGeom>
          <a:noFill/>
        </p:spPr>
        <p:txBody>
          <a:bodyPr wrap="none" rtlCol="0">
            <a:spAutoFit/>
          </a:bodyPr>
          <a:lstStyle/>
          <a:p>
            <a:r>
              <a:rPr lang="en-US" sz="1400" dirty="0"/>
              <a:t>b</a:t>
            </a:r>
          </a:p>
        </p:txBody>
      </p:sp>
      <p:sp>
        <p:nvSpPr>
          <p:cNvPr id="102" name="TextBox 101">
            <a:extLst>
              <a:ext uri="{FF2B5EF4-FFF2-40B4-BE49-F238E27FC236}">
                <a16:creationId xmlns:a16="http://schemas.microsoft.com/office/drawing/2014/main" id="{3B3D2AF4-B314-9AF3-A272-EAAE91EE39B3}"/>
              </a:ext>
            </a:extLst>
          </p:cNvPr>
          <p:cNvSpPr txBox="1"/>
          <p:nvPr/>
        </p:nvSpPr>
        <p:spPr>
          <a:xfrm>
            <a:off x="3981090" y="4881872"/>
            <a:ext cx="651140" cy="369332"/>
          </a:xfrm>
          <a:prstGeom prst="rect">
            <a:avLst/>
          </a:prstGeom>
          <a:noFill/>
        </p:spPr>
        <p:txBody>
          <a:bodyPr wrap="none" rtlCol="0">
            <a:spAutoFit/>
          </a:bodyPr>
          <a:lstStyle/>
          <a:p>
            <a:r>
              <a:rPr lang="en-US" dirty="0"/>
              <a:t>(</a:t>
            </a:r>
            <a:r>
              <a:rPr lang="en-US" dirty="0" err="1"/>
              <a:t>c|d</a:t>
            </a:r>
            <a:r>
              <a:rPr lang="en-US" dirty="0"/>
              <a:t>)</a:t>
            </a:r>
          </a:p>
        </p:txBody>
      </p:sp>
      <p:sp>
        <p:nvSpPr>
          <p:cNvPr id="103" name="TextBox 102">
            <a:extLst>
              <a:ext uri="{FF2B5EF4-FFF2-40B4-BE49-F238E27FC236}">
                <a16:creationId xmlns:a16="http://schemas.microsoft.com/office/drawing/2014/main" id="{5C1F22E7-3A02-98DF-CCE4-B1B7E506A3B9}"/>
              </a:ext>
            </a:extLst>
          </p:cNvPr>
          <p:cNvSpPr txBox="1"/>
          <p:nvPr/>
        </p:nvSpPr>
        <p:spPr>
          <a:xfrm>
            <a:off x="2573290" y="5530489"/>
            <a:ext cx="306494" cy="369332"/>
          </a:xfrm>
          <a:prstGeom prst="rect">
            <a:avLst/>
          </a:prstGeom>
          <a:noFill/>
        </p:spPr>
        <p:txBody>
          <a:bodyPr wrap="none" rtlCol="0">
            <a:spAutoFit/>
          </a:bodyPr>
          <a:lstStyle/>
          <a:p>
            <a:r>
              <a:rPr lang="en-US" dirty="0"/>
              <a:t>b</a:t>
            </a:r>
          </a:p>
        </p:txBody>
      </p:sp>
      <p:sp>
        <p:nvSpPr>
          <p:cNvPr id="104" name="TextBox 103">
            <a:extLst>
              <a:ext uri="{FF2B5EF4-FFF2-40B4-BE49-F238E27FC236}">
                <a16:creationId xmlns:a16="http://schemas.microsoft.com/office/drawing/2014/main" id="{E961C1EB-2513-EC0A-DEFC-1917C6519CAC}"/>
              </a:ext>
            </a:extLst>
          </p:cNvPr>
          <p:cNvSpPr txBox="1"/>
          <p:nvPr/>
        </p:nvSpPr>
        <p:spPr>
          <a:xfrm>
            <a:off x="4306660" y="6021744"/>
            <a:ext cx="282450" cy="369332"/>
          </a:xfrm>
          <a:prstGeom prst="rect">
            <a:avLst/>
          </a:prstGeom>
          <a:noFill/>
        </p:spPr>
        <p:txBody>
          <a:bodyPr wrap="none" rtlCol="0">
            <a:spAutoFit/>
          </a:bodyPr>
          <a:lstStyle/>
          <a:p>
            <a:r>
              <a:rPr lang="en-US" dirty="0"/>
              <a:t>c</a:t>
            </a:r>
          </a:p>
        </p:txBody>
      </p:sp>
      <p:sp>
        <p:nvSpPr>
          <p:cNvPr id="105" name="TextBox 104">
            <a:extLst>
              <a:ext uri="{FF2B5EF4-FFF2-40B4-BE49-F238E27FC236}">
                <a16:creationId xmlns:a16="http://schemas.microsoft.com/office/drawing/2014/main" id="{1E52F364-3E8E-D2B5-A69A-96B58338EC15}"/>
              </a:ext>
            </a:extLst>
          </p:cNvPr>
          <p:cNvSpPr txBox="1"/>
          <p:nvPr/>
        </p:nvSpPr>
        <p:spPr>
          <a:xfrm>
            <a:off x="729343" y="4205290"/>
            <a:ext cx="295274" cy="369332"/>
          </a:xfrm>
          <a:prstGeom prst="rect">
            <a:avLst/>
          </a:prstGeom>
          <a:noFill/>
        </p:spPr>
        <p:txBody>
          <a:bodyPr wrap="none" rtlCol="0">
            <a:spAutoFit/>
          </a:bodyPr>
          <a:lstStyle/>
          <a:p>
            <a:r>
              <a:rPr lang="en-US" dirty="0"/>
              <a:t>a</a:t>
            </a:r>
          </a:p>
        </p:txBody>
      </p:sp>
      <p:sp>
        <p:nvSpPr>
          <p:cNvPr id="106" name="TextBox 105">
            <a:extLst>
              <a:ext uri="{FF2B5EF4-FFF2-40B4-BE49-F238E27FC236}">
                <a16:creationId xmlns:a16="http://schemas.microsoft.com/office/drawing/2014/main" id="{DCE7CC24-4FA6-D22F-6D04-BCDD9B7B9D4B}"/>
              </a:ext>
            </a:extLst>
          </p:cNvPr>
          <p:cNvSpPr txBox="1"/>
          <p:nvPr/>
        </p:nvSpPr>
        <p:spPr>
          <a:xfrm>
            <a:off x="5081948" y="3587901"/>
            <a:ext cx="651140" cy="369332"/>
          </a:xfrm>
          <a:prstGeom prst="rect">
            <a:avLst/>
          </a:prstGeom>
          <a:noFill/>
        </p:spPr>
        <p:txBody>
          <a:bodyPr wrap="none" rtlCol="0">
            <a:spAutoFit/>
          </a:bodyPr>
          <a:lstStyle/>
          <a:p>
            <a:r>
              <a:rPr lang="en-US" dirty="0"/>
              <a:t>(</a:t>
            </a:r>
            <a:r>
              <a:rPr lang="en-US" dirty="0" err="1"/>
              <a:t>c|d</a:t>
            </a:r>
            <a:r>
              <a:rPr lang="en-US" dirty="0"/>
              <a:t>)</a:t>
            </a:r>
          </a:p>
        </p:txBody>
      </p:sp>
      <p:sp>
        <p:nvSpPr>
          <p:cNvPr id="107" name="TextBox 106">
            <a:extLst>
              <a:ext uri="{FF2B5EF4-FFF2-40B4-BE49-F238E27FC236}">
                <a16:creationId xmlns:a16="http://schemas.microsoft.com/office/drawing/2014/main" id="{E43FCE01-B845-1F8B-9FFE-F26282978585}"/>
              </a:ext>
            </a:extLst>
          </p:cNvPr>
          <p:cNvSpPr txBox="1"/>
          <p:nvPr/>
        </p:nvSpPr>
        <p:spPr>
          <a:xfrm>
            <a:off x="7239000" y="4379461"/>
            <a:ext cx="306494" cy="369332"/>
          </a:xfrm>
          <a:prstGeom prst="rect">
            <a:avLst/>
          </a:prstGeom>
          <a:noFill/>
        </p:spPr>
        <p:txBody>
          <a:bodyPr wrap="none" rtlCol="0">
            <a:spAutoFit/>
          </a:bodyPr>
          <a:lstStyle/>
          <a:p>
            <a:r>
              <a:rPr lang="en-US" dirty="0"/>
              <a:t>b</a:t>
            </a:r>
          </a:p>
        </p:txBody>
      </p:sp>
      <p:sp>
        <p:nvSpPr>
          <p:cNvPr id="108" name="TextBox 107">
            <a:extLst>
              <a:ext uri="{FF2B5EF4-FFF2-40B4-BE49-F238E27FC236}">
                <a16:creationId xmlns:a16="http://schemas.microsoft.com/office/drawing/2014/main" id="{2629CCDF-B4BD-0D95-69ED-6BFA3BA11AFD}"/>
              </a:ext>
            </a:extLst>
          </p:cNvPr>
          <p:cNvSpPr txBox="1"/>
          <p:nvPr/>
        </p:nvSpPr>
        <p:spPr>
          <a:xfrm>
            <a:off x="7477805" y="3389644"/>
            <a:ext cx="295274" cy="369332"/>
          </a:xfrm>
          <a:prstGeom prst="rect">
            <a:avLst/>
          </a:prstGeom>
          <a:noFill/>
        </p:spPr>
        <p:txBody>
          <a:bodyPr wrap="none" rtlCol="0">
            <a:spAutoFit/>
          </a:bodyPr>
          <a:lstStyle/>
          <a:p>
            <a:r>
              <a:rPr lang="en-US" dirty="0"/>
              <a:t>a</a:t>
            </a:r>
          </a:p>
        </p:txBody>
      </p:sp>
      <p:sp>
        <p:nvSpPr>
          <p:cNvPr id="109" name="TextBox 108">
            <a:extLst>
              <a:ext uri="{FF2B5EF4-FFF2-40B4-BE49-F238E27FC236}">
                <a16:creationId xmlns:a16="http://schemas.microsoft.com/office/drawing/2014/main" id="{8596DE56-FF34-C673-F3EC-102DE73D5686}"/>
              </a:ext>
            </a:extLst>
          </p:cNvPr>
          <p:cNvSpPr txBox="1"/>
          <p:nvPr/>
        </p:nvSpPr>
        <p:spPr>
          <a:xfrm>
            <a:off x="8993641" y="2864008"/>
            <a:ext cx="306494" cy="369332"/>
          </a:xfrm>
          <a:prstGeom prst="rect">
            <a:avLst/>
          </a:prstGeom>
          <a:noFill/>
        </p:spPr>
        <p:txBody>
          <a:bodyPr wrap="none" rtlCol="0">
            <a:spAutoFit/>
          </a:bodyPr>
          <a:lstStyle/>
          <a:p>
            <a:r>
              <a:rPr lang="en-US" dirty="0"/>
              <a:t>d</a:t>
            </a:r>
          </a:p>
        </p:txBody>
      </p:sp>
      <p:sp>
        <p:nvSpPr>
          <p:cNvPr id="110" name="TextBox 109">
            <a:extLst>
              <a:ext uri="{FF2B5EF4-FFF2-40B4-BE49-F238E27FC236}">
                <a16:creationId xmlns:a16="http://schemas.microsoft.com/office/drawing/2014/main" id="{AC3D02A9-A01F-56D9-C039-F4E17D579475}"/>
              </a:ext>
            </a:extLst>
          </p:cNvPr>
          <p:cNvSpPr txBox="1"/>
          <p:nvPr/>
        </p:nvSpPr>
        <p:spPr>
          <a:xfrm>
            <a:off x="10605457" y="2776497"/>
            <a:ext cx="282450" cy="369332"/>
          </a:xfrm>
          <a:prstGeom prst="rect">
            <a:avLst/>
          </a:prstGeom>
          <a:noFill/>
        </p:spPr>
        <p:txBody>
          <a:bodyPr wrap="none" rtlCol="0">
            <a:spAutoFit/>
          </a:bodyPr>
          <a:lstStyle/>
          <a:p>
            <a:r>
              <a:rPr lang="en-US" dirty="0"/>
              <a:t>c</a:t>
            </a:r>
          </a:p>
        </p:txBody>
      </p:sp>
      <p:sp>
        <p:nvSpPr>
          <p:cNvPr id="111" name="TextBox 110">
            <a:extLst>
              <a:ext uri="{FF2B5EF4-FFF2-40B4-BE49-F238E27FC236}">
                <a16:creationId xmlns:a16="http://schemas.microsoft.com/office/drawing/2014/main" id="{779A0E00-5DAE-4A29-13E2-593338501796}"/>
              </a:ext>
            </a:extLst>
          </p:cNvPr>
          <p:cNvSpPr txBox="1"/>
          <p:nvPr/>
        </p:nvSpPr>
        <p:spPr>
          <a:xfrm>
            <a:off x="11156163" y="3818294"/>
            <a:ext cx="306494" cy="369332"/>
          </a:xfrm>
          <a:prstGeom prst="rect">
            <a:avLst/>
          </a:prstGeom>
          <a:noFill/>
        </p:spPr>
        <p:txBody>
          <a:bodyPr wrap="none" rtlCol="0">
            <a:spAutoFit/>
          </a:bodyPr>
          <a:lstStyle/>
          <a:p>
            <a:r>
              <a:rPr lang="en-US" dirty="0"/>
              <a:t>b</a:t>
            </a:r>
          </a:p>
        </p:txBody>
      </p:sp>
      <p:sp>
        <p:nvSpPr>
          <p:cNvPr id="112" name="TextBox 111">
            <a:extLst>
              <a:ext uri="{FF2B5EF4-FFF2-40B4-BE49-F238E27FC236}">
                <a16:creationId xmlns:a16="http://schemas.microsoft.com/office/drawing/2014/main" id="{4A30A492-70DE-97EA-6ED9-CD0700018AF2}"/>
              </a:ext>
            </a:extLst>
          </p:cNvPr>
          <p:cNvSpPr txBox="1"/>
          <p:nvPr/>
        </p:nvSpPr>
        <p:spPr>
          <a:xfrm>
            <a:off x="10704742" y="4731888"/>
            <a:ext cx="295274" cy="369332"/>
          </a:xfrm>
          <a:prstGeom prst="rect">
            <a:avLst/>
          </a:prstGeom>
          <a:noFill/>
        </p:spPr>
        <p:txBody>
          <a:bodyPr wrap="none" rtlCol="0">
            <a:spAutoFit/>
          </a:bodyPr>
          <a:lstStyle/>
          <a:p>
            <a:r>
              <a:rPr lang="en-US" dirty="0"/>
              <a:t>a</a:t>
            </a:r>
          </a:p>
        </p:txBody>
      </p:sp>
      <p:sp>
        <p:nvSpPr>
          <p:cNvPr id="113" name="TextBox 112">
            <a:extLst>
              <a:ext uri="{FF2B5EF4-FFF2-40B4-BE49-F238E27FC236}">
                <a16:creationId xmlns:a16="http://schemas.microsoft.com/office/drawing/2014/main" id="{D7D03C7E-502B-2645-8850-DC84602C913B}"/>
              </a:ext>
            </a:extLst>
          </p:cNvPr>
          <p:cNvSpPr txBox="1"/>
          <p:nvPr/>
        </p:nvSpPr>
        <p:spPr>
          <a:xfrm>
            <a:off x="9867900" y="5652412"/>
            <a:ext cx="306494" cy="369332"/>
          </a:xfrm>
          <a:prstGeom prst="rect">
            <a:avLst/>
          </a:prstGeom>
          <a:noFill/>
        </p:spPr>
        <p:txBody>
          <a:bodyPr wrap="none" rtlCol="0">
            <a:spAutoFit/>
          </a:bodyPr>
          <a:lstStyle/>
          <a:p>
            <a:r>
              <a:rPr lang="en-US" dirty="0"/>
              <a:t>d</a:t>
            </a:r>
          </a:p>
        </p:txBody>
      </p:sp>
      <p:cxnSp>
        <p:nvCxnSpPr>
          <p:cNvPr id="114" name="Curved Connector 113">
            <a:extLst>
              <a:ext uri="{FF2B5EF4-FFF2-40B4-BE49-F238E27FC236}">
                <a16:creationId xmlns:a16="http://schemas.microsoft.com/office/drawing/2014/main" id="{00BF0A48-9CC8-FF56-D078-7A1275D47892}"/>
              </a:ext>
            </a:extLst>
          </p:cNvPr>
          <p:cNvCxnSpPr>
            <a:cxnSpLocks/>
            <a:stCxn id="24" idx="2"/>
            <a:endCxn id="17" idx="5"/>
          </p:cNvCxnSpPr>
          <p:nvPr/>
        </p:nvCxnSpPr>
        <p:spPr>
          <a:xfrm rot="10800000">
            <a:off x="8196873" y="5407412"/>
            <a:ext cx="549799" cy="432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4F5DE1C5-AC77-DD8F-7FAD-651EF806669E}"/>
              </a:ext>
            </a:extLst>
          </p:cNvPr>
          <p:cNvSpPr txBox="1"/>
          <p:nvPr/>
        </p:nvSpPr>
        <p:spPr>
          <a:xfrm>
            <a:off x="8347199" y="5453560"/>
            <a:ext cx="282450" cy="369332"/>
          </a:xfrm>
          <a:prstGeom prst="rect">
            <a:avLst/>
          </a:prstGeom>
          <a:noFill/>
        </p:spPr>
        <p:txBody>
          <a:bodyPr wrap="none" rtlCol="0">
            <a:spAutoFit/>
          </a:bodyPr>
          <a:lstStyle/>
          <a:p>
            <a:r>
              <a:rPr lang="en-US" dirty="0"/>
              <a:t>c</a:t>
            </a:r>
          </a:p>
        </p:txBody>
      </p:sp>
      <p:sp>
        <p:nvSpPr>
          <p:cNvPr id="120" name="Oval 119">
            <a:extLst>
              <a:ext uri="{FF2B5EF4-FFF2-40B4-BE49-F238E27FC236}">
                <a16:creationId xmlns:a16="http://schemas.microsoft.com/office/drawing/2014/main" id="{F5A31EE0-1086-192F-34AB-D0F712AE8C9C}"/>
              </a:ext>
            </a:extLst>
          </p:cNvPr>
          <p:cNvSpPr/>
          <p:nvPr/>
        </p:nvSpPr>
        <p:spPr>
          <a:xfrm>
            <a:off x="5258842" y="702920"/>
            <a:ext cx="669472"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21" name="Curved Connector 120">
            <a:extLst>
              <a:ext uri="{FF2B5EF4-FFF2-40B4-BE49-F238E27FC236}">
                <a16:creationId xmlns:a16="http://schemas.microsoft.com/office/drawing/2014/main" id="{EBE4AE0B-26F2-9DAB-6C2B-31316040AB52}"/>
              </a:ext>
            </a:extLst>
          </p:cNvPr>
          <p:cNvCxnSpPr>
            <a:cxnSpLocks/>
            <a:stCxn id="14" idx="1"/>
            <a:endCxn id="120" idx="0"/>
          </p:cNvCxnSpPr>
          <p:nvPr/>
        </p:nvCxnSpPr>
        <p:spPr>
          <a:xfrm rot="5400000" flipH="1" flipV="1">
            <a:off x="921438" y="429252"/>
            <a:ext cx="4398472" cy="4945808"/>
          </a:xfrm>
          <a:prstGeom prst="curvedConnector3">
            <a:avLst>
              <a:gd name="adj1" fmla="val 105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DF3666C-E357-90C7-5C94-A1299E88B1FC}"/>
              </a:ext>
            </a:extLst>
          </p:cNvPr>
          <p:cNvCxnSpPr>
            <a:cxnSpLocks/>
            <a:stCxn id="4" idx="1"/>
            <a:endCxn id="120" idx="1"/>
          </p:cNvCxnSpPr>
          <p:nvPr/>
        </p:nvCxnSpPr>
        <p:spPr>
          <a:xfrm rot="5400000" flipH="1" flipV="1">
            <a:off x="1917552" y="323116"/>
            <a:ext cx="2961486" cy="3917178"/>
          </a:xfrm>
          <a:prstGeom prst="curvedConnector3">
            <a:avLst>
              <a:gd name="adj1" fmla="val 1088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E588EDF1-714C-1082-6175-186A2B55CDA2}"/>
              </a:ext>
            </a:extLst>
          </p:cNvPr>
          <p:cNvCxnSpPr>
            <a:cxnSpLocks/>
            <a:stCxn id="11" idx="0"/>
            <a:endCxn id="120" idx="2"/>
          </p:cNvCxnSpPr>
          <p:nvPr/>
        </p:nvCxnSpPr>
        <p:spPr>
          <a:xfrm rot="5400000" flipH="1" flipV="1">
            <a:off x="3074486" y="828835"/>
            <a:ext cx="1975535" cy="23931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D38DBC0C-46AF-2E3B-A2C6-CD3ED4360F7C}"/>
              </a:ext>
            </a:extLst>
          </p:cNvPr>
          <p:cNvCxnSpPr>
            <a:cxnSpLocks/>
            <a:stCxn id="12" idx="0"/>
            <a:endCxn id="120" idx="4"/>
          </p:cNvCxnSpPr>
          <p:nvPr/>
        </p:nvCxnSpPr>
        <p:spPr>
          <a:xfrm rot="5400000" flipH="1" flipV="1">
            <a:off x="3669118" y="1758203"/>
            <a:ext cx="2310271" cy="1538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AE58CA1-5323-F80C-DE6E-65B17ECD88FF}"/>
              </a:ext>
            </a:extLst>
          </p:cNvPr>
          <p:cNvCxnSpPr>
            <a:cxnSpLocks/>
            <a:stCxn id="16" idx="6"/>
            <a:endCxn id="120" idx="5"/>
          </p:cNvCxnSpPr>
          <p:nvPr/>
        </p:nvCxnSpPr>
        <p:spPr>
          <a:xfrm flipV="1">
            <a:off x="5747657" y="1274350"/>
            <a:ext cx="82615" cy="32268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A7991CDF-ECAF-72B4-F2C6-37365F73DAA8}"/>
              </a:ext>
            </a:extLst>
          </p:cNvPr>
          <p:cNvCxnSpPr>
            <a:cxnSpLocks/>
            <a:stCxn id="17" idx="2"/>
            <a:endCxn id="120" idx="6"/>
          </p:cNvCxnSpPr>
          <p:nvPr/>
        </p:nvCxnSpPr>
        <p:spPr>
          <a:xfrm rot="10800000">
            <a:off x="5928314" y="1037656"/>
            <a:ext cx="1697128" cy="413306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432972C7-6A5D-2E5B-D954-F5C00BA5D112}"/>
              </a:ext>
            </a:extLst>
          </p:cNvPr>
          <p:cNvCxnSpPr>
            <a:cxnSpLocks/>
            <a:stCxn id="18" idx="2"/>
            <a:endCxn id="120" idx="7"/>
          </p:cNvCxnSpPr>
          <p:nvPr/>
        </p:nvCxnSpPr>
        <p:spPr>
          <a:xfrm rot="10800000">
            <a:off x="5830272" y="800962"/>
            <a:ext cx="1795170" cy="3365548"/>
          </a:xfrm>
          <a:prstGeom prst="curvedConnector4">
            <a:avLst>
              <a:gd name="adj1" fmla="val 47269"/>
              <a:gd name="adj2" fmla="val 1067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F5D396DB-5FF3-CF12-D5BB-B1A656B287A5}"/>
              </a:ext>
            </a:extLst>
          </p:cNvPr>
          <p:cNvCxnSpPr>
            <a:cxnSpLocks/>
            <a:stCxn id="19" idx="1"/>
            <a:endCxn id="120" idx="6"/>
          </p:cNvCxnSpPr>
          <p:nvPr/>
        </p:nvCxnSpPr>
        <p:spPr>
          <a:xfrm rot="16200000" flipV="1">
            <a:off x="6160529" y="805441"/>
            <a:ext cx="1971636" cy="24360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152">
            <a:extLst>
              <a:ext uri="{FF2B5EF4-FFF2-40B4-BE49-F238E27FC236}">
                <a16:creationId xmlns:a16="http://schemas.microsoft.com/office/drawing/2014/main" id="{4F753C35-E6CB-7D27-2497-CCFB654CDD6B}"/>
              </a:ext>
            </a:extLst>
          </p:cNvPr>
          <p:cNvCxnSpPr>
            <a:cxnSpLocks/>
            <a:stCxn id="20" idx="1"/>
            <a:endCxn id="120" idx="7"/>
          </p:cNvCxnSpPr>
          <p:nvPr/>
        </p:nvCxnSpPr>
        <p:spPr>
          <a:xfrm rot="16200000" flipV="1">
            <a:off x="6774212" y="-142978"/>
            <a:ext cx="2040962" cy="3928842"/>
          </a:xfrm>
          <a:prstGeom prst="curvedConnector3">
            <a:avLst>
              <a:gd name="adj1" fmla="val 1160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125C411E-A662-2301-D3FC-9C2A165AD7A8}"/>
              </a:ext>
            </a:extLst>
          </p:cNvPr>
          <p:cNvCxnSpPr>
            <a:cxnSpLocks/>
            <a:stCxn id="21" idx="7"/>
            <a:endCxn id="120" idx="6"/>
          </p:cNvCxnSpPr>
          <p:nvPr/>
        </p:nvCxnSpPr>
        <p:spPr>
          <a:xfrm rot="16200000" flipV="1">
            <a:off x="7394684" y="-428713"/>
            <a:ext cx="2281767" cy="521450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67937E77-476F-8B2B-C2E2-6FF408571A10}"/>
              </a:ext>
            </a:extLst>
          </p:cNvPr>
          <p:cNvCxnSpPr>
            <a:cxnSpLocks/>
            <a:stCxn id="22" idx="5"/>
            <a:endCxn id="120" idx="0"/>
          </p:cNvCxnSpPr>
          <p:nvPr/>
        </p:nvCxnSpPr>
        <p:spPr>
          <a:xfrm rot="5400000" flipH="1">
            <a:off x="6235368" y="61130"/>
            <a:ext cx="3930926" cy="5214506"/>
          </a:xfrm>
          <a:prstGeom prst="curvedConnector5">
            <a:avLst>
              <a:gd name="adj1" fmla="val -5815"/>
              <a:gd name="adj2" fmla="val -20169"/>
              <a:gd name="adj3" fmla="val 1058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urved Connector 163">
            <a:extLst>
              <a:ext uri="{FF2B5EF4-FFF2-40B4-BE49-F238E27FC236}">
                <a16:creationId xmlns:a16="http://schemas.microsoft.com/office/drawing/2014/main" id="{6B5351B6-4E23-CC32-1B12-61DC95EEBF4E}"/>
              </a:ext>
            </a:extLst>
          </p:cNvPr>
          <p:cNvCxnSpPr>
            <a:cxnSpLocks/>
            <a:stCxn id="23" idx="5"/>
            <a:endCxn id="120" idx="7"/>
          </p:cNvCxnSpPr>
          <p:nvPr/>
        </p:nvCxnSpPr>
        <p:spPr>
          <a:xfrm rot="5400000" flipH="1">
            <a:off x="5748572" y="882662"/>
            <a:ext cx="4565630" cy="4402230"/>
          </a:xfrm>
          <a:prstGeom prst="curvedConnector5">
            <a:avLst>
              <a:gd name="adj1" fmla="val -5007"/>
              <a:gd name="adj2" fmla="val -41556"/>
              <a:gd name="adj3" fmla="val 1159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Curved Connector 168">
            <a:extLst>
              <a:ext uri="{FF2B5EF4-FFF2-40B4-BE49-F238E27FC236}">
                <a16:creationId xmlns:a16="http://schemas.microsoft.com/office/drawing/2014/main" id="{1D5F0532-8565-5230-FCDB-033A6BC852B9}"/>
              </a:ext>
            </a:extLst>
          </p:cNvPr>
          <p:cNvCxnSpPr>
            <a:cxnSpLocks/>
            <a:stCxn id="24" idx="3"/>
            <a:endCxn id="120" idx="4"/>
          </p:cNvCxnSpPr>
          <p:nvPr/>
        </p:nvCxnSpPr>
        <p:spPr>
          <a:xfrm rot="5400000" flipH="1">
            <a:off x="4866900" y="2099071"/>
            <a:ext cx="4704492" cy="3251135"/>
          </a:xfrm>
          <a:prstGeom prst="curvedConnector3">
            <a:avLst>
              <a:gd name="adj1" fmla="val -6943"/>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6DA2D2EF-C3F7-B493-91AA-448314291F1A}"/>
              </a:ext>
            </a:extLst>
          </p:cNvPr>
          <p:cNvSpPr txBox="1"/>
          <p:nvPr/>
        </p:nvSpPr>
        <p:spPr>
          <a:xfrm>
            <a:off x="630978" y="2614776"/>
            <a:ext cx="306494" cy="369332"/>
          </a:xfrm>
          <a:prstGeom prst="rect">
            <a:avLst/>
          </a:prstGeom>
          <a:noFill/>
        </p:spPr>
        <p:txBody>
          <a:bodyPr wrap="none" rtlCol="0">
            <a:spAutoFit/>
          </a:bodyPr>
          <a:lstStyle/>
          <a:p>
            <a:r>
              <a:rPr lang="en-US" dirty="0"/>
              <a:t>d</a:t>
            </a:r>
          </a:p>
        </p:txBody>
      </p:sp>
      <p:sp>
        <p:nvSpPr>
          <p:cNvPr id="173" name="TextBox 172">
            <a:extLst>
              <a:ext uri="{FF2B5EF4-FFF2-40B4-BE49-F238E27FC236}">
                <a16:creationId xmlns:a16="http://schemas.microsoft.com/office/drawing/2014/main" id="{3900E9F7-9C49-0B72-7AF1-E57468FB5A6D}"/>
              </a:ext>
            </a:extLst>
          </p:cNvPr>
          <p:cNvSpPr txBox="1"/>
          <p:nvPr/>
        </p:nvSpPr>
        <p:spPr>
          <a:xfrm>
            <a:off x="1780143" y="1737205"/>
            <a:ext cx="461986" cy="369332"/>
          </a:xfrm>
          <a:prstGeom prst="rect">
            <a:avLst/>
          </a:prstGeom>
          <a:noFill/>
        </p:spPr>
        <p:txBody>
          <a:bodyPr wrap="none" rtlCol="0">
            <a:spAutoFit/>
          </a:bodyPr>
          <a:lstStyle/>
          <a:p>
            <a:r>
              <a:rPr lang="en-US" dirty="0" err="1"/>
              <a:t>c,d</a:t>
            </a:r>
            <a:endParaRPr lang="en-US" dirty="0"/>
          </a:p>
        </p:txBody>
      </p:sp>
      <p:sp>
        <p:nvSpPr>
          <p:cNvPr id="174" name="TextBox 173">
            <a:extLst>
              <a:ext uri="{FF2B5EF4-FFF2-40B4-BE49-F238E27FC236}">
                <a16:creationId xmlns:a16="http://schemas.microsoft.com/office/drawing/2014/main" id="{42F8BC4E-C102-D9E4-772B-BEA16E136060}"/>
              </a:ext>
            </a:extLst>
          </p:cNvPr>
          <p:cNvSpPr txBox="1"/>
          <p:nvPr/>
        </p:nvSpPr>
        <p:spPr>
          <a:xfrm>
            <a:off x="2726154" y="1720257"/>
            <a:ext cx="461986" cy="369332"/>
          </a:xfrm>
          <a:prstGeom prst="rect">
            <a:avLst/>
          </a:prstGeom>
          <a:noFill/>
        </p:spPr>
        <p:txBody>
          <a:bodyPr wrap="none" rtlCol="0">
            <a:spAutoFit/>
          </a:bodyPr>
          <a:lstStyle/>
          <a:p>
            <a:r>
              <a:rPr lang="en-US" dirty="0" err="1"/>
              <a:t>c,d</a:t>
            </a:r>
            <a:endParaRPr lang="en-US" dirty="0"/>
          </a:p>
        </p:txBody>
      </p:sp>
      <p:sp>
        <p:nvSpPr>
          <p:cNvPr id="175" name="TextBox 174">
            <a:extLst>
              <a:ext uri="{FF2B5EF4-FFF2-40B4-BE49-F238E27FC236}">
                <a16:creationId xmlns:a16="http://schemas.microsoft.com/office/drawing/2014/main" id="{F984D0C5-D8EC-DC89-36C9-3F519B205104}"/>
              </a:ext>
            </a:extLst>
          </p:cNvPr>
          <p:cNvSpPr txBox="1"/>
          <p:nvPr/>
        </p:nvSpPr>
        <p:spPr>
          <a:xfrm>
            <a:off x="3935957" y="2532679"/>
            <a:ext cx="461986" cy="369332"/>
          </a:xfrm>
          <a:prstGeom prst="rect">
            <a:avLst/>
          </a:prstGeom>
          <a:noFill/>
        </p:spPr>
        <p:txBody>
          <a:bodyPr wrap="none" rtlCol="0">
            <a:spAutoFit/>
          </a:bodyPr>
          <a:lstStyle/>
          <a:p>
            <a:r>
              <a:rPr lang="en-US" dirty="0" err="1"/>
              <a:t>c,d</a:t>
            </a:r>
            <a:endParaRPr lang="en-US" dirty="0"/>
          </a:p>
        </p:txBody>
      </p:sp>
      <p:sp>
        <p:nvSpPr>
          <p:cNvPr id="176" name="TextBox 175">
            <a:extLst>
              <a:ext uri="{FF2B5EF4-FFF2-40B4-BE49-F238E27FC236}">
                <a16:creationId xmlns:a16="http://schemas.microsoft.com/office/drawing/2014/main" id="{9C7E4620-9F13-6F31-3B1B-75404A27A942}"/>
              </a:ext>
            </a:extLst>
          </p:cNvPr>
          <p:cNvSpPr txBox="1"/>
          <p:nvPr/>
        </p:nvSpPr>
        <p:spPr>
          <a:xfrm>
            <a:off x="6817526" y="2796731"/>
            <a:ext cx="641522" cy="369332"/>
          </a:xfrm>
          <a:prstGeom prst="rect">
            <a:avLst/>
          </a:prstGeom>
          <a:noFill/>
        </p:spPr>
        <p:txBody>
          <a:bodyPr wrap="none" rtlCol="0">
            <a:spAutoFit/>
          </a:bodyPr>
          <a:lstStyle/>
          <a:p>
            <a:r>
              <a:rPr lang="en-US" dirty="0" err="1"/>
              <a:t>b,c,d</a:t>
            </a:r>
            <a:endParaRPr lang="en-US" dirty="0"/>
          </a:p>
        </p:txBody>
      </p:sp>
      <p:sp>
        <p:nvSpPr>
          <p:cNvPr id="177" name="TextBox 176">
            <a:extLst>
              <a:ext uri="{FF2B5EF4-FFF2-40B4-BE49-F238E27FC236}">
                <a16:creationId xmlns:a16="http://schemas.microsoft.com/office/drawing/2014/main" id="{B2AB3D56-AF0B-5B43-308A-FAAD01BC7D21}"/>
              </a:ext>
            </a:extLst>
          </p:cNvPr>
          <p:cNvSpPr txBox="1"/>
          <p:nvPr/>
        </p:nvSpPr>
        <p:spPr>
          <a:xfrm>
            <a:off x="6321559" y="3263633"/>
            <a:ext cx="630301" cy="369332"/>
          </a:xfrm>
          <a:prstGeom prst="rect">
            <a:avLst/>
          </a:prstGeom>
          <a:noFill/>
        </p:spPr>
        <p:txBody>
          <a:bodyPr wrap="none" rtlCol="0">
            <a:spAutoFit/>
          </a:bodyPr>
          <a:lstStyle/>
          <a:p>
            <a:r>
              <a:rPr lang="en-US" dirty="0" err="1"/>
              <a:t>a,c,d</a:t>
            </a:r>
            <a:endParaRPr lang="en-US" dirty="0"/>
          </a:p>
        </p:txBody>
      </p:sp>
      <p:sp>
        <p:nvSpPr>
          <p:cNvPr id="178" name="TextBox 177">
            <a:extLst>
              <a:ext uri="{FF2B5EF4-FFF2-40B4-BE49-F238E27FC236}">
                <a16:creationId xmlns:a16="http://schemas.microsoft.com/office/drawing/2014/main" id="{C961BB22-D170-8EED-F2E8-B2726FAA9B2C}"/>
              </a:ext>
            </a:extLst>
          </p:cNvPr>
          <p:cNvSpPr txBox="1"/>
          <p:nvPr/>
        </p:nvSpPr>
        <p:spPr>
          <a:xfrm>
            <a:off x="7925836" y="2207182"/>
            <a:ext cx="630301" cy="369332"/>
          </a:xfrm>
          <a:prstGeom prst="rect">
            <a:avLst/>
          </a:prstGeom>
          <a:noFill/>
        </p:spPr>
        <p:txBody>
          <a:bodyPr wrap="none" rtlCol="0">
            <a:spAutoFit/>
          </a:bodyPr>
          <a:lstStyle/>
          <a:p>
            <a:r>
              <a:rPr lang="en-US" dirty="0" err="1"/>
              <a:t>a,b,c</a:t>
            </a:r>
            <a:endParaRPr lang="en-US" dirty="0"/>
          </a:p>
        </p:txBody>
      </p:sp>
      <p:sp>
        <p:nvSpPr>
          <p:cNvPr id="179" name="TextBox 178">
            <a:extLst>
              <a:ext uri="{FF2B5EF4-FFF2-40B4-BE49-F238E27FC236}">
                <a16:creationId xmlns:a16="http://schemas.microsoft.com/office/drawing/2014/main" id="{3405AD9F-41D1-286C-486D-388279D8966F}"/>
              </a:ext>
            </a:extLst>
          </p:cNvPr>
          <p:cNvSpPr txBox="1"/>
          <p:nvPr/>
        </p:nvSpPr>
        <p:spPr>
          <a:xfrm>
            <a:off x="9239308" y="2068563"/>
            <a:ext cx="654346" cy="369332"/>
          </a:xfrm>
          <a:prstGeom prst="rect">
            <a:avLst/>
          </a:prstGeom>
          <a:noFill/>
        </p:spPr>
        <p:txBody>
          <a:bodyPr wrap="none" rtlCol="0">
            <a:spAutoFit/>
          </a:bodyPr>
          <a:lstStyle/>
          <a:p>
            <a:r>
              <a:rPr lang="en-US" dirty="0" err="1"/>
              <a:t>a,b,d</a:t>
            </a:r>
            <a:endParaRPr lang="en-US" dirty="0"/>
          </a:p>
        </p:txBody>
      </p:sp>
      <p:sp>
        <p:nvSpPr>
          <p:cNvPr id="180" name="TextBox 179">
            <a:extLst>
              <a:ext uri="{FF2B5EF4-FFF2-40B4-BE49-F238E27FC236}">
                <a16:creationId xmlns:a16="http://schemas.microsoft.com/office/drawing/2014/main" id="{B2C72E52-871A-D87B-C605-365C176259D6}"/>
              </a:ext>
            </a:extLst>
          </p:cNvPr>
          <p:cNvSpPr txBox="1"/>
          <p:nvPr/>
        </p:nvSpPr>
        <p:spPr>
          <a:xfrm>
            <a:off x="11171030" y="4205290"/>
            <a:ext cx="641522" cy="369332"/>
          </a:xfrm>
          <a:prstGeom prst="rect">
            <a:avLst/>
          </a:prstGeom>
          <a:noFill/>
        </p:spPr>
        <p:txBody>
          <a:bodyPr wrap="none" rtlCol="0">
            <a:spAutoFit/>
          </a:bodyPr>
          <a:lstStyle/>
          <a:p>
            <a:r>
              <a:rPr lang="en-US" dirty="0" err="1"/>
              <a:t>b,c,d</a:t>
            </a:r>
            <a:endParaRPr lang="en-US" dirty="0"/>
          </a:p>
        </p:txBody>
      </p:sp>
      <p:sp>
        <p:nvSpPr>
          <p:cNvPr id="181" name="TextBox 180">
            <a:extLst>
              <a:ext uri="{FF2B5EF4-FFF2-40B4-BE49-F238E27FC236}">
                <a16:creationId xmlns:a16="http://schemas.microsoft.com/office/drawing/2014/main" id="{052E17BE-89B1-0391-1040-4E6DA8731D25}"/>
              </a:ext>
            </a:extLst>
          </p:cNvPr>
          <p:cNvSpPr txBox="1"/>
          <p:nvPr/>
        </p:nvSpPr>
        <p:spPr>
          <a:xfrm>
            <a:off x="10477431" y="5303490"/>
            <a:ext cx="630301" cy="369332"/>
          </a:xfrm>
          <a:prstGeom prst="rect">
            <a:avLst/>
          </a:prstGeom>
          <a:noFill/>
        </p:spPr>
        <p:txBody>
          <a:bodyPr wrap="none" rtlCol="0">
            <a:spAutoFit/>
          </a:bodyPr>
          <a:lstStyle/>
          <a:p>
            <a:r>
              <a:rPr lang="en-US" dirty="0" err="1"/>
              <a:t>a,b,c</a:t>
            </a:r>
            <a:endParaRPr lang="en-US" dirty="0"/>
          </a:p>
        </p:txBody>
      </p:sp>
      <p:sp>
        <p:nvSpPr>
          <p:cNvPr id="182" name="TextBox 181">
            <a:extLst>
              <a:ext uri="{FF2B5EF4-FFF2-40B4-BE49-F238E27FC236}">
                <a16:creationId xmlns:a16="http://schemas.microsoft.com/office/drawing/2014/main" id="{B29E8188-85B8-964D-FCC5-4B638AB1CC6F}"/>
              </a:ext>
            </a:extLst>
          </p:cNvPr>
          <p:cNvSpPr txBox="1"/>
          <p:nvPr/>
        </p:nvSpPr>
        <p:spPr>
          <a:xfrm>
            <a:off x="6951860" y="6256648"/>
            <a:ext cx="654346" cy="369332"/>
          </a:xfrm>
          <a:prstGeom prst="rect">
            <a:avLst/>
          </a:prstGeom>
          <a:noFill/>
        </p:spPr>
        <p:txBody>
          <a:bodyPr wrap="none" rtlCol="0">
            <a:spAutoFit/>
          </a:bodyPr>
          <a:lstStyle/>
          <a:p>
            <a:r>
              <a:rPr lang="en-US" dirty="0" err="1"/>
              <a:t>a,b,d</a:t>
            </a:r>
            <a:endParaRPr lang="en-US" dirty="0"/>
          </a:p>
        </p:txBody>
      </p:sp>
      <p:sp>
        <p:nvSpPr>
          <p:cNvPr id="183" name="TextBox 182">
            <a:extLst>
              <a:ext uri="{FF2B5EF4-FFF2-40B4-BE49-F238E27FC236}">
                <a16:creationId xmlns:a16="http://schemas.microsoft.com/office/drawing/2014/main" id="{7D88991C-6C03-64E6-BE69-294D1749031D}"/>
              </a:ext>
            </a:extLst>
          </p:cNvPr>
          <p:cNvSpPr txBox="1"/>
          <p:nvPr/>
        </p:nvSpPr>
        <p:spPr>
          <a:xfrm>
            <a:off x="5690908" y="2324687"/>
            <a:ext cx="474810" cy="369332"/>
          </a:xfrm>
          <a:prstGeom prst="rect">
            <a:avLst/>
          </a:prstGeom>
          <a:noFill/>
        </p:spPr>
        <p:txBody>
          <a:bodyPr wrap="none" rtlCol="0">
            <a:spAutoFit/>
          </a:bodyPr>
          <a:lstStyle/>
          <a:p>
            <a:r>
              <a:rPr lang="en-US" dirty="0" err="1"/>
              <a:t>a,b</a:t>
            </a:r>
            <a:endParaRPr lang="en-US" dirty="0"/>
          </a:p>
        </p:txBody>
      </p:sp>
    </p:spTree>
    <p:extLst>
      <p:ext uri="{BB962C8B-B14F-4D97-AF65-F5344CB8AC3E}">
        <p14:creationId xmlns:p14="http://schemas.microsoft.com/office/powerpoint/2010/main" val="4114351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B188-5720-1DFF-616D-801EEB1A6AF5}"/>
              </a:ext>
            </a:extLst>
          </p:cNvPr>
          <p:cNvSpPr>
            <a:spLocks noGrp="1"/>
          </p:cNvSpPr>
          <p:nvPr>
            <p:ph type="title"/>
          </p:nvPr>
        </p:nvSpPr>
        <p:spPr/>
        <p:txBody>
          <a:bodyPr/>
          <a:lstStyle/>
          <a:p>
            <a:r>
              <a:rPr lang="en-US" dirty="0"/>
              <a:t>11 (Grammar)</a:t>
            </a:r>
          </a:p>
        </p:txBody>
      </p:sp>
      <p:sp>
        <p:nvSpPr>
          <p:cNvPr id="3" name="Content Placeholder 2">
            <a:extLst>
              <a:ext uri="{FF2B5EF4-FFF2-40B4-BE49-F238E27FC236}">
                <a16:creationId xmlns:a16="http://schemas.microsoft.com/office/drawing/2014/main" id="{0C96A85B-D0B3-B3B9-8842-DC295288646B}"/>
              </a:ext>
            </a:extLst>
          </p:cNvPr>
          <p:cNvSpPr>
            <a:spLocks noGrp="1"/>
          </p:cNvSpPr>
          <p:nvPr>
            <p:ph idx="1"/>
          </p:nvPr>
        </p:nvSpPr>
        <p:spPr/>
        <p:txBody>
          <a:bodyPr>
            <a:normAutofit fontScale="92500" lnSpcReduction="20000"/>
          </a:bodyPr>
          <a:lstStyle/>
          <a:p>
            <a:r>
              <a:rPr lang="en-US" sz="1800" dirty="0"/>
              <a:t>&lt;Start&gt; </a:t>
            </a:r>
            <a:r>
              <a:rPr lang="en-US" sz="1800" dirty="0">
                <a:sym typeface="Wingdings" pitchFamily="2" charset="2"/>
              </a:rPr>
              <a:t> &lt;part1&gt; | &lt;part2&gt;</a:t>
            </a:r>
          </a:p>
          <a:p>
            <a:r>
              <a:rPr lang="en-US" sz="1800" dirty="0">
                <a:sym typeface="Wingdings" pitchFamily="2" charset="2"/>
              </a:rPr>
              <a:t>&lt;part2&gt;  ::empty:: | c&lt;C1&gt;</a:t>
            </a:r>
          </a:p>
          <a:p>
            <a:r>
              <a:rPr lang="en-US" sz="1800" dirty="0">
                <a:sym typeface="Wingdings" pitchFamily="2" charset="2"/>
              </a:rPr>
              <a:t>&lt;C1&gt;  b&lt;B1&gt;</a:t>
            </a:r>
          </a:p>
          <a:p>
            <a:r>
              <a:rPr lang="en-US" sz="1800" dirty="0">
                <a:sym typeface="Wingdings" pitchFamily="2" charset="2"/>
              </a:rPr>
              <a:t>&lt;B1&gt;  a&lt;A1&gt;</a:t>
            </a:r>
          </a:p>
          <a:p>
            <a:r>
              <a:rPr lang="en-US" sz="1800" dirty="0">
                <a:sym typeface="Wingdings" pitchFamily="2" charset="2"/>
              </a:rPr>
              <a:t>&lt;A1&gt;  d&lt;D1&gt;</a:t>
            </a:r>
          </a:p>
          <a:p>
            <a:r>
              <a:rPr lang="en-US" sz="1800" dirty="0">
                <a:sym typeface="Wingdings" pitchFamily="2" charset="2"/>
              </a:rPr>
              <a:t>&lt;D1&gt;  c&lt;C2&gt;</a:t>
            </a:r>
          </a:p>
          <a:p>
            <a:r>
              <a:rPr lang="en-US" sz="1800" dirty="0">
                <a:sym typeface="Wingdings" pitchFamily="2" charset="2"/>
              </a:rPr>
              <a:t>&lt;C2&gt;  b&lt;B2&gt;</a:t>
            </a:r>
          </a:p>
          <a:p>
            <a:r>
              <a:rPr lang="en-US" sz="1800" dirty="0">
                <a:sym typeface="Wingdings" pitchFamily="2" charset="2"/>
              </a:rPr>
              <a:t>&lt;B2&gt;  a&lt;A2&gt;</a:t>
            </a:r>
          </a:p>
          <a:p>
            <a:r>
              <a:rPr lang="en-US" sz="1800" dirty="0">
                <a:sym typeface="Wingdings" pitchFamily="2" charset="2"/>
              </a:rPr>
              <a:t>&lt;A2&gt;  d | d&lt;part2&gt;</a:t>
            </a:r>
          </a:p>
          <a:p>
            <a:r>
              <a:rPr lang="en-US" sz="1800" dirty="0">
                <a:sym typeface="Wingdings" pitchFamily="2" charset="2"/>
              </a:rPr>
              <a:t>&lt;part1&gt;  b | a&lt;</a:t>
            </a:r>
            <a:r>
              <a:rPr lang="en-US" sz="1800" dirty="0" err="1">
                <a:sym typeface="Wingdings" pitchFamily="2" charset="2"/>
              </a:rPr>
              <a:t>oaeb</a:t>
            </a:r>
            <a:r>
              <a:rPr lang="en-US" sz="1800" dirty="0">
                <a:sym typeface="Wingdings" pitchFamily="2" charset="2"/>
              </a:rPr>
              <a:t>&gt; | b&lt;</a:t>
            </a:r>
            <a:r>
              <a:rPr lang="en-US" sz="1800" dirty="0" err="1">
                <a:sym typeface="Wingdings" pitchFamily="2" charset="2"/>
              </a:rPr>
              <a:t>eaob</a:t>
            </a:r>
            <a:r>
              <a:rPr lang="en-US" sz="1800" dirty="0">
                <a:sym typeface="Wingdings" pitchFamily="2" charset="2"/>
              </a:rPr>
              <a:t>&gt; | b&lt;cd&gt;</a:t>
            </a:r>
          </a:p>
          <a:p>
            <a:r>
              <a:rPr lang="en-US" sz="1800" dirty="0">
                <a:sym typeface="Wingdings" pitchFamily="2" charset="2"/>
              </a:rPr>
              <a:t>&lt;</a:t>
            </a:r>
            <a:r>
              <a:rPr lang="en-US" sz="1800" dirty="0" err="1">
                <a:sym typeface="Wingdings" pitchFamily="2" charset="2"/>
              </a:rPr>
              <a:t>oaeb</a:t>
            </a:r>
            <a:r>
              <a:rPr lang="en-US" sz="1800" dirty="0">
                <a:sym typeface="Wingdings" pitchFamily="2" charset="2"/>
              </a:rPr>
              <a:t>&gt;  a&lt;part1&gt; | b&lt;</a:t>
            </a:r>
            <a:r>
              <a:rPr lang="en-US" sz="1800" dirty="0" err="1">
                <a:sym typeface="Wingdings" pitchFamily="2" charset="2"/>
              </a:rPr>
              <a:t>oaob</a:t>
            </a:r>
            <a:r>
              <a:rPr lang="en-US" sz="1800" dirty="0">
                <a:sym typeface="Wingdings" pitchFamily="2" charset="2"/>
              </a:rPr>
              <a:t>&gt;</a:t>
            </a:r>
          </a:p>
          <a:p>
            <a:r>
              <a:rPr lang="en-US" sz="1800" dirty="0">
                <a:sym typeface="Wingdings" pitchFamily="2" charset="2"/>
              </a:rPr>
              <a:t>&lt;</a:t>
            </a:r>
            <a:r>
              <a:rPr lang="en-US" sz="1800" dirty="0" err="1">
                <a:sym typeface="Wingdings" pitchFamily="2" charset="2"/>
              </a:rPr>
              <a:t>eaob</a:t>
            </a:r>
            <a:r>
              <a:rPr lang="en-US" sz="1800" dirty="0">
                <a:sym typeface="Wingdings" pitchFamily="2" charset="2"/>
              </a:rPr>
              <a:t>&gt;  c | d | a&lt;</a:t>
            </a:r>
            <a:r>
              <a:rPr lang="en-US" sz="1800" dirty="0" err="1">
                <a:sym typeface="Wingdings" pitchFamily="2" charset="2"/>
              </a:rPr>
              <a:t>oaob</a:t>
            </a:r>
            <a:r>
              <a:rPr lang="en-US" sz="1800" dirty="0">
                <a:sym typeface="Wingdings" pitchFamily="2" charset="2"/>
              </a:rPr>
              <a:t>&gt; | b&lt;part1&gt; | c&lt;cd&gt; | d&lt;cd&gt;</a:t>
            </a:r>
          </a:p>
          <a:p>
            <a:r>
              <a:rPr lang="en-US" sz="1800" dirty="0">
                <a:sym typeface="Wingdings" pitchFamily="2" charset="2"/>
              </a:rPr>
              <a:t>&lt;</a:t>
            </a:r>
            <a:r>
              <a:rPr lang="en-US" sz="1800" dirty="0" err="1">
                <a:sym typeface="Wingdings" pitchFamily="2" charset="2"/>
              </a:rPr>
              <a:t>oaob</a:t>
            </a:r>
            <a:r>
              <a:rPr lang="en-US" sz="1800" dirty="0">
                <a:sym typeface="Wingdings" pitchFamily="2" charset="2"/>
              </a:rPr>
              <a:t>&gt;  a | a&lt;</a:t>
            </a:r>
            <a:r>
              <a:rPr lang="en-US" sz="1800" dirty="0" err="1">
                <a:sym typeface="Wingdings" pitchFamily="2" charset="2"/>
              </a:rPr>
              <a:t>eaob</a:t>
            </a:r>
            <a:r>
              <a:rPr lang="en-US" sz="1800" dirty="0">
                <a:sym typeface="Wingdings" pitchFamily="2" charset="2"/>
              </a:rPr>
              <a:t>&gt; | b&lt;</a:t>
            </a:r>
            <a:r>
              <a:rPr lang="en-US" sz="1800" dirty="0" err="1">
                <a:sym typeface="Wingdings" pitchFamily="2" charset="2"/>
              </a:rPr>
              <a:t>oaeb</a:t>
            </a:r>
            <a:r>
              <a:rPr lang="en-US" sz="1800" dirty="0">
                <a:sym typeface="Wingdings" pitchFamily="2" charset="2"/>
              </a:rPr>
              <a:t>&gt;</a:t>
            </a:r>
          </a:p>
          <a:p>
            <a:r>
              <a:rPr lang="en-US" sz="1800" dirty="0">
                <a:sym typeface="Wingdings" pitchFamily="2" charset="2"/>
              </a:rPr>
              <a:t>&lt;cd&gt;  c | d | c&lt;cd&gt; | d&lt;cd&gt;</a:t>
            </a:r>
          </a:p>
          <a:p>
            <a:endParaRPr lang="en-US" dirty="0">
              <a:sym typeface="Wingdings" pitchFamily="2" charset="2"/>
            </a:endParaRPr>
          </a:p>
          <a:p>
            <a:endParaRPr lang="en-US" dirty="0"/>
          </a:p>
        </p:txBody>
      </p:sp>
    </p:spTree>
    <p:extLst>
      <p:ext uri="{BB962C8B-B14F-4D97-AF65-F5344CB8AC3E}">
        <p14:creationId xmlns:p14="http://schemas.microsoft.com/office/powerpoint/2010/main" val="242703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E9BC-0742-D498-B65B-5DBCA730EF4D}"/>
              </a:ext>
            </a:extLst>
          </p:cNvPr>
          <p:cNvSpPr>
            <a:spLocks noGrp="1"/>
          </p:cNvSpPr>
          <p:nvPr>
            <p:ph type="title"/>
          </p:nvPr>
        </p:nvSpPr>
        <p:spPr/>
        <p:txBody>
          <a:bodyPr/>
          <a:lstStyle/>
          <a:p>
            <a:r>
              <a:rPr lang="en-US" dirty="0"/>
              <a:t>1 (Regex)</a:t>
            </a:r>
          </a:p>
        </p:txBody>
      </p:sp>
      <p:sp>
        <p:nvSpPr>
          <p:cNvPr id="3" name="Content Placeholder 2">
            <a:extLst>
              <a:ext uri="{FF2B5EF4-FFF2-40B4-BE49-F238E27FC236}">
                <a16:creationId xmlns:a16="http://schemas.microsoft.com/office/drawing/2014/main" id="{DE743DBA-901F-4861-50A5-394D33B35647}"/>
              </a:ext>
            </a:extLst>
          </p:cNvPr>
          <p:cNvSpPr>
            <a:spLocks noGrp="1"/>
          </p:cNvSpPr>
          <p:nvPr>
            <p:ph idx="1"/>
          </p:nvPr>
        </p:nvSpPr>
        <p:spPr/>
        <p:txBody>
          <a:bodyPr/>
          <a:lstStyle/>
          <a:p>
            <a:r>
              <a:rPr lang="en-US" dirty="0"/>
              <a:t>Letter: [a-</a:t>
            </a:r>
            <a:r>
              <a:rPr lang="en-US" dirty="0" err="1"/>
              <a:t>zA</a:t>
            </a:r>
            <a:r>
              <a:rPr lang="en-US" dirty="0"/>
              <a:t>-Z]</a:t>
            </a:r>
          </a:p>
          <a:p>
            <a:r>
              <a:rPr lang="en-US" dirty="0"/>
              <a:t>Number: [0-9]</a:t>
            </a:r>
          </a:p>
          <a:p>
            <a:r>
              <a:rPr lang="en-US" dirty="0" err="1"/>
              <a:t>NonPeriod</a:t>
            </a:r>
            <a:r>
              <a:rPr lang="en-US" dirty="0"/>
              <a:t>: [#!%$’&amp;+*-/=?^_`{|}~]</a:t>
            </a:r>
          </a:p>
          <a:p>
            <a:r>
              <a:rPr lang="en-US" dirty="0"/>
              <a:t>chars: (</a:t>
            </a:r>
            <a:r>
              <a:rPr lang="en-US" dirty="0" err="1"/>
              <a:t>Letter|Number|NonPeriod</a:t>
            </a:r>
            <a:r>
              <a:rPr lang="en-US" dirty="0"/>
              <a:t>)</a:t>
            </a:r>
          </a:p>
          <a:p>
            <a:r>
              <a:rPr lang="en-US" dirty="0"/>
              <a:t>Regular </a:t>
            </a:r>
            <a:r>
              <a:rPr lang="en-US" dirty="0" err="1"/>
              <a:t>Experssion</a:t>
            </a:r>
            <a:r>
              <a:rPr lang="en-US" dirty="0"/>
              <a:t>:</a:t>
            </a:r>
          </a:p>
          <a:p>
            <a:pPr lvl="1"/>
            <a:r>
              <a:rPr lang="en-US" dirty="0"/>
              <a:t>([^.]+.[chars])+|[chars]+)+</a:t>
            </a:r>
          </a:p>
        </p:txBody>
      </p:sp>
    </p:spTree>
    <p:extLst>
      <p:ext uri="{BB962C8B-B14F-4D97-AF65-F5344CB8AC3E}">
        <p14:creationId xmlns:p14="http://schemas.microsoft.com/office/powerpoint/2010/main" val="1243780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5D14-1842-E86D-2280-55A4C9423CE1}"/>
              </a:ext>
            </a:extLst>
          </p:cNvPr>
          <p:cNvSpPr>
            <a:spLocks noGrp="1"/>
          </p:cNvSpPr>
          <p:nvPr>
            <p:ph type="title"/>
          </p:nvPr>
        </p:nvSpPr>
        <p:spPr/>
        <p:txBody>
          <a:bodyPr/>
          <a:lstStyle/>
          <a:p>
            <a:r>
              <a:rPr lang="en-US" dirty="0"/>
              <a:t>12</a:t>
            </a:r>
          </a:p>
        </p:txBody>
      </p:sp>
      <p:sp>
        <p:nvSpPr>
          <p:cNvPr id="3" name="Content Placeholder 2">
            <a:extLst>
              <a:ext uri="{FF2B5EF4-FFF2-40B4-BE49-F238E27FC236}">
                <a16:creationId xmlns:a16="http://schemas.microsoft.com/office/drawing/2014/main" id="{094624E6-ED73-29C2-B4C5-533572FCB984}"/>
              </a:ext>
            </a:extLst>
          </p:cNvPr>
          <p:cNvSpPr>
            <a:spLocks noGrp="1"/>
          </p:cNvSpPr>
          <p:nvPr>
            <p:ph idx="1"/>
          </p:nvPr>
        </p:nvSpPr>
        <p:spPr/>
        <p:txBody>
          <a:bodyPr>
            <a:normAutofit/>
          </a:bodyPr>
          <a:lstStyle/>
          <a:p>
            <a:r>
              <a:rPr lang="en-US" dirty="0"/>
              <a:t>This regex forgot to implement c’s and d’s after a’s and c’s</a:t>
            </a:r>
          </a:p>
          <a:p>
            <a:r>
              <a:rPr lang="en-US" dirty="0" err="1"/>
              <a:t>Theres</a:t>
            </a:r>
            <a:r>
              <a:rPr lang="en-US" dirty="0"/>
              <a:t> no path to loop (</a:t>
            </a:r>
            <a:r>
              <a:rPr lang="en-US" dirty="0" err="1"/>
              <a:t>cbad</a:t>
            </a:r>
            <a:r>
              <a:rPr lang="en-US" dirty="0"/>
              <a:t>)</a:t>
            </a:r>
          </a:p>
          <a:p>
            <a:r>
              <a:rPr lang="en-US" dirty="0" err="1"/>
              <a:t>abacd</a:t>
            </a:r>
            <a:r>
              <a:rPr lang="en-US" dirty="0"/>
              <a:t> is suppose to work but does not</a:t>
            </a:r>
          </a:p>
          <a:p>
            <a:r>
              <a:rPr lang="en-US" dirty="0"/>
              <a:t>It doesn’t consider strings with </a:t>
            </a:r>
            <a:r>
              <a:rPr lang="en-US" dirty="0" err="1"/>
              <a:t>abaaba</a:t>
            </a:r>
            <a:endParaRPr lang="en-US" dirty="0"/>
          </a:p>
          <a:p>
            <a:r>
              <a:rPr lang="en-US" dirty="0"/>
              <a:t>Ex: aba, </a:t>
            </a:r>
            <a:r>
              <a:rPr lang="en-US" dirty="0" err="1"/>
              <a:t>abaabab</a:t>
            </a:r>
            <a:r>
              <a:rPr lang="en-US" dirty="0"/>
              <a:t>, </a:t>
            </a:r>
            <a:r>
              <a:rPr lang="en-US" dirty="0" err="1"/>
              <a:t>babaaba</a:t>
            </a:r>
            <a:r>
              <a:rPr lang="en-US" dirty="0"/>
              <a:t>, </a:t>
            </a:r>
            <a:r>
              <a:rPr lang="en-US" dirty="0" err="1"/>
              <a:t>abababa</a:t>
            </a:r>
            <a:endParaRPr lang="en-US" dirty="0"/>
          </a:p>
        </p:txBody>
      </p:sp>
    </p:spTree>
    <p:extLst>
      <p:ext uri="{BB962C8B-B14F-4D97-AF65-F5344CB8AC3E}">
        <p14:creationId xmlns:p14="http://schemas.microsoft.com/office/powerpoint/2010/main" val="366630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7A8B-F272-B8BE-414D-BB8E37733A43}"/>
              </a:ext>
            </a:extLst>
          </p:cNvPr>
          <p:cNvSpPr>
            <a:spLocks noGrp="1"/>
          </p:cNvSpPr>
          <p:nvPr>
            <p:ph type="title"/>
          </p:nvPr>
        </p:nvSpPr>
        <p:spPr/>
        <p:txBody>
          <a:bodyPr/>
          <a:lstStyle/>
          <a:p>
            <a:r>
              <a:rPr lang="en-US" dirty="0"/>
              <a:t>13</a:t>
            </a:r>
          </a:p>
        </p:txBody>
      </p:sp>
      <p:sp>
        <p:nvSpPr>
          <p:cNvPr id="3" name="Content Placeholder 2">
            <a:extLst>
              <a:ext uri="{FF2B5EF4-FFF2-40B4-BE49-F238E27FC236}">
                <a16:creationId xmlns:a16="http://schemas.microsoft.com/office/drawing/2014/main" id="{28666C38-490C-0A44-D1C9-8392A2E22295}"/>
              </a:ext>
            </a:extLst>
          </p:cNvPr>
          <p:cNvSpPr>
            <a:spLocks noGrp="1"/>
          </p:cNvSpPr>
          <p:nvPr>
            <p:ph idx="1"/>
          </p:nvPr>
        </p:nvSpPr>
        <p:spPr/>
        <p:txBody>
          <a:bodyPr/>
          <a:lstStyle/>
          <a:p>
            <a:r>
              <a:rPr lang="en-US" dirty="0"/>
              <a:t>Make sure to add (</a:t>
            </a:r>
            <a:r>
              <a:rPr lang="en-US" dirty="0" err="1"/>
              <a:t>cbadcbad</a:t>
            </a:r>
            <a:r>
              <a:rPr lang="en-US" dirty="0"/>
              <a:t>)*</a:t>
            </a:r>
          </a:p>
          <a:p>
            <a:r>
              <a:rPr lang="en-US" dirty="0"/>
              <a:t>If aba is used it would not satisfy the regex even though it is considered to have an even number of a’s and an odd number of b’s with no c’s or d’s.</a:t>
            </a:r>
          </a:p>
          <a:p>
            <a:r>
              <a:rPr lang="en-US" dirty="0"/>
              <a:t>To solve this we would need to add (</a:t>
            </a:r>
            <a:r>
              <a:rPr lang="en-US" dirty="0" err="1"/>
              <a:t>abaaba</a:t>
            </a:r>
            <a:r>
              <a:rPr lang="en-US" dirty="0"/>
              <a:t>)</a:t>
            </a:r>
          </a:p>
          <a:p>
            <a:r>
              <a:rPr lang="en-US" dirty="0"/>
              <a:t>We can not simply add (aba) because (aba)*b could create an even number of b’s</a:t>
            </a:r>
          </a:p>
          <a:p>
            <a:r>
              <a:rPr lang="en-US" dirty="0"/>
              <a:t>Add (</a:t>
            </a:r>
            <a:r>
              <a:rPr lang="en-US" dirty="0" err="1"/>
              <a:t>c|d</a:t>
            </a:r>
            <a:r>
              <a:rPr lang="en-US" dirty="0"/>
              <a:t>)* after even a’s and odd b’s</a:t>
            </a:r>
          </a:p>
          <a:p>
            <a:endParaRPr lang="en-US" dirty="0"/>
          </a:p>
        </p:txBody>
      </p:sp>
    </p:spTree>
    <p:extLst>
      <p:ext uri="{BB962C8B-B14F-4D97-AF65-F5344CB8AC3E}">
        <p14:creationId xmlns:p14="http://schemas.microsoft.com/office/powerpoint/2010/main" val="218005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D86C-7577-36AD-00BC-B851F51D1C07}"/>
              </a:ext>
            </a:extLst>
          </p:cNvPr>
          <p:cNvSpPr>
            <a:spLocks noGrp="1"/>
          </p:cNvSpPr>
          <p:nvPr>
            <p:ph type="title"/>
          </p:nvPr>
        </p:nvSpPr>
        <p:spPr/>
        <p:txBody>
          <a:bodyPr/>
          <a:lstStyle/>
          <a:p>
            <a:r>
              <a:rPr lang="en-US" dirty="0"/>
              <a:t>17</a:t>
            </a:r>
          </a:p>
        </p:txBody>
      </p:sp>
      <p:sp>
        <p:nvSpPr>
          <p:cNvPr id="3" name="Content Placeholder 2">
            <a:extLst>
              <a:ext uri="{FF2B5EF4-FFF2-40B4-BE49-F238E27FC236}">
                <a16:creationId xmlns:a16="http://schemas.microsoft.com/office/drawing/2014/main" id="{6B85DFB6-FA1C-C6AB-A0B4-7AD7EB9C6AFC}"/>
              </a:ext>
            </a:extLst>
          </p:cNvPr>
          <p:cNvSpPr>
            <a:spLocks noGrp="1"/>
          </p:cNvSpPr>
          <p:nvPr>
            <p:ph idx="1"/>
          </p:nvPr>
        </p:nvSpPr>
        <p:spPr/>
        <p:txBody>
          <a:bodyPr>
            <a:normAutofit fontScale="47500" lnSpcReduction="20000"/>
          </a:bodyPr>
          <a:lstStyle/>
          <a:p>
            <a:r>
              <a:rPr lang="en-US" dirty="0">
                <a:solidFill>
                  <a:srgbClr val="CC7832"/>
                </a:solidFill>
                <a:effectLst/>
              </a:rPr>
              <a:t>public class </a:t>
            </a:r>
            <a:r>
              <a:rPr lang="en-US" dirty="0"/>
              <a:t>Algorithm{</a:t>
            </a:r>
            <a:br>
              <a:rPr lang="en-US" dirty="0"/>
            </a:br>
            <a:r>
              <a:rPr lang="en-US" dirty="0"/>
              <a:t>   </a:t>
            </a:r>
            <a:r>
              <a:rPr lang="en-US" dirty="0">
                <a:solidFill>
                  <a:srgbClr val="CC7832"/>
                </a:solidFill>
                <a:effectLst/>
              </a:rPr>
              <a:t>public static void </a:t>
            </a:r>
            <a:r>
              <a:rPr lang="en-US" dirty="0"/>
              <a:t>main(String </a:t>
            </a:r>
            <a:r>
              <a:rPr lang="en-US" dirty="0" err="1"/>
              <a:t>args</a:t>
            </a:r>
            <a:r>
              <a:rPr lang="en-US" dirty="0"/>
              <a:t>[]){</a:t>
            </a:r>
            <a:br>
              <a:rPr lang="en-US" dirty="0"/>
            </a:br>
            <a:r>
              <a:rPr lang="en-US" dirty="0"/>
              <a:t>      </a:t>
            </a:r>
            <a:r>
              <a:rPr lang="en-US" dirty="0">
                <a:solidFill>
                  <a:srgbClr val="CC7832"/>
                </a:solidFill>
                <a:effectLst/>
              </a:rPr>
              <a:t>int </a:t>
            </a:r>
            <a:r>
              <a:rPr lang="en-US" dirty="0" err="1"/>
              <a:t>arr</a:t>
            </a:r>
            <a:r>
              <a:rPr lang="en-US" dirty="0"/>
              <a:t>[] = </a:t>
            </a:r>
            <a:r>
              <a:rPr lang="en-US" dirty="0">
                <a:solidFill>
                  <a:srgbClr val="CC7832"/>
                </a:solidFill>
                <a:effectLst/>
              </a:rPr>
              <a:t>new int</a:t>
            </a:r>
            <a:r>
              <a:rPr lang="en-US" dirty="0"/>
              <a:t>[</a:t>
            </a:r>
            <a:r>
              <a:rPr lang="en-US" dirty="0">
                <a:solidFill>
                  <a:srgbClr val="6897BB"/>
                </a:solidFill>
                <a:effectLst/>
              </a:rPr>
              <a:t>1000001</a:t>
            </a:r>
            <a:r>
              <a:rPr lang="en-US" dirty="0"/>
              <a:t>]</a:t>
            </a:r>
            <a:r>
              <a:rPr lang="en-US" dirty="0">
                <a:solidFill>
                  <a:srgbClr val="CC7832"/>
                </a:solidFill>
                <a:effectLst/>
              </a:rPr>
              <a:t>;</a:t>
            </a:r>
            <a:br>
              <a:rPr lang="en-US" dirty="0">
                <a:solidFill>
                  <a:srgbClr val="CC7832"/>
                </a:solidFill>
                <a:effectLst/>
              </a:rPr>
            </a:br>
            <a:r>
              <a:rPr lang="en-US" dirty="0">
                <a:solidFill>
                  <a:srgbClr val="CC7832"/>
                </a:solidFill>
                <a:effectLst/>
              </a:rPr>
              <a:t>      long </a:t>
            </a:r>
            <a:r>
              <a:rPr lang="en-US" dirty="0"/>
              <a:t>total = </a:t>
            </a:r>
            <a:r>
              <a:rPr lang="en-US" dirty="0">
                <a:solidFill>
                  <a:srgbClr val="6897BB"/>
                </a:solidFill>
                <a:effectLst/>
              </a:rPr>
              <a:t>0</a:t>
            </a:r>
            <a:r>
              <a:rPr lang="en-US" dirty="0">
                <a:solidFill>
                  <a:srgbClr val="CC7832"/>
                </a:solidFill>
                <a:effectLst/>
              </a:rPr>
              <a:t>;</a:t>
            </a:r>
            <a:br>
              <a:rPr lang="en-US" dirty="0">
                <a:solidFill>
                  <a:srgbClr val="CC7832"/>
                </a:solidFill>
                <a:effectLst/>
              </a:rPr>
            </a:br>
            <a:r>
              <a:rPr lang="en-US" dirty="0">
                <a:solidFill>
                  <a:srgbClr val="CC7832"/>
                </a:solidFill>
                <a:effectLst/>
              </a:rPr>
              <a:t>      long </a:t>
            </a:r>
            <a:r>
              <a:rPr lang="en-US" dirty="0"/>
              <a:t>result</a:t>
            </a:r>
            <a:r>
              <a:rPr lang="en-US" dirty="0">
                <a:solidFill>
                  <a:srgbClr val="CC7832"/>
                </a:solidFill>
                <a:effectLst/>
              </a:rPr>
              <a:t>;</a:t>
            </a:r>
            <a:br>
              <a:rPr lang="en-US" dirty="0">
                <a:solidFill>
                  <a:srgbClr val="CC7832"/>
                </a:solidFill>
                <a:effectLst/>
              </a:rPr>
            </a:br>
            <a:r>
              <a:rPr lang="en-US" dirty="0">
                <a:solidFill>
                  <a:srgbClr val="CC7832"/>
                </a:solidFill>
                <a:effectLst/>
              </a:rPr>
              <a:t>      long </a:t>
            </a:r>
            <a:r>
              <a:rPr lang="en-US" dirty="0"/>
              <a:t>sum = (</a:t>
            </a:r>
            <a:r>
              <a:rPr lang="en-US" dirty="0">
                <a:solidFill>
                  <a:srgbClr val="CC7832"/>
                </a:solidFill>
                <a:effectLst/>
              </a:rPr>
              <a:t>long</a:t>
            </a:r>
            <a:r>
              <a:rPr lang="en-US" dirty="0"/>
              <a:t>) (</a:t>
            </a:r>
            <a:r>
              <a:rPr lang="en-US" dirty="0" err="1"/>
              <a:t>arr.length</a:t>
            </a:r>
            <a:r>
              <a:rPr lang="en-US" dirty="0"/>
              <a:t>)*(</a:t>
            </a:r>
            <a:r>
              <a:rPr lang="en-US" dirty="0" err="1"/>
              <a:t>arr.length</a:t>
            </a:r>
            <a:r>
              <a:rPr lang="en-US" dirty="0"/>
              <a:t> - </a:t>
            </a:r>
            <a:r>
              <a:rPr lang="en-US" dirty="0">
                <a:solidFill>
                  <a:srgbClr val="6897BB"/>
                </a:solidFill>
                <a:effectLst/>
              </a:rPr>
              <a:t>1</a:t>
            </a:r>
            <a:r>
              <a:rPr lang="en-US" dirty="0"/>
              <a:t>)/</a:t>
            </a:r>
            <a:r>
              <a:rPr lang="en-US" dirty="0">
                <a:solidFill>
                  <a:srgbClr val="6897BB"/>
                </a:solidFill>
                <a:effectLst/>
              </a:rPr>
              <a:t>2</a:t>
            </a:r>
            <a:r>
              <a:rPr lang="en-US" dirty="0">
                <a:solidFill>
                  <a:srgbClr val="CC7832"/>
                </a:solidFill>
                <a:effectLst/>
              </a:rPr>
              <a:t>;</a:t>
            </a:r>
            <a:br>
              <a:rPr lang="en-US" dirty="0">
                <a:solidFill>
                  <a:srgbClr val="CC7832"/>
                </a:solidFill>
                <a:effectLst/>
              </a:rPr>
            </a:br>
            <a:br>
              <a:rPr lang="en-US" dirty="0">
                <a:solidFill>
                  <a:srgbClr val="CC7832"/>
                </a:solidFill>
                <a:effectLst/>
              </a:rPr>
            </a:br>
            <a:r>
              <a:rPr lang="en-US" dirty="0">
                <a:solidFill>
                  <a:srgbClr val="CC7832"/>
                </a:solidFill>
                <a:effectLst/>
              </a:rPr>
              <a:t>      for</a:t>
            </a:r>
            <a:r>
              <a:rPr lang="en-US" dirty="0"/>
              <a:t>(</a:t>
            </a:r>
            <a:r>
              <a:rPr lang="en-US" dirty="0">
                <a:solidFill>
                  <a:srgbClr val="CC7832"/>
                </a:solidFill>
                <a:effectLst/>
              </a:rPr>
              <a:t>int </a:t>
            </a:r>
            <a:r>
              <a:rPr lang="en-US" dirty="0"/>
              <a:t>x = </a:t>
            </a:r>
            <a:r>
              <a:rPr lang="en-US" dirty="0">
                <a:solidFill>
                  <a:srgbClr val="6897BB"/>
                </a:solidFill>
                <a:effectLst/>
              </a:rPr>
              <a:t>0</a:t>
            </a:r>
            <a:r>
              <a:rPr lang="en-US" dirty="0">
                <a:solidFill>
                  <a:srgbClr val="CC7832"/>
                </a:solidFill>
                <a:effectLst/>
              </a:rPr>
              <a:t>; </a:t>
            </a:r>
            <a:r>
              <a:rPr lang="en-US" dirty="0"/>
              <a:t>x &lt; </a:t>
            </a:r>
            <a:r>
              <a:rPr lang="en-US" dirty="0" err="1"/>
              <a:t>arr.length</a:t>
            </a:r>
            <a:r>
              <a:rPr lang="en-US" dirty="0">
                <a:solidFill>
                  <a:srgbClr val="CC7832"/>
                </a:solidFill>
                <a:effectLst/>
              </a:rPr>
              <a:t>; </a:t>
            </a:r>
            <a:r>
              <a:rPr lang="en-US" dirty="0"/>
              <a:t>x++){</a:t>
            </a:r>
            <a:br>
              <a:rPr lang="en-US" dirty="0"/>
            </a:br>
            <a:r>
              <a:rPr lang="en-US" dirty="0"/>
              <a:t>         </a:t>
            </a:r>
            <a:r>
              <a:rPr lang="en-US" dirty="0" err="1"/>
              <a:t>arr</a:t>
            </a:r>
            <a:r>
              <a:rPr lang="en-US" dirty="0"/>
              <a:t>[x] = x + </a:t>
            </a:r>
            <a:r>
              <a:rPr lang="en-US" dirty="0">
                <a:solidFill>
                  <a:srgbClr val="6897BB"/>
                </a:solidFill>
                <a:effectLst/>
              </a:rPr>
              <a:t>1</a:t>
            </a:r>
            <a:r>
              <a:rPr lang="en-US" dirty="0">
                <a:solidFill>
                  <a:srgbClr val="CC7832"/>
                </a:solidFill>
                <a:effectLst/>
              </a:rPr>
              <a:t>;</a:t>
            </a:r>
            <a:br>
              <a:rPr lang="en-US" dirty="0">
                <a:solidFill>
                  <a:srgbClr val="CC7832"/>
                </a:solidFill>
                <a:effectLst/>
              </a:rPr>
            </a:br>
            <a:r>
              <a:rPr lang="en-US" dirty="0">
                <a:solidFill>
                  <a:srgbClr val="CC7832"/>
                </a:solidFill>
                <a:effectLst/>
              </a:rPr>
              <a:t>      </a:t>
            </a:r>
            <a:r>
              <a:rPr lang="en-US" dirty="0"/>
              <a:t>}</a:t>
            </a:r>
            <a:br>
              <a:rPr lang="en-US" dirty="0"/>
            </a:br>
            <a:br>
              <a:rPr lang="en-US" dirty="0"/>
            </a:br>
            <a:r>
              <a:rPr lang="en-US" dirty="0"/>
              <a:t>      </a:t>
            </a:r>
            <a:r>
              <a:rPr lang="en-US" dirty="0" err="1"/>
              <a:t>arr</a:t>
            </a:r>
            <a:r>
              <a:rPr lang="en-US" dirty="0"/>
              <a:t>[</a:t>
            </a:r>
            <a:r>
              <a:rPr lang="en-US" dirty="0">
                <a:solidFill>
                  <a:srgbClr val="6897BB"/>
                </a:solidFill>
                <a:effectLst/>
              </a:rPr>
              <a:t>1000000</a:t>
            </a:r>
            <a:r>
              <a:rPr lang="en-US" dirty="0"/>
              <a:t>] = </a:t>
            </a:r>
            <a:r>
              <a:rPr lang="en-US" dirty="0">
                <a:solidFill>
                  <a:srgbClr val="6897BB"/>
                </a:solidFill>
                <a:effectLst/>
              </a:rPr>
              <a:t>78765</a:t>
            </a:r>
            <a:r>
              <a:rPr lang="en-US" dirty="0">
                <a:solidFill>
                  <a:srgbClr val="CC7832"/>
                </a:solidFill>
                <a:effectLst/>
              </a:rPr>
              <a:t>;</a:t>
            </a:r>
            <a:br>
              <a:rPr lang="en-US" dirty="0">
                <a:solidFill>
                  <a:srgbClr val="CC7832"/>
                </a:solidFill>
                <a:effectLst/>
              </a:rPr>
            </a:br>
            <a:br>
              <a:rPr lang="en-US" dirty="0">
                <a:solidFill>
                  <a:srgbClr val="CC7832"/>
                </a:solidFill>
                <a:effectLst/>
              </a:rPr>
            </a:br>
            <a:r>
              <a:rPr lang="en-US" dirty="0">
                <a:solidFill>
                  <a:srgbClr val="CC7832"/>
                </a:solidFill>
                <a:effectLst/>
              </a:rPr>
              <a:t>      for</a:t>
            </a:r>
            <a:r>
              <a:rPr lang="en-US" dirty="0"/>
              <a:t>(</a:t>
            </a:r>
            <a:r>
              <a:rPr lang="en-US" dirty="0">
                <a:solidFill>
                  <a:srgbClr val="CC7832"/>
                </a:solidFill>
                <a:effectLst/>
              </a:rPr>
              <a:t>int </a:t>
            </a:r>
            <a:r>
              <a:rPr lang="en-US" dirty="0"/>
              <a:t>x = </a:t>
            </a:r>
            <a:r>
              <a:rPr lang="en-US" dirty="0">
                <a:solidFill>
                  <a:srgbClr val="6897BB"/>
                </a:solidFill>
                <a:effectLst/>
              </a:rPr>
              <a:t>0</a:t>
            </a:r>
            <a:r>
              <a:rPr lang="en-US" dirty="0">
                <a:solidFill>
                  <a:srgbClr val="CC7832"/>
                </a:solidFill>
                <a:effectLst/>
              </a:rPr>
              <a:t>; </a:t>
            </a:r>
            <a:r>
              <a:rPr lang="en-US" dirty="0"/>
              <a:t>x &lt; </a:t>
            </a:r>
            <a:r>
              <a:rPr lang="en-US" dirty="0" err="1"/>
              <a:t>arr.length</a:t>
            </a:r>
            <a:r>
              <a:rPr lang="en-US" dirty="0">
                <a:solidFill>
                  <a:srgbClr val="CC7832"/>
                </a:solidFill>
                <a:effectLst/>
              </a:rPr>
              <a:t>; </a:t>
            </a:r>
            <a:r>
              <a:rPr lang="en-US" dirty="0"/>
              <a:t>x++){</a:t>
            </a:r>
            <a:br>
              <a:rPr lang="en-US" dirty="0"/>
            </a:br>
            <a:r>
              <a:rPr lang="en-US" dirty="0"/>
              <a:t>         total += </a:t>
            </a:r>
            <a:r>
              <a:rPr lang="en-US" dirty="0" err="1"/>
              <a:t>arr</a:t>
            </a:r>
            <a:r>
              <a:rPr lang="en-US" dirty="0"/>
              <a:t>[x]</a:t>
            </a:r>
            <a:r>
              <a:rPr lang="en-US" dirty="0">
                <a:solidFill>
                  <a:srgbClr val="CC7832"/>
                </a:solidFill>
                <a:effectLst/>
              </a:rPr>
              <a:t>;</a:t>
            </a:r>
            <a:br>
              <a:rPr lang="en-US" dirty="0">
                <a:solidFill>
                  <a:srgbClr val="CC7832"/>
                </a:solidFill>
                <a:effectLst/>
              </a:rPr>
            </a:br>
            <a:r>
              <a:rPr lang="en-US" dirty="0">
                <a:solidFill>
                  <a:srgbClr val="CC7832"/>
                </a:solidFill>
                <a:effectLst/>
              </a:rPr>
              <a:t>      </a:t>
            </a:r>
            <a:r>
              <a:rPr lang="en-US" dirty="0"/>
              <a:t>}</a:t>
            </a:r>
            <a:br>
              <a:rPr lang="en-US" dirty="0"/>
            </a:br>
            <a:br>
              <a:rPr lang="en-US" dirty="0"/>
            </a:br>
            <a:br>
              <a:rPr lang="en-US" dirty="0"/>
            </a:br>
            <a:r>
              <a:rPr lang="en-US" dirty="0"/>
              <a:t>      result = total - sum</a:t>
            </a:r>
            <a:r>
              <a:rPr lang="en-US" dirty="0">
                <a:solidFill>
                  <a:srgbClr val="CC7832"/>
                </a:solidFill>
                <a:effectLst/>
              </a:rPr>
              <a:t>;</a:t>
            </a:r>
            <a:br>
              <a:rPr lang="en-US" dirty="0">
                <a:solidFill>
                  <a:srgbClr val="CC7832"/>
                </a:solidFill>
                <a:effectLst/>
              </a:rPr>
            </a:br>
            <a:br>
              <a:rPr lang="en-US" dirty="0">
                <a:solidFill>
                  <a:srgbClr val="CC7832"/>
                </a:solidFill>
                <a:effectLst/>
              </a:rPr>
            </a:br>
            <a:r>
              <a:rPr lang="en-US" dirty="0">
                <a:solidFill>
                  <a:srgbClr val="CC7832"/>
                </a:solidFill>
                <a:effectLst/>
              </a:rPr>
              <a:t>      </a:t>
            </a:r>
            <a:r>
              <a:rPr lang="en-US" dirty="0" err="1"/>
              <a:t>System.out.println</a:t>
            </a:r>
            <a:r>
              <a:rPr lang="en-US" dirty="0"/>
              <a:t>(result)</a:t>
            </a:r>
            <a:r>
              <a:rPr lang="en-US" dirty="0">
                <a:solidFill>
                  <a:srgbClr val="CC7832"/>
                </a:solidFill>
                <a:effectLst/>
              </a:rPr>
              <a:t>;</a:t>
            </a:r>
            <a:br>
              <a:rPr lang="en-US" dirty="0">
                <a:solidFill>
                  <a:srgbClr val="CC7832"/>
                </a:solidFill>
                <a:effectLst/>
              </a:rPr>
            </a:br>
            <a:r>
              <a:rPr lang="en-US" dirty="0">
                <a:solidFill>
                  <a:srgbClr val="CC7832"/>
                </a:solidFill>
                <a:effectLst/>
              </a:rPr>
              <a:t>   </a:t>
            </a:r>
            <a:r>
              <a:rPr lang="en-US" dirty="0"/>
              <a:t>}</a:t>
            </a:r>
            <a:br>
              <a:rPr lang="en-US" dirty="0"/>
            </a:br>
            <a:r>
              <a:rPr lang="en-US" dirty="0"/>
              <a:t>}</a:t>
            </a:r>
          </a:p>
          <a:p>
            <a:endParaRPr lang="en-US" dirty="0"/>
          </a:p>
          <a:p>
            <a:r>
              <a:rPr lang="en-US" dirty="0"/>
              <a:t># of lexemes: 122</a:t>
            </a:r>
          </a:p>
        </p:txBody>
      </p:sp>
    </p:spTree>
    <p:extLst>
      <p:ext uri="{BB962C8B-B14F-4D97-AF65-F5344CB8AC3E}">
        <p14:creationId xmlns:p14="http://schemas.microsoft.com/office/powerpoint/2010/main" val="243073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2152-A6C0-26E1-9B90-8CF75B60D342}"/>
              </a:ext>
            </a:extLst>
          </p:cNvPr>
          <p:cNvSpPr>
            <a:spLocks noGrp="1"/>
          </p:cNvSpPr>
          <p:nvPr>
            <p:ph type="title"/>
          </p:nvPr>
        </p:nvSpPr>
        <p:spPr/>
        <p:txBody>
          <a:bodyPr/>
          <a:lstStyle/>
          <a:p>
            <a:r>
              <a:rPr lang="en-US" dirty="0"/>
              <a:t>1 (DFA)</a:t>
            </a:r>
          </a:p>
        </p:txBody>
      </p:sp>
      <p:sp>
        <p:nvSpPr>
          <p:cNvPr id="4" name="Oval 3">
            <a:extLst>
              <a:ext uri="{FF2B5EF4-FFF2-40B4-BE49-F238E27FC236}">
                <a16:creationId xmlns:a16="http://schemas.microsoft.com/office/drawing/2014/main" id="{2ACC4AC7-1050-3E17-CA46-AAC23BB5916B}"/>
              </a:ext>
            </a:extLst>
          </p:cNvPr>
          <p:cNvSpPr/>
          <p:nvPr/>
        </p:nvSpPr>
        <p:spPr>
          <a:xfrm>
            <a:off x="1110343" y="23839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8830F551-2AD7-C695-295C-BE740C3C2415}"/>
              </a:ext>
            </a:extLst>
          </p:cNvPr>
          <p:cNvSpPr/>
          <p:nvPr/>
        </p:nvSpPr>
        <p:spPr>
          <a:xfrm>
            <a:off x="3418114" y="1447801"/>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A809177E-C758-46BB-7F03-7D1AA1A34781}"/>
              </a:ext>
            </a:extLst>
          </p:cNvPr>
          <p:cNvSpPr/>
          <p:nvPr/>
        </p:nvSpPr>
        <p:spPr>
          <a:xfrm>
            <a:off x="5867400" y="2514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FC64281A-4CDE-D3A8-9419-5ACE55B0FCB9}"/>
              </a:ext>
            </a:extLst>
          </p:cNvPr>
          <p:cNvSpPr/>
          <p:nvPr/>
        </p:nvSpPr>
        <p:spPr>
          <a:xfrm>
            <a:off x="3418114" y="439782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9" name="Curved Connector 8">
            <a:extLst>
              <a:ext uri="{FF2B5EF4-FFF2-40B4-BE49-F238E27FC236}">
                <a16:creationId xmlns:a16="http://schemas.microsoft.com/office/drawing/2014/main" id="{0E179D1F-B76E-4353-9708-2B431F7C882D}"/>
              </a:ext>
            </a:extLst>
          </p:cNvPr>
          <p:cNvCxnSpPr>
            <a:cxnSpLocks/>
            <a:stCxn id="4" idx="7"/>
          </p:cNvCxnSpPr>
          <p:nvPr/>
        </p:nvCxnSpPr>
        <p:spPr>
          <a:xfrm rot="5400000" flipH="1" flipV="1">
            <a:off x="2293603" y="1393372"/>
            <a:ext cx="721740" cy="152728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95D71063-45D7-06D3-C61C-815F99440040}"/>
              </a:ext>
            </a:extLst>
          </p:cNvPr>
          <p:cNvCxnSpPr>
            <a:cxnSpLocks/>
            <a:stCxn id="4" idx="5"/>
            <a:endCxn id="7" idx="2"/>
          </p:cNvCxnSpPr>
          <p:nvPr/>
        </p:nvCxnSpPr>
        <p:spPr>
          <a:xfrm rot="16200000" flipH="1">
            <a:off x="1809189" y="3246104"/>
            <a:ext cx="1690568" cy="152728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7F94545F-5887-5F47-8BBD-F4FE80C7F2CD}"/>
              </a:ext>
            </a:extLst>
          </p:cNvPr>
          <p:cNvCxnSpPr>
            <a:cxnSpLocks/>
            <a:stCxn id="5" idx="6"/>
            <a:endCxn id="6" idx="1"/>
          </p:cNvCxnSpPr>
          <p:nvPr/>
        </p:nvCxnSpPr>
        <p:spPr>
          <a:xfrm>
            <a:off x="4332514" y="1905001"/>
            <a:ext cx="1668797" cy="7435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0947D083-159E-8239-E525-0BA907076151}"/>
              </a:ext>
            </a:extLst>
          </p:cNvPr>
          <p:cNvCxnSpPr>
            <a:cxnSpLocks/>
            <a:stCxn id="6" idx="2"/>
            <a:endCxn id="5" idx="5"/>
          </p:cNvCxnSpPr>
          <p:nvPr/>
        </p:nvCxnSpPr>
        <p:spPr>
          <a:xfrm rot="10800000">
            <a:off x="4198604" y="2228290"/>
            <a:ext cx="1668797" cy="7435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9E2004AB-1B6F-8780-2021-B40C9CEB6FB6}"/>
              </a:ext>
            </a:extLst>
          </p:cNvPr>
          <p:cNvCxnSpPr>
            <a:cxnSpLocks/>
            <a:stCxn id="6" idx="3"/>
            <a:endCxn id="7" idx="6"/>
          </p:cNvCxnSpPr>
          <p:nvPr/>
        </p:nvCxnSpPr>
        <p:spPr>
          <a:xfrm rot="5400000">
            <a:off x="4386943" y="3240661"/>
            <a:ext cx="1559940" cy="166879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BB47EC66-4C47-EAEB-B9C9-E169E696066C}"/>
              </a:ext>
            </a:extLst>
          </p:cNvPr>
          <p:cNvCxnSpPr>
            <a:cxnSpLocks/>
            <a:stCxn id="7" idx="5"/>
            <a:endCxn id="7" idx="3"/>
          </p:cNvCxnSpPr>
          <p:nvPr/>
        </p:nvCxnSpPr>
        <p:spPr>
          <a:xfrm rot="5400000">
            <a:off x="3875314" y="4855029"/>
            <a:ext cx="12700" cy="646578"/>
          </a:xfrm>
          <a:prstGeom prst="curvedConnector3">
            <a:avLst>
              <a:gd name="adj1" fmla="val 7140134"/>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31FFABB-ACB5-E0D7-3936-0998A3A13BC4}"/>
              </a:ext>
            </a:extLst>
          </p:cNvPr>
          <p:cNvSpPr txBox="1"/>
          <p:nvPr/>
        </p:nvSpPr>
        <p:spPr>
          <a:xfrm>
            <a:off x="1890832" y="1472854"/>
            <a:ext cx="957943" cy="369332"/>
          </a:xfrm>
          <a:prstGeom prst="rect">
            <a:avLst/>
          </a:prstGeom>
          <a:noFill/>
        </p:spPr>
        <p:txBody>
          <a:bodyPr wrap="square" rtlCol="0">
            <a:spAutoFit/>
          </a:bodyPr>
          <a:lstStyle/>
          <a:p>
            <a:r>
              <a:rPr lang="en-US" dirty="0"/>
              <a:t>chars</a:t>
            </a:r>
          </a:p>
        </p:txBody>
      </p:sp>
      <p:sp>
        <p:nvSpPr>
          <p:cNvPr id="28" name="TextBox 27">
            <a:extLst>
              <a:ext uri="{FF2B5EF4-FFF2-40B4-BE49-F238E27FC236}">
                <a16:creationId xmlns:a16="http://schemas.microsoft.com/office/drawing/2014/main" id="{C616B734-1635-C899-DAC6-B72C27788C12}"/>
              </a:ext>
            </a:extLst>
          </p:cNvPr>
          <p:cNvSpPr txBox="1"/>
          <p:nvPr/>
        </p:nvSpPr>
        <p:spPr>
          <a:xfrm>
            <a:off x="3545848" y="637989"/>
            <a:ext cx="957943" cy="369332"/>
          </a:xfrm>
          <a:prstGeom prst="rect">
            <a:avLst/>
          </a:prstGeom>
          <a:noFill/>
        </p:spPr>
        <p:txBody>
          <a:bodyPr wrap="square" rtlCol="0">
            <a:spAutoFit/>
          </a:bodyPr>
          <a:lstStyle/>
          <a:p>
            <a:r>
              <a:rPr lang="en-US" dirty="0"/>
              <a:t>chars</a:t>
            </a:r>
          </a:p>
        </p:txBody>
      </p:sp>
      <p:sp>
        <p:nvSpPr>
          <p:cNvPr id="29" name="TextBox 28">
            <a:extLst>
              <a:ext uri="{FF2B5EF4-FFF2-40B4-BE49-F238E27FC236}">
                <a16:creationId xmlns:a16="http://schemas.microsoft.com/office/drawing/2014/main" id="{07D8EC9D-732A-CEA9-7FA5-9F817B6796AF}"/>
              </a:ext>
            </a:extLst>
          </p:cNvPr>
          <p:cNvSpPr txBox="1"/>
          <p:nvPr/>
        </p:nvSpPr>
        <p:spPr>
          <a:xfrm>
            <a:off x="4917580" y="1581711"/>
            <a:ext cx="957943" cy="369332"/>
          </a:xfrm>
          <a:prstGeom prst="rect">
            <a:avLst/>
          </a:prstGeom>
          <a:noFill/>
        </p:spPr>
        <p:txBody>
          <a:bodyPr wrap="square" rtlCol="0">
            <a:spAutoFit/>
          </a:bodyPr>
          <a:lstStyle/>
          <a:p>
            <a:r>
              <a:rPr lang="en-US" dirty="0"/>
              <a:t>.</a:t>
            </a:r>
          </a:p>
        </p:txBody>
      </p:sp>
      <p:sp>
        <p:nvSpPr>
          <p:cNvPr id="30" name="TextBox 29">
            <a:extLst>
              <a:ext uri="{FF2B5EF4-FFF2-40B4-BE49-F238E27FC236}">
                <a16:creationId xmlns:a16="http://schemas.microsoft.com/office/drawing/2014/main" id="{FC2F099C-5219-E1DD-F748-2BA9103424AE}"/>
              </a:ext>
            </a:extLst>
          </p:cNvPr>
          <p:cNvSpPr txBox="1"/>
          <p:nvPr/>
        </p:nvSpPr>
        <p:spPr>
          <a:xfrm>
            <a:off x="4301498" y="2722608"/>
            <a:ext cx="957943" cy="369332"/>
          </a:xfrm>
          <a:prstGeom prst="rect">
            <a:avLst/>
          </a:prstGeom>
          <a:noFill/>
        </p:spPr>
        <p:txBody>
          <a:bodyPr wrap="square" rtlCol="0">
            <a:spAutoFit/>
          </a:bodyPr>
          <a:lstStyle/>
          <a:p>
            <a:r>
              <a:rPr lang="en-US" dirty="0"/>
              <a:t>chars</a:t>
            </a:r>
          </a:p>
        </p:txBody>
      </p:sp>
      <p:sp>
        <p:nvSpPr>
          <p:cNvPr id="31" name="TextBox 30">
            <a:extLst>
              <a:ext uri="{FF2B5EF4-FFF2-40B4-BE49-F238E27FC236}">
                <a16:creationId xmlns:a16="http://schemas.microsoft.com/office/drawing/2014/main" id="{4B93426A-6F49-98AA-C73D-90DF534B4ED8}"/>
              </a:ext>
            </a:extLst>
          </p:cNvPr>
          <p:cNvSpPr txBox="1"/>
          <p:nvPr/>
        </p:nvSpPr>
        <p:spPr>
          <a:xfrm>
            <a:off x="5522339" y="4078341"/>
            <a:ext cx="957943" cy="369332"/>
          </a:xfrm>
          <a:prstGeom prst="rect">
            <a:avLst/>
          </a:prstGeom>
          <a:noFill/>
        </p:spPr>
        <p:txBody>
          <a:bodyPr wrap="square" rtlCol="0">
            <a:spAutoFit/>
          </a:bodyPr>
          <a:lstStyle/>
          <a:p>
            <a:r>
              <a:rPr lang="en-US" dirty="0"/>
              <a:t>.</a:t>
            </a:r>
          </a:p>
        </p:txBody>
      </p:sp>
      <p:sp>
        <p:nvSpPr>
          <p:cNvPr id="32" name="TextBox 31">
            <a:extLst>
              <a:ext uri="{FF2B5EF4-FFF2-40B4-BE49-F238E27FC236}">
                <a16:creationId xmlns:a16="http://schemas.microsoft.com/office/drawing/2014/main" id="{BA4C531F-AC81-A236-D4C2-FF98AD01EE91}"/>
              </a:ext>
            </a:extLst>
          </p:cNvPr>
          <p:cNvSpPr txBox="1"/>
          <p:nvPr/>
        </p:nvSpPr>
        <p:spPr>
          <a:xfrm>
            <a:off x="1941978" y="4028497"/>
            <a:ext cx="957943" cy="369332"/>
          </a:xfrm>
          <a:prstGeom prst="rect">
            <a:avLst/>
          </a:prstGeom>
          <a:noFill/>
        </p:spPr>
        <p:txBody>
          <a:bodyPr wrap="square" rtlCol="0">
            <a:spAutoFit/>
          </a:bodyPr>
          <a:lstStyle/>
          <a:p>
            <a:r>
              <a:rPr lang="en-US" dirty="0"/>
              <a:t>.</a:t>
            </a:r>
          </a:p>
        </p:txBody>
      </p:sp>
      <p:cxnSp>
        <p:nvCxnSpPr>
          <p:cNvPr id="33" name="Curved Connector 32">
            <a:extLst>
              <a:ext uri="{FF2B5EF4-FFF2-40B4-BE49-F238E27FC236}">
                <a16:creationId xmlns:a16="http://schemas.microsoft.com/office/drawing/2014/main" id="{536C63AF-8C8A-6674-B656-DECB81666E9A}"/>
              </a:ext>
            </a:extLst>
          </p:cNvPr>
          <p:cNvCxnSpPr>
            <a:cxnSpLocks/>
            <a:stCxn id="5" idx="1"/>
            <a:endCxn id="5" idx="7"/>
          </p:cNvCxnSpPr>
          <p:nvPr/>
        </p:nvCxnSpPr>
        <p:spPr>
          <a:xfrm rot="5400000" flipH="1" flipV="1">
            <a:off x="3875314" y="1258423"/>
            <a:ext cx="12700" cy="646578"/>
          </a:xfrm>
          <a:prstGeom prst="curvedConnector3">
            <a:avLst>
              <a:gd name="adj1" fmla="val 4397276"/>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7213A9-CE1A-AAEB-ECF6-B088750089EB}"/>
              </a:ext>
            </a:extLst>
          </p:cNvPr>
          <p:cNvSpPr txBox="1"/>
          <p:nvPr/>
        </p:nvSpPr>
        <p:spPr>
          <a:xfrm>
            <a:off x="3719632" y="6045637"/>
            <a:ext cx="957943" cy="369332"/>
          </a:xfrm>
          <a:prstGeom prst="rect">
            <a:avLst/>
          </a:prstGeom>
          <a:noFill/>
        </p:spPr>
        <p:txBody>
          <a:bodyPr wrap="square" rtlCol="0">
            <a:spAutoFit/>
          </a:bodyPr>
          <a:lstStyle/>
          <a:p>
            <a:r>
              <a:rPr lang="en-US" dirty="0" err="1"/>
              <a:t>Σ</a:t>
            </a:r>
            <a:endParaRPr lang="en-US" dirty="0"/>
          </a:p>
        </p:txBody>
      </p:sp>
      <p:cxnSp>
        <p:nvCxnSpPr>
          <p:cNvPr id="39" name="Straight Arrow Connector 38">
            <a:extLst>
              <a:ext uri="{FF2B5EF4-FFF2-40B4-BE49-F238E27FC236}">
                <a16:creationId xmlns:a16="http://schemas.microsoft.com/office/drawing/2014/main" id="{A763224F-B167-C05B-7EEE-E48C2BAFF576}"/>
              </a:ext>
            </a:extLst>
          </p:cNvPr>
          <p:cNvCxnSpPr>
            <a:cxnSpLocks/>
            <a:endCxn id="4" idx="2"/>
          </p:cNvCxnSpPr>
          <p:nvPr/>
        </p:nvCxnSpPr>
        <p:spPr>
          <a:xfrm>
            <a:off x="326571" y="2841172"/>
            <a:ext cx="783772"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008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E2B9-930B-28F1-B22D-5E14B0817BE3}"/>
              </a:ext>
            </a:extLst>
          </p:cNvPr>
          <p:cNvSpPr>
            <a:spLocks noGrp="1"/>
          </p:cNvSpPr>
          <p:nvPr>
            <p:ph type="title"/>
          </p:nvPr>
        </p:nvSpPr>
        <p:spPr/>
        <p:txBody>
          <a:bodyPr/>
          <a:lstStyle/>
          <a:p>
            <a:r>
              <a:rPr lang="en-US" dirty="0"/>
              <a:t>1 (Grammar)</a:t>
            </a:r>
          </a:p>
        </p:txBody>
      </p:sp>
      <p:sp>
        <p:nvSpPr>
          <p:cNvPr id="3" name="Content Placeholder 2">
            <a:extLst>
              <a:ext uri="{FF2B5EF4-FFF2-40B4-BE49-F238E27FC236}">
                <a16:creationId xmlns:a16="http://schemas.microsoft.com/office/drawing/2014/main" id="{4D37210D-D0EA-7D00-6846-2909E7599BD9}"/>
              </a:ext>
            </a:extLst>
          </p:cNvPr>
          <p:cNvSpPr>
            <a:spLocks noGrp="1"/>
          </p:cNvSpPr>
          <p:nvPr>
            <p:ph idx="1"/>
          </p:nvPr>
        </p:nvSpPr>
        <p:spPr/>
        <p:txBody>
          <a:bodyPr/>
          <a:lstStyle/>
          <a:p>
            <a:r>
              <a:rPr lang="en-US" dirty="0"/>
              <a:t>&lt;A&gt; </a:t>
            </a:r>
            <a:r>
              <a:rPr lang="en-US" dirty="0">
                <a:sym typeface="Wingdings" pitchFamily="2" charset="2"/>
              </a:rPr>
              <a:t> chars | chars&lt;B&gt;</a:t>
            </a:r>
          </a:p>
          <a:p>
            <a:r>
              <a:rPr lang="en-US" dirty="0">
                <a:sym typeface="Wingdings" pitchFamily="2" charset="2"/>
              </a:rPr>
              <a:t>&lt;B&gt;  </a:t>
            </a:r>
            <a:r>
              <a:rPr lang="en-US" dirty="0" err="1">
                <a:sym typeface="Wingdings" pitchFamily="2" charset="2"/>
              </a:rPr>
              <a:t>chasr</a:t>
            </a:r>
            <a:r>
              <a:rPr lang="en-US" dirty="0">
                <a:sym typeface="Wingdings" pitchFamily="2" charset="2"/>
              </a:rPr>
              <a:t> | chars&lt;B&gt; | .&lt;C&gt;</a:t>
            </a:r>
          </a:p>
          <a:p>
            <a:r>
              <a:rPr lang="en-US" dirty="0">
                <a:sym typeface="Wingdings" pitchFamily="2" charset="2"/>
              </a:rPr>
              <a:t>&lt;C&gt;  chars&lt;B&gt;</a:t>
            </a:r>
            <a:endParaRPr lang="en-US" dirty="0"/>
          </a:p>
        </p:txBody>
      </p:sp>
    </p:spTree>
    <p:extLst>
      <p:ext uri="{BB962C8B-B14F-4D97-AF65-F5344CB8AC3E}">
        <p14:creationId xmlns:p14="http://schemas.microsoft.com/office/powerpoint/2010/main" val="202972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C32A-E8A1-8C27-C3B3-CDAC391F1B8E}"/>
              </a:ext>
            </a:extLst>
          </p:cNvPr>
          <p:cNvSpPr>
            <a:spLocks noGrp="1"/>
          </p:cNvSpPr>
          <p:nvPr>
            <p:ph type="title"/>
          </p:nvPr>
        </p:nvSpPr>
        <p:spPr/>
        <p:txBody>
          <a:bodyPr/>
          <a:lstStyle/>
          <a:p>
            <a:r>
              <a:rPr lang="en-US" dirty="0"/>
              <a:t>2 (Regex)</a:t>
            </a:r>
          </a:p>
        </p:txBody>
      </p:sp>
      <p:sp>
        <p:nvSpPr>
          <p:cNvPr id="3" name="Content Placeholder 2">
            <a:extLst>
              <a:ext uri="{FF2B5EF4-FFF2-40B4-BE49-F238E27FC236}">
                <a16:creationId xmlns:a16="http://schemas.microsoft.com/office/drawing/2014/main" id="{59013B62-1E60-7467-6A2D-621DFEE2F00C}"/>
              </a:ext>
            </a:extLst>
          </p:cNvPr>
          <p:cNvSpPr>
            <a:spLocks noGrp="1"/>
          </p:cNvSpPr>
          <p:nvPr>
            <p:ph idx="1"/>
          </p:nvPr>
        </p:nvSpPr>
        <p:spPr/>
        <p:txBody>
          <a:bodyPr/>
          <a:lstStyle/>
          <a:p>
            <a:r>
              <a:rPr lang="en-US" dirty="0"/>
              <a:t>Letter: [a-</a:t>
            </a:r>
            <a:r>
              <a:rPr lang="en-US" dirty="0" err="1"/>
              <a:t>zA</a:t>
            </a:r>
            <a:r>
              <a:rPr lang="en-US" dirty="0"/>
              <a:t>-Z]</a:t>
            </a:r>
          </a:p>
          <a:p>
            <a:r>
              <a:rPr lang="en-US" dirty="0"/>
              <a:t>Number: [0-9]</a:t>
            </a:r>
          </a:p>
          <a:p>
            <a:r>
              <a:rPr lang="en-US" dirty="0"/>
              <a:t>chars: (</a:t>
            </a:r>
            <a:r>
              <a:rPr lang="en-US" dirty="0" err="1"/>
              <a:t>Letter|Number</a:t>
            </a:r>
            <a:r>
              <a:rPr lang="en-US" dirty="0"/>
              <a:t>)</a:t>
            </a:r>
          </a:p>
          <a:p>
            <a:r>
              <a:rPr lang="en-US" dirty="0"/>
              <a:t>Regular Expression:</a:t>
            </a:r>
          </a:p>
          <a:p>
            <a:pPr lvl="1"/>
            <a:r>
              <a:rPr lang="en-US" dirty="0"/>
              <a:t>([chars]+|[chars][^.]*[chars]).([chars]+|[chars][^.]*[chars])</a:t>
            </a:r>
          </a:p>
        </p:txBody>
      </p:sp>
    </p:spTree>
    <p:extLst>
      <p:ext uri="{BB962C8B-B14F-4D97-AF65-F5344CB8AC3E}">
        <p14:creationId xmlns:p14="http://schemas.microsoft.com/office/powerpoint/2010/main" val="31160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3A37-7E7C-59DC-8DF9-5FE490D71534}"/>
              </a:ext>
            </a:extLst>
          </p:cNvPr>
          <p:cNvSpPr>
            <a:spLocks noGrp="1"/>
          </p:cNvSpPr>
          <p:nvPr>
            <p:ph type="title"/>
          </p:nvPr>
        </p:nvSpPr>
        <p:spPr/>
        <p:txBody>
          <a:bodyPr/>
          <a:lstStyle/>
          <a:p>
            <a:r>
              <a:rPr lang="en-US" dirty="0"/>
              <a:t>2 (DFA)</a:t>
            </a:r>
          </a:p>
        </p:txBody>
      </p:sp>
      <p:sp>
        <p:nvSpPr>
          <p:cNvPr id="4" name="Oval 3">
            <a:extLst>
              <a:ext uri="{FF2B5EF4-FFF2-40B4-BE49-F238E27FC236}">
                <a16:creationId xmlns:a16="http://schemas.microsoft.com/office/drawing/2014/main" id="{2348E3ED-DC75-3155-2B1D-9896ADCA3278}"/>
              </a:ext>
            </a:extLst>
          </p:cNvPr>
          <p:cNvSpPr/>
          <p:nvPr/>
        </p:nvSpPr>
        <p:spPr>
          <a:xfrm>
            <a:off x="1132114" y="27214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 name="Straight Arrow Connector 4">
            <a:extLst>
              <a:ext uri="{FF2B5EF4-FFF2-40B4-BE49-F238E27FC236}">
                <a16:creationId xmlns:a16="http://schemas.microsoft.com/office/drawing/2014/main" id="{229B92AF-E01A-B0F3-F875-E9D90E2CA2AF}"/>
              </a:ext>
            </a:extLst>
          </p:cNvPr>
          <p:cNvCxnSpPr>
            <a:cxnSpLocks/>
            <a:endCxn id="4" idx="2"/>
          </p:cNvCxnSpPr>
          <p:nvPr/>
        </p:nvCxnSpPr>
        <p:spPr>
          <a:xfrm>
            <a:off x="206829" y="3178630"/>
            <a:ext cx="92528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9612EF4-75CC-CD4C-4CF0-92C004D54AF5}"/>
              </a:ext>
            </a:extLst>
          </p:cNvPr>
          <p:cNvSpPr/>
          <p:nvPr/>
        </p:nvSpPr>
        <p:spPr>
          <a:xfrm>
            <a:off x="3439886" y="1690688"/>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9" name="Oval 8">
            <a:extLst>
              <a:ext uri="{FF2B5EF4-FFF2-40B4-BE49-F238E27FC236}">
                <a16:creationId xmlns:a16="http://schemas.microsoft.com/office/drawing/2014/main" id="{0D97DAD3-A04E-4BBE-A13B-7925F3EE505E}"/>
              </a:ext>
            </a:extLst>
          </p:cNvPr>
          <p:cNvSpPr/>
          <p:nvPr/>
        </p:nvSpPr>
        <p:spPr>
          <a:xfrm>
            <a:off x="6008914" y="262515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1F491E7B-8DFF-2830-F149-774CAC7CA30E}"/>
              </a:ext>
            </a:extLst>
          </p:cNvPr>
          <p:cNvSpPr/>
          <p:nvPr/>
        </p:nvSpPr>
        <p:spPr>
          <a:xfrm>
            <a:off x="4855029" y="4474030"/>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A37A2803-D7C4-E91A-CA4F-B47533C9C35B}"/>
              </a:ext>
            </a:extLst>
          </p:cNvPr>
          <p:cNvSpPr/>
          <p:nvPr/>
        </p:nvSpPr>
        <p:spPr>
          <a:xfrm>
            <a:off x="1828800" y="428897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 name="Curved Connector 12">
            <a:extLst>
              <a:ext uri="{FF2B5EF4-FFF2-40B4-BE49-F238E27FC236}">
                <a16:creationId xmlns:a16="http://schemas.microsoft.com/office/drawing/2014/main" id="{E680841E-B6B3-2AB0-25AA-915A5DCD3FDC}"/>
              </a:ext>
            </a:extLst>
          </p:cNvPr>
          <p:cNvCxnSpPr>
            <a:stCxn id="4" idx="0"/>
            <a:endCxn id="8" idx="2"/>
          </p:cNvCxnSpPr>
          <p:nvPr/>
        </p:nvCxnSpPr>
        <p:spPr>
          <a:xfrm rot="5400000" flipH="1" flipV="1">
            <a:off x="2227829" y="1509373"/>
            <a:ext cx="573542" cy="18505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A7074DA-C3D7-098D-18F0-D34B8D84E5DD}"/>
              </a:ext>
            </a:extLst>
          </p:cNvPr>
          <p:cNvSpPr txBox="1"/>
          <p:nvPr/>
        </p:nvSpPr>
        <p:spPr>
          <a:xfrm>
            <a:off x="1752600" y="1931740"/>
            <a:ext cx="1066800" cy="369332"/>
          </a:xfrm>
          <a:prstGeom prst="rect">
            <a:avLst/>
          </a:prstGeom>
          <a:noFill/>
        </p:spPr>
        <p:txBody>
          <a:bodyPr wrap="square" rtlCol="0">
            <a:spAutoFit/>
          </a:bodyPr>
          <a:lstStyle/>
          <a:p>
            <a:r>
              <a:rPr lang="en-US" dirty="0"/>
              <a:t>chars</a:t>
            </a:r>
          </a:p>
        </p:txBody>
      </p:sp>
      <p:cxnSp>
        <p:nvCxnSpPr>
          <p:cNvPr id="15" name="Curved Connector 14">
            <a:extLst>
              <a:ext uri="{FF2B5EF4-FFF2-40B4-BE49-F238E27FC236}">
                <a16:creationId xmlns:a16="http://schemas.microsoft.com/office/drawing/2014/main" id="{99C053CC-65D4-DE01-BC39-7D56712411BC}"/>
              </a:ext>
            </a:extLst>
          </p:cNvPr>
          <p:cNvCxnSpPr>
            <a:cxnSpLocks/>
            <a:stCxn id="4" idx="3"/>
            <a:endCxn id="11" idx="2"/>
          </p:cNvCxnSpPr>
          <p:nvPr/>
        </p:nvCxnSpPr>
        <p:spPr>
          <a:xfrm rot="16200000" flipH="1">
            <a:off x="925285" y="3842658"/>
            <a:ext cx="1244255" cy="5627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8618E10-E771-11EB-E4B0-74C376B28EAA}"/>
              </a:ext>
            </a:extLst>
          </p:cNvPr>
          <p:cNvSpPr txBox="1"/>
          <p:nvPr/>
        </p:nvSpPr>
        <p:spPr>
          <a:xfrm>
            <a:off x="979714" y="4065944"/>
            <a:ext cx="1066800" cy="369332"/>
          </a:xfrm>
          <a:prstGeom prst="rect">
            <a:avLst/>
          </a:prstGeom>
          <a:noFill/>
        </p:spPr>
        <p:txBody>
          <a:bodyPr wrap="square" rtlCol="0">
            <a:spAutoFit/>
          </a:bodyPr>
          <a:lstStyle/>
          <a:p>
            <a:r>
              <a:rPr lang="en-US" dirty="0"/>
              <a:t>-,.</a:t>
            </a:r>
          </a:p>
        </p:txBody>
      </p:sp>
      <p:cxnSp>
        <p:nvCxnSpPr>
          <p:cNvPr id="20" name="Curved Connector 19">
            <a:extLst>
              <a:ext uri="{FF2B5EF4-FFF2-40B4-BE49-F238E27FC236}">
                <a16:creationId xmlns:a16="http://schemas.microsoft.com/office/drawing/2014/main" id="{416346EF-A90D-09BC-B258-4B65805E69FC}"/>
              </a:ext>
            </a:extLst>
          </p:cNvPr>
          <p:cNvCxnSpPr>
            <a:cxnSpLocks/>
            <a:stCxn id="8" idx="1"/>
            <a:endCxn id="8" idx="7"/>
          </p:cNvCxnSpPr>
          <p:nvPr/>
        </p:nvCxnSpPr>
        <p:spPr>
          <a:xfrm rot="5400000" flipH="1" flipV="1">
            <a:off x="3897086" y="1501310"/>
            <a:ext cx="12700" cy="646578"/>
          </a:xfrm>
          <a:prstGeom prst="curvedConnector3">
            <a:avLst>
              <a:gd name="adj1" fmla="val 516870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68807F-6717-E762-EFF6-1F51BF05C825}"/>
              </a:ext>
            </a:extLst>
          </p:cNvPr>
          <p:cNvSpPr txBox="1"/>
          <p:nvPr/>
        </p:nvSpPr>
        <p:spPr>
          <a:xfrm>
            <a:off x="3439886" y="704488"/>
            <a:ext cx="1066800" cy="369332"/>
          </a:xfrm>
          <a:prstGeom prst="rect">
            <a:avLst/>
          </a:prstGeom>
          <a:noFill/>
        </p:spPr>
        <p:txBody>
          <a:bodyPr wrap="square" rtlCol="0">
            <a:spAutoFit/>
          </a:bodyPr>
          <a:lstStyle/>
          <a:p>
            <a:r>
              <a:rPr lang="en-US" dirty="0"/>
              <a:t>chars, -</a:t>
            </a:r>
          </a:p>
        </p:txBody>
      </p:sp>
      <p:cxnSp>
        <p:nvCxnSpPr>
          <p:cNvPr id="25" name="Curved Connector 24">
            <a:extLst>
              <a:ext uri="{FF2B5EF4-FFF2-40B4-BE49-F238E27FC236}">
                <a16:creationId xmlns:a16="http://schemas.microsoft.com/office/drawing/2014/main" id="{EFAD0C16-8B86-39BB-69D9-63957C74F1ED}"/>
              </a:ext>
            </a:extLst>
          </p:cNvPr>
          <p:cNvCxnSpPr>
            <a:cxnSpLocks/>
            <a:stCxn id="8" idx="6"/>
            <a:endCxn id="9" idx="1"/>
          </p:cNvCxnSpPr>
          <p:nvPr/>
        </p:nvCxnSpPr>
        <p:spPr>
          <a:xfrm>
            <a:off x="4354286" y="2147888"/>
            <a:ext cx="1788539" cy="61118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25DAA2B-3504-EA19-241C-2509780300AD}"/>
              </a:ext>
            </a:extLst>
          </p:cNvPr>
          <p:cNvSpPr txBox="1"/>
          <p:nvPr/>
        </p:nvSpPr>
        <p:spPr>
          <a:xfrm>
            <a:off x="4718957" y="1873178"/>
            <a:ext cx="1066800" cy="369332"/>
          </a:xfrm>
          <a:prstGeom prst="rect">
            <a:avLst/>
          </a:prstGeom>
          <a:noFill/>
        </p:spPr>
        <p:txBody>
          <a:bodyPr wrap="square" rtlCol="0">
            <a:spAutoFit/>
          </a:bodyPr>
          <a:lstStyle/>
          <a:p>
            <a:r>
              <a:rPr lang="en-US" dirty="0"/>
              <a:t>.</a:t>
            </a:r>
          </a:p>
        </p:txBody>
      </p:sp>
      <p:cxnSp>
        <p:nvCxnSpPr>
          <p:cNvPr id="30" name="Curved Connector 29">
            <a:extLst>
              <a:ext uri="{FF2B5EF4-FFF2-40B4-BE49-F238E27FC236}">
                <a16:creationId xmlns:a16="http://schemas.microsoft.com/office/drawing/2014/main" id="{5736449E-CA54-E570-FE05-1D6BEEF79408}"/>
              </a:ext>
            </a:extLst>
          </p:cNvPr>
          <p:cNvCxnSpPr>
            <a:cxnSpLocks/>
            <a:stCxn id="9" idx="7"/>
            <a:endCxn id="9" idx="6"/>
          </p:cNvCxnSpPr>
          <p:nvPr/>
        </p:nvCxnSpPr>
        <p:spPr>
          <a:xfrm rot="16200000" flipH="1">
            <a:off x="6694713" y="2853759"/>
            <a:ext cx="323289" cy="133911"/>
          </a:xfrm>
          <a:prstGeom prst="curvedConnector4">
            <a:avLst>
              <a:gd name="adj1" fmla="val -112132"/>
              <a:gd name="adj2" fmla="val 555227"/>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AF9D952-2860-FBE3-9E2F-3FD7768C02EA}"/>
              </a:ext>
            </a:extLst>
          </p:cNvPr>
          <p:cNvSpPr txBox="1"/>
          <p:nvPr/>
        </p:nvSpPr>
        <p:spPr>
          <a:xfrm>
            <a:off x="7151914" y="2122714"/>
            <a:ext cx="255198" cy="369332"/>
          </a:xfrm>
          <a:prstGeom prst="rect">
            <a:avLst/>
          </a:prstGeom>
          <a:noFill/>
        </p:spPr>
        <p:txBody>
          <a:bodyPr wrap="none" rtlCol="0">
            <a:spAutoFit/>
          </a:bodyPr>
          <a:lstStyle/>
          <a:p>
            <a:r>
              <a:rPr lang="en-US" dirty="0"/>
              <a:t>-</a:t>
            </a:r>
          </a:p>
        </p:txBody>
      </p:sp>
      <p:cxnSp>
        <p:nvCxnSpPr>
          <p:cNvPr id="36" name="Curved Connector 35">
            <a:extLst>
              <a:ext uri="{FF2B5EF4-FFF2-40B4-BE49-F238E27FC236}">
                <a16:creationId xmlns:a16="http://schemas.microsoft.com/office/drawing/2014/main" id="{1F5AFE04-C3E9-DE32-E235-BEC400246158}"/>
              </a:ext>
            </a:extLst>
          </p:cNvPr>
          <p:cNvCxnSpPr>
            <a:cxnSpLocks/>
            <a:stCxn id="9" idx="4"/>
            <a:endCxn id="10" idx="6"/>
          </p:cNvCxnSpPr>
          <p:nvPr/>
        </p:nvCxnSpPr>
        <p:spPr>
          <a:xfrm rot="5400000">
            <a:off x="5421937" y="3887052"/>
            <a:ext cx="1391671" cy="6966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2010A1-EB18-26CD-FBAD-215A16BFAF95}"/>
              </a:ext>
            </a:extLst>
          </p:cNvPr>
          <p:cNvSpPr txBox="1"/>
          <p:nvPr/>
        </p:nvSpPr>
        <p:spPr>
          <a:xfrm>
            <a:off x="6411684" y="4135382"/>
            <a:ext cx="680827" cy="369332"/>
          </a:xfrm>
          <a:prstGeom prst="rect">
            <a:avLst/>
          </a:prstGeom>
          <a:noFill/>
        </p:spPr>
        <p:txBody>
          <a:bodyPr wrap="none" rtlCol="0">
            <a:spAutoFit/>
          </a:bodyPr>
          <a:lstStyle/>
          <a:p>
            <a:r>
              <a:rPr lang="en-US" dirty="0"/>
              <a:t>chars</a:t>
            </a:r>
          </a:p>
        </p:txBody>
      </p:sp>
      <p:cxnSp>
        <p:nvCxnSpPr>
          <p:cNvPr id="40" name="Curved Connector 39">
            <a:extLst>
              <a:ext uri="{FF2B5EF4-FFF2-40B4-BE49-F238E27FC236}">
                <a16:creationId xmlns:a16="http://schemas.microsoft.com/office/drawing/2014/main" id="{5D270488-C9DD-D634-A2E7-0D1FC80D330E}"/>
              </a:ext>
            </a:extLst>
          </p:cNvPr>
          <p:cNvCxnSpPr>
            <a:cxnSpLocks/>
            <a:endCxn id="11" idx="0"/>
          </p:cNvCxnSpPr>
          <p:nvPr/>
        </p:nvCxnSpPr>
        <p:spPr>
          <a:xfrm rot="10800000" flipV="1">
            <a:off x="2286000" y="2920714"/>
            <a:ext cx="3722914" cy="13682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C4EDA25-3B45-0E87-8EEC-C28C2D2E2BF3}"/>
              </a:ext>
            </a:extLst>
          </p:cNvPr>
          <p:cNvSpPr txBox="1"/>
          <p:nvPr/>
        </p:nvSpPr>
        <p:spPr>
          <a:xfrm>
            <a:off x="3484873" y="2953371"/>
            <a:ext cx="242374" cy="369332"/>
          </a:xfrm>
          <a:prstGeom prst="rect">
            <a:avLst/>
          </a:prstGeom>
          <a:noFill/>
        </p:spPr>
        <p:txBody>
          <a:bodyPr wrap="none" rtlCol="0">
            <a:spAutoFit/>
          </a:bodyPr>
          <a:lstStyle/>
          <a:p>
            <a:r>
              <a:rPr lang="en-US" dirty="0"/>
              <a:t>.</a:t>
            </a:r>
          </a:p>
        </p:txBody>
      </p:sp>
      <p:cxnSp>
        <p:nvCxnSpPr>
          <p:cNvPr id="44" name="Curved Connector 43">
            <a:extLst>
              <a:ext uri="{FF2B5EF4-FFF2-40B4-BE49-F238E27FC236}">
                <a16:creationId xmlns:a16="http://schemas.microsoft.com/office/drawing/2014/main" id="{74A89CF9-D410-56B3-6AAA-64B0AA7EDCDB}"/>
              </a:ext>
            </a:extLst>
          </p:cNvPr>
          <p:cNvCxnSpPr>
            <a:cxnSpLocks/>
            <a:stCxn id="10" idx="5"/>
            <a:endCxn id="10" idx="3"/>
          </p:cNvCxnSpPr>
          <p:nvPr/>
        </p:nvCxnSpPr>
        <p:spPr>
          <a:xfrm rot="5400000">
            <a:off x="5312229" y="4931230"/>
            <a:ext cx="12700" cy="646578"/>
          </a:xfrm>
          <a:prstGeom prst="curvedConnector3">
            <a:avLst>
              <a:gd name="adj1" fmla="val 4740134"/>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E08BA9C-A23F-79CE-8F71-91D536E67B83}"/>
              </a:ext>
            </a:extLst>
          </p:cNvPr>
          <p:cNvSpPr txBox="1"/>
          <p:nvPr/>
        </p:nvSpPr>
        <p:spPr>
          <a:xfrm>
            <a:off x="4995290" y="5850342"/>
            <a:ext cx="680827" cy="369332"/>
          </a:xfrm>
          <a:prstGeom prst="rect">
            <a:avLst/>
          </a:prstGeom>
          <a:noFill/>
        </p:spPr>
        <p:txBody>
          <a:bodyPr wrap="none" rtlCol="0">
            <a:spAutoFit/>
          </a:bodyPr>
          <a:lstStyle/>
          <a:p>
            <a:r>
              <a:rPr lang="en-US" dirty="0"/>
              <a:t>chars</a:t>
            </a:r>
          </a:p>
        </p:txBody>
      </p:sp>
      <p:cxnSp>
        <p:nvCxnSpPr>
          <p:cNvPr id="49" name="Curved Connector 48">
            <a:extLst>
              <a:ext uri="{FF2B5EF4-FFF2-40B4-BE49-F238E27FC236}">
                <a16:creationId xmlns:a16="http://schemas.microsoft.com/office/drawing/2014/main" id="{617AA90B-A263-9D6C-4F9B-DF065BB6EA03}"/>
              </a:ext>
            </a:extLst>
          </p:cNvPr>
          <p:cNvCxnSpPr>
            <a:cxnSpLocks/>
            <a:stCxn id="10" idx="0"/>
            <a:endCxn id="9" idx="3"/>
          </p:cNvCxnSpPr>
          <p:nvPr/>
        </p:nvCxnSpPr>
        <p:spPr>
          <a:xfrm rot="5400000" flipH="1" flipV="1">
            <a:off x="5193336" y="3524541"/>
            <a:ext cx="1068382" cy="830596"/>
          </a:xfrm>
          <a:prstGeom prst="curvedConnector3">
            <a:avLst>
              <a:gd name="adj1" fmla="val 95850"/>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21210C5-58F2-1735-C37E-D6632C9C31BE}"/>
              </a:ext>
            </a:extLst>
          </p:cNvPr>
          <p:cNvSpPr txBox="1"/>
          <p:nvPr/>
        </p:nvSpPr>
        <p:spPr>
          <a:xfrm>
            <a:off x="5225143" y="3559629"/>
            <a:ext cx="255198" cy="369332"/>
          </a:xfrm>
          <a:prstGeom prst="rect">
            <a:avLst/>
          </a:prstGeom>
          <a:noFill/>
        </p:spPr>
        <p:txBody>
          <a:bodyPr wrap="none" rtlCol="0">
            <a:spAutoFit/>
          </a:bodyPr>
          <a:lstStyle/>
          <a:p>
            <a:r>
              <a:rPr lang="en-US" dirty="0"/>
              <a:t>-</a:t>
            </a:r>
          </a:p>
        </p:txBody>
      </p:sp>
      <p:cxnSp>
        <p:nvCxnSpPr>
          <p:cNvPr id="54" name="Curved Connector 53">
            <a:extLst>
              <a:ext uri="{FF2B5EF4-FFF2-40B4-BE49-F238E27FC236}">
                <a16:creationId xmlns:a16="http://schemas.microsoft.com/office/drawing/2014/main" id="{184D5C7B-BB62-B468-9319-41ADB744E65B}"/>
              </a:ext>
            </a:extLst>
          </p:cNvPr>
          <p:cNvCxnSpPr>
            <a:cxnSpLocks/>
            <a:stCxn id="10" idx="2"/>
            <a:endCxn id="11" idx="6"/>
          </p:cNvCxnSpPr>
          <p:nvPr/>
        </p:nvCxnSpPr>
        <p:spPr>
          <a:xfrm rot="10800000">
            <a:off x="2743201" y="4746174"/>
            <a:ext cx="2111829" cy="185056"/>
          </a:xfrm>
          <a:prstGeom prst="curvedConnector3">
            <a:avLst>
              <a:gd name="adj1" fmla="val 5206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B338332-BC85-02E7-D695-FED6EA94FF7D}"/>
              </a:ext>
            </a:extLst>
          </p:cNvPr>
          <p:cNvSpPr txBox="1"/>
          <p:nvPr/>
        </p:nvSpPr>
        <p:spPr>
          <a:xfrm>
            <a:off x="3782249" y="4518299"/>
            <a:ext cx="242374" cy="369332"/>
          </a:xfrm>
          <a:prstGeom prst="rect">
            <a:avLst/>
          </a:prstGeom>
          <a:noFill/>
        </p:spPr>
        <p:txBody>
          <a:bodyPr wrap="none" rtlCol="0">
            <a:spAutoFit/>
          </a:bodyPr>
          <a:lstStyle/>
          <a:p>
            <a:r>
              <a:rPr lang="en-US" dirty="0"/>
              <a:t>.</a:t>
            </a:r>
          </a:p>
        </p:txBody>
      </p:sp>
      <p:cxnSp>
        <p:nvCxnSpPr>
          <p:cNvPr id="60" name="Curved Connector 59">
            <a:extLst>
              <a:ext uri="{FF2B5EF4-FFF2-40B4-BE49-F238E27FC236}">
                <a16:creationId xmlns:a16="http://schemas.microsoft.com/office/drawing/2014/main" id="{81232686-5AD2-F5F5-7C31-D71D029DA7AC}"/>
              </a:ext>
            </a:extLst>
          </p:cNvPr>
          <p:cNvCxnSpPr>
            <a:cxnSpLocks/>
            <a:stCxn id="11" idx="3"/>
            <a:endCxn id="11" idx="5"/>
          </p:cNvCxnSpPr>
          <p:nvPr/>
        </p:nvCxnSpPr>
        <p:spPr>
          <a:xfrm rot="16200000" flipH="1">
            <a:off x="2286000" y="4746174"/>
            <a:ext cx="12700" cy="646578"/>
          </a:xfrm>
          <a:prstGeom prst="curvedConnector3">
            <a:avLst>
              <a:gd name="adj1" fmla="val 4311559"/>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C3678B1-B02D-F9E4-138F-B4CEB98F3738}"/>
              </a:ext>
            </a:extLst>
          </p:cNvPr>
          <p:cNvSpPr txBox="1"/>
          <p:nvPr/>
        </p:nvSpPr>
        <p:spPr>
          <a:xfrm>
            <a:off x="2087900" y="5646545"/>
            <a:ext cx="290464" cy="369332"/>
          </a:xfrm>
          <a:prstGeom prst="rect">
            <a:avLst/>
          </a:prstGeom>
          <a:noFill/>
        </p:spPr>
        <p:txBody>
          <a:bodyPr wrap="none" rtlCol="0">
            <a:spAutoFit/>
          </a:bodyPr>
          <a:lstStyle/>
          <a:p>
            <a:r>
              <a:rPr lang="en-US" dirty="0" err="1"/>
              <a:t>Σ</a:t>
            </a:r>
            <a:endParaRPr lang="en-US" dirty="0"/>
          </a:p>
        </p:txBody>
      </p:sp>
    </p:spTree>
    <p:extLst>
      <p:ext uri="{BB962C8B-B14F-4D97-AF65-F5344CB8AC3E}">
        <p14:creationId xmlns:p14="http://schemas.microsoft.com/office/powerpoint/2010/main" val="207250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AFB7-157E-4DF1-53B2-04B90ED2C11D}"/>
              </a:ext>
            </a:extLst>
          </p:cNvPr>
          <p:cNvSpPr>
            <a:spLocks noGrp="1"/>
          </p:cNvSpPr>
          <p:nvPr>
            <p:ph type="title"/>
          </p:nvPr>
        </p:nvSpPr>
        <p:spPr/>
        <p:txBody>
          <a:bodyPr/>
          <a:lstStyle/>
          <a:p>
            <a:r>
              <a:rPr lang="en-US" dirty="0"/>
              <a:t>2 (Grammar)</a:t>
            </a:r>
          </a:p>
        </p:txBody>
      </p:sp>
      <p:sp>
        <p:nvSpPr>
          <p:cNvPr id="3" name="Content Placeholder 2">
            <a:extLst>
              <a:ext uri="{FF2B5EF4-FFF2-40B4-BE49-F238E27FC236}">
                <a16:creationId xmlns:a16="http://schemas.microsoft.com/office/drawing/2014/main" id="{A98DD941-4E3D-1CE4-4B47-BD5C707E71FB}"/>
              </a:ext>
            </a:extLst>
          </p:cNvPr>
          <p:cNvSpPr>
            <a:spLocks noGrp="1"/>
          </p:cNvSpPr>
          <p:nvPr>
            <p:ph idx="1"/>
          </p:nvPr>
        </p:nvSpPr>
        <p:spPr/>
        <p:txBody>
          <a:bodyPr/>
          <a:lstStyle/>
          <a:p>
            <a:r>
              <a:rPr lang="en-US" dirty="0"/>
              <a:t>&lt;A&gt; </a:t>
            </a:r>
            <a:r>
              <a:rPr lang="en-US" dirty="0">
                <a:sym typeface="Wingdings" pitchFamily="2" charset="2"/>
              </a:rPr>
              <a:t> chars&lt;B&gt;| chars</a:t>
            </a:r>
          </a:p>
          <a:p>
            <a:r>
              <a:rPr lang="en-US" dirty="0">
                <a:sym typeface="Wingdings" pitchFamily="2" charset="2"/>
              </a:rPr>
              <a:t>&lt;B&gt;  chars&lt;B&gt; | -&lt;B&gt; | .&lt;C&gt;</a:t>
            </a:r>
          </a:p>
          <a:p>
            <a:r>
              <a:rPr lang="en-US" dirty="0">
                <a:sym typeface="Wingdings" pitchFamily="2" charset="2"/>
              </a:rPr>
              <a:t>&lt;C&gt;  chars | chars&lt;D&gt; | -&lt;C&gt;</a:t>
            </a:r>
          </a:p>
          <a:p>
            <a:r>
              <a:rPr lang="en-US" dirty="0">
                <a:sym typeface="Wingdings" pitchFamily="2" charset="2"/>
              </a:rPr>
              <a:t>&lt;D&gt;  chars | chars&lt;D&gt; | -&lt;C&gt; </a:t>
            </a:r>
            <a:endParaRPr lang="en-US" dirty="0"/>
          </a:p>
        </p:txBody>
      </p:sp>
    </p:spTree>
    <p:extLst>
      <p:ext uri="{BB962C8B-B14F-4D97-AF65-F5344CB8AC3E}">
        <p14:creationId xmlns:p14="http://schemas.microsoft.com/office/powerpoint/2010/main" val="52434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E1DC-8C73-648A-C098-9DFFD47A74A1}"/>
              </a:ext>
            </a:extLst>
          </p:cNvPr>
          <p:cNvSpPr>
            <a:spLocks noGrp="1"/>
          </p:cNvSpPr>
          <p:nvPr>
            <p:ph type="title"/>
          </p:nvPr>
        </p:nvSpPr>
        <p:spPr/>
        <p:txBody>
          <a:bodyPr/>
          <a:lstStyle/>
          <a:p>
            <a:r>
              <a:rPr lang="en-US" dirty="0"/>
              <a:t>3. (NFA)</a:t>
            </a:r>
          </a:p>
        </p:txBody>
      </p:sp>
      <p:sp>
        <p:nvSpPr>
          <p:cNvPr id="3" name="Content Placeholder 2">
            <a:extLst>
              <a:ext uri="{FF2B5EF4-FFF2-40B4-BE49-F238E27FC236}">
                <a16:creationId xmlns:a16="http://schemas.microsoft.com/office/drawing/2014/main" id="{46B49DB8-469E-589F-DBE9-3184B9B415FB}"/>
              </a:ext>
            </a:extLst>
          </p:cNvPr>
          <p:cNvSpPr>
            <a:spLocks noGrp="1"/>
          </p:cNvSpPr>
          <p:nvPr>
            <p:ph idx="1"/>
          </p:nvPr>
        </p:nvSpPr>
        <p:spPr>
          <a:xfrm>
            <a:off x="838200" y="1825625"/>
            <a:ext cx="4169229" cy="4351338"/>
          </a:xfrm>
        </p:spPr>
        <p:txBody>
          <a:bodyPr/>
          <a:lstStyle/>
          <a:p>
            <a:r>
              <a:rPr lang="en-US" dirty="0"/>
              <a:t>Letter: [a-</a:t>
            </a:r>
            <a:r>
              <a:rPr lang="en-US" dirty="0" err="1"/>
              <a:t>zA</a:t>
            </a:r>
            <a:r>
              <a:rPr lang="en-US" dirty="0"/>
              <a:t>-Z]</a:t>
            </a:r>
          </a:p>
          <a:p>
            <a:r>
              <a:rPr lang="en-US" dirty="0"/>
              <a:t>Number: [0-9]</a:t>
            </a:r>
          </a:p>
          <a:p>
            <a:r>
              <a:rPr lang="en-US" dirty="0" err="1"/>
              <a:t>NonPeriod</a:t>
            </a:r>
            <a:r>
              <a:rPr lang="en-US" dirty="0"/>
              <a:t>: [#!%$’&amp;+*-/=?^_`{|}~]</a:t>
            </a:r>
          </a:p>
          <a:p>
            <a:r>
              <a:rPr lang="en-US" dirty="0"/>
              <a:t>chars: (Letter| Number| </a:t>
            </a:r>
            <a:r>
              <a:rPr lang="en-US" dirty="0" err="1"/>
              <a:t>NonPeriod</a:t>
            </a:r>
            <a:r>
              <a:rPr lang="en-US" dirty="0"/>
              <a:t>)</a:t>
            </a:r>
          </a:p>
        </p:txBody>
      </p:sp>
      <p:sp>
        <p:nvSpPr>
          <p:cNvPr id="5" name="Oval 4">
            <a:extLst>
              <a:ext uri="{FF2B5EF4-FFF2-40B4-BE49-F238E27FC236}">
                <a16:creationId xmlns:a16="http://schemas.microsoft.com/office/drawing/2014/main" id="{8E4DCC9D-09C0-8506-F310-1F3048C2B7C0}"/>
              </a:ext>
            </a:extLst>
          </p:cNvPr>
          <p:cNvSpPr/>
          <p:nvPr/>
        </p:nvSpPr>
        <p:spPr>
          <a:xfrm>
            <a:off x="5715000" y="169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q0</a:t>
            </a:r>
          </a:p>
        </p:txBody>
      </p:sp>
      <p:cxnSp>
        <p:nvCxnSpPr>
          <p:cNvPr id="6" name="Straight Arrow Connector 5">
            <a:extLst>
              <a:ext uri="{FF2B5EF4-FFF2-40B4-BE49-F238E27FC236}">
                <a16:creationId xmlns:a16="http://schemas.microsoft.com/office/drawing/2014/main" id="{6EF92A08-3CFC-3293-311E-AC36EE1FC4FD}"/>
              </a:ext>
            </a:extLst>
          </p:cNvPr>
          <p:cNvCxnSpPr>
            <a:cxnSpLocks/>
            <a:endCxn id="5" idx="2"/>
          </p:cNvCxnSpPr>
          <p:nvPr/>
        </p:nvCxnSpPr>
        <p:spPr>
          <a:xfrm>
            <a:off x="5246914" y="2147888"/>
            <a:ext cx="468086"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14E88BD-03F6-49E2-3C88-A9F738D69F69}"/>
              </a:ext>
            </a:extLst>
          </p:cNvPr>
          <p:cNvSpPr/>
          <p:nvPr/>
        </p:nvSpPr>
        <p:spPr>
          <a:xfrm>
            <a:off x="7097486" y="169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10" name="Oval 9">
            <a:extLst>
              <a:ext uri="{FF2B5EF4-FFF2-40B4-BE49-F238E27FC236}">
                <a16:creationId xmlns:a16="http://schemas.microsoft.com/office/drawing/2014/main" id="{A920B272-8B3F-8E54-288F-29ABF241490D}"/>
              </a:ext>
            </a:extLst>
          </p:cNvPr>
          <p:cNvSpPr/>
          <p:nvPr/>
        </p:nvSpPr>
        <p:spPr>
          <a:xfrm>
            <a:off x="8675914" y="169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11" name="Oval 10">
            <a:extLst>
              <a:ext uri="{FF2B5EF4-FFF2-40B4-BE49-F238E27FC236}">
                <a16:creationId xmlns:a16="http://schemas.microsoft.com/office/drawing/2014/main" id="{80866B73-CC3F-2D27-2687-E2CDA2876A46}"/>
              </a:ext>
            </a:extLst>
          </p:cNvPr>
          <p:cNvSpPr/>
          <p:nvPr/>
        </p:nvSpPr>
        <p:spPr>
          <a:xfrm>
            <a:off x="10216243" y="1690688"/>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12" name="Oval 11">
            <a:extLst>
              <a:ext uri="{FF2B5EF4-FFF2-40B4-BE49-F238E27FC236}">
                <a16:creationId xmlns:a16="http://schemas.microsoft.com/office/drawing/2014/main" id="{99FCC174-0951-E12C-EAA9-2ACB0B0FF50C}"/>
              </a:ext>
            </a:extLst>
          </p:cNvPr>
          <p:cNvSpPr/>
          <p:nvPr/>
        </p:nvSpPr>
        <p:spPr>
          <a:xfrm>
            <a:off x="10055503" y="354409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13" name="Oval 12">
            <a:extLst>
              <a:ext uri="{FF2B5EF4-FFF2-40B4-BE49-F238E27FC236}">
                <a16:creationId xmlns:a16="http://schemas.microsoft.com/office/drawing/2014/main" id="{6FCAD5A7-53DC-335A-BA81-4B3D7F8453D2}"/>
              </a:ext>
            </a:extLst>
          </p:cNvPr>
          <p:cNvSpPr/>
          <p:nvPr/>
        </p:nvSpPr>
        <p:spPr>
          <a:xfrm>
            <a:off x="8213271" y="4191909"/>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q5</a:t>
            </a:r>
          </a:p>
        </p:txBody>
      </p:sp>
      <p:cxnSp>
        <p:nvCxnSpPr>
          <p:cNvPr id="14" name="Curved Connector 13">
            <a:extLst>
              <a:ext uri="{FF2B5EF4-FFF2-40B4-BE49-F238E27FC236}">
                <a16:creationId xmlns:a16="http://schemas.microsoft.com/office/drawing/2014/main" id="{78E3C6FB-0560-A161-8D58-DEF02677CA84}"/>
              </a:ext>
            </a:extLst>
          </p:cNvPr>
          <p:cNvCxnSpPr>
            <a:cxnSpLocks/>
            <a:stCxn id="5" idx="7"/>
            <a:endCxn id="9" idx="2"/>
          </p:cNvCxnSpPr>
          <p:nvPr/>
        </p:nvCxnSpPr>
        <p:spPr>
          <a:xfrm rot="16200000" flipH="1">
            <a:off x="6634842" y="1685245"/>
            <a:ext cx="323289" cy="601997"/>
          </a:xfrm>
          <a:prstGeom prst="curvedConnector4">
            <a:avLst>
              <a:gd name="adj1" fmla="val 40406"/>
              <a:gd name="adj2" fmla="val 611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D2DDBD8C-9942-AF21-792C-95F54AE4DBC1}"/>
              </a:ext>
            </a:extLst>
          </p:cNvPr>
          <p:cNvCxnSpPr>
            <a:cxnSpLocks/>
            <a:stCxn id="9" idx="6"/>
            <a:endCxn id="10" idx="1"/>
          </p:cNvCxnSpPr>
          <p:nvPr/>
        </p:nvCxnSpPr>
        <p:spPr>
          <a:xfrm flipV="1">
            <a:off x="8011886" y="1824599"/>
            <a:ext cx="797939" cy="323289"/>
          </a:xfrm>
          <a:prstGeom prst="curvedConnector4">
            <a:avLst>
              <a:gd name="adj1" fmla="val 41609"/>
              <a:gd name="adj2" fmla="val 1245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0357E950-7CC0-5B20-1C68-592A0606769D}"/>
              </a:ext>
            </a:extLst>
          </p:cNvPr>
          <p:cNvCxnSpPr>
            <a:cxnSpLocks/>
            <a:stCxn id="10" idx="7"/>
            <a:endCxn id="11" idx="2"/>
          </p:cNvCxnSpPr>
          <p:nvPr/>
        </p:nvCxnSpPr>
        <p:spPr>
          <a:xfrm rot="16200000" flipH="1">
            <a:off x="9674678" y="1606323"/>
            <a:ext cx="323289" cy="759840"/>
          </a:xfrm>
          <a:prstGeom prst="curvedConnector4">
            <a:avLst>
              <a:gd name="adj1" fmla="val 10101"/>
              <a:gd name="adj2" fmla="val 5881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8BEAB8E-47AE-1BD7-EB84-81211D51AA51}"/>
              </a:ext>
            </a:extLst>
          </p:cNvPr>
          <p:cNvSpPr txBox="1"/>
          <p:nvPr/>
        </p:nvSpPr>
        <p:spPr>
          <a:xfrm>
            <a:off x="6351246" y="1473118"/>
            <a:ext cx="705642" cy="369332"/>
          </a:xfrm>
          <a:prstGeom prst="rect">
            <a:avLst/>
          </a:prstGeom>
          <a:noFill/>
        </p:spPr>
        <p:txBody>
          <a:bodyPr wrap="none" rtlCol="0">
            <a:spAutoFit/>
          </a:bodyPr>
          <a:lstStyle/>
          <a:p>
            <a:r>
              <a:rPr lang="en-US" dirty="0"/>
              <a:t>[^.@]</a:t>
            </a:r>
          </a:p>
        </p:txBody>
      </p:sp>
      <p:cxnSp>
        <p:nvCxnSpPr>
          <p:cNvPr id="28" name="Curved Connector 27">
            <a:extLst>
              <a:ext uri="{FF2B5EF4-FFF2-40B4-BE49-F238E27FC236}">
                <a16:creationId xmlns:a16="http://schemas.microsoft.com/office/drawing/2014/main" id="{9A48FE01-0DCA-01A0-18E0-4D55AE2B4ED6}"/>
              </a:ext>
            </a:extLst>
          </p:cNvPr>
          <p:cNvCxnSpPr>
            <a:cxnSpLocks/>
            <a:stCxn id="9" idx="3"/>
            <a:endCxn id="5" idx="5"/>
          </p:cNvCxnSpPr>
          <p:nvPr/>
        </p:nvCxnSpPr>
        <p:spPr>
          <a:xfrm rot="5400000">
            <a:off x="6863443" y="2103223"/>
            <a:ext cx="12700" cy="735908"/>
          </a:xfrm>
          <a:prstGeom prst="curvedConnector3">
            <a:avLst>
              <a:gd name="adj1" fmla="val 2854417"/>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9C75D55-6A8C-FF6B-8E82-E551060FB53B}"/>
              </a:ext>
            </a:extLst>
          </p:cNvPr>
          <p:cNvSpPr txBox="1"/>
          <p:nvPr/>
        </p:nvSpPr>
        <p:spPr>
          <a:xfrm>
            <a:off x="6790502" y="2742073"/>
            <a:ext cx="242374"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B268D0AC-D261-BA7A-7E63-B5CD5A0632FE}"/>
              </a:ext>
            </a:extLst>
          </p:cNvPr>
          <p:cNvSpPr txBox="1"/>
          <p:nvPr/>
        </p:nvSpPr>
        <p:spPr>
          <a:xfrm>
            <a:off x="8398408" y="1365290"/>
            <a:ext cx="391454" cy="369332"/>
          </a:xfrm>
          <a:prstGeom prst="rect">
            <a:avLst/>
          </a:prstGeom>
          <a:noFill/>
        </p:spPr>
        <p:txBody>
          <a:bodyPr wrap="none" rtlCol="0">
            <a:spAutoFit/>
          </a:bodyPr>
          <a:lstStyle/>
          <a:p>
            <a:r>
              <a:rPr lang="en-US" dirty="0"/>
              <a:t>@</a:t>
            </a:r>
          </a:p>
        </p:txBody>
      </p:sp>
      <p:cxnSp>
        <p:nvCxnSpPr>
          <p:cNvPr id="33" name="Curved Connector 32">
            <a:extLst>
              <a:ext uri="{FF2B5EF4-FFF2-40B4-BE49-F238E27FC236}">
                <a16:creationId xmlns:a16="http://schemas.microsoft.com/office/drawing/2014/main" id="{9691CE90-0927-B5F0-9C4F-18E5F96706D6}"/>
              </a:ext>
            </a:extLst>
          </p:cNvPr>
          <p:cNvCxnSpPr>
            <a:cxnSpLocks/>
            <a:stCxn id="9" idx="1"/>
            <a:endCxn id="9" idx="7"/>
          </p:cNvCxnSpPr>
          <p:nvPr/>
        </p:nvCxnSpPr>
        <p:spPr>
          <a:xfrm rot="5400000" flipH="1" flipV="1">
            <a:off x="7554686" y="1501310"/>
            <a:ext cx="12700" cy="646578"/>
          </a:xfrm>
          <a:prstGeom prst="curvedConnector3">
            <a:avLst>
              <a:gd name="adj1" fmla="val 765441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6424891-D535-54D3-6971-0DBCF148897D}"/>
              </a:ext>
            </a:extLst>
          </p:cNvPr>
          <p:cNvSpPr txBox="1"/>
          <p:nvPr/>
        </p:nvSpPr>
        <p:spPr>
          <a:xfrm>
            <a:off x="7211340" y="458034"/>
            <a:ext cx="705642" cy="369332"/>
          </a:xfrm>
          <a:prstGeom prst="rect">
            <a:avLst/>
          </a:prstGeom>
          <a:noFill/>
        </p:spPr>
        <p:txBody>
          <a:bodyPr wrap="none" rtlCol="0">
            <a:spAutoFit/>
          </a:bodyPr>
          <a:lstStyle/>
          <a:p>
            <a:r>
              <a:rPr lang="en-US" dirty="0"/>
              <a:t>[^.@]</a:t>
            </a:r>
          </a:p>
        </p:txBody>
      </p:sp>
      <p:sp>
        <p:nvSpPr>
          <p:cNvPr id="43" name="TextBox 42">
            <a:extLst>
              <a:ext uri="{FF2B5EF4-FFF2-40B4-BE49-F238E27FC236}">
                <a16:creationId xmlns:a16="http://schemas.microsoft.com/office/drawing/2014/main" id="{BD4C0D21-2BA6-90B9-43BC-84E105718506}"/>
              </a:ext>
            </a:extLst>
          </p:cNvPr>
          <p:cNvSpPr txBox="1"/>
          <p:nvPr/>
        </p:nvSpPr>
        <p:spPr>
          <a:xfrm>
            <a:off x="9507253" y="1545468"/>
            <a:ext cx="705642" cy="369332"/>
          </a:xfrm>
          <a:prstGeom prst="rect">
            <a:avLst/>
          </a:prstGeom>
          <a:noFill/>
        </p:spPr>
        <p:txBody>
          <a:bodyPr wrap="none" rtlCol="0">
            <a:spAutoFit/>
          </a:bodyPr>
          <a:lstStyle/>
          <a:p>
            <a:r>
              <a:rPr lang="en-US" dirty="0"/>
              <a:t>[^.@]</a:t>
            </a:r>
          </a:p>
        </p:txBody>
      </p:sp>
      <p:cxnSp>
        <p:nvCxnSpPr>
          <p:cNvPr id="46" name="Curved Connector 45">
            <a:extLst>
              <a:ext uri="{FF2B5EF4-FFF2-40B4-BE49-F238E27FC236}">
                <a16:creationId xmlns:a16="http://schemas.microsoft.com/office/drawing/2014/main" id="{38A9631D-734D-C246-B808-F75C4A39A5CF}"/>
              </a:ext>
            </a:extLst>
          </p:cNvPr>
          <p:cNvCxnSpPr>
            <a:cxnSpLocks/>
            <a:stCxn id="11" idx="1"/>
            <a:endCxn id="11" idx="7"/>
          </p:cNvCxnSpPr>
          <p:nvPr/>
        </p:nvCxnSpPr>
        <p:spPr>
          <a:xfrm rot="5400000" flipH="1" flipV="1">
            <a:off x="10673443" y="1501310"/>
            <a:ext cx="12700" cy="646578"/>
          </a:xfrm>
          <a:prstGeom prst="curvedConnector3">
            <a:avLst>
              <a:gd name="adj1" fmla="val 6711559"/>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A752A7F-9053-BE72-5556-FCF1CC9FA3BA}"/>
              </a:ext>
            </a:extLst>
          </p:cNvPr>
          <p:cNvSpPr txBox="1"/>
          <p:nvPr/>
        </p:nvSpPr>
        <p:spPr>
          <a:xfrm>
            <a:off x="10320622" y="571880"/>
            <a:ext cx="705642" cy="369332"/>
          </a:xfrm>
          <a:prstGeom prst="rect">
            <a:avLst/>
          </a:prstGeom>
          <a:noFill/>
        </p:spPr>
        <p:txBody>
          <a:bodyPr wrap="none" rtlCol="0">
            <a:spAutoFit/>
          </a:bodyPr>
          <a:lstStyle/>
          <a:p>
            <a:r>
              <a:rPr lang="en-US" dirty="0"/>
              <a:t>[^.@]</a:t>
            </a:r>
          </a:p>
        </p:txBody>
      </p:sp>
      <p:cxnSp>
        <p:nvCxnSpPr>
          <p:cNvPr id="51" name="Curved Connector 50">
            <a:extLst>
              <a:ext uri="{FF2B5EF4-FFF2-40B4-BE49-F238E27FC236}">
                <a16:creationId xmlns:a16="http://schemas.microsoft.com/office/drawing/2014/main" id="{C2E8AEEF-616C-BE35-7783-CFC95C4B78D2}"/>
              </a:ext>
            </a:extLst>
          </p:cNvPr>
          <p:cNvCxnSpPr>
            <a:cxnSpLocks/>
            <a:stCxn id="11" idx="4"/>
            <a:endCxn id="12" idx="0"/>
          </p:cNvCxnSpPr>
          <p:nvPr/>
        </p:nvCxnSpPr>
        <p:spPr>
          <a:xfrm rot="5400000">
            <a:off x="10123570" y="2994221"/>
            <a:ext cx="939006" cy="16074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EC98500-D53B-139A-5433-F8F6BBE3811B}"/>
              </a:ext>
            </a:extLst>
          </p:cNvPr>
          <p:cNvSpPr txBox="1"/>
          <p:nvPr/>
        </p:nvSpPr>
        <p:spPr>
          <a:xfrm>
            <a:off x="10320622" y="2705259"/>
            <a:ext cx="242374" cy="369332"/>
          </a:xfrm>
          <a:prstGeom prst="rect">
            <a:avLst/>
          </a:prstGeom>
          <a:noFill/>
        </p:spPr>
        <p:txBody>
          <a:bodyPr wrap="none" rtlCol="0">
            <a:spAutoFit/>
          </a:bodyPr>
          <a:lstStyle/>
          <a:p>
            <a:r>
              <a:rPr lang="en-US" dirty="0"/>
              <a:t>.</a:t>
            </a:r>
          </a:p>
        </p:txBody>
      </p:sp>
      <p:cxnSp>
        <p:nvCxnSpPr>
          <p:cNvPr id="55" name="Curved Connector 54">
            <a:extLst>
              <a:ext uri="{FF2B5EF4-FFF2-40B4-BE49-F238E27FC236}">
                <a16:creationId xmlns:a16="http://schemas.microsoft.com/office/drawing/2014/main" id="{3DED9AFF-1AD1-496E-9644-0B8DD4DEDCBA}"/>
              </a:ext>
            </a:extLst>
          </p:cNvPr>
          <p:cNvCxnSpPr>
            <a:cxnSpLocks/>
            <a:stCxn id="12" idx="7"/>
            <a:endCxn id="12" idx="5"/>
          </p:cNvCxnSpPr>
          <p:nvPr/>
        </p:nvCxnSpPr>
        <p:spPr>
          <a:xfrm rot="16200000" flipH="1">
            <a:off x="10512703" y="4001294"/>
            <a:ext cx="646578" cy="12700"/>
          </a:xfrm>
          <a:prstGeom prst="curvedConnector5">
            <a:avLst>
              <a:gd name="adj1" fmla="val -35355"/>
              <a:gd name="adj2" fmla="val 5031299"/>
              <a:gd name="adj3" fmla="val 135355"/>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8F8AB1D-69A9-F0EA-89A4-47598FE7EC6A}"/>
              </a:ext>
            </a:extLst>
          </p:cNvPr>
          <p:cNvSpPr txBox="1"/>
          <p:nvPr/>
        </p:nvSpPr>
        <p:spPr>
          <a:xfrm>
            <a:off x="11465429" y="3822978"/>
            <a:ext cx="255198" cy="369332"/>
          </a:xfrm>
          <a:prstGeom prst="rect">
            <a:avLst/>
          </a:prstGeom>
          <a:noFill/>
        </p:spPr>
        <p:txBody>
          <a:bodyPr wrap="none" rtlCol="0">
            <a:spAutoFit/>
          </a:bodyPr>
          <a:lstStyle/>
          <a:p>
            <a:r>
              <a:rPr lang="en-US" dirty="0"/>
              <a:t>-</a:t>
            </a:r>
          </a:p>
        </p:txBody>
      </p:sp>
      <p:cxnSp>
        <p:nvCxnSpPr>
          <p:cNvPr id="60" name="Curved Connector 59">
            <a:extLst>
              <a:ext uri="{FF2B5EF4-FFF2-40B4-BE49-F238E27FC236}">
                <a16:creationId xmlns:a16="http://schemas.microsoft.com/office/drawing/2014/main" id="{A2249F3B-9289-99C8-5AD2-0C9B4B75A4E5}"/>
              </a:ext>
            </a:extLst>
          </p:cNvPr>
          <p:cNvCxnSpPr>
            <a:cxnSpLocks/>
            <a:stCxn id="12" idx="3"/>
            <a:endCxn id="13" idx="6"/>
          </p:cNvCxnSpPr>
          <p:nvPr/>
        </p:nvCxnSpPr>
        <p:spPr>
          <a:xfrm rot="5400000">
            <a:off x="9496280" y="3955975"/>
            <a:ext cx="324526" cy="10617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C01ABB3-DEC8-E975-AC45-A50FD35192AE}"/>
              </a:ext>
            </a:extLst>
          </p:cNvPr>
          <p:cNvSpPr txBox="1"/>
          <p:nvPr/>
        </p:nvSpPr>
        <p:spPr>
          <a:xfrm>
            <a:off x="9557208" y="4591168"/>
            <a:ext cx="763414" cy="369332"/>
          </a:xfrm>
          <a:prstGeom prst="rect">
            <a:avLst/>
          </a:prstGeom>
          <a:noFill/>
        </p:spPr>
        <p:txBody>
          <a:bodyPr wrap="none" rtlCol="0">
            <a:spAutoFit/>
          </a:bodyPr>
          <a:lstStyle/>
          <a:p>
            <a:r>
              <a:rPr lang="en-US" dirty="0"/>
              <a:t>[^.-@]</a:t>
            </a:r>
          </a:p>
        </p:txBody>
      </p:sp>
      <p:cxnSp>
        <p:nvCxnSpPr>
          <p:cNvPr id="64" name="Curved Connector 63">
            <a:extLst>
              <a:ext uri="{FF2B5EF4-FFF2-40B4-BE49-F238E27FC236}">
                <a16:creationId xmlns:a16="http://schemas.microsoft.com/office/drawing/2014/main" id="{B1AFA41C-94EA-B7AE-BCB2-9A563D2F9FDF}"/>
              </a:ext>
            </a:extLst>
          </p:cNvPr>
          <p:cNvCxnSpPr>
            <a:cxnSpLocks/>
            <a:stCxn id="13" idx="0"/>
            <a:endCxn id="12" idx="1"/>
          </p:cNvCxnSpPr>
          <p:nvPr/>
        </p:nvCxnSpPr>
        <p:spPr>
          <a:xfrm rot="5400000" flipH="1" flipV="1">
            <a:off x="9172990" y="3175486"/>
            <a:ext cx="513904" cy="1518943"/>
          </a:xfrm>
          <a:prstGeom prst="curvedConnector3">
            <a:avLst>
              <a:gd name="adj1" fmla="val 17054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112E757-950F-56DD-024F-E8785E0A5A96}"/>
              </a:ext>
            </a:extLst>
          </p:cNvPr>
          <p:cNvSpPr txBox="1"/>
          <p:nvPr/>
        </p:nvSpPr>
        <p:spPr>
          <a:xfrm>
            <a:off x="8898734" y="3111405"/>
            <a:ext cx="242374" cy="369332"/>
          </a:xfrm>
          <a:prstGeom prst="rect">
            <a:avLst/>
          </a:prstGeom>
          <a:noFill/>
        </p:spPr>
        <p:txBody>
          <a:bodyPr wrap="none" rtlCol="0">
            <a:spAutoFit/>
          </a:bodyPr>
          <a:lstStyle/>
          <a:p>
            <a:r>
              <a:rPr lang="en-US" dirty="0"/>
              <a:t>.</a:t>
            </a:r>
          </a:p>
        </p:txBody>
      </p:sp>
      <p:cxnSp>
        <p:nvCxnSpPr>
          <p:cNvPr id="68" name="Curved Connector 67">
            <a:extLst>
              <a:ext uri="{FF2B5EF4-FFF2-40B4-BE49-F238E27FC236}">
                <a16:creationId xmlns:a16="http://schemas.microsoft.com/office/drawing/2014/main" id="{36820474-FF7F-3181-14D6-C52163A1D3C4}"/>
              </a:ext>
            </a:extLst>
          </p:cNvPr>
          <p:cNvCxnSpPr>
            <a:cxnSpLocks/>
            <a:stCxn id="13" idx="3"/>
            <a:endCxn id="13" idx="5"/>
          </p:cNvCxnSpPr>
          <p:nvPr/>
        </p:nvCxnSpPr>
        <p:spPr>
          <a:xfrm rot="16200000" flipH="1">
            <a:off x="8670471" y="4649109"/>
            <a:ext cx="12700" cy="646578"/>
          </a:xfrm>
          <a:prstGeom prst="curvedConnector3">
            <a:avLst>
              <a:gd name="adj1" fmla="val 3882984"/>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F1DC76E-9CF7-3841-FB04-BC87CFC82081}"/>
              </a:ext>
            </a:extLst>
          </p:cNvPr>
          <p:cNvSpPr txBox="1"/>
          <p:nvPr/>
        </p:nvSpPr>
        <p:spPr>
          <a:xfrm>
            <a:off x="8288763" y="5409399"/>
            <a:ext cx="76341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75228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E192-4BA5-5998-2F7B-0CBFCF15F333}"/>
              </a:ext>
            </a:extLst>
          </p:cNvPr>
          <p:cNvSpPr>
            <a:spLocks noGrp="1"/>
          </p:cNvSpPr>
          <p:nvPr>
            <p:ph type="title"/>
          </p:nvPr>
        </p:nvSpPr>
        <p:spPr/>
        <p:txBody>
          <a:bodyPr/>
          <a:lstStyle/>
          <a:p>
            <a:r>
              <a:rPr lang="en-US" dirty="0"/>
              <a:t>4 (Regex)</a:t>
            </a:r>
          </a:p>
        </p:txBody>
      </p:sp>
      <p:sp>
        <p:nvSpPr>
          <p:cNvPr id="3" name="Content Placeholder 2">
            <a:extLst>
              <a:ext uri="{FF2B5EF4-FFF2-40B4-BE49-F238E27FC236}">
                <a16:creationId xmlns:a16="http://schemas.microsoft.com/office/drawing/2014/main" id="{6C59668C-9E0C-EDFA-0A81-8689F81C3687}"/>
              </a:ext>
            </a:extLst>
          </p:cNvPr>
          <p:cNvSpPr>
            <a:spLocks noGrp="1"/>
          </p:cNvSpPr>
          <p:nvPr>
            <p:ph idx="1"/>
          </p:nvPr>
        </p:nvSpPr>
        <p:spPr>
          <a:xfrm>
            <a:off x="838199" y="1825625"/>
            <a:ext cx="11005457" cy="4351338"/>
          </a:xfrm>
        </p:spPr>
        <p:txBody>
          <a:bodyPr/>
          <a:lstStyle/>
          <a:p>
            <a:r>
              <a:rPr lang="en-US" dirty="0"/>
              <a:t>number:[0-9]</a:t>
            </a:r>
          </a:p>
          <a:p>
            <a:r>
              <a:rPr lang="en-US" dirty="0"/>
              <a:t>sign: (+|-)</a:t>
            </a:r>
          </a:p>
          <a:p>
            <a:r>
              <a:rPr lang="en-US" dirty="0"/>
              <a:t>suffix: (</a:t>
            </a:r>
            <a:r>
              <a:rPr lang="en-US" dirty="0" err="1"/>
              <a:t>L|l|F|f</a:t>
            </a:r>
            <a:r>
              <a:rPr lang="en-US" dirty="0"/>
              <a:t>)</a:t>
            </a:r>
          </a:p>
          <a:p>
            <a:r>
              <a:rPr lang="en-US" dirty="0"/>
              <a:t>Regular Expression:</a:t>
            </a:r>
          </a:p>
          <a:p>
            <a:pPr lvl="1"/>
            <a:r>
              <a:rPr lang="en-US" dirty="0"/>
              <a:t>[+-]?([0-9]*.[0-9]+|[0-9]+.)([</a:t>
            </a:r>
            <a:r>
              <a:rPr lang="en-US" dirty="0" err="1"/>
              <a:t>eE</a:t>
            </a:r>
            <a:r>
              <a:rPr lang="en-US" dirty="0"/>
              <a:t>][+-]?[0-9]+)?[</a:t>
            </a:r>
            <a:r>
              <a:rPr lang="en-US" dirty="0" err="1"/>
              <a:t>LlFf</a:t>
            </a:r>
            <a:r>
              <a:rPr lang="en-US" dirty="0"/>
              <a:t>]?|[+-]?[0-9]+[</a:t>
            </a:r>
            <a:r>
              <a:rPr lang="en-US" dirty="0" err="1"/>
              <a:t>eE</a:t>
            </a:r>
            <a:r>
              <a:rPr lang="en-US" dirty="0"/>
              <a:t>][+-?][0-9]+[</a:t>
            </a:r>
            <a:r>
              <a:rPr lang="en-US" dirty="0" err="1"/>
              <a:t>LlFf</a:t>
            </a:r>
            <a:r>
              <a:rPr lang="en-US" dirty="0"/>
              <a:t>]?</a:t>
            </a:r>
          </a:p>
        </p:txBody>
      </p:sp>
    </p:spTree>
    <p:extLst>
      <p:ext uri="{BB962C8B-B14F-4D97-AF65-F5344CB8AC3E}">
        <p14:creationId xmlns:p14="http://schemas.microsoft.com/office/powerpoint/2010/main" val="1865069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1307</Words>
  <Application>Microsoft Macintosh PowerPoint</Application>
  <PresentationFormat>Widescreen</PresentationFormat>
  <Paragraphs>243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Daniel Maliro</vt:lpstr>
      <vt:lpstr>1 (Regex)</vt:lpstr>
      <vt:lpstr>1 (DFA)</vt:lpstr>
      <vt:lpstr>1 (Grammar)</vt:lpstr>
      <vt:lpstr>2 (Regex)</vt:lpstr>
      <vt:lpstr>2 (DFA)</vt:lpstr>
      <vt:lpstr>2 (Grammar)</vt:lpstr>
      <vt:lpstr>3. (NFA)</vt:lpstr>
      <vt:lpstr>4 (Regex)</vt:lpstr>
      <vt:lpstr>4 (DFA)</vt:lpstr>
      <vt:lpstr>4 Grammar</vt:lpstr>
      <vt:lpstr>5</vt:lpstr>
      <vt:lpstr>6 (Regex)</vt:lpstr>
      <vt:lpstr>6 (DFA)</vt:lpstr>
      <vt:lpstr>6 Grammar</vt:lpstr>
      <vt:lpstr>7</vt:lpstr>
      <vt:lpstr>11 (Regex)</vt:lpstr>
      <vt:lpstr>11 (DFA)</vt:lpstr>
      <vt:lpstr>11 (Grammar)</vt:lpstr>
      <vt:lpstr>12</vt:lpstr>
      <vt:lpstr>13</vt:lpstr>
      <vt:lpstr>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Maliro</dc:creator>
  <cp:lastModifiedBy>Daniel Maliro</cp:lastModifiedBy>
  <cp:revision>2</cp:revision>
  <dcterms:created xsi:type="dcterms:W3CDTF">2023-03-01T16:30:29Z</dcterms:created>
  <dcterms:modified xsi:type="dcterms:W3CDTF">2023-05-04T03:45:07Z</dcterms:modified>
</cp:coreProperties>
</file>