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69" r:id="rId2"/>
    <p:sldId id="570" r:id="rId3"/>
    <p:sldId id="574" r:id="rId4"/>
    <p:sldId id="575" r:id="rId5"/>
    <p:sldId id="571" r:id="rId6"/>
    <p:sldId id="572" r:id="rId7"/>
    <p:sldId id="576" r:id="rId8"/>
    <p:sldId id="577" r:id="rId9"/>
    <p:sldId id="573" r:id="rId10"/>
    <p:sldId id="485" r:id="rId11"/>
    <p:sldId id="486" r:id="rId12"/>
    <p:sldId id="487" r:id="rId13"/>
    <p:sldId id="578" r:id="rId14"/>
    <p:sldId id="579" r:id="rId15"/>
    <p:sldId id="488" r:id="rId16"/>
    <p:sldId id="490" r:id="rId17"/>
    <p:sldId id="491" r:id="rId18"/>
    <p:sldId id="492" r:id="rId19"/>
    <p:sldId id="563" r:id="rId20"/>
    <p:sldId id="493" r:id="rId21"/>
    <p:sldId id="494" r:id="rId22"/>
    <p:sldId id="495" r:id="rId23"/>
    <p:sldId id="496" r:id="rId24"/>
    <p:sldId id="497" r:id="rId25"/>
    <p:sldId id="612" r:id="rId26"/>
    <p:sldId id="613" r:id="rId27"/>
    <p:sldId id="614" r:id="rId28"/>
    <p:sldId id="629" r:id="rId29"/>
    <p:sldId id="630" r:id="rId30"/>
    <p:sldId id="619" r:id="rId31"/>
    <p:sldId id="618" r:id="rId32"/>
    <p:sldId id="633" r:id="rId33"/>
    <p:sldId id="617" r:id="rId34"/>
    <p:sldId id="632" r:id="rId35"/>
    <p:sldId id="620" r:id="rId36"/>
    <p:sldId id="625" r:id="rId37"/>
    <p:sldId id="615" r:id="rId38"/>
    <p:sldId id="631" r:id="rId39"/>
    <p:sldId id="623" r:id="rId40"/>
    <p:sldId id="624" r:id="rId41"/>
    <p:sldId id="498" r:id="rId42"/>
    <p:sldId id="499" r:id="rId43"/>
    <p:sldId id="500" r:id="rId44"/>
    <p:sldId id="501" r:id="rId45"/>
    <p:sldId id="502" r:id="rId46"/>
    <p:sldId id="503" r:id="rId47"/>
    <p:sldId id="505" r:id="rId48"/>
    <p:sldId id="504" r:id="rId49"/>
    <p:sldId id="506" r:id="rId50"/>
    <p:sldId id="523" r:id="rId51"/>
    <p:sldId id="524" r:id="rId52"/>
    <p:sldId id="525" r:id="rId53"/>
    <p:sldId id="526" r:id="rId54"/>
    <p:sldId id="528" r:id="rId55"/>
    <p:sldId id="562" r:id="rId56"/>
    <p:sldId id="527" r:id="rId57"/>
    <p:sldId id="529" r:id="rId58"/>
    <p:sldId id="530" r:id="rId59"/>
    <p:sldId id="531" r:id="rId60"/>
    <p:sldId id="532" r:id="rId61"/>
    <p:sldId id="610" r:id="rId62"/>
    <p:sldId id="611" r:id="rId63"/>
    <p:sldId id="552" r:id="rId64"/>
    <p:sldId id="553" r:id="rId65"/>
    <p:sldId id="554" r:id="rId66"/>
    <p:sldId id="555" r:id="rId67"/>
    <p:sldId id="556" r:id="rId68"/>
    <p:sldId id="540" r:id="rId69"/>
    <p:sldId id="541" r:id="rId70"/>
    <p:sldId id="580" r:id="rId71"/>
    <p:sldId id="581" r:id="rId72"/>
    <p:sldId id="626" r:id="rId73"/>
    <p:sldId id="627" r:id="rId74"/>
    <p:sldId id="628" r:id="rId75"/>
    <p:sldId id="582" r:id="rId76"/>
    <p:sldId id="635" r:id="rId77"/>
    <p:sldId id="583" r:id="rId78"/>
    <p:sldId id="584" r:id="rId79"/>
    <p:sldId id="585" r:id="rId80"/>
    <p:sldId id="586" r:id="rId81"/>
    <p:sldId id="587" r:id="rId82"/>
    <p:sldId id="588" r:id="rId83"/>
    <p:sldId id="589" r:id="rId84"/>
    <p:sldId id="590" r:id="rId85"/>
    <p:sldId id="591" r:id="rId86"/>
    <p:sldId id="603" r:id="rId87"/>
    <p:sldId id="604" r:id="rId88"/>
    <p:sldId id="605" r:id="rId89"/>
    <p:sldId id="606" r:id="rId90"/>
    <p:sldId id="607" r:id="rId91"/>
    <p:sldId id="608" r:id="rId92"/>
    <p:sldId id="609" r:id="rId93"/>
    <p:sldId id="634" r:id="rId9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00FE4-4711-4FF4-B8DD-B46647D9C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23AF3D-A2CA-456C-A2CC-C97FE5B12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4F62A6-32A0-4891-9A3E-7CE8D22C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D751-72B7-4C35-B977-FBECB935DB3E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08DF23-BB3A-4E64-95E6-76A5EB99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1BFCD0-59BF-4D55-B9F6-82D68E0D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00B4-CE26-4BBE-8C79-B4D46B280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23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BCD34-A3CD-4F3C-9486-F5196C61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672A87-2690-4CD7-B2B8-668A871D4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207FD-7330-4D85-B151-02854469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D751-72B7-4C35-B977-FBECB935DB3E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50CD79-1F09-41FA-90D0-3EE9F0E3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8D2010-9D0F-4622-A8C9-5045AF75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00B4-CE26-4BBE-8C79-B4D46B280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18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337D8E-1EDD-42F2-B962-EDD2C084A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6B3A18-1545-4CC2-9440-559679C1A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45293D-B4D9-48F4-867C-39FBBEA7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D751-72B7-4C35-B977-FBECB935DB3E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9F6FF0-5473-490A-A3AE-5D3E78DE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725E95-6FCC-400F-A131-3181A3CC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00B4-CE26-4BBE-8C79-B4D46B280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30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9E017-BE03-4307-BF9E-2491ECD4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229289-A401-4629-B3C4-1FE272857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7D719-4E66-42BD-B4ED-6B793F8E5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D751-72B7-4C35-B977-FBECB935DB3E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884C5A-0AD6-43FE-82CB-2A62B34F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A54278-7109-458C-92F3-20642A19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00B4-CE26-4BBE-8C79-B4D46B280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79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C471F-571A-4F7F-83D1-6B7F5469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FB584E-7C88-486D-A0C5-E50209922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EF0192-9860-4AF1-8F8C-76BD6352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D751-72B7-4C35-B977-FBECB935DB3E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564CAD-6CCF-47C8-8994-25909367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8A64F-3853-4DC3-B000-5B75F494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00B4-CE26-4BBE-8C79-B4D46B280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07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43D81-3378-4569-969E-D5065D64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4F2242-ACBB-4833-A1EB-EECC39905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76E9E2-BC82-4A3C-BF39-04ACB7886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087EFF-183C-4D7E-9754-DE083A598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D751-72B7-4C35-B977-FBECB935DB3E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E78E34-CABE-49D1-85D2-53EF664F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91F5BA-AE22-4CCA-968B-A24DC941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00B4-CE26-4BBE-8C79-B4D46B280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65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8B2F0-5E07-4617-BD8F-25E0C3C2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B2E77C-0D19-4100-B167-4796D7FF4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310483-2DC7-4133-96EF-64CFC5A40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CD7223-001A-496C-A9F8-29D126211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A24C4E-EFB5-4417-AFD5-762A7FA17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1FF035-EB8F-4F78-AA34-DF9289E1A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D751-72B7-4C35-B977-FBECB935DB3E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FAB49D-4DAF-4A40-A749-D49DEDE3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3CB6EB-F10B-45D1-BF8E-4E0A9BD3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00B4-CE26-4BBE-8C79-B4D46B280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01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9AC76-338A-416D-A2A4-0E88ADDA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EE2AE6-057A-441A-AB5F-86CF07CA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D751-72B7-4C35-B977-FBECB935DB3E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B43502-8A85-4CFC-8E13-CCDCF635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D826F5-431D-4C54-97E6-CD99BDDF3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00B4-CE26-4BBE-8C79-B4D46B280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51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97544E-457C-4CB6-A8CF-449FF1F2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D751-72B7-4C35-B977-FBECB935DB3E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5ABC80-B6D3-44C7-954A-FE98A34C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E545A5-F913-4942-8AB4-5DFC820A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00B4-CE26-4BBE-8C79-B4D46B280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35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18E7E-1C21-4B86-862C-C49034EDF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8EBE4D-D1DC-4C93-8AB4-37ED5D7FE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8C60D7-4D9B-4DAC-88EC-4E58DE80D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78D826-4FE9-4FE5-826F-1C69B2E7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D751-72B7-4C35-B977-FBECB935DB3E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B907F6-706E-4D3F-9E7B-80C6CAD3E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C56E53-8ACB-4597-B63E-A7733A79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00B4-CE26-4BBE-8C79-B4D46B280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64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C339C-0B28-4544-B045-E907A1DB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D673A7-6F5D-40D2-A305-D2AFB4DDE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79050E-2C48-4B69-B7FA-031A10A44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EF1607-E49C-4FBE-87BF-2CBFA1BE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D751-72B7-4C35-B977-FBECB935DB3E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C2A162-1EF0-4F4A-854B-029951985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3666D8-02AA-4C48-B6C2-16EA2DE4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00B4-CE26-4BBE-8C79-B4D46B280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E586C0-02BF-4132-B6EC-3EEAE2BBC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72E2B0-0C83-4E2C-8AAA-CD077B214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E2FEDA-FD67-4F87-8C04-F60D48224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BD751-72B7-4C35-B977-FBECB935DB3E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F0B754-EAFE-4DA3-9E6B-CC2B0F336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F4FB3-F99D-4978-9351-49C502CA6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900B4-CE26-4BBE-8C79-B4D46B280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04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1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A028C-11E0-41F9-BBCD-983BAFCDD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基础树上问题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C6D8F6-C2EB-4DBE-952E-F9F2B8AF8C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成都七中 </a:t>
            </a:r>
            <a:r>
              <a:rPr lang="en-US" altLang="zh-CN" dirty="0"/>
              <a:t>nzhtl1477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9761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>
            <a:extLst>
              <a:ext uri="{FF2B5EF4-FFF2-40B4-BE49-F238E27FC236}">
                <a16:creationId xmlns:a16="http://schemas.microsoft.com/office/drawing/2014/main" id="{BE9C7BED-E9EB-4C63-BB03-23FD394F35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DFS</a:t>
            </a:r>
            <a:r>
              <a:rPr lang="zh-CN" altLang="en-US"/>
              <a:t>序</a:t>
            </a:r>
          </a:p>
        </p:txBody>
      </p:sp>
      <p:sp>
        <p:nvSpPr>
          <p:cNvPr id="87043" name="内容占位符 2">
            <a:extLst>
              <a:ext uri="{FF2B5EF4-FFF2-40B4-BE49-F238E27FC236}">
                <a16:creationId xmlns:a16="http://schemas.microsoft.com/office/drawing/2014/main" id="{1ED69415-7A3C-40AC-B46B-D22FDA88BB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</a:t>
            </a:r>
            <a:r>
              <a:rPr lang="en-US" altLang="zh-CN"/>
              <a:t>DFS</a:t>
            </a:r>
            <a:r>
              <a:rPr lang="zh-CN" altLang="en-US"/>
              <a:t>一棵树的时候，对这棵树的每个点按照访问的时间进行重标号，就得到了树的</a:t>
            </a:r>
            <a:r>
              <a:rPr lang="en-US" altLang="zh-CN"/>
              <a:t>DFS</a:t>
            </a:r>
            <a:r>
              <a:rPr lang="zh-CN" altLang="en-US"/>
              <a:t>序列。 这个序列可以有效地处理一些树上的问题。</a:t>
            </a:r>
          </a:p>
        </p:txBody>
      </p:sp>
      <p:pic>
        <p:nvPicPr>
          <p:cNvPr id="87044" name="Picture 2" descr="title">
            <a:extLst>
              <a:ext uri="{FF2B5EF4-FFF2-40B4-BE49-F238E27FC236}">
                <a16:creationId xmlns:a16="http://schemas.microsoft.com/office/drawing/2014/main" id="{E4384977-9798-4812-A1A3-D0FD8C73F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3049588"/>
            <a:ext cx="3754437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5" name="Picture 4" descr="title">
            <a:extLst>
              <a:ext uri="{FF2B5EF4-FFF2-40B4-BE49-F238E27FC236}">
                <a16:creationId xmlns:a16="http://schemas.microsoft.com/office/drawing/2014/main" id="{F3970DF4-FB9C-4007-893B-B36831D3C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513" y="3049588"/>
            <a:ext cx="3913187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1">
            <a:extLst>
              <a:ext uri="{FF2B5EF4-FFF2-40B4-BE49-F238E27FC236}">
                <a16:creationId xmlns:a16="http://schemas.microsoft.com/office/drawing/2014/main" id="{592266E2-CD55-455A-9572-5B11458B5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DFS</a:t>
            </a:r>
            <a:r>
              <a:rPr lang="zh-CN" altLang="en-US"/>
              <a:t>序</a:t>
            </a:r>
          </a:p>
        </p:txBody>
      </p:sp>
      <p:sp>
        <p:nvSpPr>
          <p:cNvPr id="88067" name="内容占位符 2">
            <a:extLst>
              <a:ext uri="{FF2B5EF4-FFF2-40B4-BE49-F238E27FC236}">
                <a16:creationId xmlns:a16="http://schemas.microsoft.com/office/drawing/2014/main" id="{451EB001-B3ED-4215-880F-7761C1F858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记录</a:t>
            </a:r>
            <a:r>
              <a:rPr lang="en-US" altLang="zh-CN"/>
              <a:t>DFS</a:t>
            </a:r>
            <a:r>
              <a:rPr lang="zh-CN" altLang="en-US"/>
              <a:t>的时候每个点访问起始时间与结束时间，记录起始时间是前序遍历，结束时间是后序遍历。 可以发现树的一棵子树在</a:t>
            </a:r>
            <a:r>
              <a:rPr lang="en-US" altLang="zh-CN"/>
              <a:t>DFS</a:t>
            </a:r>
            <a:r>
              <a:rPr lang="zh-CN" altLang="en-US"/>
              <a:t>序上是连续的一段</a:t>
            </a:r>
          </a:p>
        </p:txBody>
      </p:sp>
      <p:pic>
        <p:nvPicPr>
          <p:cNvPr id="88068" name="Picture 2" descr="title">
            <a:extLst>
              <a:ext uri="{FF2B5EF4-FFF2-40B4-BE49-F238E27FC236}">
                <a16:creationId xmlns:a16="http://schemas.microsoft.com/office/drawing/2014/main" id="{3DECFD9C-48BE-4A3C-958A-145BFCBC5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3049588"/>
            <a:ext cx="3754437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69" name="Picture 4" descr="title">
            <a:extLst>
              <a:ext uri="{FF2B5EF4-FFF2-40B4-BE49-F238E27FC236}">
                <a16:creationId xmlns:a16="http://schemas.microsoft.com/office/drawing/2014/main" id="{BE270ADD-9988-47EC-B122-2DB98B0AB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513" y="3049588"/>
            <a:ext cx="3913187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>
            <a:extLst>
              <a:ext uri="{FF2B5EF4-FFF2-40B4-BE49-F238E27FC236}">
                <a16:creationId xmlns:a16="http://schemas.microsoft.com/office/drawing/2014/main" id="{5402A4D9-10E2-48F1-BF9E-D2517B049E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DFS</a:t>
            </a:r>
            <a:r>
              <a:rPr lang="zh-CN" altLang="en-US"/>
              <a:t>序</a:t>
            </a:r>
          </a:p>
        </p:txBody>
      </p:sp>
      <p:sp>
        <p:nvSpPr>
          <p:cNvPr id="89091" name="内容占位符 2">
            <a:extLst>
              <a:ext uri="{FF2B5EF4-FFF2-40B4-BE49-F238E27FC236}">
                <a16:creationId xmlns:a16="http://schemas.microsoft.com/office/drawing/2014/main" id="{6BD6137C-8AEA-4FDC-BF5F-117CA3E27E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如图，</a:t>
            </a:r>
            <a:r>
              <a:rPr lang="en-US" altLang="zh-CN"/>
              <a:t>DFS</a:t>
            </a:r>
            <a:r>
              <a:rPr lang="zh-CN" altLang="en-US"/>
              <a:t>之后，那么树的每个节点就具有了区间的性质。 那么此时，每个节点对应了一个区间，而且可以看到，每个节点对应的区间正好“管辖”了它子树所有节点的区间，那么对点或子树的操作就转化为了对区间的操作。</a:t>
            </a:r>
          </a:p>
        </p:txBody>
      </p:sp>
      <p:pic>
        <p:nvPicPr>
          <p:cNvPr id="89092" name="Picture 2" descr="title">
            <a:extLst>
              <a:ext uri="{FF2B5EF4-FFF2-40B4-BE49-F238E27FC236}">
                <a16:creationId xmlns:a16="http://schemas.microsoft.com/office/drawing/2014/main" id="{E7EA67DE-3846-4DB6-8DA3-E04D90564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568700"/>
            <a:ext cx="3754437" cy="298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3" name="Picture 4" descr="title">
            <a:extLst>
              <a:ext uri="{FF2B5EF4-FFF2-40B4-BE49-F238E27FC236}">
                <a16:creationId xmlns:a16="http://schemas.microsoft.com/office/drawing/2014/main" id="{495D0E5F-A7BE-4D2A-B64D-5FD0F8816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38" y="3568700"/>
            <a:ext cx="3913187" cy="298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B8A5A-8464-4812-9C75-4629224F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某经典问题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6CBEB-0006-43A1-8A65-7BDA7D500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给定一棵树，多次查询一个点</a:t>
            </a:r>
            <a:r>
              <a:rPr lang="en-US" altLang="zh-CN" dirty="0"/>
              <a:t>x</a:t>
            </a:r>
            <a:r>
              <a:rPr lang="zh-CN" altLang="en-US" dirty="0"/>
              <a:t>是否为一个点</a:t>
            </a:r>
            <a:r>
              <a:rPr lang="en-US" altLang="zh-CN" dirty="0"/>
              <a:t>y</a:t>
            </a:r>
            <a:r>
              <a:rPr lang="zh-CN" altLang="en-US" dirty="0"/>
              <a:t>的祖先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921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08823-C7BC-4DAB-BF12-A2476D86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2FAD36-B801-4C69-A626-F2917BDB8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考虑两个点的</a:t>
            </a:r>
            <a:r>
              <a:rPr lang="en-US" altLang="zh-CN" dirty="0"/>
              <a:t>DFS</a:t>
            </a:r>
            <a:r>
              <a:rPr lang="zh-CN" altLang="en-US" dirty="0"/>
              <a:t>序关系</a:t>
            </a:r>
            <a:endParaRPr lang="en-US" altLang="zh-CN" dirty="0"/>
          </a:p>
          <a:p>
            <a:r>
              <a:rPr lang="zh-CN" altLang="en-US" dirty="0"/>
              <a:t>因为每个点的</a:t>
            </a:r>
            <a:r>
              <a:rPr lang="en-US" altLang="zh-CN" dirty="0"/>
              <a:t>DFS</a:t>
            </a:r>
            <a:r>
              <a:rPr lang="zh-CN" altLang="en-US" dirty="0"/>
              <a:t>序区间表示这个点的子树</a:t>
            </a:r>
            <a:endParaRPr lang="en-US" altLang="zh-CN" dirty="0"/>
          </a:p>
          <a:p>
            <a:r>
              <a:rPr lang="zh-CN" altLang="en-US" dirty="0"/>
              <a:t>所以如果</a:t>
            </a:r>
            <a:r>
              <a:rPr lang="en-US" altLang="zh-CN" dirty="0"/>
              <a:t>x</a:t>
            </a:r>
            <a:r>
              <a:rPr lang="zh-CN" altLang="en-US" dirty="0"/>
              <a:t>的</a:t>
            </a:r>
            <a:r>
              <a:rPr lang="en-US" altLang="zh-CN" dirty="0"/>
              <a:t>DFS</a:t>
            </a:r>
            <a:r>
              <a:rPr lang="zh-CN" altLang="en-US" dirty="0"/>
              <a:t>序区间包含了</a:t>
            </a:r>
            <a:r>
              <a:rPr lang="en-US" altLang="zh-CN" dirty="0"/>
              <a:t>y</a:t>
            </a:r>
            <a:r>
              <a:rPr lang="zh-CN" altLang="en-US" dirty="0"/>
              <a:t>的</a:t>
            </a:r>
            <a:r>
              <a:rPr lang="en-US" altLang="zh-CN" dirty="0"/>
              <a:t>DFS</a:t>
            </a:r>
            <a:r>
              <a:rPr lang="zh-CN" altLang="en-US" dirty="0"/>
              <a:t>序区间，则</a:t>
            </a:r>
            <a:r>
              <a:rPr lang="en-US" altLang="zh-CN" dirty="0"/>
              <a:t>x</a:t>
            </a:r>
            <a:r>
              <a:rPr lang="zh-CN" altLang="en-US" dirty="0"/>
              <a:t>为</a:t>
            </a:r>
            <a:r>
              <a:rPr lang="en-US" altLang="zh-CN" dirty="0"/>
              <a:t>y</a:t>
            </a:r>
            <a:r>
              <a:rPr lang="zh-CN" altLang="en-US" dirty="0"/>
              <a:t>的祖先</a:t>
            </a:r>
          </a:p>
        </p:txBody>
      </p:sp>
    </p:spTree>
    <p:extLst>
      <p:ext uri="{BB962C8B-B14F-4D97-AF65-F5344CB8AC3E}">
        <p14:creationId xmlns:p14="http://schemas.microsoft.com/office/powerpoint/2010/main" val="2819662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>
            <a:extLst>
              <a:ext uri="{FF2B5EF4-FFF2-40B4-BE49-F238E27FC236}">
                <a16:creationId xmlns:a16="http://schemas.microsoft.com/office/drawing/2014/main" id="{214E58E5-5FD2-4662-9B4C-4470AD4720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某经典问题</a:t>
            </a:r>
            <a:endParaRPr lang="en-US" altLang="zh-CN" dirty="0"/>
          </a:p>
        </p:txBody>
      </p:sp>
      <p:sp>
        <p:nvSpPr>
          <p:cNvPr id="90115" name="内容占位符 2">
            <a:extLst>
              <a:ext uri="{FF2B5EF4-FFF2-40B4-BE49-F238E27FC236}">
                <a16:creationId xmlns:a16="http://schemas.microsoft.com/office/drawing/2014/main" id="{AA7E88B9-CF30-4B12-A8C5-2CCE47ADAF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把一个点</a:t>
            </a:r>
            <a:r>
              <a:rPr lang="en-US" altLang="zh-CN" dirty="0"/>
              <a:t>x</a:t>
            </a:r>
            <a:r>
              <a:rPr lang="zh-CN" altLang="en-US" dirty="0"/>
              <a:t>的子树里面：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en-US" dirty="0"/>
              <a:t>的值</a:t>
            </a:r>
            <a:r>
              <a:rPr lang="en-US" altLang="zh-CN" dirty="0"/>
              <a:t>+=v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的所有儿子的值</a:t>
            </a:r>
            <a:r>
              <a:rPr lang="en-US" altLang="zh-CN" dirty="0"/>
              <a:t>-=v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的儿子的所有儿子的值</a:t>
            </a:r>
            <a:r>
              <a:rPr lang="en-US" altLang="zh-CN" dirty="0"/>
              <a:t>+=v</a:t>
            </a:r>
          </a:p>
          <a:p>
            <a:r>
              <a:rPr lang="zh-CN" altLang="en-US" dirty="0"/>
              <a:t>这样循环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子树和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1">
            <a:extLst>
              <a:ext uri="{FF2B5EF4-FFF2-40B4-BE49-F238E27FC236}">
                <a16:creationId xmlns:a16="http://schemas.microsoft.com/office/drawing/2014/main" id="{D9D75D1C-20D0-4F85-A723-3D262BEB71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</a:p>
        </p:txBody>
      </p:sp>
      <p:sp>
        <p:nvSpPr>
          <p:cNvPr id="91139" name="内容占位符 2">
            <a:extLst>
              <a:ext uri="{FF2B5EF4-FFF2-40B4-BE49-F238E27FC236}">
                <a16:creationId xmlns:a16="http://schemas.microsoft.com/office/drawing/2014/main" id="{DC6291E2-5AC9-4DF1-AB58-3AA0EFC4A3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发现这个操作其实就是</a:t>
            </a:r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/>
              <a:t>x</a:t>
            </a:r>
            <a:r>
              <a:rPr lang="zh-CN" altLang="en-US" dirty="0"/>
              <a:t>子树中距离</a:t>
            </a:r>
            <a:r>
              <a:rPr lang="en-US" altLang="zh-CN" dirty="0"/>
              <a:t>x</a:t>
            </a:r>
            <a:r>
              <a:rPr lang="zh-CN" altLang="en-US" dirty="0"/>
              <a:t>偶数的</a:t>
            </a:r>
            <a:r>
              <a:rPr lang="en-US" altLang="zh-CN" dirty="0"/>
              <a:t>+v</a:t>
            </a:r>
            <a:r>
              <a:rPr lang="zh-CN" altLang="en-US" dirty="0"/>
              <a:t>，距离</a:t>
            </a:r>
            <a:r>
              <a:rPr lang="en-US" altLang="zh-CN" dirty="0"/>
              <a:t>x</a:t>
            </a:r>
            <a:r>
              <a:rPr lang="zh-CN" altLang="en-US" dirty="0"/>
              <a:t>奇数的</a:t>
            </a:r>
            <a:r>
              <a:rPr lang="en-US" altLang="zh-CN" dirty="0"/>
              <a:t>-v</a:t>
            </a:r>
          </a:p>
          <a:p>
            <a:r>
              <a:rPr lang="zh-CN" altLang="en-US" dirty="0"/>
              <a:t>设</a:t>
            </a:r>
            <a:r>
              <a:rPr lang="en-US" altLang="zh-CN" dirty="0"/>
              <a:t>x</a:t>
            </a:r>
            <a:r>
              <a:rPr lang="zh-CN" altLang="en-US" dirty="0"/>
              <a:t>的深度为</a:t>
            </a:r>
            <a:r>
              <a:rPr lang="en-US" altLang="zh-CN" dirty="0"/>
              <a:t>dep[x]</a:t>
            </a:r>
          </a:p>
          <a:p>
            <a:r>
              <a:rPr lang="zh-CN" altLang="en-US" dirty="0"/>
              <a:t>即等价于深度与</a:t>
            </a:r>
            <a:r>
              <a:rPr lang="en-US" altLang="zh-CN" dirty="0"/>
              <a:t>dep[x]</a:t>
            </a:r>
            <a:r>
              <a:rPr lang="zh-CN" altLang="en-US" dirty="0"/>
              <a:t>同样的奇偶性的点</a:t>
            </a:r>
            <a:r>
              <a:rPr lang="en-US" altLang="zh-CN" dirty="0"/>
              <a:t>+v</a:t>
            </a:r>
            <a:r>
              <a:rPr lang="zh-CN" altLang="en-US" dirty="0"/>
              <a:t>，不同样的</a:t>
            </a:r>
            <a:r>
              <a:rPr lang="en-US" altLang="zh-CN" dirty="0"/>
              <a:t>-v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1">
            <a:extLst>
              <a:ext uri="{FF2B5EF4-FFF2-40B4-BE49-F238E27FC236}">
                <a16:creationId xmlns:a16="http://schemas.microsoft.com/office/drawing/2014/main" id="{0252183C-2790-43D9-81B0-EC1D0E85C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</a:p>
        </p:txBody>
      </p:sp>
      <p:sp>
        <p:nvSpPr>
          <p:cNvPr id="92163" name="内容占位符 2">
            <a:extLst>
              <a:ext uri="{FF2B5EF4-FFF2-40B4-BE49-F238E27FC236}">
                <a16:creationId xmlns:a16="http://schemas.microsoft.com/office/drawing/2014/main" id="{04BC60BA-154C-4277-AA29-7CB7916A4A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于是分别把这个树里面深度奇数的点和深度偶数的点提出来</a:t>
            </a:r>
            <a:endParaRPr lang="en-US" altLang="zh-CN" dirty="0"/>
          </a:p>
          <a:p>
            <a:r>
              <a:rPr lang="zh-CN" altLang="en-US" dirty="0"/>
              <a:t>分别维护，设深度奇数的树为</a:t>
            </a:r>
            <a:r>
              <a:rPr lang="en-US" altLang="zh-CN" dirty="0"/>
              <a:t>T1</a:t>
            </a:r>
            <a:r>
              <a:rPr lang="zh-CN" altLang="en-US" dirty="0"/>
              <a:t>，深度偶数的树为</a:t>
            </a:r>
            <a:r>
              <a:rPr lang="en-US" altLang="zh-CN" dirty="0"/>
              <a:t>T2</a:t>
            </a:r>
          </a:p>
          <a:p>
            <a:r>
              <a:rPr lang="zh-CN" altLang="en-US" dirty="0"/>
              <a:t>每次如果</a:t>
            </a:r>
            <a:r>
              <a:rPr lang="en-US" altLang="zh-CN" dirty="0"/>
              <a:t>x</a:t>
            </a:r>
            <a:r>
              <a:rPr lang="zh-CN" altLang="en-US" dirty="0"/>
              <a:t>的深度是奇数，即把</a:t>
            </a:r>
            <a:r>
              <a:rPr lang="en-US" altLang="zh-CN" dirty="0"/>
              <a:t>T1</a:t>
            </a:r>
            <a:r>
              <a:rPr lang="zh-CN" altLang="en-US" dirty="0"/>
              <a:t>进行一个子树加，</a:t>
            </a:r>
            <a:r>
              <a:rPr lang="en-US" altLang="zh-CN" dirty="0"/>
              <a:t>T2</a:t>
            </a:r>
            <a:r>
              <a:rPr lang="zh-CN" altLang="en-US" dirty="0"/>
              <a:t>进行一个子树减</a:t>
            </a:r>
            <a:endParaRPr lang="en-US" altLang="zh-CN" dirty="0"/>
          </a:p>
          <a:p>
            <a:r>
              <a:rPr lang="zh-CN" altLang="en-US" dirty="0"/>
              <a:t>每次如果</a:t>
            </a:r>
            <a:r>
              <a:rPr lang="en-US" altLang="zh-CN" dirty="0"/>
              <a:t>x</a:t>
            </a:r>
            <a:r>
              <a:rPr lang="zh-CN" altLang="en-US" dirty="0"/>
              <a:t>的深度是偶数，即把</a:t>
            </a:r>
            <a:r>
              <a:rPr lang="en-US" altLang="zh-CN" dirty="0"/>
              <a:t>T1</a:t>
            </a:r>
            <a:r>
              <a:rPr lang="zh-CN" altLang="en-US" dirty="0"/>
              <a:t>进行一个子树加，</a:t>
            </a:r>
            <a:r>
              <a:rPr lang="en-US" altLang="zh-CN" dirty="0"/>
              <a:t>T2</a:t>
            </a:r>
            <a:r>
              <a:rPr lang="zh-CN" altLang="en-US" dirty="0"/>
              <a:t>进行一个子树减</a:t>
            </a: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1">
            <a:extLst>
              <a:ext uri="{FF2B5EF4-FFF2-40B4-BE49-F238E27FC236}">
                <a16:creationId xmlns:a16="http://schemas.microsoft.com/office/drawing/2014/main" id="{CCC4CA68-C5F0-4660-86CA-C16D726D2D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</a:p>
        </p:txBody>
      </p:sp>
      <p:sp>
        <p:nvSpPr>
          <p:cNvPr id="93187" name="内容占位符 2">
            <a:extLst>
              <a:ext uri="{FF2B5EF4-FFF2-40B4-BE49-F238E27FC236}">
                <a16:creationId xmlns:a16="http://schemas.microsoft.com/office/drawing/2014/main" id="{25A0FDDA-D42D-4091-909F-8E70CF1686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DFS</a:t>
            </a:r>
            <a:r>
              <a:rPr lang="zh-CN" altLang="en-US" dirty="0"/>
              <a:t>序列，转换为一个区间加区间和的问题</a:t>
            </a:r>
            <a:endParaRPr lang="en-US" altLang="zh-CN" dirty="0"/>
          </a:p>
          <a:p>
            <a:r>
              <a:rPr lang="zh-CN" altLang="en-US" dirty="0"/>
              <a:t>用树状树组或者线段树维护即可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>
            <a:extLst>
              <a:ext uri="{FF2B5EF4-FFF2-40B4-BE49-F238E27FC236}">
                <a16:creationId xmlns:a16="http://schemas.microsoft.com/office/drawing/2014/main" id="{205C5CF1-1636-4A46-9AB9-069F46BC0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注意：</a:t>
            </a:r>
          </a:p>
        </p:txBody>
      </p:sp>
      <p:sp>
        <p:nvSpPr>
          <p:cNvPr id="94211" name="内容占位符 2">
            <a:extLst>
              <a:ext uri="{FF2B5EF4-FFF2-40B4-BE49-F238E27FC236}">
                <a16:creationId xmlns:a16="http://schemas.microsoft.com/office/drawing/2014/main" id="{125652A9-D95C-4BB2-AF1F-F4DDE3321C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对于两部分要分别离散化一下，然后按照新的下标维护</a:t>
            </a:r>
            <a:endParaRPr lang="en-US" altLang="zh-CN"/>
          </a:p>
          <a:p>
            <a:r>
              <a:rPr lang="zh-CN" altLang="en-US"/>
              <a:t>不然可能会比较复杂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5241F-A6D4-434D-A90C-0217F70CB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2DE34E-AC93-461C-B5E1-B9415D272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最近公共祖先</a:t>
            </a:r>
            <a:r>
              <a:rPr lang="en-US" altLang="zh-CN" dirty="0"/>
              <a:t>LCA</a:t>
            </a:r>
            <a:r>
              <a:rPr lang="zh-CN" altLang="en-US" dirty="0"/>
              <a:t>：朴素，倍增，树链剖分</a:t>
            </a:r>
            <a:endParaRPr lang="en-US" altLang="zh-CN" dirty="0"/>
          </a:p>
          <a:p>
            <a:r>
              <a:rPr lang="en-US" altLang="zh-CN" dirty="0"/>
              <a:t>2. DFS</a:t>
            </a:r>
            <a:r>
              <a:rPr lang="zh-CN" altLang="en-US" dirty="0"/>
              <a:t>序：可以有效处理子树问题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树链剖分：可以有效处理一些树上问题</a:t>
            </a:r>
          </a:p>
        </p:txBody>
      </p:sp>
    </p:spTree>
    <p:extLst>
      <p:ext uri="{BB962C8B-B14F-4D97-AF65-F5344CB8AC3E}">
        <p14:creationId xmlns:p14="http://schemas.microsoft.com/office/powerpoint/2010/main" val="3880728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>
            <a:extLst>
              <a:ext uri="{FF2B5EF4-FFF2-40B4-BE49-F238E27FC236}">
                <a16:creationId xmlns:a16="http://schemas.microsoft.com/office/drawing/2014/main" id="{AED1081A-D3B4-4849-AC1B-4146F90574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BZOJ3306: </a:t>
            </a:r>
            <a:r>
              <a:rPr lang="zh-CN" altLang="en-US" dirty="0"/>
              <a:t>树</a:t>
            </a:r>
          </a:p>
        </p:txBody>
      </p:sp>
      <p:sp>
        <p:nvSpPr>
          <p:cNvPr id="95235" name="内容占位符 2">
            <a:extLst>
              <a:ext uri="{FF2B5EF4-FFF2-40B4-BE49-F238E27FC236}">
                <a16:creationId xmlns:a16="http://schemas.microsoft.com/office/drawing/2014/main" id="{4CE89028-CC35-4D11-982C-1D575CFE24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给定一棵大小为 </a:t>
            </a:r>
            <a:r>
              <a:rPr lang="en-US" altLang="zh-CN" dirty="0"/>
              <a:t>n </a:t>
            </a:r>
            <a:r>
              <a:rPr lang="zh-CN" altLang="en-US" dirty="0"/>
              <a:t>的有根点权树</a:t>
            </a:r>
            <a:r>
              <a:rPr lang="en-US" altLang="zh-CN" dirty="0"/>
              <a:t>,</a:t>
            </a:r>
            <a:r>
              <a:rPr lang="zh-CN" altLang="en-US" dirty="0"/>
              <a:t>支持以下操作</a:t>
            </a:r>
            <a:r>
              <a:rPr lang="en-US" altLang="zh-CN" dirty="0"/>
              <a:t>: </a:t>
            </a:r>
            <a:br>
              <a:rPr lang="zh-CN" altLang="en-US" dirty="0"/>
            </a:br>
            <a:r>
              <a:rPr lang="en-US" altLang="zh-CN" dirty="0"/>
              <a:t>• </a:t>
            </a:r>
            <a:r>
              <a:rPr lang="zh-CN" altLang="en-US" dirty="0"/>
              <a:t>换根 </a:t>
            </a:r>
            <a:br>
              <a:rPr lang="zh-CN" altLang="en-US" dirty="0"/>
            </a:br>
            <a:r>
              <a:rPr lang="en-US" altLang="zh-CN" dirty="0"/>
              <a:t>• </a:t>
            </a:r>
            <a:r>
              <a:rPr lang="zh-CN" altLang="en-US" dirty="0"/>
              <a:t>修改点权  </a:t>
            </a:r>
            <a:br>
              <a:rPr lang="zh-CN" altLang="en-US" dirty="0"/>
            </a:br>
            <a:r>
              <a:rPr lang="en-US" altLang="zh-CN" dirty="0"/>
              <a:t>• </a:t>
            </a:r>
            <a:r>
              <a:rPr lang="zh-CN" altLang="en-US" dirty="0"/>
              <a:t>查询子树最小值 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标题 1">
            <a:extLst>
              <a:ext uri="{FF2B5EF4-FFF2-40B4-BE49-F238E27FC236}">
                <a16:creationId xmlns:a16="http://schemas.microsoft.com/office/drawing/2014/main" id="{E388EC21-124F-4135-B2C2-39A2890FDA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Solution1</a:t>
            </a:r>
            <a:endParaRPr lang="zh-CN" altLang="en-US" dirty="0"/>
          </a:p>
        </p:txBody>
      </p:sp>
      <p:sp>
        <p:nvSpPr>
          <p:cNvPr id="96259" name="内容占位符 2">
            <a:extLst>
              <a:ext uri="{FF2B5EF4-FFF2-40B4-BE49-F238E27FC236}">
                <a16:creationId xmlns:a16="http://schemas.microsoft.com/office/drawing/2014/main" id="{F09AAE1D-6C9D-40FE-8AD8-D6F447B3A5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又换根，又子树操作</a:t>
            </a:r>
            <a:endParaRPr lang="en-US" altLang="zh-CN" dirty="0"/>
          </a:p>
          <a:p>
            <a:r>
              <a:rPr lang="zh-CN" altLang="en-US" dirty="0"/>
              <a:t>怎么维护啊</a:t>
            </a:r>
            <a:endParaRPr lang="en-US" altLang="zh-CN" dirty="0"/>
          </a:p>
          <a:p>
            <a:r>
              <a:rPr lang="en-US" altLang="zh-CN" dirty="0" err="1"/>
              <a:t>TopTree</a:t>
            </a:r>
            <a:r>
              <a:rPr lang="zh-CN" altLang="en-US" dirty="0"/>
              <a:t>！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 1">
            <a:extLst>
              <a:ext uri="{FF2B5EF4-FFF2-40B4-BE49-F238E27FC236}">
                <a16:creationId xmlns:a16="http://schemas.microsoft.com/office/drawing/2014/main" id="{E078DC8C-A2B7-4E0F-B4D8-04C9345B62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Solution2</a:t>
            </a:r>
          </a:p>
        </p:txBody>
      </p:sp>
      <p:sp>
        <p:nvSpPr>
          <p:cNvPr id="97283" name="内容占位符 2">
            <a:extLst>
              <a:ext uri="{FF2B5EF4-FFF2-40B4-BE49-F238E27FC236}">
                <a16:creationId xmlns:a16="http://schemas.microsoft.com/office/drawing/2014/main" id="{8BB540A8-4D01-44F1-B81F-345B0E1214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考虑一下这个换根造成了什么影响</a:t>
            </a:r>
            <a:endParaRPr lang="en-US" altLang="zh-CN" dirty="0"/>
          </a:p>
          <a:p>
            <a:r>
              <a:rPr lang="zh-CN" altLang="en-US" dirty="0"/>
              <a:t>先以</a:t>
            </a:r>
            <a:r>
              <a:rPr lang="en-US" altLang="zh-CN" dirty="0"/>
              <a:t>1</a:t>
            </a:r>
            <a:r>
              <a:rPr lang="zh-CN" altLang="en-US" dirty="0"/>
              <a:t>为根</a:t>
            </a:r>
            <a:r>
              <a:rPr lang="en-US" altLang="zh-CN" dirty="0" err="1"/>
              <a:t>dfs</a:t>
            </a:r>
            <a:r>
              <a:rPr lang="zh-CN" altLang="en-US" dirty="0"/>
              <a:t>，如果根换成了</a:t>
            </a:r>
            <a:r>
              <a:rPr lang="en-US" altLang="zh-CN" dirty="0"/>
              <a:t>rt</a:t>
            </a:r>
            <a:r>
              <a:rPr lang="zh-CN" altLang="en-US" dirty="0"/>
              <a:t>，要查询</a:t>
            </a:r>
            <a:r>
              <a:rPr lang="en-US" altLang="zh-CN" dirty="0"/>
              <a:t>x</a:t>
            </a:r>
            <a:r>
              <a:rPr lang="zh-CN" altLang="en-US" dirty="0"/>
              <a:t>子树内的最小值。</a:t>
            </a:r>
            <a:endParaRPr lang="en-US" altLang="zh-CN" dirty="0"/>
          </a:p>
          <a:p>
            <a:r>
              <a:rPr lang="zh-CN" altLang="en-US" dirty="0"/>
              <a:t>可以分情况讨论：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若</a:t>
            </a:r>
            <a:r>
              <a:rPr lang="en-US" altLang="zh-CN" dirty="0"/>
              <a:t>x==rt</a:t>
            </a:r>
            <a:r>
              <a:rPr lang="zh-CN" altLang="en-US" dirty="0"/>
              <a:t>，则直接输出整棵树的最小值，因为根和查的点是同一个点</a:t>
            </a:r>
          </a:p>
        </p:txBody>
      </p:sp>
      <p:pic>
        <p:nvPicPr>
          <p:cNvPr id="97284" name="图片 4">
            <a:extLst>
              <a:ext uri="{FF2B5EF4-FFF2-40B4-BE49-F238E27FC236}">
                <a16:creationId xmlns:a16="http://schemas.microsoft.com/office/drawing/2014/main" id="{46F8D69C-BE0D-410F-AC09-8C015F949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13" y="4251325"/>
            <a:ext cx="3925887" cy="266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">
            <a:extLst>
              <a:ext uri="{FF2B5EF4-FFF2-40B4-BE49-F238E27FC236}">
                <a16:creationId xmlns:a16="http://schemas.microsoft.com/office/drawing/2014/main" id="{A04C55F7-4857-4314-A3C1-EAA0B66D80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Solution2</a:t>
            </a:r>
            <a:endParaRPr lang="zh-CN" altLang="en-US" dirty="0"/>
          </a:p>
        </p:txBody>
      </p:sp>
      <p:sp>
        <p:nvSpPr>
          <p:cNvPr id="98307" name="内容占位符 2">
            <a:extLst>
              <a:ext uri="{FF2B5EF4-FFF2-40B4-BE49-F238E27FC236}">
                <a16:creationId xmlns:a16="http://schemas.microsoft.com/office/drawing/2014/main" id="{7D0B6250-F368-4841-B8E3-CAA53D1C21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若</a:t>
            </a:r>
            <a:r>
              <a:rPr lang="en-US" altLang="zh-CN" dirty="0"/>
              <a:t>x</a:t>
            </a:r>
            <a:r>
              <a:rPr lang="zh-CN" altLang="en-US" dirty="0"/>
              <a:t>在</a:t>
            </a:r>
            <a:r>
              <a:rPr lang="en-US" altLang="zh-CN" dirty="0"/>
              <a:t>rt</a:t>
            </a:r>
            <a:r>
              <a:rPr lang="zh-CN" altLang="en-US" dirty="0"/>
              <a:t>以</a:t>
            </a:r>
            <a:r>
              <a:rPr lang="en-US" altLang="zh-CN" dirty="0"/>
              <a:t>1</a:t>
            </a:r>
            <a:r>
              <a:rPr lang="zh-CN" altLang="en-US" dirty="0"/>
              <a:t>为根</a:t>
            </a:r>
            <a:r>
              <a:rPr lang="en-US" altLang="zh-CN" dirty="0"/>
              <a:t>DFS</a:t>
            </a:r>
            <a:r>
              <a:rPr lang="zh-CN" altLang="en-US" dirty="0"/>
              <a:t>得到的子树内，那么直接输出</a:t>
            </a:r>
            <a:r>
              <a:rPr lang="en-US" altLang="zh-CN" dirty="0"/>
              <a:t>x</a:t>
            </a:r>
            <a:r>
              <a:rPr lang="zh-CN" altLang="en-US" dirty="0"/>
              <a:t>的子树内的最小值</a:t>
            </a:r>
            <a:endParaRPr lang="en-US" altLang="zh-CN" dirty="0"/>
          </a:p>
          <a:p>
            <a:r>
              <a:rPr lang="zh-CN" altLang="en-US" dirty="0"/>
              <a:t>如图</a:t>
            </a:r>
            <a:r>
              <a:rPr lang="en-US" altLang="zh-CN" dirty="0"/>
              <a:t>rt=5</a:t>
            </a:r>
            <a:r>
              <a:rPr lang="zh-CN" altLang="en-US" dirty="0"/>
              <a:t>，查询</a:t>
            </a:r>
            <a:r>
              <a:rPr lang="en-US" altLang="zh-CN" dirty="0"/>
              <a:t>x=6</a:t>
            </a:r>
            <a:endParaRPr lang="zh-CN" altLang="en-US" dirty="0"/>
          </a:p>
        </p:txBody>
      </p:sp>
      <p:pic>
        <p:nvPicPr>
          <p:cNvPr id="98308" name="图片 3">
            <a:extLst>
              <a:ext uri="{FF2B5EF4-FFF2-40B4-BE49-F238E27FC236}">
                <a16:creationId xmlns:a16="http://schemas.microsoft.com/office/drawing/2014/main" id="{664201DE-787A-4032-9F79-D60FA1DDF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25" y="3678238"/>
            <a:ext cx="4492625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1">
            <a:extLst>
              <a:ext uri="{FF2B5EF4-FFF2-40B4-BE49-F238E27FC236}">
                <a16:creationId xmlns:a16="http://schemas.microsoft.com/office/drawing/2014/main" id="{68DD4001-174F-4891-A689-4A6A045DD0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Solution2</a:t>
            </a:r>
          </a:p>
        </p:txBody>
      </p:sp>
      <p:sp>
        <p:nvSpPr>
          <p:cNvPr id="99331" name="内容占位符 2">
            <a:extLst>
              <a:ext uri="{FF2B5EF4-FFF2-40B4-BE49-F238E27FC236}">
                <a16:creationId xmlns:a16="http://schemas.microsoft.com/office/drawing/2014/main" id="{73E65844-027F-4E07-8BB6-D480E1B47C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若</a:t>
            </a:r>
            <a:r>
              <a:rPr lang="en-US" altLang="zh-CN" dirty="0"/>
              <a:t>rt</a:t>
            </a:r>
            <a:r>
              <a:rPr lang="zh-CN" altLang="en-US" dirty="0"/>
              <a:t>在</a:t>
            </a:r>
            <a:r>
              <a:rPr lang="en-US" altLang="zh-CN" dirty="0"/>
              <a:t>x</a:t>
            </a:r>
            <a:r>
              <a:rPr lang="zh-CN" altLang="en-US" dirty="0"/>
              <a:t>以</a:t>
            </a:r>
            <a:r>
              <a:rPr lang="en-US" altLang="zh-CN" dirty="0"/>
              <a:t>1</a:t>
            </a:r>
            <a:r>
              <a:rPr lang="zh-CN" altLang="en-US" dirty="0"/>
              <a:t>为根的子树内，那么我们发现整棵树除了</a:t>
            </a:r>
            <a:r>
              <a:rPr lang="en-US" altLang="zh-CN" dirty="0"/>
              <a:t>x</a:t>
            </a:r>
            <a:r>
              <a:rPr lang="zh-CN" altLang="en-US" dirty="0"/>
              <a:t>向下走可以到达</a:t>
            </a:r>
            <a:r>
              <a:rPr lang="en-US" altLang="zh-CN" dirty="0"/>
              <a:t>rt</a:t>
            </a:r>
            <a:r>
              <a:rPr lang="zh-CN" altLang="en-US" dirty="0"/>
              <a:t>的子树之外全部成了</a:t>
            </a:r>
            <a:r>
              <a:rPr lang="en-US" altLang="zh-CN" dirty="0"/>
              <a:t>x</a:t>
            </a:r>
            <a:r>
              <a:rPr lang="zh-CN" altLang="en-US" dirty="0"/>
              <a:t>在</a:t>
            </a:r>
            <a:r>
              <a:rPr lang="en-US" altLang="zh-CN" dirty="0"/>
              <a:t>rt</a:t>
            </a:r>
            <a:r>
              <a:rPr lang="zh-CN" altLang="en-US" dirty="0"/>
              <a:t>为根下的子树，那我们把这棵子树中最接近</a:t>
            </a:r>
            <a:r>
              <a:rPr lang="en-US" altLang="zh-CN" dirty="0"/>
              <a:t>x</a:t>
            </a:r>
            <a:r>
              <a:rPr lang="zh-CN" altLang="en-US" dirty="0"/>
              <a:t>的节点</a:t>
            </a:r>
            <a:r>
              <a:rPr lang="en-US" altLang="zh-CN" dirty="0"/>
              <a:t>y</a:t>
            </a:r>
            <a:r>
              <a:rPr lang="zh-CN" altLang="en-US" dirty="0"/>
              <a:t>求出，在整个区间中踢掉</a:t>
            </a:r>
            <a:r>
              <a:rPr lang="en-US" altLang="zh-CN" dirty="0"/>
              <a:t>y</a:t>
            </a:r>
            <a:r>
              <a:rPr lang="zh-CN" altLang="en-US" dirty="0"/>
              <a:t>在</a:t>
            </a:r>
            <a:r>
              <a:rPr lang="en-US" altLang="zh-CN" dirty="0"/>
              <a:t>1</a:t>
            </a:r>
            <a:r>
              <a:rPr lang="zh-CN" altLang="en-US" dirty="0"/>
              <a:t>根下子树的范围即可</a:t>
            </a:r>
          </a:p>
          <a:p>
            <a:r>
              <a:rPr lang="zh-CN" altLang="en-US" dirty="0"/>
              <a:t>如图</a:t>
            </a:r>
            <a:r>
              <a:rPr lang="en-US" altLang="zh-CN" dirty="0"/>
              <a:t>rt=7</a:t>
            </a:r>
            <a:r>
              <a:rPr lang="zh-CN" altLang="en-US" dirty="0"/>
              <a:t>，查询</a:t>
            </a:r>
            <a:r>
              <a:rPr lang="en-US" altLang="zh-CN" dirty="0"/>
              <a:t>x=5</a:t>
            </a:r>
            <a:r>
              <a:rPr lang="zh-CN" altLang="en-US" dirty="0"/>
              <a:t>，点</a:t>
            </a:r>
            <a:r>
              <a:rPr lang="en-US" altLang="zh-CN" dirty="0"/>
              <a:t>6</a:t>
            </a:r>
            <a:r>
              <a:rPr lang="zh-CN" altLang="en-US" dirty="0"/>
              <a:t>是</a:t>
            </a:r>
            <a:r>
              <a:rPr lang="en-US" altLang="zh-CN" dirty="0"/>
              <a:t>rt</a:t>
            </a:r>
            <a:r>
              <a:rPr lang="zh-CN" altLang="en-US" dirty="0"/>
              <a:t>到</a:t>
            </a:r>
            <a:r>
              <a:rPr lang="en-US" altLang="zh-CN" dirty="0"/>
              <a:t>x</a:t>
            </a:r>
            <a:r>
              <a:rPr lang="zh-CN" altLang="en-US" dirty="0"/>
              <a:t>这条路径上离</a:t>
            </a:r>
            <a:r>
              <a:rPr lang="en-US" altLang="zh-CN" dirty="0"/>
              <a:t>5</a:t>
            </a:r>
            <a:r>
              <a:rPr lang="zh-CN" altLang="en-US" dirty="0"/>
              <a:t>最接近的点</a:t>
            </a:r>
            <a:endParaRPr lang="en-US" altLang="zh-CN" dirty="0"/>
          </a:p>
          <a:p>
            <a:r>
              <a:rPr lang="zh-CN" altLang="en-US" dirty="0"/>
              <a:t>于是排除粉红色部分                                            ，其他部分都是</a:t>
            </a:r>
            <a:r>
              <a:rPr lang="en-US" altLang="zh-CN" dirty="0"/>
              <a:t>5</a:t>
            </a:r>
            <a:r>
              <a:rPr lang="zh-CN" altLang="en-US" dirty="0"/>
              <a:t>为根的子树了</a:t>
            </a:r>
          </a:p>
        </p:txBody>
      </p:sp>
      <p:pic>
        <p:nvPicPr>
          <p:cNvPr id="99332" name="图片 3">
            <a:extLst>
              <a:ext uri="{FF2B5EF4-FFF2-40B4-BE49-F238E27FC236}">
                <a16:creationId xmlns:a16="http://schemas.microsoft.com/office/drawing/2014/main" id="{0EFFF939-2ACE-4AE3-8FAA-B9D0240BD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525" y="4398963"/>
            <a:ext cx="3627438" cy="245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3">
            <a:extLst>
              <a:ext uri="{FF2B5EF4-FFF2-40B4-BE49-F238E27FC236}">
                <a16:creationId xmlns:a16="http://schemas.microsoft.com/office/drawing/2014/main" id="{DDF7437D-780C-48D1-B11B-7F0BE027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1322389"/>
            <a:ext cx="55880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标题 1">
            <a:extLst>
              <a:ext uri="{FF2B5EF4-FFF2-40B4-BE49-F238E27FC236}">
                <a16:creationId xmlns:a16="http://schemas.microsoft.com/office/drawing/2014/main" id="{B2D80619-8CE1-4F48-875A-FA2E0B977C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68580" tIns="34290" rIns="68580" bIns="34290" rtlCol="0" anchor="ctr">
            <a:normAutofit/>
          </a:bodyPr>
          <a:lstStyle/>
          <a:p>
            <a:pPr eaLnBrk="1" hangingPunct="1"/>
            <a:r>
              <a:rPr lang="zh-CN" altLang="en-US"/>
              <a:t>树上差分</a:t>
            </a:r>
          </a:p>
        </p:txBody>
      </p:sp>
      <p:sp>
        <p:nvSpPr>
          <p:cNvPr id="88068" name="内容占位符 2">
            <a:extLst>
              <a:ext uri="{FF2B5EF4-FFF2-40B4-BE49-F238E27FC236}">
                <a16:creationId xmlns:a16="http://schemas.microsoft.com/office/drawing/2014/main" id="{FA74EAA2-6581-462B-86BA-12CE2CAC7F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68580" tIns="34290" rIns="68580" bIns="34290" rtlCol="0">
            <a:normAutofit/>
          </a:bodyPr>
          <a:lstStyle/>
          <a:p>
            <a:pPr eaLnBrk="1" hangingPunct="1"/>
            <a:r>
              <a:rPr lang="zh-CN" altLang="en-US"/>
              <a:t>把</a:t>
            </a:r>
            <a:r>
              <a:rPr lang="en-US" altLang="zh-CN"/>
              <a:t>x</a:t>
            </a:r>
            <a:r>
              <a:rPr lang="zh-CN" altLang="en-US"/>
              <a:t>到</a:t>
            </a:r>
            <a:r>
              <a:rPr lang="en-US" altLang="zh-CN"/>
              <a:t>y</a:t>
            </a:r>
            <a:r>
              <a:rPr lang="zh-CN" altLang="en-US"/>
              <a:t>在树上的路径</a:t>
            </a:r>
            <a:endParaRPr lang="en-US" altLang="zh-CN"/>
          </a:p>
          <a:p>
            <a:pPr eaLnBrk="1" hangingPunct="1"/>
            <a:r>
              <a:rPr lang="zh-CN" altLang="en-US"/>
              <a:t>可以差分为：</a:t>
            </a:r>
            <a:endParaRPr lang="en-US" altLang="zh-CN"/>
          </a:p>
          <a:p>
            <a:pPr eaLnBrk="1" hangingPunct="1"/>
            <a:r>
              <a:rPr lang="en-US" altLang="zh-CN"/>
              <a:t>+x</a:t>
            </a:r>
            <a:r>
              <a:rPr lang="zh-CN" altLang="en-US"/>
              <a:t>到根的路径</a:t>
            </a:r>
            <a:endParaRPr lang="en-US" altLang="zh-CN"/>
          </a:p>
          <a:p>
            <a:pPr eaLnBrk="1" hangingPunct="1"/>
            <a:r>
              <a:rPr lang="en-US" altLang="zh-CN"/>
              <a:t>+y</a:t>
            </a:r>
            <a:r>
              <a:rPr lang="zh-CN" altLang="en-US"/>
              <a:t>到根的路径</a:t>
            </a:r>
            <a:endParaRPr lang="en-US" altLang="zh-CN"/>
          </a:p>
          <a:p>
            <a:pPr eaLnBrk="1" hangingPunct="1"/>
            <a:r>
              <a:rPr lang="en-US" altLang="zh-CN"/>
              <a:t>-lca</a:t>
            </a:r>
            <a:r>
              <a:rPr lang="zh-CN" altLang="en-US"/>
              <a:t>到根的路径</a:t>
            </a:r>
            <a:endParaRPr lang="en-US" altLang="zh-CN"/>
          </a:p>
          <a:p>
            <a:pPr eaLnBrk="1" hangingPunct="1"/>
            <a:r>
              <a:rPr lang="en-US" altLang="zh-CN"/>
              <a:t>-lca</a:t>
            </a:r>
            <a:r>
              <a:rPr lang="zh-CN" altLang="en-US"/>
              <a:t>的父亲到根的路径</a:t>
            </a:r>
          </a:p>
        </p:txBody>
      </p:sp>
    </p:spTree>
    <p:extLst>
      <p:ext uri="{BB962C8B-B14F-4D97-AF65-F5344CB8AC3E}">
        <p14:creationId xmlns:p14="http://schemas.microsoft.com/office/powerpoint/2010/main" val="3825181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>
            <a:extLst>
              <a:ext uri="{FF2B5EF4-FFF2-40B4-BE49-F238E27FC236}">
                <a16:creationId xmlns:a16="http://schemas.microsoft.com/office/drawing/2014/main" id="{7A2A3B80-B4D9-45A7-BFC6-B54AE187A3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68580" tIns="34290" rIns="68580" bIns="34290" rtlCol="0" anchor="ctr">
            <a:normAutofit/>
          </a:bodyPr>
          <a:lstStyle/>
          <a:p>
            <a:r>
              <a:rPr lang="en-US" altLang="zh-CN" dirty="0" err="1"/>
              <a:t>Luogu</a:t>
            </a:r>
            <a:r>
              <a:rPr lang="zh-CN" altLang="en-US" b="1" dirty="0"/>
              <a:t> </a:t>
            </a:r>
            <a:r>
              <a:rPr lang="en-US" altLang="zh-CN" dirty="0"/>
              <a:t>3128</a:t>
            </a:r>
          </a:p>
        </p:txBody>
      </p:sp>
      <p:sp>
        <p:nvSpPr>
          <p:cNvPr id="90115" name="内容占位符 2">
            <a:extLst>
              <a:ext uri="{FF2B5EF4-FFF2-40B4-BE49-F238E27FC236}">
                <a16:creationId xmlns:a16="http://schemas.microsoft.com/office/drawing/2014/main" id="{0010625E-2F38-4203-9FDB-A2CBA228D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>
            <a:normAutofit/>
          </a:bodyPr>
          <a:lstStyle/>
          <a:p>
            <a:r>
              <a:rPr lang="zh-CN" altLang="en-US" sz="2100" dirty="0"/>
              <a:t>给出一棵树，</a:t>
            </a:r>
            <a:r>
              <a:rPr lang="en-US" altLang="zh-CN" sz="2100" dirty="0"/>
              <a:t>50000</a:t>
            </a:r>
            <a:r>
              <a:rPr lang="zh-CN" altLang="en-US" sz="2100" dirty="0"/>
              <a:t>个节点，</a:t>
            </a:r>
            <a:r>
              <a:rPr lang="en-US" altLang="zh-CN" sz="2100" dirty="0"/>
              <a:t>100000</a:t>
            </a:r>
            <a:r>
              <a:rPr lang="zh-CN" altLang="en-US" sz="2100" dirty="0"/>
              <a:t>次修改，每次给定</a:t>
            </a:r>
            <a:r>
              <a:rPr lang="en-US" altLang="zh-CN" sz="2100" dirty="0"/>
              <a:t>s</a:t>
            </a:r>
            <a:r>
              <a:rPr lang="zh-CN" altLang="en-US" sz="2100" dirty="0"/>
              <a:t>和</a:t>
            </a:r>
            <a:r>
              <a:rPr lang="en-US" altLang="zh-CN" sz="2100" dirty="0"/>
              <a:t>t</a:t>
            </a:r>
            <a:r>
              <a:rPr lang="zh-CN" altLang="en-US" sz="2100" dirty="0"/>
              <a:t>，把</a:t>
            </a:r>
            <a:r>
              <a:rPr lang="en-US" altLang="zh-CN" sz="2100" dirty="0"/>
              <a:t>s</a:t>
            </a:r>
            <a:r>
              <a:rPr lang="zh-CN" altLang="en-US" sz="2100" dirty="0"/>
              <a:t>到</a:t>
            </a:r>
            <a:r>
              <a:rPr lang="en-US" altLang="zh-CN" sz="2100" dirty="0"/>
              <a:t>t</a:t>
            </a:r>
            <a:r>
              <a:rPr lang="zh-CN" altLang="en-US" sz="2100" dirty="0"/>
              <a:t>的路径上的点权</a:t>
            </a:r>
            <a:r>
              <a:rPr lang="en-US" altLang="zh-CN" sz="2100" dirty="0"/>
              <a:t>+1</a:t>
            </a:r>
            <a:r>
              <a:rPr lang="zh-CN" altLang="en-US" sz="2100" dirty="0"/>
              <a:t>，问</a:t>
            </a:r>
            <a:r>
              <a:rPr lang="en-US" altLang="zh-CN" sz="2100" dirty="0"/>
              <a:t>k</a:t>
            </a:r>
            <a:r>
              <a:rPr lang="zh-CN" altLang="en-US" sz="2100" dirty="0"/>
              <a:t>次操作后最大点权。</a:t>
            </a:r>
            <a:endParaRPr lang="en-US" altLang="zh-CN" sz="2100" dirty="0"/>
          </a:p>
          <a:p>
            <a:pPr>
              <a:buNone/>
            </a:pPr>
            <a:endParaRPr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3974208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1">
            <a:extLst>
              <a:ext uri="{FF2B5EF4-FFF2-40B4-BE49-F238E27FC236}">
                <a16:creationId xmlns:a16="http://schemas.microsoft.com/office/drawing/2014/main" id="{0CEED463-924F-47EE-A488-CC8086B9CC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68580" tIns="34290" rIns="68580" bIns="34290" rtlCol="0" anchor="ctr">
            <a:normAutofit/>
          </a:bodyPr>
          <a:lstStyle/>
          <a:p>
            <a:r>
              <a:rPr lang="en-US" altLang="zh-CN" dirty="0"/>
              <a:t>Solution</a:t>
            </a:r>
          </a:p>
        </p:txBody>
      </p:sp>
      <p:sp>
        <p:nvSpPr>
          <p:cNvPr id="91139" name="内容占位符 2">
            <a:extLst>
              <a:ext uri="{FF2B5EF4-FFF2-40B4-BE49-F238E27FC236}">
                <a16:creationId xmlns:a16="http://schemas.microsoft.com/office/drawing/2014/main" id="{31DFB542-7FE8-4BA4-93C1-45B4A2F159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68580" tIns="34290" rIns="68580" bIns="34290" rtlCol="0">
            <a:normAutofit/>
          </a:bodyPr>
          <a:lstStyle/>
          <a:p>
            <a:pPr eaLnBrk="1" hangingPunct="1"/>
            <a:r>
              <a:rPr lang="zh-CN" altLang="en-US" dirty="0"/>
              <a:t>直接对修改进行树上差分，然后最后扫一遍得到每个点的值即可</a:t>
            </a:r>
          </a:p>
        </p:txBody>
      </p:sp>
    </p:spTree>
    <p:extLst>
      <p:ext uri="{BB962C8B-B14F-4D97-AF65-F5344CB8AC3E}">
        <p14:creationId xmlns:p14="http://schemas.microsoft.com/office/powerpoint/2010/main" val="2671452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45139-404E-441F-B85E-C3A812F7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D211C-7A69-491A-B4D8-6C2A1B072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给一棵树，每次给定</a:t>
            </a:r>
            <a:r>
              <a:rPr lang="en-US" altLang="zh-CN" dirty="0"/>
              <a:t>x y z</a:t>
            </a:r>
            <a:r>
              <a:rPr lang="zh-CN" altLang="en-US" dirty="0"/>
              <a:t>，查询</a:t>
            </a:r>
            <a:r>
              <a:rPr lang="en-US" altLang="zh-CN" dirty="0"/>
              <a:t>x</a:t>
            </a:r>
            <a:r>
              <a:rPr lang="zh-CN" altLang="en-US" dirty="0"/>
              <a:t>到</a:t>
            </a:r>
            <a:r>
              <a:rPr lang="en-US" altLang="zh-CN" dirty="0"/>
              <a:t>y</a:t>
            </a:r>
            <a:r>
              <a:rPr lang="zh-CN" altLang="en-US" dirty="0"/>
              <a:t>的链上</a:t>
            </a:r>
            <a:r>
              <a:rPr lang="en-US" altLang="zh-CN" dirty="0"/>
              <a:t>z</a:t>
            </a:r>
            <a:r>
              <a:rPr lang="zh-CN" altLang="en-US" dirty="0"/>
              <a:t>出现次数</a:t>
            </a:r>
          </a:p>
        </p:txBody>
      </p:sp>
    </p:spTree>
    <p:extLst>
      <p:ext uri="{BB962C8B-B14F-4D97-AF65-F5344CB8AC3E}">
        <p14:creationId xmlns:p14="http://schemas.microsoft.com/office/powerpoint/2010/main" val="298157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B1F24-DB39-4EB9-9CCA-9D5EC1FA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952C82-F98B-42F7-BCDA-F0D52A1BE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将询问进行差分，差分为点到根链上</a:t>
            </a:r>
            <a:r>
              <a:rPr lang="en-US" altLang="zh-CN" dirty="0"/>
              <a:t>z</a:t>
            </a:r>
            <a:r>
              <a:rPr lang="zh-CN" altLang="en-US" dirty="0"/>
              <a:t>出现次数这样的形式</a:t>
            </a:r>
            <a:endParaRPr lang="en-US" altLang="zh-CN" dirty="0"/>
          </a:p>
          <a:p>
            <a:r>
              <a:rPr lang="zh-CN" altLang="en-US" dirty="0"/>
              <a:t>然后我们</a:t>
            </a:r>
            <a:r>
              <a:rPr lang="en-US" altLang="zh-CN" dirty="0"/>
              <a:t>DFS</a:t>
            </a:r>
            <a:r>
              <a:rPr lang="zh-CN" altLang="en-US" dirty="0"/>
              <a:t>一下这棵树</a:t>
            </a:r>
            <a:endParaRPr lang="en-US" altLang="zh-CN" dirty="0"/>
          </a:p>
          <a:p>
            <a:r>
              <a:rPr lang="en-US" altLang="zh-CN" dirty="0"/>
              <a:t>DFS</a:t>
            </a:r>
            <a:r>
              <a:rPr lang="zh-CN" altLang="en-US" dirty="0"/>
              <a:t>的时候开一个数组储存当前访问的点到根路径上的信息，即</a:t>
            </a:r>
            <a:r>
              <a:rPr lang="en-US" altLang="zh-CN" dirty="0"/>
              <a:t>a[x]</a:t>
            </a:r>
            <a:r>
              <a:rPr lang="zh-CN" altLang="en-US" dirty="0"/>
              <a:t>表示</a:t>
            </a:r>
            <a:r>
              <a:rPr lang="en-US" altLang="zh-CN" dirty="0"/>
              <a:t>x</a:t>
            </a:r>
            <a:r>
              <a:rPr lang="zh-CN" altLang="en-US" dirty="0"/>
              <a:t>的出现次数</a:t>
            </a:r>
            <a:endParaRPr lang="en-US" altLang="zh-CN" dirty="0"/>
          </a:p>
          <a:p>
            <a:r>
              <a:rPr lang="en-US" altLang="zh-CN" dirty="0"/>
              <a:t>DFS</a:t>
            </a:r>
            <a:r>
              <a:rPr lang="zh-CN" altLang="en-US" dirty="0"/>
              <a:t>进入</a:t>
            </a:r>
            <a:r>
              <a:rPr lang="en-US" altLang="zh-CN" dirty="0"/>
              <a:t>x</a:t>
            </a:r>
            <a:r>
              <a:rPr lang="zh-CN" altLang="en-US" dirty="0"/>
              <a:t>的时候</a:t>
            </a:r>
            <a:r>
              <a:rPr lang="en-US" altLang="zh-CN" dirty="0"/>
              <a:t>a[v[x]]++</a:t>
            </a:r>
            <a:r>
              <a:rPr lang="zh-CN" altLang="en-US" dirty="0"/>
              <a:t>，走出</a:t>
            </a:r>
            <a:r>
              <a:rPr lang="en-US" altLang="zh-CN" dirty="0"/>
              <a:t>x</a:t>
            </a:r>
            <a:r>
              <a:rPr lang="zh-CN" altLang="en-US" dirty="0"/>
              <a:t>的时候</a:t>
            </a:r>
            <a:r>
              <a:rPr lang="en-US" altLang="zh-CN" dirty="0"/>
              <a:t>a[v[x]]--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20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76D7E-9C57-45AF-9856-DB784564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Luogu3379 【</a:t>
            </a:r>
            <a:r>
              <a:rPr lang="zh-CN" altLang="en-US" dirty="0"/>
              <a:t>模板</a:t>
            </a:r>
            <a:r>
              <a:rPr lang="en-US" altLang="zh-CN" dirty="0"/>
              <a:t>】</a:t>
            </a:r>
            <a:r>
              <a:rPr lang="zh-CN" altLang="en-US" dirty="0"/>
              <a:t>最近公共祖先（</a:t>
            </a:r>
            <a:r>
              <a:rPr lang="en-US" altLang="zh-CN" dirty="0"/>
              <a:t>LCA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EF779E-EFBD-443B-AF14-409F416EB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给定树上两个点，求其最近的公共祖先</a:t>
            </a:r>
            <a:endParaRPr lang="en-US" altLang="zh-CN" dirty="0"/>
          </a:p>
          <a:p>
            <a:r>
              <a:rPr lang="zh-CN" altLang="en-US" dirty="0"/>
              <a:t>即求一个深度最大的点</a:t>
            </a:r>
            <a:r>
              <a:rPr lang="en-US" altLang="zh-CN" dirty="0"/>
              <a:t>l</a:t>
            </a:r>
            <a:r>
              <a:rPr lang="zh-CN" altLang="en-US" dirty="0"/>
              <a:t>使得</a:t>
            </a:r>
            <a:r>
              <a:rPr lang="en-US" altLang="zh-CN" dirty="0"/>
              <a:t>l</a:t>
            </a:r>
            <a:r>
              <a:rPr lang="zh-CN" altLang="en-US" dirty="0"/>
              <a:t>为</a:t>
            </a:r>
            <a:r>
              <a:rPr lang="en-US" altLang="zh-CN" dirty="0"/>
              <a:t>x</a:t>
            </a:r>
            <a:r>
              <a:rPr lang="zh-CN" altLang="en-US" dirty="0"/>
              <a:t>的祖先，同时</a:t>
            </a:r>
            <a:r>
              <a:rPr lang="en-US" altLang="zh-CN" dirty="0"/>
              <a:t>l</a:t>
            </a:r>
            <a:r>
              <a:rPr lang="zh-CN" altLang="en-US" dirty="0"/>
              <a:t>为</a:t>
            </a:r>
            <a:r>
              <a:rPr lang="en-US" altLang="zh-CN" dirty="0"/>
              <a:t>y</a:t>
            </a:r>
            <a:r>
              <a:rPr lang="zh-CN" altLang="en-US" dirty="0"/>
              <a:t>的祖先</a:t>
            </a:r>
          </a:p>
        </p:txBody>
      </p:sp>
    </p:spTree>
    <p:extLst>
      <p:ext uri="{BB962C8B-B14F-4D97-AF65-F5344CB8AC3E}">
        <p14:creationId xmlns:p14="http://schemas.microsoft.com/office/powerpoint/2010/main" val="1949333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D448A-6F26-47D3-BBA8-F523D1B4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Luogu1967 </a:t>
            </a:r>
            <a:r>
              <a:rPr lang="zh-CN" altLang="en-US" dirty="0"/>
              <a:t>货车运输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1E124-6A0C-4F7B-8E72-5C8A26A84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C0BB42-005F-4ECF-BC27-CB190F75D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1154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124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AFF66-2B85-4D4C-B256-49D2547B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8F77E1-6C9F-4949-AFFF-6CC18683A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我们发现在这个图上跑实际上等价于在这个图的最大生成树上跑</a:t>
            </a:r>
            <a:endParaRPr lang="en-US" altLang="zh-CN" dirty="0"/>
          </a:p>
          <a:p>
            <a:r>
              <a:rPr lang="zh-CN" altLang="en-US" dirty="0"/>
              <a:t>为什么呢？</a:t>
            </a:r>
            <a:endParaRPr lang="en-US" altLang="zh-CN" dirty="0"/>
          </a:p>
          <a:p>
            <a:r>
              <a:rPr lang="zh-CN" altLang="en-US" dirty="0"/>
              <a:t>回忆一下最大生成树的过程</a:t>
            </a:r>
            <a:endParaRPr lang="en-US" altLang="zh-CN" dirty="0"/>
          </a:p>
          <a:p>
            <a:r>
              <a:rPr lang="zh-CN" altLang="en-US" dirty="0"/>
              <a:t>从大到小加边，当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被连通的时候，连通其的这条边是</a:t>
            </a:r>
            <a:r>
              <a:rPr lang="en-US" altLang="zh-CN" dirty="0"/>
              <a:t>x</a:t>
            </a:r>
            <a:r>
              <a:rPr lang="zh-CN" altLang="en-US" dirty="0"/>
              <a:t>要走到</a:t>
            </a:r>
            <a:r>
              <a:rPr lang="en-US" altLang="zh-CN" dirty="0"/>
              <a:t>y</a:t>
            </a:r>
            <a:r>
              <a:rPr lang="zh-CN" altLang="en-US" dirty="0"/>
              <a:t>必须经过最小的一条边</a:t>
            </a:r>
            <a:endParaRPr lang="en-US" altLang="zh-CN" dirty="0"/>
          </a:p>
          <a:p>
            <a:r>
              <a:rPr lang="zh-CN" altLang="en-US" dirty="0"/>
              <a:t>所以最大生成树的链</a:t>
            </a:r>
            <a:r>
              <a:rPr lang="en-US" altLang="zh-CN" dirty="0"/>
              <a:t>min</a:t>
            </a:r>
            <a:r>
              <a:rPr lang="zh-CN" altLang="en-US" dirty="0"/>
              <a:t>就是</a:t>
            </a:r>
            <a:r>
              <a:rPr lang="en-US" altLang="zh-CN" dirty="0"/>
              <a:t>x</a:t>
            </a:r>
            <a:r>
              <a:rPr lang="zh-CN" altLang="en-US" dirty="0"/>
              <a:t>到</a:t>
            </a:r>
            <a:r>
              <a:rPr lang="en-US" altLang="zh-CN" dirty="0"/>
              <a:t>y</a:t>
            </a:r>
            <a:r>
              <a:rPr lang="zh-CN" altLang="en-US" dirty="0"/>
              <a:t>的货物最重的值了</a:t>
            </a:r>
          </a:p>
        </p:txBody>
      </p:sp>
    </p:spTree>
    <p:extLst>
      <p:ext uri="{BB962C8B-B14F-4D97-AF65-F5344CB8AC3E}">
        <p14:creationId xmlns:p14="http://schemas.microsoft.com/office/powerpoint/2010/main" val="3089697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6B493-D670-4D2E-A874-475F0346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A4E5A-2AE0-4BF2-BDA6-A3376A009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我们可以先建出最大生成树</a:t>
            </a:r>
            <a:endParaRPr lang="en-US" altLang="zh-CN" dirty="0"/>
          </a:p>
          <a:p>
            <a:r>
              <a:rPr lang="zh-CN" altLang="en-US" dirty="0"/>
              <a:t>然后如何查询链</a:t>
            </a:r>
            <a:r>
              <a:rPr lang="en-US" altLang="zh-CN" dirty="0"/>
              <a:t>min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我们可以再维护一个倍增表，</a:t>
            </a:r>
            <a:r>
              <a:rPr lang="en-US" altLang="zh-CN" dirty="0"/>
              <a:t>d[x][y]</a:t>
            </a:r>
            <a:r>
              <a:rPr lang="zh-CN" altLang="en-US" dirty="0"/>
              <a:t>表示</a:t>
            </a:r>
            <a:r>
              <a:rPr lang="en-US" altLang="zh-CN" dirty="0"/>
              <a:t>x</a:t>
            </a:r>
            <a:r>
              <a:rPr lang="zh-CN" altLang="en-US" dirty="0"/>
              <a:t>到其</a:t>
            </a:r>
            <a:r>
              <a:rPr lang="en-US" altLang="zh-CN" dirty="0"/>
              <a:t>2^y</a:t>
            </a:r>
            <a:r>
              <a:rPr lang="zh-CN" altLang="en-US" dirty="0"/>
              <a:t>祖先上最小的边</a:t>
            </a:r>
            <a:endParaRPr lang="en-US" altLang="zh-CN" dirty="0"/>
          </a:p>
          <a:p>
            <a:r>
              <a:rPr lang="en-US" altLang="zh-CN" dirty="0"/>
              <a:t>d[x][y]=min(d[x][y-1],d[fa[d[x][y-1]][y-1]);</a:t>
            </a:r>
            <a:r>
              <a:rPr lang="zh-CN" altLang="en-US" dirty="0"/>
              <a:t>这样可以构造出这个倍增表</a:t>
            </a:r>
            <a:endParaRPr lang="en-US" altLang="zh-CN" dirty="0"/>
          </a:p>
          <a:p>
            <a:r>
              <a:rPr lang="zh-CN" altLang="en-US" dirty="0"/>
              <a:t>总时间复杂度</a:t>
            </a:r>
            <a:r>
              <a:rPr lang="en-US" altLang="zh-CN" dirty="0"/>
              <a:t>O( </a:t>
            </a:r>
            <a:r>
              <a:rPr lang="en-US" altLang="zh-CN" dirty="0" err="1"/>
              <a:t>mlogn</a:t>
            </a:r>
            <a:r>
              <a:rPr lang="en-US" altLang="zh-CN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00510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0AC58-AC9F-4907-88D1-68C3296B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Luogu2680 </a:t>
            </a:r>
            <a:r>
              <a:rPr lang="zh-CN" altLang="en-US" dirty="0"/>
              <a:t>运输计划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E49195-C165-4A39-8CC1-CD97D3E23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B43FCA-07FF-4890-BEC8-A530FCE44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1154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16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90B1D-369A-41BA-8653-D5FECBCF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Subtask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97A02D7-841E-4E87-874E-EEED6CC52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500456" cy="5097370"/>
          </a:xfrm>
        </p:spPr>
      </p:pic>
    </p:spTree>
    <p:extLst>
      <p:ext uri="{BB962C8B-B14F-4D97-AF65-F5344CB8AC3E}">
        <p14:creationId xmlns:p14="http://schemas.microsoft.com/office/powerpoint/2010/main" val="3685399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01DC1905-DE29-4DAE-963E-90F6E6C6BB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Solution</a:t>
            </a: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F4DCFEE1-768C-46EF-8BDF-E138A74B9B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二分答案</a:t>
            </a:r>
            <a:endParaRPr lang="en-US" altLang="zh-CN" dirty="0"/>
          </a:p>
          <a:p>
            <a:pPr eaLnBrk="1" hangingPunct="1"/>
            <a:r>
              <a:rPr lang="zh-CN" altLang="en-US" dirty="0"/>
              <a:t>然后把每个长度大于要</a:t>
            </a:r>
            <a:r>
              <a:rPr lang="en-US" altLang="zh-CN" dirty="0"/>
              <a:t>check</a:t>
            </a:r>
            <a:r>
              <a:rPr lang="zh-CN" altLang="en-US" dirty="0"/>
              <a:t>的</a:t>
            </a:r>
            <a:r>
              <a:rPr lang="en-US" altLang="zh-CN" dirty="0"/>
              <a:t>mid</a:t>
            </a:r>
            <a:r>
              <a:rPr lang="zh-CN" altLang="en-US" dirty="0"/>
              <a:t>的链加</a:t>
            </a:r>
            <a:r>
              <a:rPr lang="en-US" altLang="zh-CN" dirty="0"/>
              <a:t>1</a:t>
            </a:r>
            <a:r>
              <a:rPr lang="zh-CN" altLang="en-US" dirty="0"/>
              <a:t>，表示这条链上至少需要将一条边修改为虫洞，否则这条链的长度没变，答案会被</a:t>
            </a:r>
            <a:r>
              <a:rPr lang="en-US" altLang="zh-CN" dirty="0"/>
              <a:t>mid</a:t>
            </a:r>
            <a:r>
              <a:rPr lang="zh-CN" altLang="en-US" dirty="0"/>
              <a:t>大</a:t>
            </a:r>
            <a:endParaRPr lang="en-US" altLang="zh-CN" dirty="0"/>
          </a:p>
          <a:p>
            <a:pPr eaLnBrk="1" hangingPunct="1"/>
            <a:r>
              <a:rPr lang="zh-CN" altLang="en-US" dirty="0"/>
              <a:t>如何链加？</a:t>
            </a:r>
            <a:endParaRPr lang="en-US" altLang="zh-CN" dirty="0"/>
          </a:p>
          <a:p>
            <a:pPr eaLnBrk="1" hangingPunct="1"/>
            <a:r>
              <a:rPr lang="zh-CN" altLang="en-US" dirty="0"/>
              <a:t>对链加进行差分，然后按从儿子到父亲扫一遍差分数组得到每个边在多少链上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7014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4EB39-4347-4289-8C53-FCADAA42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E516D5-1290-401C-81D5-D78A147C0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如何判定是否可行？</a:t>
            </a:r>
            <a:endParaRPr lang="en-US" altLang="zh-CN" dirty="0"/>
          </a:p>
          <a:p>
            <a:pPr eaLnBrk="1" hangingPunct="1"/>
            <a:r>
              <a:rPr lang="zh-CN" altLang="en-US" dirty="0"/>
              <a:t>如果有多条边被所有链包含，我们贪心地选最长的一条变成虫洞</a:t>
            </a:r>
            <a:endParaRPr lang="en-US" altLang="zh-CN" dirty="0"/>
          </a:p>
          <a:p>
            <a:pPr eaLnBrk="1" hangingPunct="1"/>
            <a:r>
              <a:rPr lang="zh-CN" altLang="en-US" dirty="0"/>
              <a:t>把在所有链上的最大的边设为</a:t>
            </a:r>
            <a:r>
              <a:rPr lang="en-US" altLang="zh-CN" dirty="0"/>
              <a:t>0</a:t>
            </a:r>
            <a:r>
              <a:rPr lang="zh-CN" altLang="en-US" dirty="0"/>
              <a:t>来判断这个答案是否可行</a:t>
            </a:r>
            <a:endParaRPr lang="en-US" altLang="zh-CN" dirty="0"/>
          </a:p>
          <a:p>
            <a:pPr eaLnBrk="1" hangingPunct="1"/>
            <a:r>
              <a:rPr lang="zh-CN" altLang="en-US" dirty="0"/>
              <a:t>复杂度</a:t>
            </a:r>
            <a:r>
              <a:rPr lang="en-US" altLang="zh-CN" dirty="0"/>
              <a:t>O( ( n + m )</a:t>
            </a:r>
            <a:r>
              <a:rPr lang="en-US" altLang="zh-CN" dirty="0" err="1"/>
              <a:t>logn</a:t>
            </a:r>
            <a:r>
              <a:rPr lang="en-US" altLang="zh-CN" dirty="0"/>
              <a:t> 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800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91C46-CD2B-4928-88E2-66BC5039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Luogu1600 </a:t>
            </a:r>
            <a:r>
              <a:rPr lang="zh-CN" altLang="en-US" dirty="0"/>
              <a:t>天天爱跑步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CA0686D-B367-487E-9278-B294A7D2E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603577" cy="4351338"/>
          </a:xfrm>
        </p:spPr>
      </p:pic>
    </p:spTree>
    <p:extLst>
      <p:ext uri="{BB962C8B-B14F-4D97-AF65-F5344CB8AC3E}">
        <p14:creationId xmlns:p14="http://schemas.microsoft.com/office/powerpoint/2010/main" val="41198821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FAC9E-EDE6-4B22-87F3-ACE5E410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Subtask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8D9389-BAFE-4F8E-9421-64D01D9D9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02C764-B282-4E29-8819-82A116124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492582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46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EFED48E2-EA61-41FB-B312-ED47E11E66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Solution</a:t>
            </a:r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8F9B910D-DF5F-4DB0-9044-05D11A0093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明显我们需要对于每个点查询，而不是对于每个人搞</a:t>
            </a:r>
            <a:endParaRPr lang="en-US" altLang="zh-CN" dirty="0"/>
          </a:p>
          <a:p>
            <a:pPr eaLnBrk="1" hangingPunct="1"/>
            <a:r>
              <a:rPr lang="zh-CN" altLang="en-US" dirty="0"/>
              <a:t>把每个人分为从</a:t>
            </a:r>
            <a:r>
              <a:rPr lang="en-US" altLang="zh-CN" dirty="0"/>
              <a:t>s</a:t>
            </a:r>
            <a:r>
              <a:rPr lang="zh-CN" altLang="en-US" dirty="0"/>
              <a:t>走到</a:t>
            </a:r>
            <a:r>
              <a:rPr lang="en-US" altLang="zh-CN" dirty="0" err="1"/>
              <a:t>lca</a:t>
            </a:r>
            <a:r>
              <a:rPr lang="zh-CN" altLang="en-US" dirty="0"/>
              <a:t>，</a:t>
            </a:r>
            <a:r>
              <a:rPr lang="en-US" altLang="zh-CN" dirty="0" err="1"/>
              <a:t>lca</a:t>
            </a:r>
            <a:r>
              <a:rPr lang="zh-CN" altLang="en-US" dirty="0"/>
              <a:t>走到</a:t>
            </a:r>
            <a:r>
              <a:rPr lang="en-US" altLang="zh-CN" dirty="0"/>
              <a:t>t</a:t>
            </a:r>
            <a:r>
              <a:rPr lang="zh-CN" altLang="en-US" dirty="0"/>
              <a:t>这两段过程</a:t>
            </a:r>
            <a:endParaRPr lang="en-US" altLang="zh-CN" dirty="0"/>
          </a:p>
          <a:p>
            <a:pPr eaLnBrk="1" hangingPunct="1"/>
            <a:r>
              <a:rPr lang="zh-CN" altLang="en-US" dirty="0"/>
              <a:t>进一步将一个人差分为</a:t>
            </a:r>
            <a:endParaRPr lang="en-US" altLang="zh-CN" dirty="0"/>
          </a:p>
          <a:p>
            <a:pPr eaLnBrk="1" hangingPunct="1"/>
            <a:r>
              <a:rPr lang="zh-CN" altLang="en-US" dirty="0"/>
              <a:t>一个人从</a:t>
            </a:r>
            <a:r>
              <a:rPr lang="en-US" altLang="zh-CN" dirty="0"/>
              <a:t>s</a:t>
            </a:r>
            <a:r>
              <a:rPr lang="zh-CN" altLang="en-US" dirty="0"/>
              <a:t>走到根</a:t>
            </a:r>
            <a:endParaRPr lang="en-US" altLang="zh-CN" dirty="0"/>
          </a:p>
          <a:p>
            <a:pPr eaLnBrk="1" hangingPunct="1"/>
            <a:r>
              <a:rPr lang="zh-CN" altLang="en-US" dirty="0"/>
              <a:t>一个人从根走到</a:t>
            </a:r>
            <a:r>
              <a:rPr lang="en-US" altLang="zh-CN" dirty="0"/>
              <a:t>t</a:t>
            </a:r>
          </a:p>
          <a:p>
            <a:pPr eaLnBrk="1" hangingPunct="1"/>
            <a:r>
              <a:rPr lang="zh-CN" altLang="en-US" dirty="0"/>
              <a:t>负一个人从</a:t>
            </a:r>
            <a:r>
              <a:rPr lang="en-US" altLang="zh-CN" dirty="0" err="1"/>
              <a:t>lca</a:t>
            </a:r>
            <a:r>
              <a:rPr lang="zh-CN" altLang="en-US" dirty="0"/>
              <a:t>走到根</a:t>
            </a:r>
            <a:endParaRPr lang="en-US" altLang="zh-CN" dirty="0"/>
          </a:p>
          <a:p>
            <a:pPr eaLnBrk="1" hangingPunct="1"/>
            <a:r>
              <a:rPr lang="zh-CN" altLang="en-US" dirty="0"/>
              <a:t>负一个人从</a:t>
            </a:r>
            <a:r>
              <a:rPr lang="en-US" altLang="zh-CN" dirty="0" err="1"/>
              <a:t>lca</a:t>
            </a:r>
            <a:r>
              <a:rPr lang="zh-CN" altLang="en-US" dirty="0"/>
              <a:t>的父亲走到根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358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AD2BA-9482-4DEF-B444-9401687B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暴力算法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7C6BA8-0E55-4BB5-8342-70B2CB495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不妨设</a:t>
            </a:r>
            <a:r>
              <a:rPr lang="en-US" altLang="zh-CN" dirty="0"/>
              <a:t>x</a:t>
            </a:r>
            <a:r>
              <a:rPr lang="zh-CN" altLang="en-US" dirty="0"/>
              <a:t>的深度</a:t>
            </a:r>
            <a:r>
              <a:rPr lang="en-US" altLang="zh-CN" dirty="0"/>
              <a:t>&gt;=y</a:t>
            </a:r>
            <a:r>
              <a:rPr lang="zh-CN" altLang="en-US" dirty="0"/>
              <a:t>的深度</a:t>
            </a:r>
            <a:endParaRPr lang="en-US" altLang="zh-CN" dirty="0"/>
          </a:p>
          <a:p>
            <a:r>
              <a:rPr lang="zh-CN" altLang="en-US" dirty="0"/>
              <a:t>先不断</a:t>
            </a:r>
            <a:r>
              <a:rPr lang="en-US" altLang="zh-CN" dirty="0"/>
              <a:t>x=fa[x]</a:t>
            </a:r>
            <a:r>
              <a:rPr lang="zh-CN" altLang="en-US" dirty="0"/>
              <a:t>这样让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深度变成一样</a:t>
            </a:r>
            <a:endParaRPr lang="en-US" altLang="zh-CN" dirty="0"/>
          </a:p>
          <a:p>
            <a:r>
              <a:rPr lang="zh-CN" altLang="en-US" dirty="0"/>
              <a:t>然后</a:t>
            </a:r>
            <a:r>
              <a:rPr lang="en-US" altLang="zh-CN" dirty="0"/>
              <a:t>while(x!=y)x=fa[x],y=fa[y];</a:t>
            </a:r>
            <a:br>
              <a:rPr lang="en-US" altLang="zh-CN" dirty="0"/>
            </a:br>
            <a:r>
              <a:rPr lang="zh-CN" altLang="en-US" dirty="0"/>
              <a:t>这样最后两个点一定会走到一起</a:t>
            </a:r>
            <a:endParaRPr lang="en-US" altLang="zh-CN" dirty="0"/>
          </a:p>
          <a:p>
            <a:r>
              <a:rPr lang="zh-CN" altLang="en-US" dirty="0"/>
              <a:t>总的复杂度为</a:t>
            </a:r>
            <a:r>
              <a:rPr lang="en-US" altLang="zh-CN" dirty="0" err="1"/>
              <a:t>x,y</a:t>
            </a:r>
            <a:r>
              <a:rPr lang="zh-CN" altLang="en-US" dirty="0"/>
              <a:t>到</a:t>
            </a:r>
            <a:r>
              <a:rPr lang="en-US" altLang="zh-CN" dirty="0" err="1"/>
              <a:t>lca</a:t>
            </a:r>
            <a:r>
              <a:rPr lang="zh-CN" altLang="en-US" dirty="0"/>
              <a:t>的距离和，最坏时间复杂度</a:t>
            </a:r>
            <a:r>
              <a:rPr lang="en-US" altLang="zh-CN" dirty="0"/>
              <a:t>O(n)</a:t>
            </a:r>
          </a:p>
          <a:p>
            <a:r>
              <a:rPr lang="zh-CN" altLang="en-US" dirty="0"/>
              <a:t>（演示一下）</a:t>
            </a:r>
            <a:endParaRPr lang="en-US" altLang="zh-CN" dirty="0"/>
          </a:p>
          <a:p>
            <a:r>
              <a:rPr lang="zh-CN" altLang="en-US" dirty="0"/>
              <a:t>如何优化这个算法呢？</a:t>
            </a:r>
          </a:p>
        </p:txBody>
      </p:sp>
    </p:spTree>
    <p:extLst>
      <p:ext uri="{BB962C8B-B14F-4D97-AF65-F5344CB8AC3E}">
        <p14:creationId xmlns:p14="http://schemas.microsoft.com/office/powerpoint/2010/main" val="29004576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BBB477A6-EBB5-4726-9ED9-D6D505F2FF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54EBE0-A684-4715-B915-93D62BDBB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考虑每个点的答案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因为已经差分成一堆走到根或者从根走到点的人了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所以查点</a:t>
            </a:r>
            <a:r>
              <a:rPr lang="en-US" altLang="zh-CN" dirty="0" err="1"/>
              <a:t>i</a:t>
            </a:r>
            <a:r>
              <a:rPr lang="zh-CN" altLang="en-US" dirty="0"/>
              <a:t>的时候，从</a:t>
            </a:r>
            <a:r>
              <a:rPr lang="en-US" altLang="zh-CN" dirty="0" err="1"/>
              <a:t>i</a:t>
            </a:r>
            <a:r>
              <a:rPr lang="zh-CN" altLang="en-US" dirty="0"/>
              <a:t>的子树走上来的人个数即为</a:t>
            </a:r>
            <a:r>
              <a:rPr lang="en-US" altLang="zh-CN" dirty="0"/>
              <a:t>dep[x]-w[</a:t>
            </a:r>
            <a:r>
              <a:rPr lang="en-US" altLang="zh-CN" dirty="0" err="1"/>
              <a:t>i</a:t>
            </a:r>
            <a:r>
              <a:rPr lang="en-US" altLang="zh-CN" dirty="0"/>
              <a:t>]==dep[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</a:t>
            </a:r>
            <a:r>
              <a:rPr lang="en-US" altLang="zh-CN" dirty="0"/>
              <a:t>x</a:t>
            </a:r>
            <a:r>
              <a:rPr lang="zh-CN" altLang="en-US" dirty="0"/>
              <a:t>个数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因为每走一步</a:t>
            </a:r>
            <a:r>
              <a:rPr lang="en-US" altLang="zh-CN" dirty="0"/>
              <a:t>dep[x]--</a:t>
            </a:r>
            <a:r>
              <a:rPr lang="zh-CN" altLang="en-US" dirty="0"/>
              <a:t>，时间</a:t>
            </a:r>
            <a:r>
              <a:rPr lang="en-US" altLang="zh-CN" dirty="0"/>
              <a:t>++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从根走进</a:t>
            </a:r>
            <a:r>
              <a:rPr lang="en-US" altLang="zh-CN" dirty="0" err="1"/>
              <a:t>i</a:t>
            </a:r>
            <a:r>
              <a:rPr lang="zh-CN" altLang="en-US" dirty="0"/>
              <a:t>子树的人同理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转换成查询区间中</a:t>
            </a:r>
            <a:r>
              <a:rPr lang="en-US" altLang="zh-CN" dirty="0"/>
              <a:t>x</a:t>
            </a:r>
            <a:r>
              <a:rPr lang="zh-CN" altLang="en-US" dirty="0"/>
              <a:t>的出现次数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差分为前缀</a:t>
            </a:r>
            <a:r>
              <a:rPr lang="en-US" altLang="zh-CN" dirty="0"/>
              <a:t>x</a:t>
            </a:r>
            <a:r>
              <a:rPr lang="zh-CN" altLang="en-US" dirty="0"/>
              <a:t>的出现次数之后扫一遍即可</a:t>
            </a:r>
            <a:endParaRPr lang="en-US" altLang="zh-CN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66716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1">
            <a:extLst>
              <a:ext uri="{FF2B5EF4-FFF2-40B4-BE49-F238E27FC236}">
                <a16:creationId xmlns:a16="http://schemas.microsoft.com/office/drawing/2014/main" id="{89890AD0-7570-42BA-A849-ED4DC34A54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Luogu4216 [Scoi2015]</a:t>
            </a:r>
            <a:r>
              <a:rPr lang="zh-CN" altLang="en-US" dirty="0"/>
              <a:t>情报传递</a:t>
            </a:r>
          </a:p>
        </p:txBody>
      </p:sp>
      <p:sp>
        <p:nvSpPr>
          <p:cNvPr id="100355" name="内容占位符 2">
            <a:extLst>
              <a:ext uri="{FF2B5EF4-FFF2-40B4-BE49-F238E27FC236}">
                <a16:creationId xmlns:a16="http://schemas.microsoft.com/office/drawing/2014/main" id="{90022B59-C487-4B90-B28A-2FADC9E311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给你一棵树</a:t>
            </a:r>
            <a:endParaRPr lang="en-US" altLang="zh-CN" dirty="0"/>
          </a:p>
          <a:p>
            <a:r>
              <a:rPr lang="en-US" altLang="zh-CN" dirty="0"/>
              <a:t>1 x</a:t>
            </a:r>
            <a:r>
              <a:rPr lang="zh-CN" altLang="en-US" dirty="0"/>
              <a:t>让一个点从当前时刻开始，每秒操作点权</a:t>
            </a:r>
            <a:r>
              <a:rPr lang="en-US" altLang="zh-CN" dirty="0"/>
              <a:t>++</a:t>
            </a:r>
          </a:p>
          <a:p>
            <a:r>
              <a:rPr lang="en-US" altLang="zh-CN" dirty="0"/>
              <a:t>2 x y c</a:t>
            </a:r>
            <a:r>
              <a:rPr lang="zh-CN" altLang="en-US" dirty="0"/>
              <a:t>查询一条链中有多少点的点权大于</a:t>
            </a:r>
            <a:r>
              <a:rPr lang="en-US" altLang="zh-CN" dirty="0"/>
              <a:t>c</a:t>
            </a:r>
          </a:p>
          <a:p>
            <a:r>
              <a:rPr lang="zh-CN" altLang="en-US" dirty="0"/>
              <a:t>其中每秒操作点权</a:t>
            </a:r>
            <a:r>
              <a:rPr lang="en-US" altLang="zh-CN" dirty="0"/>
              <a:t>++</a:t>
            </a:r>
            <a:r>
              <a:rPr lang="zh-CN" altLang="en-US" dirty="0"/>
              <a:t>就是指我每操作一次，无论是否和那个点有关，那个点权值都会</a:t>
            </a:r>
            <a:r>
              <a:rPr lang="en-US" altLang="zh-CN" dirty="0"/>
              <a:t>++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操作对于每个点只会开始一次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1">
            <a:extLst>
              <a:ext uri="{FF2B5EF4-FFF2-40B4-BE49-F238E27FC236}">
                <a16:creationId xmlns:a16="http://schemas.microsoft.com/office/drawing/2014/main" id="{B29402F9-04E9-4B24-86D7-1E99C34F9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Solution1</a:t>
            </a:r>
          </a:p>
        </p:txBody>
      </p:sp>
      <p:sp>
        <p:nvSpPr>
          <p:cNvPr id="101379" name="内容占位符 2">
            <a:extLst>
              <a:ext uri="{FF2B5EF4-FFF2-40B4-BE49-F238E27FC236}">
                <a16:creationId xmlns:a16="http://schemas.microsoft.com/office/drawing/2014/main" id="{5A6651ED-FF92-42BA-A56C-3AC270250C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我有个学长这个题写了个树链剖分树套树</a:t>
            </a:r>
            <a:endParaRPr lang="en-US" altLang="zh-CN" dirty="0"/>
          </a:p>
          <a:p>
            <a:r>
              <a:rPr lang="en-US" altLang="zh-CN" dirty="0"/>
              <a:t>O( nlog^3n )</a:t>
            </a:r>
            <a:r>
              <a:rPr lang="zh-CN" altLang="en-US" dirty="0"/>
              <a:t>的大常数</a:t>
            </a:r>
            <a:endParaRPr lang="en-US" altLang="zh-CN" dirty="0"/>
          </a:p>
          <a:p>
            <a:r>
              <a:rPr lang="zh-CN" altLang="en-US" dirty="0"/>
              <a:t>然后得了暴力分</a:t>
            </a:r>
            <a:endParaRPr lang="en-US" altLang="zh-C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1">
            <a:extLst>
              <a:ext uri="{FF2B5EF4-FFF2-40B4-BE49-F238E27FC236}">
                <a16:creationId xmlns:a16="http://schemas.microsoft.com/office/drawing/2014/main" id="{C3FF9EFE-7649-42BA-AE04-5D4956025D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Solution2</a:t>
            </a:r>
          </a:p>
        </p:txBody>
      </p:sp>
      <p:sp>
        <p:nvSpPr>
          <p:cNvPr id="102403" name="内容占位符 2">
            <a:extLst>
              <a:ext uri="{FF2B5EF4-FFF2-40B4-BE49-F238E27FC236}">
                <a16:creationId xmlns:a16="http://schemas.microsoft.com/office/drawing/2014/main" id="{F5A32DAC-FA4D-448C-ADC0-2F5DD52F52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考虑我们肯定不能每次把</a:t>
            </a:r>
            <a:r>
              <a:rPr lang="en-US" altLang="zh-CN" dirty="0"/>
              <a:t>1</a:t>
            </a:r>
            <a:r>
              <a:rPr lang="zh-CN" altLang="en-US" dirty="0"/>
              <a:t>操作的点</a:t>
            </a:r>
            <a:r>
              <a:rPr lang="en-US" altLang="zh-CN" dirty="0"/>
              <a:t>++</a:t>
            </a:r>
            <a:r>
              <a:rPr lang="zh-CN" altLang="en-US" dirty="0"/>
              <a:t>，这样会</a:t>
            </a:r>
            <a:r>
              <a:rPr lang="en-US" altLang="zh-CN" dirty="0"/>
              <a:t>TLE</a:t>
            </a:r>
            <a:r>
              <a:rPr lang="zh-CN" altLang="en-US" dirty="0"/>
              <a:t>到死的</a:t>
            </a:r>
            <a:endParaRPr lang="en-US" altLang="zh-CN" dirty="0"/>
          </a:p>
          <a:p>
            <a:r>
              <a:rPr lang="zh-CN" altLang="en-US" dirty="0"/>
              <a:t>看看</a:t>
            </a:r>
            <a:r>
              <a:rPr lang="en-US" altLang="zh-CN" dirty="0"/>
              <a:t>2</a:t>
            </a:r>
            <a:r>
              <a:rPr lang="zh-CN" altLang="en-US" dirty="0"/>
              <a:t>操作吧</a:t>
            </a:r>
            <a:endParaRPr lang="en-US" altLang="zh-CN" dirty="0"/>
          </a:p>
          <a:p>
            <a:r>
              <a:rPr lang="zh-CN" altLang="en-US" dirty="0"/>
              <a:t>查询</a:t>
            </a:r>
            <a:r>
              <a:rPr lang="en-US" altLang="zh-CN" dirty="0"/>
              <a:t>x -&gt; y</a:t>
            </a:r>
            <a:r>
              <a:rPr lang="zh-CN" altLang="en-US" dirty="0"/>
              <a:t>中有多少点权</a:t>
            </a:r>
            <a:r>
              <a:rPr lang="en-US" altLang="zh-CN" dirty="0"/>
              <a:t>&gt;=c</a:t>
            </a:r>
            <a:r>
              <a:rPr lang="zh-CN" altLang="en-US" dirty="0"/>
              <a:t>的点</a:t>
            </a:r>
            <a:endParaRPr lang="en-US" altLang="zh-CN" dirty="0"/>
          </a:p>
          <a:p>
            <a:r>
              <a:rPr lang="zh-CN" altLang="en-US" dirty="0"/>
              <a:t>而点权是一秒</a:t>
            </a:r>
            <a:r>
              <a:rPr lang="en-US" altLang="zh-CN" dirty="0"/>
              <a:t>+1</a:t>
            </a:r>
          </a:p>
          <a:p>
            <a:r>
              <a:rPr lang="zh-CN" altLang="en-US" dirty="0"/>
              <a:t>所以等价于查</a:t>
            </a:r>
            <a:r>
              <a:rPr lang="en-US" altLang="zh-CN" dirty="0"/>
              <a:t>x -&gt; y</a:t>
            </a:r>
            <a:r>
              <a:rPr lang="zh-CN" altLang="en-US" dirty="0"/>
              <a:t>中有多少当前时间</a:t>
            </a:r>
            <a:r>
              <a:rPr lang="en-US" altLang="zh-CN" dirty="0"/>
              <a:t>-</a:t>
            </a:r>
            <a:r>
              <a:rPr lang="zh-CN" altLang="en-US" dirty="0"/>
              <a:t>开始时间</a:t>
            </a:r>
            <a:r>
              <a:rPr lang="en-US" altLang="zh-CN" dirty="0"/>
              <a:t>&gt;=c</a:t>
            </a:r>
            <a:r>
              <a:rPr lang="zh-CN" altLang="en-US" dirty="0"/>
              <a:t>的点</a:t>
            </a:r>
            <a:endParaRPr lang="en-US" altLang="zh-CN" dirty="0"/>
          </a:p>
          <a:p>
            <a:r>
              <a:rPr lang="zh-CN" altLang="en-US" dirty="0"/>
              <a:t>即查询有多少点满足当前时间</a:t>
            </a:r>
            <a:r>
              <a:rPr lang="en-US" altLang="zh-CN" dirty="0"/>
              <a:t>-c&gt;=</a:t>
            </a:r>
            <a:r>
              <a:rPr lang="zh-CN" altLang="en-US" dirty="0"/>
              <a:t>开始时间</a:t>
            </a:r>
            <a:endParaRPr lang="en-US" altLang="zh-CN" dirty="0"/>
          </a:p>
          <a:p>
            <a:r>
              <a:rPr lang="zh-CN" altLang="en-US" dirty="0"/>
              <a:t>相当于查一条链中小于一个数个数的数</a:t>
            </a:r>
            <a:endParaRPr lang="en-US" altLang="zh-CN" dirty="0"/>
          </a:p>
          <a:p>
            <a:r>
              <a:rPr lang="zh-CN" altLang="en-US" dirty="0"/>
              <a:t>这样可以树链剖分</a:t>
            </a:r>
            <a:r>
              <a:rPr lang="en-US" altLang="zh-CN" dirty="0"/>
              <a:t>+</a:t>
            </a:r>
            <a:r>
              <a:rPr lang="zh-CN" altLang="en-US" dirty="0"/>
              <a:t>树状数组做到</a:t>
            </a:r>
            <a:r>
              <a:rPr lang="en-US" altLang="zh-CN" dirty="0"/>
              <a:t>O( mlog^2n 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标题 1">
            <a:extLst>
              <a:ext uri="{FF2B5EF4-FFF2-40B4-BE49-F238E27FC236}">
                <a16:creationId xmlns:a16="http://schemas.microsoft.com/office/drawing/2014/main" id="{919A19D7-5525-4072-869D-02C97F1CD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Solution2</a:t>
            </a:r>
          </a:p>
        </p:txBody>
      </p:sp>
      <p:sp>
        <p:nvSpPr>
          <p:cNvPr id="103427" name="内容占位符 2">
            <a:extLst>
              <a:ext uri="{FF2B5EF4-FFF2-40B4-BE49-F238E27FC236}">
                <a16:creationId xmlns:a16="http://schemas.microsoft.com/office/drawing/2014/main" id="{2CAA8E31-CC19-4100-A992-2F4A536A24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进一步研究</a:t>
            </a:r>
            <a:endParaRPr lang="en-US" altLang="zh-CN" dirty="0"/>
          </a:p>
          <a:p>
            <a:r>
              <a:rPr lang="zh-CN" altLang="en-US" dirty="0"/>
              <a:t>如果第</a:t>
            </a:r>
            <a:r>
              <a:rPr lang="en-US" altLang="zh-CN" dirty="0" err="1"/>
              <a:t>i</a:t>
            </a:r>
            <a:r>
              <a:rPr lang="zh-CN" altLang="en-US" dirty="0"/>
              <a:t>次操作是</a:t>
            </a:r>
            <a:r>
              <a:rPr lang="en-US" altLang="zh-CN" dirty="0"/>
              <a:t>1 x</a:t>
            </a:r>
            <a:r>
              <a:rPr lang="zh-CN" altLang="en-US" dirty="0"/>
              <a:t>，则相当于第</a:t>
            </a:r>
            <a:r>
              <a:rPr lang="en-US" altLang="zh-CN" dirty="0" err="1"/>
              <a:t>i</a:t>
            </a:r>
            <a:r>
              <a:rPr lang="zh-CN" altLang="en-US" dirty="0"/>
              <a:t>时刻</a:t>
            </a:r>
            <a:r>
              <a:rPr lang="en-US" altLang="zh-CN" dirty="0"/>
              <a:t>x</a:t>
            </a:r>
            <a:r>
              <a:rPr lang="zh-CN" altLang="en-US" dirty="0"/>
              <a:t>点开始</a:t>
            </a:r>
            <a:endParaRPr lang="en-US" altLang="zh-CN" dirty="0"/>
          </a:p>
          <a:p>
            <a:r>
              <a:rPr lang="zh-CN" altLang="en-US" dirty="0"/>
              <a:t>可以把操作</a:t>
            </a:r>
            <a:r>
              <a:rPr lang="en-US" altLang="zh-CN" dirty="0"/>
              <a:t>1</a:t>
            </a:r>
            <a:r>
              <a:rPr lang="zh-CN" altLang="en-US" dirty="0"/>
              <a:t>当成第</a:t>
            </a:r>
            <a:r>
              <a:rPr lang="en-US" altLang="zh-CN" dirty="0" err="1"/>
              <a:t>i</a:t>
            </a:r>
            <a:r>
              <a:rPr lang="zh-CN" altLang="en-US" dirty="0"/>
              <a:t>时刻的时候点</a:t>
            </a:r>
            <a:r>
              <a:rPr lang="en-US" altLang="zh-CN" dirty="0"/>
              <a:t>x</a:t>
            </a:r>
            <a:r>
              <a:rPr lang="zh-CN" altLang="en-US" dirty="0"/>
              <a:t>的权值从</a:t>
            </a:r>
            <a:r>
              <a:rPr lang="en-US" altLang="zh-CN" dirty="0"/>
              <a:t>0</a:t>
            </a:r>
            <a:r>
              <a:rPr lang="zh-CN" altLang="en-US" dirty="0"/>
              <a:t>变成了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如果第</a:t>
            </a:r>
            <a:r>
              <a:rPr lang="en-US" altLang="zh-CN" dirty="0" err="1"/>
              <a:t>i</a:t>
            </a:r>
            <a:r>
              <a:rPr lang="zh-CN" altLang="en-US" dirty="0"/>
              <a:t>次操作是</a:t>
            </a:r>
            <a:r>
              <a:rPr lang="en-US" altLang="zh-CN" dirty="0"/>
              <a:t>2 x y c</a:t>
            </a:r>
            <a:r>
              <a:rPr lang="zh-CN" altLang="en-US" dirty="0"/>
              <a:t>，则相当于查询链</a:t>
            </a:r>
            <a:r>
              <a:rPr lang="en-US" altLang="zh-CN" dirty="0"/>
              <a:t>x -&gt; y</a:t>
            </a:r>
            <a:r>
              <a:rPr lang="zh-CN" altLang="en-US" dirty="0"/>
              <a:t>中开始时间</a:t>
            </a:r>
            <a:r>
              <a:rPr lang="en-US" altLang="zh-CN" dirty="0"/>
              <a:t>&lt;=</a:t>
            </a:r>
            <a:r>
              <a:rPr lang="en-US" altLang="zh-CN" dirty="0" err="1"/>
              <a:t>i</a:t>
            </a:r>
            <a:r>
              <a:rPr lang="en-US" altLang="zh-CN" dirty="0"/>
              <a:t>-c</a:t>
            </a:r>
            <a:r>
              <a:rPr lang="zh-CN" altLang="en-US" dirty="0"/>
              <a:t>的点的个数</a:t>
            </a:r>
            <a:endParaRPr lang="en-US" altLang="zh-CN" dirty="0"/>
          </a:p>
          <a:p>
            <a:r>
              <a:rPr lang="zh-CN" altLang="en-US" dirty="0"/>
              <a:t>等价于查询第</a:t>
            </a:r>
            <a:r>
              <a:rPr lang="en-US" altLang="zh-CN" dirty="0" err="1"/>
              <a:t>i</a:t>
            </a:r>
            <a:r>
              <a:rPr lang="en-US" altLang="zh-CN" dirty="0"/>
              <a:t>-c</a:t>
            </a:r>
            <a:r>
              <a:rPr lang="zh-CN" altLang="en-US" dirty="0"/>
              <a:t>时刻链</a:t>
            </a:r>
            <a:r>
              <a:rPr lang="en-US" altLang="zh-CN" dirty="0"/>
              <a:t>x -&gt; y</a:t>
            </a:r>
            <a:r>
              <a:rPr lang="zh-CN" altLang="en-US" dirty="0"/>
              <a:t>上的和</a:t>
            </a:r>
            <a:endParaRPr lang="en-US" altLang="zh-CN" dirty="0"/>
          </a:p>
          <a:p>
            <a:r>
              <a:rPr lang="zh-CN" altLang="en-US" dirty="0"/>
              <a:t>通过之前讲的树上差分</a:t>
            </a:r>
            <a:r>
              <a:rPr lang="en-US" altLang="zh-CN" dirty="0"/>
              <a:t>+</a:t>
            </a:r>
            <a:r>
              <a:rPr lang="zh-CN" altLang="en-US" dirty="0"/>
              <a:t>树状树组直接维护即可</a:t>
            </a:r>
            <a:endParaRPr lang="en-US" altLang="zh-CN" dirty="0"/>
          </a:p>
          <a:p>
            <a:r>
              <a:rPr lang="en-US" altLang="zh-CN" dirty="0"/>
              <a:t>O( </a:t>
            </a:r>
            <a:r>
              <a:rPr lang="en-US" altLang="zh-CN" dirty="0" err="1"/>
              <a:t>mlogn</a:t>
            </a:r>
            <a:r>
              <a:rPr lang="en-US" altLang="zh-CN" dirty="0"/>
              <a:t> 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标题 1">
            <a:extLst>
              <a:ext uri="{FF2B5EF4-FFF2-40B4-BE49-F238E27FC236}">
                <a16:creationId xmlns:a16="http://schemas.microsoft.com/office/drawing/2014/main" id="{707CB0A6-7B07-4A45-94BF-A94E64203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Luogu4219 [Bjoi2014]</a:t>
            </a:r>
            <a:r>
              <a:rPr lang="zh-CN" altLang="en-US" dirty="0"/>
              <a:t>大融合</a:t>
            </a:r>
          </a:p>
        </p:txBody>
      </p:sp>
      <p:sp>
        <p:nvSpPr>
          <p:cNvPr id="104451" name="内容占位符 2">
            <a:extLst>
              <a:ext uri="{FF2B5EF4-FFF2-40B4-BE49-F238E27FC236}">
                <a16:creationId xmlns:a16="http://schemas.microsoft.com/office/drawing/2014/main" id="{DE58EFD4-41C2-427C-9EAA-AE84B65C8A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4452" name="图片 3">
            <a:extLst>
              <a:ext uri="{FF2B5EF4-FFF2-40B4-BE49-F238E27FC236}">
                <a16:creationId xmlns:a16="http://schemas.microsoft.com/office/drawing/2014/main" id="{100C1317-BF9B-4121-A00E-706C3C8AD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2284413"/>
            <a:ext cx="7240587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标题 1">
            <a:extLst>
              <a:ext uri="{FF2B5EF4-FFF2-40B4-BE49-F238E27FC236}">
                <a16:creationId xmlns:a16="http://schemas.microsoft.com/office/drawing/2014/main" id="{676221B5-8383-453B-AF86-AD2E9BE322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</a:p>
        </p:txBody>
      </p:sp>
      <p:sp>
        <p:nvSpPr>
          <p:cNvPr id="105475" name="内容占位符 2">
            <a:extLst>
              <a:ext uri="{FF2B5EF4-FFF2-40B4-BE49-F238E27FC236}">
                <a16:creationId xmlns:a16="http://schemas.microsoft.com/office/drawing/2014/main" id="{DD1ADEDF-6619-4B69-A710-D53A4383BC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可以发现每次查询点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两端构成的简单路径个数</a:t>
            </a:r>
            <a:endParaRPr lang="en-US" altLang="zh-CN" dirty="0"/>
          </a:p>
          <a:p>
            <a:r>
              <a:rPr lang="zh-CN" altLang="en-US" dirty="0"/>
              <a:t>即等价于</a:t>
            </a:r>
            <a:r>
              <a:rPr lang="en-US" altLang="zh-CN" dirty="0"/>
              <a:t>a</a:t>
            </a:r>
            <a:r>
              <a:rPr lang="zh-CN" altLang="en-US" dirty="0"/>
              <a:t>不经过</a:t>
            </a:r>
            <a:r>
              <a:rPr lang="en-US" altLang="zh-CN" dirty="0"/>
              <a:t>b</a:t>
            </a:r>
            <a:r>
              <a:rPr lang="zh-CN" altLang="en-US" dirty="0"/>
              <a:t>的子树大小和</a:t>
            </a:r>
            <a:r>
              <a:rPr lang="en-US" altLang="zh-CN" dirty="0"/>
              <a:t>b</a:t>
            </a:r>
            <a:r>
              <a:rPr lang="zh-CN" altLang="en-US" dirty="0"/>
              <a:t>不经过</a:t>
            </a:r>
            <a:r>
              <a:rPr lang="en-US" altLang="zh-CN" dirty="0"/>
              <a:t>a</a:t>
            </a:r>
            <a:r>
              <a:rPr lang="zh-CN" altLang="en-US" dirty="0"/>
              <a:t>的子树大小的乘积</a:t>
            </a:r>
            <a:endParaRPr lang="en-US" altLang="zh-CN" dirty="0"/>
          </a:p>
          <a:p>
            <a:r>
              <a:rPr lang="zh-CN" altLang="en-US" dirty="0"/>
              <a:t>因为任意左边一个点和右边一个点都有唯一的而且不同的一条路径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5476" name="图片 3">
            <a:extLst>
              <a:ext uri="{FF2B5EF4-FFF2-40B4-BE49-F238E27FC236}">
                <a16:creationId xmlns:a16="http://schemas.microsoft.com/office/drawing/2014/main" id="{943CA3F2-2942-4ED1-AE19-71DAB12F1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3" y="3890963"/>
            <a:ext cx="33718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标题 1">
            <a:extLst>
              <a:ext uri="{FF2B5EF4-FFF2-40B4-BE49-F238E27FC236}">
                <a16:creationId xmlns:a16="http://schemas.microsoft.com/office/drawing/2014/main" id="{F4AC0310-2FAB-4D98-9274-A4C79C6ECA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</a:p>
        </p:txBody>
      </p:sp>
      <p:sp>
        <p:nvSpPr>
          <p:cNvPr id="106499" name="内容占位符 2">
            <a:extLst>
              <a:ext uri="{FF2B5EF4-FFF2-40B4-BE49-F238E27FC236}">
                <a16:creationId xmlns:a16="http://schemas.microsoft.com/office/drawing/2014/main" id="{E06BC694-ADBD-45FB-AA4F-3AE5A84134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于是考虑离线，先把这棵树建出来，每个点维护子树大小</a:t>
            </a:r>
            <a:endParaRPr lang="en-US" altLang="zh-CN" dirty="0"/>
          </a:p>
          <a:p>
            <a:r>
              <a:rPr lang="zh-CN" altLang="en-US" dirty="0"/>
              <a:t>假设</a:t>
            </a:r>
            <a:r>
              <a:rPr lang="en-US" altLang="zh-CN" dirty="0"/>
              <a:t>a</a:t>
            </a:r>
            <a:r>
              <a:rPr lang="zh-CN" altLang="en-US" dirty="0"/>
              <a:t>是</a:t>
            </a:r>
            <a:r>
              <a:rPr lang="en-US" altLang="zh-CN" dirty="0"/>
              <a:t>b</a:t>
            </a:r>
            <a:r>
              <a:rPr lang="zh-CN" altLang="en-US" dirty="0"/>
              <a:t>的父亲，则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之间路径的答案为</a:t>
            </a:r>
            <a:r>
              <a:rPr lang="en-US" altLang="zh-CN" dirty="0"/>
              <a:t>(a</a:t>
            </a:r>
            <a:r>
              <a:rPr lang="zh-CN" altLang="en-US" dirty="0"/>
              <a:t>所在联通块大小</a:t>
            </a:r>
            <a:r>
              <a:rPr lang="en-US" altLang="zh-CN" dirty="0"/>
              <a:t>-b</a:t>
            </a:r>
            <a:r>
              <a:rPr lang="zh-CN" altLang="en-US" dirty="0"/>
              <a:t>子树大小</a:t>
            </a:r>
            <a:r>
              <a:rPr lang="en-US" altLang="zh-CN" dirty="0"/>
              <a:t>)* b</a:t>
            </a:r>
            <a:r>
              <a:rPr lang="zh-CN" altLang="en-US" dirty="0"/>
              <a:t>子树大小</a:t>
            </a:r>
            <a:endParaRPr lang="en-US" altLang="zh-CN" dirty="0"/>
          </a:p>
        </p:txBody>
      </p:sp>
      <p:pic>
        <p:nvPicPr>
          <p:cNvPr id="106500" name="图片 3">
            <a:extLst>
              <a:ext uri="{FF2B5EF4-FFF2-40B4-BE49-F238E27FC236}">
                <a16:creationId xmlns:a16="http://schemas.microsoft.com/office/drawing/2014/main" id="{E6153267-D178-4754-ADCC-549F7AE1E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800" y="3255963"/>
            <a:ext cx="332422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 1">
            <a:extLst>
              <a:ext uri="{FF2B5EF4-FFF2-40B4-BE49-F238E27FC236}">
                <a16:creationId xmlns:a16="http://schemas.microsoft.com/office/drawing/2014/main" id="{2964BCFF-F8BC-4524-A983-D75106A7E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</a:p>
        </p:txBody>
      </p:sp>
      <p:sp>
        <p:nvSpPr>
          <p:cNvPr id="107523" name="内容占位符 2">
            <a:extLst>
              <a:ext uri="{FF2B5EF4-FFF2-40B4-BE49-F238E27FC236}">
                <a16:creationId xmlns:a16="http://schemas.microsoft.com/office/drawing/2014/main" id="{D9FBD4F1-6708-413B-AB35-6081557140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每个点维护子树大小，用并查集维护每个联通块的大小</a:t>
            </a:r>
            <a:endParaRPr lang="en-US" altLang="zh-CN" dirty="0"/>
          </a:p>
          <a:p>
            <a:r>
              <a:rPr lang="zh-CN" altLang="en-US" dirty="0"/>
              <a:t>则每次连接一条边的时候，等价于把一条链上的子树大小都加上一个值</a:t>
            </a:r>
          </a:p>
          <a:p>
            <a:r>
              <a:rPr lang="zh-CN" altLang="en-US" dirty="0"/>
              <a:t>比如连接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就是把：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所在联通块里面深度最低的那个点到</a:t>
            </a:r>
            <a:r>
              <a:rPr lang="en-US" altLang="zh-CN" dirty="0"/>
              <a:t>a</a:t>
            </a:r>
          </a:p>
          <a:p>
            <a:r>
              <a:rPr lang="zh-CN" altLang="en-US" dirty="0"/>
              <a:t>这一条链加一个数</a:t>
            </a:r>
          </a:p>
          <a:p>
            <a:r>
              <a:rPr lang="zh-CN" altLang="en-US" dirty="0"/>
              <a:t>深度最低的那个点用并查集维护即可</a:t>
            </a:r>
          </a:p>
          <a:p>
            <a:endParaRPr lang="zh-CN" altLang="en-US" dirty="0"/>
          </a:p>
        </p:txBody>
      </p:sp>
      <p:pic>
        <p:nvPicPr>
          <p:cNvPr id="107524" name="图片 3">
            <a:extLst>
              <a:ext uri="{FF2B5EF4-FFF2-40B4-BE49-F238E27FC236}">
                <a16:creationId xmlns:a16="http://schemas.microsoft.com/office/drawing/2014/main" id="{84E6EBC8-A57D-4290-B4D0-205CD118B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238" y="3446463"/>
            <a:ext cx="325755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标题 1">
            <a:extLst>
              <a:ext uri="{FF2B5EF4-FFF2-40B4-BE49-F238E27FC236}">
                <a16:creationId xmlns:a16="http://schemas.microsoft.com/office/drawing/2014/main" id="{0F1B96DE-B104-468E-ABC9-B6BD827D00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例题</a:t>
            </a:r>
          </a:p>
        </p:txBody>
      </p:sp>
      <p:sp>
        <p:nvSpPr>
          <p:cNvPr id="108547" name="内容占位符 2">
            <a:extLst>
              <a:ext uri="{FF2B5EF4-FFF2-40B4-BE49-F238E27FC236}">
                <a16:creationId xmlns:a16="http://schemas.microsoft.com/office/drawing/2014/main" id="{2CB3ACF8-548F-4E1D-9394-9320FDD082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问题转换为链加，单点求值</a:t>
            </a:r>
            <a:endParaRPr lang="en-US" altLang="zh-CN"/>
          </a:p>
          <a:p>
            <a:r>
              <a:rPr lang="zh-CN" altLang="en-US"/>
              <a:t>用树状数组轻松维护即可</a:t>
            </a:r>
            <a:endParaRPr lang="en-US" altLang="zh-CN"/>
          </a:p>
          <a:p>
            <a:r>
              <a:rPr lang="en-US" altLang="zh-CN"/>
              <a:t>O( qlogn )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E44C3-2D2E-44B0-9549-76014A48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倍增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CDFCA9-62DA-4F1A-92A2-978B4E2F9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倍增是通过已经得到的信息，将考虑的范围扩⼤⼀倍，从⽽加速操作的⼀种思想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98204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标题 1">
            <a:extLst>
              <a:ext uri="{FF2B5EF4-FFF2-40B4-BE49-F238E27FC236}">
                <a16:creationId xmlns:a16="http://schemas.microsoft.com/office/drawing/2014/main" id="{462CC791-1B60-451F-818D-36227C571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树链剖分</a:t>
            </a:r>
          </a:p>
        </p:txBody>
      </p:sp>
      <p:sp>
        <p:nvSpPr>
          <p:cNvPr id="110595" name="内容占位符 2">
            <a:extLst>
              <a:ext uri="{FF2B5EF4-FFF2-40B4-BE49-F238E27FC236}">
                <a16:creationId xmlns:a16="http://schemas.microsoft.com/office/drawing/2014/main" id="{58F5F09E-6EA5-4FEC-BAF3-6C87B67A85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树的DFS序在处理子树问题的时候相当方便，但是在处理链问题的时候就不是很靠谱了，因为一条链在DFS序上面被分成了很多段。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标题 1">
            <a:extLst>
              <a:ext uri="{FF2B5EF4-FFF2-40B4-BE49-F238E27FC236}">
                <a16:creationId xmlns:a16="http://schemas.microsoft.com/office/drawing/2014/main" id="{ADB246DF-F09D-45BA-8BD4-500E7EEC12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树链剖分</a:t>
            </a:r>
          </a:p>
        </p:txBody>
      </p:sp>
      <p:sp>
        <p:nvSpPr>
          <p:cNvPr id="111619" name="内容占位符 2">
            <a:extLst>
              <a:ext uri="{FF2B5EF4-FFF2-40B4-BE49-F238E27FC236}">
                <a16:creationId xmlns:a16="http://schemas.microsoft.com/office/drawing/2014/main" id="{D9F61E24-379E-4425-8687-B380B54EDA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如图中两个绿色的点构成的链，在DFS序上就变成了[1,2],[4],[6],[7],[9]这很多不连续的段。</a:t>
            </a:r>
          </a:p>
          <a:p>
            <a:endParaRPr lang="zh-CN" altLang="en-US"/>
          </a:p>
        </p:txBody>
      </p:sp>
      <p:pic>
        <p:nvPicPr>
          <p:cNvPr id="111620" name="图片 3">
            <a:extLst>
              <a:ext uri="{FF2B5EF4-FFF2-40B4-BE49-F238E27FC236}">
                <a16:creationId xmlns:a16="http://schemas.microsoft.com/office/drawing/2014/main" id="{7236991D-65A6-4754-8A10-D15810C48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450" y="2655888"/>
            <a:ext cx="4364038" cy="423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标题 1">
            <a:extLst>
              <a:ext uri="{FF2B5EF4-FFF2-40B4-BE49-F238E27FC236}">
                <a16:creationId xmlns:a16="http://schemas.microsoft.com/office/drawing/2014/main" id="{1C290724-3110-46B2-8705-0E852A5BC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树链剖分</a:t>
            </a:r>
          </a:p>
        </p:txBody>
      </p:sp>
      <p:sp>
        <p:nvSpPr>
          <p:cNvPr id="112643" name="内容占位符 2">
            <a:extLst>
              <a:ext uri="{FF2B5EF4-FFF2-40B4-BE49-F238E27FC236}">
                <a16:creationId xmlns:a16="http://schemas.microsoft.com/office/drawing/2014/main" id="{B00DCD84-6EC1-4977-B5F4-A5B123DD26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注意到一个性质，就是一个树可以有很多种不同的DFS序，所以我们可以通过改变每个点的儿子的顺序来使得得到的DFS序更好维护。</a:t>
            </a:r>
          </a:p>
          <a:p>
            <a:r>
              <a:rPr lang="zh-CN" altLang="en-US"/>
              <a:t>我们可以用一种叫做树链剖分的方法，使得任意一条链在DFS序上只被分为最多段。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>
            <a:extLst>
              <a:ext uri="{FF2B5EF4-FFF2-40B4-BE49-F238E27FC236}">
                <a16:creationId xmlns:a16="http://schemas.microsoft.com/office/drawing/2014/main" id="{E19F074A-24F5-4D31-BCAE-F83E930807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宋体" panose="02010600030101010101" pitchFamily="2" charset="-122"/>
              </a:rPr>
              <a:t>树链剖分</a:t>
            </a:r>
            <a:endParaRPr lang="zh-CN" altLang="en-US"/>
          </a:p>
        </p:txBody>
      </p:sp>
      <p:sp>
        <p:nvSpPr>
          <p:cNvPr id="113667" name="内容占位符 2">
            <a:extLst>
              <a:ext uri="{FF2B5EF4-FFF2-40B4-BE49-F238E27FC236}">
                <a16:creationId xmlns:a16="http://schemas.microsoft.com/office/drawing/2014/main" id="{49F071B9-6DC6-4C06-AE95-3306B956D2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树链剖分的第一步当然是对树进行轻重边的划分。定义size(x)为以x为根的子树节点个数，令v为u的儿子中size值最大的节点（通常叫做重儿子），那么(u,v)就是重边，其余边为轻边。</a:t>
            </a:r>
          </a:p>
          <a:p>
            <a:r>
              <a:rPr lang="zh-CN" altLang="en-US"/>
              <a:t>当然，关于这个它有两个重要的性质：</a:t>
            </a:r>
          </a:p>
          <a:p>
            <a:r>
              <a:rPr lang="zh-CN" altLang="en-US"/>
              <a:t>轻边(u,v)中，从根到某一点的路径上，</a:t>
            </a:r>
          </a:p>
          <a:p>
            <a:r>
              <a:rPr lang="zh-CN" altLang="en-US"/>
              <a:t>不超过logn条轻链和不超过logn条重链。</a:t>
            </a:r>
          </a:p>
        </p:txBody>
      </p:sp>
      <p:pic>
        <p:nvPicPr>
          <p:cNvPr id="113668" name="图片 3">
            <a:extLst>
              <a:ext uri="{FF2B5EF4-FFF2-40B4-BE49-F238E27FC236}">
                <a16:creationId xmlns:a16="http://schemas.microsoft.com/office/drawing/2014/main" id="{7C70AEA2-5087-47E0-9144-093897101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3122613"/>
            <a:ext cx="4371975" cy="363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标题 1">
            <a:extLst>
              <a:ext uri="{FF2B5EF4-FFF2-40B4-BE49-F238E27FC236}">
                <a16:creationId xmlns:a16="http://schemas.microsoft.com/office/drawing/2014/main" id="{B5008263-DEC7-4163-A3E2-5DC0FD2686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树链剖分</a:t>
            </a:r>
          </a:p>
        </p:txBody>
      </p:sp>
      <p:sp>
        <p:nvSpPr>
          <p:cNvPr id="114691" name="内容占位符 2">
            <a:extLst>
              <a:ext uri="{FF2B5EF4-FFF2-40B4-BE49-F238E27FC236}">
                <a16:creationId xmlns:a16="http://schemas.microsoft.com/office/drawing/2014/main" id="{EADECF20-E156-4A08-8F46-DAFA61A2AF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剖分过程分为两次DFS。</a:t>
            </a:r>
          </a:p>
          <a:p>
            <a:r>
              <a:rPr lang="zh-CN" altLang="en-US"/>
              <a:t>第一次dfs就是维护出每个点子树大小以及找重链，也就是记录下所有的重链。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1">
            <a:extLst>
              <a:ext uri="{FF2B5EF4-FFF2-40B4-BE49-F238E27FC236}">
                <a16:creationId xmlns:a16="http://schemas.microsoft.com/office/drawing/2014/main" id="{26184530-B2A3-4B20-9542-6780D401E8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树链剖分</a:t>
            </a:r>
          </a:p>
        </p:txBody>
      </p:sp>
      <p:sp>
        <p:nvSpPr>
          <p:cNvPr id="115715" name="内容占位符 2">
            <a:extLst>
              <a:ext uri="{FF2B5EF4-FFF2-40B4-BE49-F238E27FC236}">
                <a16:creationId xmlns:a16="http://schemas.microsoft.com/office/drawing/2014/main" id="{FF0CC344-F23B-4D09-9DF0-0D5C5475BC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剖分过程分为两次DFS。</a:t>
            </a:r>
            <a:endParaRPr lang="en-US" altLang="zh-CN"/>
          </a:p>
          <a:p>
            <a:r>
              <a:rPr lang="zh-CN" altLang="en-US"/>
              <a:t>第二次dfs就是连接重边形成重链，具体过程就是：以根节点为起点，沿着重边向下拓展，拉成重链，不在当前重链上的节 点，都以该节点为起点向下重新拉一条重链。 剖分完毕后，每条重链相当于一段区间，然后用数据结构去维护，把所有重链首尾相接，放到数据结构上，然后维护整体。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1">
            <a:extLst>
              <a:ext uri="{FF2B5EF4-FFF2-40B4-BE49-F238E27FC236}">
                <a16:creationId xmlns:a16="http://schemas.microsoft.com/office/drawing/2014/main" id="{D7F2B826-DEB5-41B1-8E62-312D723D85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树链剖分</a:t>
            </a:r>
          </a:p>
        </p:txBody>
      </p:sp>
      <p:sp>
        <p:nvSpPr>
          <p:cNvPr id="116739" name="内容占位符 2">
            <a:extLst>
              <a:ext uri="{FF2B5EF4-FFF2-40B4-BE49-F238E27FC236}">
                <a16:creationId xmlns:a16="http://schemas.microsoft.com/office/drawing/2014/main" id="{4079ADB3-5D55-4193-9183-6097D35011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如图中粗的线条就是重链，细的线条就是轻链。</a:t>
            </a:r>
          </a:p>
          <a:p>
            <a:endParaRPr lang="zh-CN" altLang="en-US"/>
          </a:p>
        </p:txBody>
      </p:sp>
      <p:pic>
        <p:nvPicPr>
          <p:cNvPr id="116740" name="图片 3">
            <a:extLst>
              <a:ext uri="{FF2B5EF4-FFF2-40B4-BE49-F238E27FC236}">
                <a16:creationId xmlns:a16="http://schemas.microsoft.com/office/drawing/2014/main" id="{59465D4D-48B1-44EA-A807-6227AC0AD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213" y="2454275"/>
            <a:ext cx="5173662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标题 1">
            <a:extLst>
              <a:ext uri="{FF2B5EF4-FFF2-40B4-BE49-F238E27FC236}">
                <a16:creationId xmlns:a16="http://schemas.microsoft.com/office/drawing/2014/main" id="{19CA990C-361B-4FFF-99BF-DF2C66441B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代码实现</a:t>
            </a:r>
          </a:p>
        </p:txBody>
      </p:sp>
      <p:graphicFrame>
        <p:nvGraphicFramePr>
          <p:cNvPr id="117763" name="内容占位符 3">
            <a:extLst>
              <a:ext uri="{FF2B5EF4-FFF2-40B4-BE49-F238E27FC236}">
                <a16:creationId xmlns:a16="http://schemas.microsoft.com/office/drawing/2014/main" id="{B1B9B6A8-B48B-447E-97F7-F26F7DEF25C8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838200" y="1690688"/>
          <a:ext cx="76962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r:id="rId3" imgW="5657143" imgH="3247619" progId="Paint.Picture">
                  <p:embed/>
                </p:oleObj>
              </mc:Choice>
              <mc:Fallback>
                <p:oleObj r:id="rId3" imgW="5657143" imgH="3247619" progId="Paint.Picture">
                  <p:embed/>
                  <p:pic>
                    <p:nvPicPr>
                      <p:cNvPr id="117763" name="内容占位符 3">
                        <a:extLst>
                          <a:ext uri="{FF2B5EF4-FFF2-40B4-BE49-F238E27FC236}">
                            <a16:creationId xmlns:a16="http://schemas.microsoft.com/office/drawing/2014/main" id="{B1B9B6A8-B48B-447E-97F7-F26F7DEF25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90688"/>
                        <a:ext cx="7696200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标题 1">
            <a:extLst>
              <a:ext uri="{FF2B5EF4-FFF2-40B4-BE49-F238E27FC236}">
                <a16:creationId xmlns:a16="http://schemas.microsoft.com/office/drawing/2014/main" id="{AD9E796E-4FC9-4741-A5CA-D8A448512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代码实现</a:t>
            </a:r>
          </a:p>
        </p:txBody>
      </p:sp>
      <p:graphicFrame>
        <p:nvGraphicFramePr>
          <p:cNvPr id="118787" name="内容占位符 5">
            <a:extLst>
              <a:ext uri="{FF2B5EF4-FFF2-40B4-BE49-F238E27FC236}">
                <a16:creationId xmlns:a16="http://schemas.microsoft.com/office/drawing/2014/main" id="{43250861-A450-4E8B-95B9-AA95D224BDC2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41350" y="1690688"/>
          <a:ext cx="6289675" cy="371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r:id="rId3" imgW="3801006" imgH="2247619" progId="Paint.Picture">
                  <p:embed/>
                </p:oleObj>
              </mc:Choice>
              <mc:Fallback>
                <p:oleObj r:id="rId3" imgW="3801006" imgH="2247619" progId="Paint.Picture">
                  <p:embed/>
                  <p:pic>
                    <p:nvPicPr>
                      <p:cNvPr id="118787" name="内容占位符 5">
                        <a:extLst>
                          <a:ext uri="{FF2B5EF4-FFF2-40B4-BE49-F238E27FC236}">
                            <a16:creationId xmlns:a16="http://schemas.microsoft.com/office/drawing/2014/main" id="{43250861-A450-4E8B-95B9-AA95D224BD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690688"/>
                        <a:ext cx="6289675" cy="371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标题 1">
            <a:extLst>
              <a:ext uri="{FF2B5EF4-FFF2-40B4-BE49-F238E27FC236}">
                <a16:creationId xmlns:a16="http://schemas.microsoft.com/office/drawing/2014/main" id="{5F188A47-60BA-4BA0-91F7-F72CFE473C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树链剖分</a:t>
            </a:r>
          </a:p>
        </p:txBody>
      </p:sp>
      <p:sp>
        <p:nvSpPr>
          <p:cNvPr id="119811" name="内容占位符 2">
            <a:extLst>
              <a:ext uri="{FF2B5EF4-FFF2-40B4-BE49-F238E27FC236}">
                <a16:creationId xmlns:a16="http://schemas.microsoft.com/office/drawing/2014/main" id="{A15C4215-4EA0-44BD-A40E-29CFEA10A9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其中linker是边表，size[]代表节点的子树大小，fa[]代表节点的父亲，son[]代表节点的重儿子，top[]代表节点向上的重链头，dep[]代表节点的深度，l[]是DFS序</a:t>
            </a:r>
          </a:p>
          <a:p>
            <a:r>
              <a:rPr lang="zh-CN" altLang="en-US"/>
              <a:t>树链剖分每次查询一条链的时候会将其拆成</a:t>
            </a:r>
            <a:r>
              <a:rPr lang="en-US" altLang="zh-CN"/>
              <a:t>logn</a:t>
            </a:r>
            <a:r>
              <a:rPr lang="zh-CN" altLang="en-US"/>
              <a:t>段，那么怎么得到这</a:t>
            </a:r>
            <a:r>
              <a:rPr lang="en-US" altLang="zh-CN"/>
              <a:t>logn</a:t>
            </a:r>
            <a:r>
              <a:rPr lang="zh-CN" altLang="en-US"/>
              <a:t>段呢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724EE-93E0-48F4-BEF8-D93F8C623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倍增求</a:t>
            </a:r>
            <a:r>
              <a:rPr lang="en-US" altLang="zh-CN" dirty="0" err="1"/>
              <a:t>lca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DA7270-C4DC-4F52-A423-0D3B9E60D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暴力低效的原因是因为两个点一步一步跳到</a:t>
            </a:r>
            <a:r>
              <a:rPr lang="en-US" altLang="zh-CN" dirty="0" err="1"/>
              <a:t>lca</a:t>
            </a:r>
            <a:r>
              <a:rPr lang="zh-CN" altLang="en-US" dirty="0"/>
              <a:t>处，可以考虑使用倍增算法优化这个过程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07848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标题 1">
            <a:extLst>
              <a:ext uri="{FF2B5EF4-FFF2-40B4-BE49-F238E27FC236}">
                <a16:creationId xmlns:a16="http://schemas.microsoft.com/office/drawing/2014/main" id="{CE4733BF-A6A6-4094-BE37-0E820502A9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代码实现</a:t>
            </a:r>
          </a:p>
        </p:txBody>
      </p:sp>
      <p:graphicFrame>
        <p:nvGraphicFramePr>
          <p:cNvPr id="120835" name="内容占位符 3">
            <a:extLst>
              <a:ext uri="{FF2B5EF4-FFF2-40B4-BE49-F238E27FC236}">
                <a16:creationId xmlns:a16="http://schemas.microsoft.com/office/drawing/2014/main" id="{8D1DF43F-FCEB-4FEA-A308-E00524A54F55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838200" y="1931988"/>
          <a:ext cx="4567238" cy="455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r:id="rId3" imgW="2752381" imgH="2742857" progId="Paint.Picture">
                  <p:embed/>
                </p:oleObj>
              </mc:Choice>
              <mc:Fallback>
                <p:oleObj r:id="rId3" imgW="2752381" imgH="2742857" progId="Paint.Picture">
                  <p:embed/>
                  <p:pic>
                    <p:nvPicPr>
                      <p:cNvPr id="120835" name="内容占位符 3">
                        <a:extLst>
                          <a:ext uri="{FF2B5EF4-FFF2-40B4-BE49-F238E27FC236}">
                            <a16:creationId xmlns:a16="http://schemas.microsoft.com/office/drawing/2014/main" id="{8D1DF43F-FCEB-4FEA-A308-E00524A54F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31988"/>
                        <a:ext cx="4567238" cy="455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C6D14-9C58-4762-8C88-4AC1D6C8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Luogu2590 [ZJOI2008]</a:t>
            </a:r>
            <a:r>
              <a:rPr lang="zh-CN" altLang="en-US" dirty="0"/>
              <a:t>树的统计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DEA4DE1-5B1F-4EBC-BE22-3A8651CE2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124575" cy="2790825"/>
          </a:xfrm>
        </p:spPr>
      </p:pic>
    </p:spTree>
    <p:extLst>
      <p:ext uri="{BB962C8B-B14F-4D97-AF65-F5344CB8AC3E}">
        <p14:creationId xmlns:p14="http://schemas.microsoft.com/office/powerpoint/2010/main" val="11547776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602A4-5547-467D-AF08-D0874701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8CCF1-A3B8-49E8-99B2-E68E33847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使用树链剖分和线段树一起来维护</a:t>
            </a:r>
            <a:endParaRPr lang="en-US" altLang="zh-CN" dirty="0"/>
          </a:p>
          <a:p>
            <a:r>
              <a:rPr lang="zh-CN" altLang="en-US" dirty="0"/>
              <a:t>先对原树进行树链剖分，然后使用线段树维护</a:t>
            </a:r>
            <a:endParaRPr lang="en-US" altLang="zh-CN" dirty="0"/>
          </a:p>
          <a:p>
            <a:r>
              <a:rPr lang="zh-CN" altLang="en-US" dirty="0"/>
              <a:t>树链剖分很方便地将修改和查询的链拆为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en-US" dirty="0"/>
              <a:t>段</a:t>
            </a:r>
            <a:r>
              <a:rPr lang="en-US" altLang="zh-CN" dirty="0"/>
              <a:t>DFS</a:t>
            </a:r>
            <a:r>
              <a:rPr lang="zh-CN" altLang="en-US" dirty="0"/>
              <a:t>序上的区间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12588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标题 1">
            <a:extLst>
              <a:ext uri="{FF2B5EF4-FFF2-40B4-BE49-F238E27FC236}">
                <a16:creationId xmlns:a16="http://schemas.microsoft.com/office/drawing/2014/main" id="{32AAC295-8B41-4CB6-B377-87AC733BD1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Luogu4211 [LNOI2014]LCA</a:t>
            </a:r>
          </a:p>
        </p:txBody>
      </p:sp>
      <p:sp>
        <p:nvSpPr>
          <p:cNvPr id="124931" name="内容占位符 2">
            <a:extLst>
              <a:ext uri="{FF2B5EF4-FFF2-40B4-BE49-F238E27FC236}">
                <a16:creationId xmlns:a16="http://schemas.microsoft.com/office/drawing/2014/main" id="{37B67EB3-E0C3-4CB6-B0F2-73DA66B058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给出一个</a:t>
            </a:r>
            <a:r>
              <a:rPr lang="en-US" altLang="zh-CN" dirty="0"/>
              <a:t>n</a:t>
            </a:r>
            <a:r>
              <a:rPr lang="zh-CN" altLang="en-US" dirty="0"/>
              <a:t>个节点的有根树（编号为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n-1</a:t>
            </a:r>
            <a:r>
              <a:rPr lang="zh-CN" altLang="en-US" dirty="0"/>
              <a:t>，根节点为</a:t>
            </a:r>
            <a:r>
              <a:rPr lang="en-US" altLang="zh-CN" dirty="0"/>
              <a:t>0</a:t>
            </a:r>
            <a:r>
              <a:rPr lang="zh-CN" altLang="en-US" dirty="0"/>
              <a:t>）。一个点的深度定义为这个节点到根的距离</a:t>
            </a:r>
            <a:r>
              <a:rPr lang="en-US" altLang="zh-CN" dirty="0"/>
              <a:t>+1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设</a:t>
            </a:r>
            <a:r>
              <a:rPr lang="en-US" altLang="zh-CN" dirty="0"/>
              <a:t>dep[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表示点</a:t>
            </a:r>
            <a:r>
              <a:rPr lang="en-US" altLang="zh-CN" dirty="0" err="1"/>
              <a:t>i</a:t>
            </a:r>
            <a:r>
              <a:rPr lang="zh-CN" altLang="en-US" dirty="0"/>
              <a:t>的深度，</a:t>
            </a:r>
            <a:r>
              <a:rPr lang="en-US" altLang="zh-CN" dirty="0"/>
              <a:t>LCA(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表示</a:t>
            </a:r>
            <a:r>
              <a:rPr lang="en-US" altLang="zh-CN" dirty="0" err="1"/>
              <a:t>i</a:t>
            </a:r>
            <a:r>
              <a:rPr lang="zh-CN" altLang="en-US" dirty="0"/>
              <a:t>与</a:t>
            </a:r>
            <a:r>
              <a:rPr lang="en-US" altLang="zh-CN" dirty="0"/>
              <a:t>j</a:t>
            </a:r>
            <a:r>
              <a:rPr lang="zh-CN" altLang="en-US" dirty="0"/>
              <a:t>的最近公共祖先。</a:t>
            </a:r>
            <a:br>
              <a:rPr lang="zh-CN" altLang="en-US" dirty="0"/>
            </a:br>
            <a:r>
              <a:rPr lang="zh-CN" altLang="en-US" dirty="0"/>
              <a:t>有</a:t>
            </a:r>
            <a:r>
              <a:rPr lang="en-US" altLang="zh-CN" dirty="0"/>
              <a:t>q</a:t>
            </a:r>
            <a:r>
              <a:rPr lang="zh-CN" altLang="en-US" dirty="0"/>
              <a:t>次询问，每次询问给出</a:t>
            </a:r>
            <a:r>
              <a:rPr lang="en-US" altLang="zh-CN" dirty="0"/>
              <a:t>l r z</a:t>
            </a:r>
            <a:r>
              <a:rPr lang="zh-CN" altLang="en-US" dirty="0"/>
              <a:t>，求</a:t>
            </a:r>
            <a:r>
              <a:rPr lang="en-US" altLang="zh-CN" dirty="0"/>
              <a:t>sigma_{l&lt;=</a:t>
            </a:r>
            <a:r>
              <a:rPr lang="en-US" altLang="zh-CN" dirty="0" err="1"/>
              <a:t>i</a:t>
            </a:r>
            <a:r>
              <a:rPr lang="en-US" altLang="zh-CN" dirty="0"/>
              <a:t>&lt;=r}dep[LCA(</a:t>
            </a:r>
            <a:r>
              <a:rPr lang="en-US" altLang="zh-CN" dirty="0" err="1"/>
              <a:t>i,z</a:t>
            </a:r>
            <a:r>
              <a:rPr lang="en-US" altLang="zh-CN" dirty="0"/>
              <a:t>)]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（即，求在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区间内的每个节点</a:t>
            </a:r>
            <a:r>
              <a:rPr lang="en-US" altLang="zh-CN" dirty="0" err="1"/>
              <a:t>i</a:t>
            </a:r>
            <a:r>
              <a:rPr lang="zh-CN" altLang="en-US" dirty="0"/>
              <a:t>与</a:t>
            </a:r>
            <a:r>
              <a:rPr lang="en-US" altLang="zh-CN" dirty="0"/>
              <a:t>z</a:t>
            </a:r>
            <a:r>
              <a:rPr lang="zh-CN" altLang="en-US" dirty="0"/>
              <a:t>的最近公共祖先的深度之和）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标题 1">
            <a:extLst>
              <a:ext uri="{FF2B5EF4-FFF2-40B4-BE49-F238E27FC236}">
                <a16:creationId xmlns:a16="http://schemas.microsoft.com/office/drawing/2014/main" id="{3C3840DF-FAC2-4A3F-A36F-6964D44647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</a:p>
        </p:txBody>
      </p:sp>
      <p:sp>
        <p:nvSpPr>
          <p:cNvPr id="125955" name="内容占位符 2">
            <a:extLst>
              <a:ext uri="{FF2B5EF4-FFF2-40B4-BE49-F238E27FC236}">
                <a16:creationId xmlns:a16="http://schemas.microsoft.com/office/drawing/2014/main" id="{FB185090-52F4-4DFA-98ED-7ECFA148EF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首先将查询差分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l,r</a:t>
            </a:r>
            <a:r>
              <a:rPr lang="en-US" altLang="zh-CN" dirty="0"/>
              <a:t>) -&gt; (1,r) – (1,l-1)</a:t>
            </a:r>
          </a:p>
          <a:p>
            <a:r>
              <a:rPr lang="zh-CN" altLang="en-US" dirty="0"/>
              <a:t>然后考虑给一个点，怎么求其到一个前缀的点的</a:t>
            </a:r>
            <a:r>
              <a:rPr lang="en-US" altLang="zh-CN" dirty="0"/>
              <a:t>LCA</a:t>
            </a:r>
            <a:r>
              <a:rPr lang="zh-CN" altLang="en-US" dirty="0"/>
              <a:t>的深度和</a:t>
            </a:r>
            <a:endParaRPr lang="en-US" altLang="zh-CN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标题 1">
            <a:extLst>
              <a:ext uri="{FF2B5EF4-FFF2-40B4-BE49-F238E27FC236}">
                <a16:creationId xmlns:a16="http://schemas.microsoft.com/office/drawing/2014/main" id="{73F7CFE2-0AE5-40C6-B77A-F27D9F9775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</a:p>
        </p:txBody>
      </p:sp>
      <p:sp>
        <p:nvSpPr>
          <p:cNvPr id="126979" name="内容占位符 2">
            <a:extLst>
              <a:ext uri="{FF2B5EF4-FFF2-40B4-BE49-F238E27FC236}">
                <a16:creationId xmlns:a16="http://schemas.microsoft.com/office/drawing/2014/main" id="{76F2725E-423E-43A0-BB5A-0255BA536A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可以把每个点按顺序依次插入，每次插入把这个点到根的路径</a:t>
            </a:r>
            <a:r>
              <a:rPr lang="en-US" altLang="zh-CN" dirty="0"/>
              <a:t>++</a:t>
            </a:r>
            <a:r>
              <a:rPr lang="zh-CN" altLang="en-US" dirty="0"/>
              <a:t>，查询</a:t>
            </a:r>
            <a:r>
              <a:rPr lang="en-US" altLang="zh-CN" dirty="0"/>
              <a:t>z</a:t>
            </a:r>
            <a:r>
              <a:rPr lang="zh-CN" altLang="en-US" dirty="0"/>
              <a:t>到这些点各自的</a:t>
            </a:r>
            <a:r>
              <a:rPr lang="en-US" altLang="zh-CN" dirty="0" err="1"/>
              <a:t>lca</a:t>
            </a:r>
            <a:r>
              <a:rPr lang="zh-CN" altLang="en-US" dirty="0"/>
              <a:t>的深度和即查询</a:t>
            </a:r>
            <a:r>
              <a:rPr lang="en-US" altLang="zh-CN" dirty="0"/>
              <a:t>z</a:t>
            </a:r>
            <a:r>
              <a:rPr lang="zh-CN" altLang="en-US" dirty="0"/>
              <a:t>到根路径的和</a:t>
            </a:r>
            <a:endParaRPr lang="en-US" altLang="zh-CN" dirty="0"/>
          </a:p>
          <a:p>
            <a:r>
              <a:rPr lang="zh-CN" altLang="en-US" dirty="0"/>
              <a:t>如图，绿色，红色，蓝色的点被插入，</a:t>
            </a:r>
            <a:endParaRPr lang="en-US" altLang="zh-CN" dirty="0"/>
          </a:p>
          <a:p>
            <a:r>
              <a:rPr lang="zh-CN" altLang="en-US" dirty="0"/>
              <a:t>查询紫色的点</a:t>
            </a:r>
            <a:endParaRPr lang="en-US" altLang="zh-CN" dirty="0"/>
          </a:p>
          <a:p>
            <a:r>
              <a:rPr lang="en-US" altLang="zh-CN" dirty="0"/>
              <a:t>O( mlog^2n )</a:t>
            </a:r>
            <a:endParaRPr lang="zh-CN" altLang="en-US" dirty="0"/>
          </a:p>
        </p:txBody>
      </p:sp>
      <p:pic>
        <p:nvPicPr>
          <p:cNvPr id="126980" name="图片 3">
            <a:extLst>
              <a:ext uri="{FF2B5EF4-FFF2-40B4-BE49-F238E27FC236}">
                <a16:creationId xmlns:a16="http://schemas.microsoft.com/office/drawing/2014/main" id="{112F52B2-70B8-4ED0-BE3B-3DD923833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850" y="3181350"/>
            <a:ext cx="33591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>
            <a:extLst>
              <a:ext uri="{FF2B5EF4-FFF2-40B4-BE49-F238E27FC236}">
                <a16:creationId xmlns:a16="http://schemas.microsoft.com/office/drawing/2014/main" id="{FE427F53-1F32-4D6B-9B18-A9AD6F2556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BZOJ3083: </a:t>
            </a:r>
            <a:r>
              <a:rPr lang="zh-CN" altLang="en-US" dirty="0"/>
              <a:t>遥远的国度</a:t>
            </a:r>
          </a:p>
        </p:txBody>
      </p:sp>
      <p:sp>
        <p:nvSpPr>
          <p:cNvPr id="128003" name="内容占位符 2">
            <a:extLst>
              <a:ext uri="{FF2B5EF4-FFF2-40B4-BE49-F238E27FC236}">
                <a16:creationId xmlns:a16="http://schemas.microsoft.com/office/drawing/2014/main" id="{1F66BEDC-75F8-46E3-A5F6-A2BAF82FCB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树，点权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把根换为</a:t>
            </a:r>
            <a:r>
              <a:rPr lang="en-US" altLang="zh-CN" dirty="0"/>
              <a:t>x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链加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子树</a:t>
            </a:r>
            <a:r>
              <a:rPr lang="en-US" altLang="zh-CN" dirty="0"/>
              <a:t>min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标题 1">
            <a:extLst>
              <a:ext uri="{FF2B5EF4-FFF2-40B4-BE49-F238E27FC236}">
                <a16:creationId xmlns:a16="http://schemas.microsoft.com/office/drawing/2014/main" id="{15907C22-BA3C-447D-A774-639557F4B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</a:p>
        </p:txBody>
      </p:sp>
      <p:sp>
        <p:nvSpPr>
          <p:cNvPr id="129027" name="内容占位符 2">
            <a:extLst>
              <a:ext uri="{FF2B5EF4-FFF2-40B4-BE49-F238E27FC236}">
                <a16:creationId xmlns:a16="http://schemas.microsoft.com/office/drawing/2014/main" id="{8F496D2E-6FB6-4A38-8DF3-36BAB45A93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树链剖分是可以同时维护链和子树的</a:t>
            </a:r>
            <a:endParaRPr lang="en-US" altLang="zh-CN" dirty="0"/>
          </a:p>
          <a:p>
            <a:r>
              <a:rPr lang="zh-CN" altLang="en-US" dirty="0"/>
              <a:t>可以用之前说过的方法无视掉换根操作</a:t>
            </a:r>
            <a:endParaRPr lang="en-US" altLang="zh-CN" dirty="0"/>
          </a:p>
          <a:p>
            <a:r>
              <a:rPr lang="zh-CN" altLang="en-US" dirty="0"/>
              <a:t>换根操作对于链操作又毫无影响</a:t>
            </a:r>
            <a:endParaRPr lang="en-US" altLang="zh-CN" dirty="0"/>
          </a:p>
          <a:p>
            <a:r>
              <a:rPr lang="zh-CN" altLang="en-US" dirty="0"/>
              <a:t>故直接树链剖分维护即可</a:t>
            </a:r>
            <a:endParaRPr lang="en-US" altLang="zh-CN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标题 1">
            <a:extLst>
              <a:ext uri="{FF2B5EF4-FFF2-40B4-BE49-F238E27FC236}">
                <a16:creationId xmlns:a16="http://schemas.microsoft.com/office/drawing/2014/main" id="{DF3D66A7-2AEC-44FE-9826-1F0E8364E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树链剖分很难卡？</a:t>
            </a:r>
          </a:p>
        </p:txBody>
      </p:sp>
      <p:sp>
        <p:nvSpPr>
          <p:cNvPr id="130051" name="内容占位符 2">
            <a:extLst>
              <a:ext uri="{FF2B5EF4-FFF2-40B4-BE49-F238E27FC236}">
                <a16:creationId xmlns:a16="http://schemas.microsoft.com/office/drawing/2014/main" id="{B5444290-77DB-4090-A8BF-78A9FFC1A2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因为各种卡的数据似乎都有一定的局限性</a:t>
            </a:r>
            <a:endParaRPr lang="en-US" altLang="zh-CN"/>
          </a:p>
          <a:p>
            <a:r>
              <a:rPr lang="zh-CN" altLang="en-US"/>
              <a:t>比如完全二叉树，只有访问特定节点的时候可以卡满树链剖分的</a:t>
            </a:r>
            <a:r>
              <a:rPr lang="en-US" altLang="zh-CN"/>
              <a:t>log</a:t>
            </a:r>
            <a:r>
              <a:rPr lang="zh-CN" altLang="en-US"/>
              <a:t>，而且可以针对这个数据特判</a:t>
            </a:r>
            <a:endParaRPr lang="en-US" altLang="zh-CN"/>
          </a:p>
          <a:p>
            <a:r>
              <a:rPr lang="zh-CN" altLang="en-US"/>
              <a:t>而且如果你设置一下，有多个点的</a:t>
            </a:r>
            <a:r>
              <a:rPr lang="en-US" altLang="zh-CN"/>
              <a:t>size</a:t>
            </a:r>
            <a:r>
              <a:rPr lang="zh-CN" altLang="en-US"/>
              <a:t>差的很小的时候，随机选一个当重儿子</a:t>
            </a:r>
            <a:endParaRPr lang="en-US" altLang="zh-CN"/>
          </a:p>
          <a:p>
            <a:r>
              <a:rPr lang="zh-CN" altLang="en-US"/>
              <a:t>那么就不太可卡了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标题 1">
            <a:extLst>
              <a:ext uri="{FF2B5EF4-FFF2-40B4-BE49-F238E27FC236}">
                <a16:creationId xmlns:a16="http://schemas.microsoft.com/office/drawing/2014/main" id="{BA6A55FE-E855-4A7E-AF62-E0B9665A67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结论</a:t>
            </a:r>
          </a:p>
        </p:txBody>
      </p:sp>
      <p:sp>
        <p:nvSpPr>
          <p:cNvPr id="131075" name="内容占位符 2">
            <a:extLst>
              <a:ext uri="{FF2B5EF4-FFF2-40B4-BE49-F238E27FC236}">
                <a16:creationId xmlns:a16="http://schemas.microsoft.com/office/drawing/2014/main" id="{BEAC25E5-6FD1-48F1-B3BC-74C5CA83AC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大家求</a:t>
            </a:r>
            <a:r>
              <a:rPr lang="en-US" altLang="zh-CN" dirty="0"/>
              <a:t>LCA</a:t>
            </a:r>
            <a:r>
              <a:rPr lang="zh-CN" altLang="en-US" dirty="0"/>
              <a:t>的时候可以用树链剖分，非常快的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64BEA-BF17-46A8-9E0C-2A387E4E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倍增求</a:t>
            </a:r>
            <a:r>
              <a:rPr lang="en-US" altLang="zh-CN" dirty="0" err="1"/>
              <a:t>lca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E725C0-F080-49F7-99FD-2309316BE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先预处理一个点的</a:t>
            </a:r>
            <a:r>
              <a:rPr lang="en-US" altLang="zh-CN" dirty="0">
                <a:solidFill>
                  <a:srgbClr val="FF0000"/>
                </a:solidFill>
              </a:rPr>
              <a:t>2^k</a:t>
            </a:r>
            <a:r>
              <a:rPr lang="zh-CN" altLang="en-US" dirty="0"/>
              <a:t>级祖先</a:t>
            </a:r>
            <a:endParaRPr lang="en-US" altLang="zh-CN" dirty="0"/>
          </a:p>
          <a:p>
            <a:r>
              <a:rPr lang="zh-CN" altLang="en-US" dirty="0"/>
              <a:t>查询</a:t>
            </a:r>
            <a:r>
              <a:rPr lang="en-US" altLang="zh-CN" dirty="0" err="1"/>
              <a:t>lca</a:t>
            </a:r>
            <a:r>
              <a:rPr lang="zh-CN" altLang="en-US" dirty="0"/>
              <a:t>的时候，类比暴力</a:t>
            </a:r>
            <a:r>
              <a:rPr lang="en-US" altLang="zh-CN" dirty="0" err="1"/>
              <a:t>lca</a:t>
            </a:r>
            <a:r>
              <a:rPr lang="zh-CN" altLang="en-US" dirty="0"/>
              <a:t>，我们首先先让两个点深度相等</a:t>
            </a:r>
            <a:endParaRPr lang="en-US" altLang="zh-CN" dirty="0"/>
          </a:p>
          <a:p>
            <a:r>
              <a:rPr lang="zh-CN" altLang="en-US" dirty="0"/>
              <a:t>不妨设</a:t>
            </a:r>
            <a:r>
              <a:rPr lang="en-US" altLang="zh-CN" dirty="0"/>
              <a:t>x</a:t>
            </a:r>
            <a:r>
              <a:rPr lang="zh-CN" altLang="en-US" dirty="0"/>
              <a:t>的深度</a:t>
            </a:r>
            <a:r>
              <a:rPr lang="en-US" altLang="zh-CN" dirty="0"/>
              <a:t>&gt;=y</a:t>
            </a:r>
            <a:r>
              <a:rPr lang="zh-CN" altLang="en-US" dirty="0"/>
              <a:t>的深度</a:t>
            </a:r>
            <a:endParaRPr lang="en-US" altLang="zh-CN" dirty="0"/>
          </a:p>
          <a:p>
            <a:r>
              <a:rPr lang="zh-CN" altLang="en-US" dirty="0"/>
              <a:t>另</a:t>
            </a:r>
            <a:r>
              <a:rPr lang="en-US" altLang="zh-CN" dirty="0"/>
              <a:t>k=dep[x]-dep[y]</a:t>
            </a:r>
            <a:r>
              <a:rPr lang="zh-CN" altLang="en-US" dirty="0"/>
              <a:t>，则我们</a:t>
            </a:r>
            <a:r>
              <a:rPr lang="en-US" altLang="zh-CN" dirty="0"/>
              <a:t>x</a:t>
            </a:r>
            <a:r>
              <a:rPr lang="zh-CN" altLang="en-US" dirty="0"/>
              <a:t>需要向上跳</a:t>
            </a:r>
            <a:r>
              <a:rPr lang="en-US" altLang="zh-CN" dirty="0"/>
              <a:t>k</a:t>
            </a:r>
            <a:r>
              <a:rPr lang="zh-CN" altLang="en-US" dirty="0"/>
              <a:t>步</a:t>
            </a:r>
            <a:endParaRPr lang="en-US" altLang="zh-CN" dirty="0"/>
          </a:p>
          <a:p>
            <a:r>
              <a:rPr lang="zh-CN" altLang="en-US" dirty="0"/>
              <a:t>朴素的暴力只能一步一步跳，但我们预处理了一个点的</a:t>
            </a:r>
            <a:r>
              <a:rPr lang="en-US" altLang="zh-CN" dirty="0">
                <a:solidFill>
                  <a:srgbClr val="FF0000"/>
                </a:solidFill>
              </a:rPr>
              <a:t>2^k</a:t>
            </a:r>
            <a:r>
              <a:rPr lang="zh-CN" altLang="en-US" dirty="0"/>
              <a:t>级祖先</a:t>
            </a:r>
            <a:endParaRPr lang="en-US" altLang="zh-CN" dirty="0"/>
          </a:p>
          <a:p>
            <a:r>
              <a:rPr lang="zh-CN" altLang="en-US" dirty="0"/>
              <a:t>可以</a:t>
            </a:r>
            <a:r>
              <a:rPr lang="en-US" altLang="zh-CN" dirty="0"/>
              <a:t>for( int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logn</a:t>
            </a:r>
            <a:r>
              <a:rPr lang="en-US" altLang="zh-CN" dirty="0"/>
              <a:t> ; ~</a:t>
            </a:r>
            <a:r>
              <a:rPr lang="en-US" altLang="zh-CN" dirty="0" err="1"/>
              <a:t>i</a:t>
            </a:r>
            <a:r>
              <a:rPr lang="en-US" altLang="zh-CN" dirty="0"/>
              <a:t> ; </a:t>
            </a:r>
            <a:r>
              <a:rPr lang="en-US" altLang="zh-CN" dirty="0" err="1"/>
              <a:t>i</a:t>
            </a:r>
            <a:r>
              <a:rPr lang="en-US" altLang="zh-CN" dirty="0"/>
              <a:t>-- ) if( ( k &gt;&gt; I ) &amp; 1 ) x = fa[x][k];</a:t>
            </a:r>
          </a:p>
          <a:p>
            <a:r>
              <a:rPr lang="zh-CN" altLang="en-US" dirty="0"/>
              <a:t>相当于把</a:t>
            </a:r>
            <a:r>
              <a:rPr lang="en-US" altLang="zh-CN" dirty="0"/>
              <a:t>k</a:t>
            </a:r>
            <a:r>
              <a:rPr lang="zh-CN" altLang="en-US" dirty="0"/>
              <a:t>拆出</a:t>
            </a:r>
            <a:r>
              <a:rPr lang="en-US" altLang="zh-CN" dirty="0" err="1"/>
              <a:t>logn</a:t>
            </a:r>
            <a:r>
              <a:rPr lang="zh-CN" altLang="en-US" dirty="0"/>
              <a:t>个二进制位，然后对每个</a:t>
            </a:r>
            <a:r>
              <a:rPr lang="en-US" altLang="zh-CN" dirty="0"/>
              <a:t>1</a:t>
            </a:r>
            <a:r>
              <a:rPr lang="zh-CN" altLang="en-US" dirty="0"/>
              <a:t>的位跳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5444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3449C-2724-4743-8F16-B3E82019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树链剖分求</a:t>
            </a:r>
            <a:r>
              <a:rPr lang="en-US" altLang="zh-CN" dirty="0"/>
              <a:t>LCA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B76639-713E-4D7C-BE44-3515E6CAD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，每次把深度大的点跳到其上一个重链上，最终两个点会在同一个重链上</a:t>
            </a:r>
            <a:endParaRPr lang="en-US" altLang="zh-CN" dirty="0"/>
          </a:p>
          <a:p>
            <a:r>
              <a:rPr lang="zh-CN" altLang="en-US" dirty="0"/>
              <a:t>然后找最浅的点即可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35853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CE689-9FD5-41A5-A4C0-0BCF4B24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树的直径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1E0F26-AD4D-411A-8BC8-8E162BE63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即找出两个点</a:t>
            </a:r>
            <a:r>
              <a:rPr lang="en-US" altLang="zh-CN" dirty="0" err="1"/>
              <a:t>x,y</a:t>
            </a:r>
            <a:r>
              <a:rPr lang="zh-CN" altLang="en-US" dirty="0"/>
              <a:t>，使得</a:t>
            </a:r>
            <a:r>
              <a:rPr lang="en-US" altLang="zh-CN" dirty="0" err="1"/>
              <a:t>x,y</a:t>
            </a:r>
            <a:r>
              <a:rPr lang="zh-CN" altLang="en-US" dirty="0"/>
              <a:t>的树上距离不小于任意</a:t>
            </a:r>
            <a:r>
              <a:rPr lang="en-US" altLang="zh-CN" dirty="0" err="1"/>
              <a:t>i,j</a:t>
            </a:r>
            <a:r>
              <a:rPr lang="zh-CN" altLang="en-US" dirty="0"/>
              <a:t>的树上距离</a:t>
            </a:r>
            <a:endParaRPr lang="en-US" altLang="zh-CN" dirty="0"/>
          </a:p>
          <a:p>
            <a:r>
              <a:rPr lang="zh-CN" altLang="en-US" dirty="0"/>
              <a:t>这样一条</a:t>
            </a:r>
            <a:r>
              <a:rPr lang="en-US" altLang="zh-CN" dirty="0" err="1"/>
              <a:t>x,y</a:t>
            </a:r>
            <a:r>
              <a:rPr lang="zh-CN" altLang="en-US" dirty="0"/>
              <a:t>之间的链被称为树的直径，一棵树可以有多条直径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12845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42602-7C4F-4BF2-93D0-70FE65396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树的直径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3464F2-172A-4642-89D0-90141DC30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当树边权非负的时候，直径可以通过两次</a:t>
            </a:r>
            <a:r>
              <a:rPr lang="en-US" altLang="zh-CN" dirty="0"/>
              <a:t>DFS</a:t>
            </a:r>
            <a:r>
              <a:rPr lang="zh-CN" altLang="en-US" dirty="0"/>
              <a:t>求出</a:t>
            </a:r>
            <a:endParaRPr lang="en-US" altLang="zh-CN" dirty="0"/>
          </a:p>
          <a:p>
            <a:r>
              <a:rPr lang="zh-CN" altLang="en-US" dirty="0"/>
              <a:t>先随便找一个点，</a:t>
            </a:r>
            <a:r>
              <a:rPr lang="en-US" altLang="zh-CN" dirty="0"/>
              <a:t>DFS</a:t>
            </a:r>
            <a:r>
              <a:rPr lang="zh-CN" altLang="en-US" dirty="0"/>
              <a:t>一遍求出最远的点</a:t>
            </a:r>
            <a:r>
              <a:rPr lang="en-US" altLang="zh-CN" dirty="0"/>
              <a:t>x</a:t>
            </a:r>
          </a:p>
          <a:p>
            <a:r>
              <a:rPr lang="en-US" altLang="zh-CN" dirty="0"/>
              <a:t>x</a:t>
            </a:r>
            <a:r>
              <a:rPr lang="zh-CN" altLang="en-US" dirty="0"/>
              <a:t>一定是直径的一端</a:t>
            </a:r>
          </a:p>
          <a:p>
            <a:r>
              <a:rPr lang="zh-CN" altLang="en-US" dirty="0"/>
              <a:t>然后又</a:t>
            </a:r>
            <a:r>
              <a:rPr lang="en-US" altLang="zh-CN" dirty="0"/>
              <a:t>x</a:t>
            </a:r>
            <a:r>
              <a:rPr lang="zh-CN" altLang="en-US" dirty="0"/>
              <a:t>来</a:t>
            </a:r>
            <a:r>
              <a:rPr lang="en-US" altLang="zh-CN" dirty="0"/>
              <a:t>DFS</a:t>
            </a:r>
            <a:r>
              <a:rPr lang="zh-CN" altLang="en-US" dirty="0"/>
              <a:t>一遍求出最远的点</a:t>
            </a:r>
            <a:r>
              <a:rPr lang="en-US" altLang="zh-CN" dirty="0"/>
              <a:t>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4834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CA0D8-41B4-45E6-80C4-6C48834FE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树的直径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8907B-938B-4EE8-8A1F-AD74AD519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树上距离</a:t>
            </a:r>
            <a:r>
              <a:rPr lang="en-US" altLang="zh-CN" dirty="0"/>
              <a:t>x</a:t>
            </a:r>
            <a:r>
              <a:rPr lang="zh-CN" altLang="en-US" dirty="0"/>
              <a:t>最远的点一定是直径的一端，证明？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52828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6C711-0E38-48BC-9E0E-5EA9A7C5D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树的直径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76E3E6-184D-44A5-B6AC-9DBB455A8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=&gt;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x</a:t>
            </a:r>
            <a:r>
              <a:rPr lang="zh-CN" altLang="en-US" dirty="0"/>
              <a:t>距离</a:t>
            </a:r>
            <a:r>
              <a:rPr lang="en-US" altLang="zh-CN" dirty="0"/>
              <a:t>a</a:t>
            </a:r>
            <a:r>
              <a:rPr lang="zh-CN" altLang="en-US" dirty="0"/>
              <a:t>最远，</a:t>
            </a:r>
            <a:r>
              <a:rPr lang="en-US" altLang="zh-CN" dirty="0"/>
              <a:t>x</a:t>
            </a:r>
            <a:r>
              <a:rPr lang="zh-CN" altLang="en-US" dirty="0"/>
              <a:t>却不是直径的一端</a:t>
            </a:r>
            <a:endParaRPr lang="en-US" altLang="zh-CN" dirty="0"/>
          </a:p>
          <a:p>
            <a:r>
              <a:rPr lang="zh-CN" altLang="en-US" dirty="0"/>
              <a:t>考虑直径</a:t>
            </a:r>
            <a:r>
              <a:rPr lang="en-US" altLang="zh-CN" dirty="0"/>
              <a:t>(</a:t>
            </a:r>
            <a:r>
              <a:rPr lang="en-US" altLang="zh-CN" dirty="0" err="1"/>
              <a:t>y,z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 err="1"/>
              <a:t>dist</a:t>
            </a:r>
            <a:r>
              <a:rPr lang="en-US" altLang="zh-CN" dirty="0"/>
              <a:t>(</a:t>
            </a:r>
            <a:r>
              <a:rPr lang="en-US" altLang="zh-CN" dirty="0" err="1"/>
              <a:t>a,x</a:t>
            </a:r>
            <a:r>
              <a:rPr lang="en-US" altLang="zh-CN" dirty="0"/>
              <a:t>)&gt;=</a:t>
            </a:r>
            <a:r>
              <a:rPr lang="en-US" altLang="zh-CN" dirty="0" err="1"/>
              <a:t>dist</a:t>
            </a:r>
            <a:r>
              <a:rPr lang="en-US" altLang="zh-CN" dirty="0"/>
              <a:t>(</a:t>
            </a:r>
            <a:r>
              <a:rPr lang="en-US" altLang="zh-CN" dirty="0" err="1"/>
              <a:t>a,y</a:t>
            </a:r>
            <a:r>
              <a:rPr lang="en-US" altLang="zh-CN" dirty="0"/>
              <a:t>)</a:t>
            </a:r>
            <a:r>
              <a:rPr lang="zh-CN" altLang="en-US" dirty="0"/>
              <a:t>，所以直接用</a:t>
            </a:r>
            <a:r>
              <a:rPr lang="en-US" altLang="zh-CN" dirty="0"/>
              <a:t>x</a:t>
            </a:r>
            <a:r>
              <a:rPr lang="zh-CN" altLang="en-US" dirty="0"/>
              <a:t>替换</a:t>
            </a:r>
            <a:r>
              <a:rPr lang="en-US" altLang="zh-CN" dirty="0"/>
              <a:t>y</a:t>
            </a:r>
            <a:r>
              <a:rPr lang="zh-CN" altLang="en-US" dirty="0"/>
              <a:t>，可以得到新的直径</a:t>
            </a:r>
            <a:r>
              <a:rPr lang="en-US" altLang="zh-CN" dirty="0"/>
              <a:t>(</a:t>
            </a:r>
            <a:r>
              <a:rPr lang="en-US" altLang="zh-CN" dirty="0" err="1"/>
              <a:t>x,z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 err="1"/>
              <a:t>dist</a:t>
            </a:r>
            <a:r>
              <a:rPr lang="en-US" altLang="zh-CN" dirty="0"/>
              <a:t>(</a:t>
            </a:r>
            <a:r>
              <a:rPr lang="en-US" altLang="zh-CN" dirty="0" err="1"/>
              <a:t>x,z</a:t>
            </a:r>
            <a:r>
              <a:rPr lang="en-US" altLang="zh-CN" dirty="0"/>
              <a:t>)&gt;=</a:t>
            </a:r>
            <a:r>
              <a:rPr lang="en-US" altLang="zh-CN" dirty="0" err="1"/>
              <a:t>dist</a:t>
            </a:r>
            <a:r>
              <a:rPr lang="en-US" altLang="zh-CN" dirty="0"/>
              <a:t>(</a:t>
            </a:r>
            <a:r>
              <a:rPr lang="en-US" altLang="zh-CN" dirty="0" err="1"/>
              <a:t>y,z</a:t>
            </a:r>
            <a:r>
              <a:rPr lang="en-US" altLang="zh-CN" dirty="0"/>
              <a:t>)</a:t>
            </a:r>
            <a:r>
              <a:rPr lang="zh-CN" altLang="en-US" dirty="0"/>
              <a:t>，矛盾</a:t>
            </a:r>
            <a:endParaRPr lang="en-US" altLang="zh-CN" dirty="0"/>
          </a:p>
          <a:p>
            <a:r>
              <a:rPr lang="en-US" altLang="zh-CN" dirty="0"/>
              <a:t>&lt;=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x</a:t>
            </a:r>
            <a:r>
              <a:rPr lang="zh-CN" altLang="en-US" dirty="0"/>
              <a:t>是直径的一端</a:t>
            </a:r>
            <a:endParaRPr lang="en-US" altLang="zh-CN" dirty="0"/>
          </a:p>
          <a:p>
            <a:r>
              <a:rPr lang="zh-CN" altLang="en-US" dirty="0"/>
              <a:t>假设</a:t>
            </a:r>
            <a:r>
              <a:rPr lang="en-US" altLang="zh-CN" dirty="0" err="1"/>
              <a:t>dist</a:t>
            </a:r>
            <a:r>
              <a:rPr lang="en-US" altLang="zh-CN" dirty="0"/>
              <a:t>(</a:t>
            </a:r>
            <a:r>
              <a:rPr lang="en-US" altLang="zh-CN" dirty="0" err="1"/>
              <a:t>a,y</a:t>
            </a:r>
            <a:r>
              <a:rPr lang="en-US" altLang="zh-CN" dirty="0"/>
              <a:t>)&gt;</a:t>
            </a:r>
            <a:r>
              <a:rPr lang="en-US" altLang="zh-CN" dirty="0" err="1"/>
              <a:t>dist</a:t>
            </a:r>
            <a:r>
              <a:rPr lang="en-US" altLang="zh-CN" dirty="0"/>
              <a:t>(</a:t>
            </a:r>
            <a:r>
              <a:rPr lang="en-US" altLang="zh-CN" dirty="0" err="1"/>
              <a:t>a,x</a:t>
            </a:r>
            <a:r>
              <a:rPr lang="en-US" altLang="zh-CN" dirty="0"/>
              <a:t>)</a:t>
            </a:r>
            <a:r>
              <a:rPr lang="zh-CN" altLang="en-US" dirty="0"/>
              <a:t>，同理可以用</a:t>
            </a:r>
            <a:r>
              <a:rPr lang="en-US" altLang="zh-CN" dirty="0"/>
              <a:t>y</a:t>
            </a:r>
            <a:r>
              <a:rPr lang="zh-CN" altLang="en-US" dirty="0"/>
              <a:t>来构造新的直径</a:t>
            </a:r>
          </a:p>
        </p:txBody>
      </p:sp>
    </p:spTree>
    <p:extLst>
      <p:ext uri="{BB962C8B-B14F-4D97-AF65-F5344CB8AC3E}">
        <p14:creationId xmlns:p14="http://schemas.microsoft.com/office/powerpoint/2010/main" val="1639694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446CF-C66F-4F6B-94F4-748662DD2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树的重心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E6E97-826F-4658-8056-936E796F6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重心有三个定义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到每个点距离和最小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删去这个点之后最大的连通子图大小最小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删去这个点之后最大的连通子图大小不过半</a:t>
            </a:r>
            <a:endParaRPr lang="en-US" altLang="zh-CN" dirty="0"/>
          </a:p>
          <a:p>
            <a:r>
              <a:rPr lang="zh-CN" altLang="en-US" dirty="0"/>
              <a:t>边权为</a:t>
            </a:r>
            <a:r>
              <a:rPr lang="en-US" altLang="zh-CN" dirty="0"/>
              <a:t>1</a:t>
            </a:r>
            <a:r>
              <a:rPr lang="zh-CN" altLang="en-US" dirty="0"/>
              <a:t>的时候三个定义好像是等价的，我们这里就当第三个定义来做</a:t>
            </a:r>
            <a:endParaRPr lang="en-US" altLang="zh-CN" dirty="0"/>
          </a:p>
          <a:p>
            <a:r>
              <a:rPr lang="zh-CN" altLang="en-US" dirty="0"/>
              <a:t>一般就在点分治中有用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4268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117A9-9353-48B0-BAED-F99B9A73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树的重心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D035D-D60A-43E1-8AC0-A937FE3ED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DFS</a:t>
            </a:r>
            <a:r>
              <a:rPr lang="zh-CN" altLang="en-US" dirty="0"/>
              <a:t>到每个点</a:t>
            </a:r>
            <a:r>
              <a:rPr lang="en-US" altLang="zh-CN" dirty="0"/>
              <a:t>x</a:t>
            </a:r>
            <a:r>
              <a:rPr lang="zh-CN" altLang="en-US" dirty="0"/>
              <a:t>的时候，发现删除其后最大的连通子图大小为</a:t>
            </a:r>
            <a:endParaRPr lang="en-US" altLang="zh-CN" dirty="0"/>
          </a:p>
          <a:p>
            <a:r>
              <a:rPr lang="en-US" altLang="zh-CN" dirty="0"/>
              <a:t>max(n-size[x],max(size[y]))</a:t>
            </a:r>
            <a:r>
              <a:rPr lang="zh-CN" altLang="en-US" dirty="0"/>
              <a:t>，其中</a:t>
            </a:r>
            <a:r>
              <a:rPr lang="en-US" altLang="zh-CN" dirty="0"/>
              <a:t>y</a:t>
            </a:r>
            <a:r>
              <a:rPr lang="zh-CN" altLang="en-US" dirty="0"/>
              <a:t>为</a:t>
            </a:r>
            <a:r>
              <a:rPr lang="en-US" altLang="zh-CN" dirty="0"/>
              <a:t>x</a:t>
            </a:r>
            <a:r>
              <a:rPr lang="zh-CN" altLang="en-US" dirty="0"/>
              <a:t>儿子</a:t>
            </a:r>
            <a:endParaRPr lang="en-US" altLang="zh-CN" dirty="0"/>
          </a:p>
          <a:p>
            <a:r>
              <a:rPr lang="zh-CN" altLang="en-US" dirty="0"/>
              <a:t>这样我们</a:t>
            </a:r>
            <a:r>
              <a:rPr lang="en-US" altLang="zh-CN" dirty="0"/>
              <a:t>DFS</a:t>
            </a:r>
            <a:r>
              <a:rPr lang="zh-CN" altLang="en-US" dirty="0"/>
              <a:t>一遍就可以找出重心</a:t>
            </a:r>
            <a:endParaRPr lang="en-US" altLang="zh-CN" dirty="0"/>
          </a:p>
          <a:p>
            <a:r>
              <a:rPr lang="zh-CN" altLang="en-US" dirty="0"/>
              <a:t>树的重心可能不止一个，最多两个</a:t>
            </a:r>
          </a:p>
        </p:txBody>
      </p:sp>
    </p:spTree>
    <p:extLst>
      <p:ext uri="{BB962C8B-B14F-4D97-AF65-F5344CB8AC3E}">
        <p14:creationId xmlns:p14="http://schemas.microsoft.com/office/powerpoint/2010/main" val="206144344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98533-C2D1-4A09-8840-72EBC3ED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经典问题（好像是</a:t>
            </a:r>
            <a:r>
              <a:rPr lang="en-US" altLang="zh-CN" dirty="0"/>
              <a:t>51nod</a:t>
            </a:r>
            <a:r>
              <a:rPr lang="zh-CN" altLang="en-US" dirty="0"/>
              <a:t>上面的）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0978EA-235C-44D3-8BA5-986CBA064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给出一棵树，边权为</a:t>
            </a:r>
            <a:r>
              <a:rPr lang="en-US" altLang="zh-CN" dirty="0"/>
              <a:t>1</a:t>
            </a:r>
            <a:r>
              <a:rPr lang="zh-CN" altLang="en-US" dirty="0"/>
              <a:t>，每次询问给两个 点编号的区间，求从两个区间中各选出一个点能得到的树上最远距离。</a:t>
            </a:r>
            <a:endParaRPr lang="en-US" altLang="zh-CN" dirty="0"/>
          </a:p>
          <a:p>
            <a:r>
              <a:rPr lang="zh-CN" altLang="en-US" dirty="0"/>
              <a:t>就是从</a:t>
            </a:r>
            <a:r>
              <a:rPr lang="en-US" altLang="zh-CN" dirty="0"/>
              <a:t>[l1,r1]</a:t>
            </a:r>
            <a:r>
              <a:rPr lang="zh-CN" altLang="en-US" dirty="0"/>
              <a:t>中选一个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[l2,r2]</a:t>
            </a:r>
            <a:r>
              <a:rPr lang="zh-CN" altLang="en-US" dirty="0"/>
              <a:t>中选一个</a:t>
            </a:r>
            <a:r>
              <a:rPr lang="en-US" altLang="zh-CN" dirty="0"/>
              <a:t>b</a:t>
            </a:r>
            <a:r>
              <a:rPr lang="zh-CN" altLang="en-US" dirty="0"/>
              <a:t>，求</a:t>
            </a:r>
            <a:r>
              <a:rPr lang="en-US" altLang="zh-CN" dirty="0"/>
              <a:t>max </a:t>
            </a:r>
            <a:r>
              <a:rPr lang="en-US" altLang="zh-CN" dirty="0" err="1"/>
              <a:t>dist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08342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AB418-5DE3-45EA-88DD-3CE9B210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13F997-6141-4814-AB4D-6DFF0E8F0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直径的性质：</a:t>
            </a:r>
            <a:r>
              <a:rPr lang="en-US" altLang="zh-CN" dirty="0"/>
              <a:t>A</a:t>
            </a:r>
            <a:r>
              <a:rPr lang="zh-CN" altLang="en-US" dirty="0"/>
              <a:t>集合中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最远，</a:t>
            </a:r>
            <a:r>
              <a:rPr lang="en-US" altLang="zh-CN" dirty="0"/>
              <a:t>B</a:t>
            </a:r>
            <a:r>
              <a:rPr lang="zh-CN" altLang="en-US" dirty="0"/>
              <a:t>集合中</a:t>
            </a:r>
            <a:r>
              <a:rPr lang="en-US" altLang="zh-CN" dirty="0"/>
              <a:t>c</a:t>
            </a:r>
            <a:r>
              <a:rPr lang="zh-CN" altLang="en-US" dirty="0"/>
              <a:t>到</a:t>
            </a:r>
            <a:r>
              <a:rPr lang="en-US" altLang="zh-CN" dirty="0"/>
              <a:t>d</a:t>
            </a:r>
            <a:r>
              <a:rPr lang="zh-CN" altLang="en-US" dirty="0"/>
              <a:t>最远，这里有很多个直径的话只用选其中一个</a:t>
            </a:r>
            <a:endParaRPr lang="en-US" altLang="zh-CN" dirty="0"/>
          </a:p>
          <a:p>
            <a:r>
              <a:rPr lang="zh-CN" altLang="en-US" dirty="0"/>
              <a:t>则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的并集中直径是从这四个点里面选两个构成的</a:t>
            </a:r>
            <a:endParaRPr lang="en-US" altLang="zh-CN" dirty="0"/>
          </a:p>
          <a:p>
            <a:r>
              <a:rPr lang="zh-CN" altLang="en-US" dirty="0"/>
              <a:t>线段树维护区间直径端点即可</a:t>
            </a:r>
            <a:endParaRPr lang="en-US" altLang="zh-CN" dirty="0"/>
          </a:p>
          <a:p>
            <a:r>
              <a:rPr lang="zh-CN" altLang="en-US" dirty="0"/>
              <a:t>总合并次数</a:t>
            </a:r>
            <a:r>
              <a:rPr lang="en-US" altLang="zh-CN" dirty="0"/>
              <a:t>O( </a:t>
            </a:r>
            <a:r>
              <a:rPr lang="en-US" altLang="zh-CN" dirty="0" err="1"/>
              <a:t>mlogn</a:t>
            </a:r>
            <a:r>
              <a:rPr lang="en-US" altLang="zh-CN" dirty="0"/>
              <a:t> )</a:t>
            </a:r>
            <a:r>
              <a:rPr lang="zh-CN" altLang="en-US" dirty="0"/>
              <a:t>，如果使用</a:t>
            </a:r>
            <a:r>
              <a:rPr lang="en-US" altLang="zh-CN" dirty="0"/>
              <a:t>O( </a:t>
            </a:r>
            <a:r>
              <a:rPr lang="en-US" altLang="zh-CN" dirty="0" err="1"/>
              <a:t>nlogn</a:t>
            </a:r>
            <a:r>
              <a:rPr lang="en-US" altLang="zh-CN" dirty="0"/>
              <a:t> ) – O( 1 )</a:t>
            </a:r>
            <a:r>
              <a:rPr lang="zh-CN" altLang="en-US" dirty="0"/>
              <a:t>的</a:t>
            </a:r>
            <a:r>
              <a:rPr lang="en-US" altLang="zh-CN" dirty="0" err="1"/>
              <a:t>rmq</a:t>
            </a:r>
            <a:endParaRPr lang="en-US" altLang="zh-CN" dirty="0"/>
          </a:p>
          <a:p>
            <a:r>
              <a:rPr lang="zh-CN" altLang="en-US" dirty="0"/>
              <a:t>可以做到</a:t>
            </a:r>
            <a:r>
              <a:rPr lang="en-US" altLang="zh-CN" dirty="0"/>
              <a:t>O( (</a:t>
            </a:r>
            <a:r>
              <a:rPr lang="en-US" altLang="zh-CN" dirty="0" err="1"/>
              <a:t>n+m</a:t>
            </a:r>
            <a:r>
              <a:rPr lang="en-US" altLang="zh-CN" dirty="0"/>
              <a:t>)</a:t>
            </a:r>
            <a:r>
              <a:rPr lang="en-US" altLang="zh-CN" dirty="0" err="1"/>
              <a:t>logn</a:t>
            </a:r>
            <a:r>
              <a:rPr lang="en-US" altLang="zh-CN" dirty="0"/>
              <a:t> )</a:t>
            </a:r>
            <a:r>
              <a:rPr lang="zh-CN" altLang="en-US" dirty="0"/>
              <a:t>，这里不带修改，所以理论上可以做到</a:t>
            </a:r>
            <a:r>
              <a:rPr lang="en-US" altLang="zh-CN" dirty="0"/>
              <a:t>O( (</a:t>
            </a:r>
            <a:r>
              <a:rPr lang="en-US" altLang="zh-CN" dirty="0" err="1"/>
              <a:t>n+m</a:t>
            </a:r>
            <a:r>
              <a:rPr lang="en-US" altLang="zh-CN" dirty="0"/>
              <a:t>)α(n)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44181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4D176-0DB2-46C6-9A96-BEEB534F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Codechef</a:t>
            </a:r>
            <a:r>
              <a:rPr lang="en-US" altLang="zh-CN" dirty="0"/>
              <a:t> DGCD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BBE17A-4D8C-4B5A-B225-B86A1BBBC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给出一棵</a:t>
            </a:r>
            <a:r>
              <a:rPr lang="en-US" altLang="zh-CN" dirty="0"/>
              <a:t>n</a:t>
            </a:r>
            <a:r>
              <a:rPr lang="zh-CN" altLang="en-US" dirty="0"/>
              <a:t>个点点权树，有</a:t>
            </a:r>
            <a:r>
              <a:rPr lang="en-US" altLang="zh-CN" dirty="0"/>
              <a:t>m</a:t>
            </a:r>
            <a:r>
              <a:rPr lang="zh-CN" altLang="en-US" dirty="0"/>
              <a:t>次操作：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、询问一条路径上的</a:t>
            </a:r>
            <a:r>
              <a:rPr lang="en-US" altLang="zh-CN" dirty="0"/>
              <a:t>GCD</a:t>
            </a:r>
            <a:r>
              <a:rPr lang="zh-CN" altLang="en-US" dirty="0"/>
              <a:t>，即最大公约数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、将一段路径上的点权加上</a:t>
            </a:r>
            <a:r>
              <a:rPr lang="en-US" altLang="zh-CN" dirty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78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A1E12-A4F3-4974-BA77-006F4843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倍增求</a:t>
            </a:r>
            <a:r>
              <a:rPr lang="en-US" altLang="zh-CN" dirty="0" err="1"/>
              <a:t>lca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1B2C41-0CFB-4479-B19A-AAC497844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这时两个点深度相同了</a:t>
            </a:r>
            <a:endParaRPr lang="en-US" altLang="zh-CN" dirty="0"/>
          </a:p>
          <a:p>
            <a:r>
              <a:rPr lang="zh-CN" altLang="en-US" dirty="0"/>
              <a:t>朴素的暴力是一步一步跳，直到二者到同一个点</a:t>
            </a:r>
            <a:endParaRPr lang="en-US" altLang="zh-CN" dirty="0"/>
          </a:p>
          <a:p>
            <a:r>
              <a:rPr lang="zh-CN" altLang="en-US" dirty="0"/>
              <a:t>这里倍增是这样的</a:t>
            </a:r>
            <a:endParaRPr lang="en-US" altLang="zh-CN" dirty="0"/>
          </a:p>
          <a:p>
            <a:r>
              <a:rPr lang="en-US" altLang="zh-CN" dirty="0"/>
              <a:t>for(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logn</a:t>
            </a:r>
            <a:r>
              <a:rPr lang="en-US" altLang="zh-CN" dirty="0"/>
              <a:t> ; ~</a:t>
            </a:r>
            <a:r>
              <a:rPr lang="en-US" altLang="zh-CN" dirty="0" err="1"/>
              <a:t>i</a:t>
            </a:r>
            <a:r>
              <a:rPr lang="en-US" altLang="zh-CN" dirty="0"/>
              <a:t> ; </a:t>
            </a:r>
            <a:r>
              <a:rPr lang="en-US" altLang="zh-CN" dirty="0" err="1"/>
              <a:t>i</a:t>
            </a:r>
            <a:r>
              <a:rPr lang="en-US" altLang="zh-CN" dirty="0"/>
              <a:t>-- ) </a:t>
            </a:r>
            <a:r>
              <a:rPr lang="zh-CN" altLang="en-US" dirty="0"/>
              <a:t>若二点的</a:t>
            </a:r>
            <a:r>
              <a:rPr lang="en-US" altLang="zh-CN" dirty="0"/>
              <a:t>2^i</a:t>
            </a:r>
            <a:r>
              <a:rPr lang="zh-CN" altLang="en-US" dirty="0"/>
              <a:t>级祖先</a:t>
            </a:r>
            <a:r>
              <a:rPr lang="zh-CN" altLang="en-US" dirty="0">
                <a:solidFill>
                  <a:srgbClr val="FF0000"/>
                </a:solidFill>
              </a:rPr>
              <a:t>不相同</a:t>
            </a:r>
            <a:r>
              <a:rPr lang="zh-CN" altLang="en-US" dirty="0"/>
              <a:t>则跳</a:t>
            </a:r>
            <a:endParaRPr lang="en-US" altLang="zh-CN" dirty="0"/>
          </a:p>
          <a:p>
            <a:r>
              <a:rPr lang="zh-CN" altLang="en-US" dirty="0"/>
              <a:t>然后再跳一步就找到</a:t>
            </a:r>
            <a:r>
              <a:rPr lang="en-US" altLang="zh-CN" dirty="0" err="1"/>
              <a:t>lca</a:t>
            </a:r>
            <a:r>
              <a:rPr lang="zh-CN" altLang="en-US" dirty="0"/>
              <a:t>了（这里还有个特判）</a:t>
            </a:r>
            <a:endParaRPr lang="en-US" altLang="zh-CN" dirty="0"/>
          </a:p>
          <a:p>
            <a:r>
              <a:rPr lang="zh-CN" altLang="en-US" dirty="0"/>
              <a:t>（演示一下）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2345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8E58E-B8AF-404F-ACF8-CDDB0D25B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87657C-ED7E-48EF-9590-B2E41DFB1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先考虑序列问题</a:t>
            </a:r>
            <a:endParaRPr lang="en-US" altLang="zh-CN" dirty="0"/>
          </a:p>
          <a:p>
            <a:r>
              <a:rPr lang="zh-CN" altLang="en-US" dirty="0"/>
              <a:t>在序列上如何维护呢？</a:t>
            </a:r>
            <a:endParaRPr lang="en-US" altLang="zh-CN" dirty="0"/>
          </a:p>
          <a:p>
            <a:r>
              <a:rPr lang="en-US" altLang="zh-CN" dirty="0" err="1"/>
              <a:t>gcd</a:t>
            </a:r>
            <a:r>
              <a:rPr lang="en-US" altLang="zh-CN" dirty="0"/>
              <a:t>( a , b ) = </a:t>
            </a:r>
            <a:r>
              <a:rPr lang="en-US" altLang="zh-CN" dirty="0" err="1"/>
              <a:t>gcd</a:t>
            </a:r>
            <a:r>
              <a:rPr lang="en-US" altLang="zh-CN" dirty="0"/>
              <a:t>( a - b , b )</a:t>
            </a:r>
          </a:p>
          <a:p>
            <a:r>
              <a:rPr lang="zh-CN" altLang="en-US" dirty="0"/>
              <a:t>将每个位置差分：</a:t>
            </a:r>
            <a:endParaRPr lang="en-US" altLang="zh-CN" dirty="0"/>
          </a:p>
          <a:p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 = a[i-1]-a[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则</a:t>
            </a:r>
            <a:r>
              <a:rPr lang="en-US" altLang="zh-CN" dirty="0"/>
              <a:t>a</a:t>
            </a:r>
            <a:r>
              <a:rPr lang="zh-CN" altLang="en-US" dirty="0"/>
              <a:t>的区间加对应了</a:t>
            </a:r>
            <a:r>
              <a:rPr lang="en-US" altLang="zh-CN" dirty="0"/>
              <a:t>b</a:t>
            </a:r>
            <a:r>
              <a:rPr lang="zh-CN" altLang="en-US" dirty="0"/>
              <a:t>的单点修改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的区间</a:t>
            </a:r>
            <a:r>
              <a:rPr lang="en-US" altLang="zh-CN" dirty="0" err="1"/>
              <a:t>gcd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的区间</a:t>
            </a:r>
            <a:r>
              <a:rPr lang="en-US" altLang="zh-CN" dirty="0" err="1"/>
              <a:t>gcd</a:t>
            </a:r>
            <a:r>
              <a:rPr lang="zh-CN" altLang="en-US" dirty="0"/>
              <a:t>（特判端点）相同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86482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A94F3-AFBC-4D4F-8B5E-B7159EE60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02B9BD-3C90-48F7-9D80-45F755E86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所以我们可以维护差分后的树，这里可以把每个位置和其父亲差分，也可以在树链剖分的</a:t>
            </a:r>
            <a:r>
              <a:rPr lang="en-US" altLang="zh-CN" dirty="0"/>
              <a:t>DFS</a:t>
            </a:r>
            <a:r>
              <a:rPr lang="zh-CN" altLang="en-US" dirty="0"/>
              <a:t>序上差分，区间加变成了单点修改，就可以维护了，注意需要特判端点</a:t>
            </a:r>
            <a:endParaRPr lang="en-US" altLang="zh-CN" dirty="0"/>
          </a:p>
          <a:p>
            <a:r>
              <a:rPr lang="zh-CN" altLang="en-US" dirty="0"/>
              <a:t>区间</a:t>
            </a:r>
            <a:r>
              <a:rPr lang="en-US" altLang="zh-CN" dirty="0" err="1"/>
              <a:t>gcd</a:t>
            </a:r>
            <a:r>
              <a:rPr lang="zh-CN" altLang="en-US" dirty="0"/>
              <a:t>是</a:t>
            </a:r>
            <a:r>
              <a:rPr lang="en-US" altLang="zh-CN" dirty="0"/>
              <a:t>O( </a:t>
            </a:r>
            <a:r>
              <a:rPr lang="en-US" altLang="zh-CN" dirty="0" err="1"/>
              <a:t>logn</a:t>
            </a:r>
            <a:r>
              <a:rPr lang="en-US" altLang="zh-CN" dirty="0"/>
              <a:t> + </a:t>
            </a:r>
            <a:r>
              <a:rPr lang="en-US" altLang="zh-CN" dirty="0" err="1"/>
              <a:t>logv</a:t>
            </a:r>
            <a:r>
              <a:rPr lang="en-US" altLang="zh-CN" dirty="0"/>
              <a:t> )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zh-CN" altLang="en-US" dirty="0"/>
              <a:t>这个例子是为了说明，如果看到树上链操作的问题，可以考虑先解决序列上的问题，然后套一层树链剖分转换到树上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762120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4510B-7FB4-4664-B353-FEB0B16D5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Luogu</a:t>
            </a:r>
            <a:r>
              <a:rPr lang="en-US" altLang="zh-CN" dirty="0"/>
              <a:t> T11738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60EA4-55CC-4D76-B36C-8358F2E8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给一棵</a:t>
            </a:r>
            <a:r>
              <a:rPr lang="en-US" altLang="zh-CN" dirty="0"/>
              <a:t>n</a:t>
            </a:r>
            <a:r>
              <a:rPr lang="zh-CN" altLang="en-US" dirty="0"/>
              <a:t>个点的树，有</a:t>
            </a:r>
            <a:r>
              <a:rPr lang="en-US" altLang="zh-CN" dirty="0"/>
              <a:t>m</a:t>
            </a:r>
            <a:r>
              <a:rPr lang="zh-CN" altLang="en-US" dirty="0"/>
              <a:t>次查询</a:t>
            </a:r>
            <a:endParaRPr lang="en-US" altLang="zh-CN" dirty="0"/>
          </a:p>
          <a:p>
            <a:r>
              <a:rPr lang="zh-CN" altLang="en-US" dirty="0"/>
              <a:t>每次查询的时候给定</a:t>
            </a:r>
            <a:r>
              <a:rPr lang="en-US" altLang="zh-CN" dirty="0"/>
              <a:t>a</a:t>
            </a:r>
            <a:r>
              <a:rPr lang="zh-CN" altLang="en-US" dirty="0"/>
              <a:t>条链和</a:t>
            </a:r>
            <a:r>
              <a:rPr lang="en-US" altLang="zh-CN" dirty="0"/>
              <a:t>b</a:t>
            </a:r>
            <a:r>
              <a:rPr lang="zh-CN" altLang="en-US" dirty="0"/>
              <a:t>个子树还有一个值</a:t>
            </a:r>
            <a:r>
              <a:rPr lang="en-US" altLang="zh-CN" dirty="0"/>
              <a:t>t</a:t>
            </a:r>
          </a:p>
          <a:p>
            <a:r>
              <a:rPr lang="zh-CN" altLang="en-US" dirty="0"/>
              <a:t>把每条链上每个点</a:t>
            </a:r>
            <a:r>
              <a:rPr lang="en-US" altLang="zh-CN" dirty="0"/>
              <a:t>++</a:t>
            </a:r>
            <a:r>
              <a:rPr lang="zh-CN" altLang="en-US" dirty="0"/>
              <a:t>，每个子树中每个点</a:t>
            </a:r>
            <a:r>
              <a:rPr lang="en-US" altLang="zh-CN" dirty="0"/>
              <a:t>++</a:t>
            </a:r>
          </a:p>
          <a:p>
            <a:r>
              <a:rPr lang="zh-CN" altLang="en-US" dirty="0"/>
              <a:t>求树上有多少点值</a:t>
            </a:r>
            <a:r>
              <a:rPr lang="en-US" altLang="zh-CN" dirty="0"/>
              <a:t>&gt;=t</a:t>
            </a:r>
          </a:p>
          <a:p>
            <a:r>
              <a:rPr lang="zh-CN" altLang="en-US" dirty="0"/>
              <a:t>每次询问独立</a:t>
            </a:r>
            <a:endParaRPr lang="en-US" altLang="zh-CN" dirty="0"/>
          </a:p>
          <a:p>
            <a:r>
              <a:rPr lang="en-US" altLang="zh-CN" dirty="0"/>
              <a:t>n=100000</a:t>
            </a:r>
          </a:p>
          <a:p>
            <a:r>
              <a:rPr lang="en-US" altLang="zh-CN" dirty="0"/>
              <a:t>m=400000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的和</a:t>
            </a:r>
            <a:r>
              <a:rPr lang="en-US" altLang="zh-CN" dirty="0"/>
              <a:t>=1500000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的和</a:t>
            </a:r>
            <a:r>
              <a:rPr lang="en-US" altLang="zh-CN" dirty="0"/>
              <a:t>=1000000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9769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3D52F-6548-43C0-851D-27B2568C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C5EC7-093D-4342-8442-F8153BC46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树链剖分</a:t>
            </a:r>
            <a:r>
              <a:rPr lang="zh-CN" altLang="en-US" dirty="0"/>
              <a:t>，这样链变成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en-US" dirty="0"/>
              <a:t>个区间，子树变成</a:t>
            </a:r>
            <a:r>
              <a:rPr lang="en-US" altLang="zh-CN" dirty="0"/>
              <a:t>O(1)</a:t>
            </a:r>
            <a:r>
              <a:rPr lang="zh-CN" altLang="en-US" dirty="0"/>
              <a:t>个区间</a:t>
            </a:r>
            <a:endParaRPr lang="zh-CN" altLang="zh-CN" dirty="0"/>
          </a:p>
          <a:p>
            <a:r>
              <a:rPr lang="zh-CN" altLang="zh-CN" dirty="0"/>
              <a:t>想想怎么不用数据结构维护这个东西</a:t>
            </a:r>
          </a:p>
          <a:p>
            <a:r>
              <a:rPr lang="zh-CN" altLang="zh-CN" dirty="0"/>
              <a:t>可以先想想差分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F42EEBE-0A88-4C13-9322-0A54F0D8C9D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55" y="3429000"/>
            <a:ext cx="5267325" cy="1466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439016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C2CE9-4E1B-4C25-8679-AABDA000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26E91-A0D7-4217-BABC-4744C7EED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我们肯定不能每次操作都暴力扫这个差分数组，会</a:t>
            </a:r>
            <a:r>
              <a:rPr lang="en-US" altLang="zh-CN" dirty="0"/>
              <a:t>TLE</a:t>
            </a:r>
            <a:r>
              <a:rPr lang="zh-CN" altLang="zh-CN" dirty="0"/>
              <a:t>的</a:t>
            </a:r>
          </a:p>
          <a:p>
            <a:r>
              <a:rPr lang="zh-CN" altLang="zh-CN" dirty="0"/>
              <a:t>所以我们考虑离散化</a:t>
            </a:r>
          </a:p>
          <a:p>
            <a:r>
              <a:rPr lang="zh-CN" altLang="zh-CN" dirty="0"/>
              <a:t>可以发现本来所有数都是一样的</a:t>
            </a:r>
          </a:p>
          <a:p>
            <a:r>
              <a:rPr lang="zh-CN" altLang="zh-CN" dirty="0"/>
              <a:t>进行了一次区间加之后，被加的那个区间和没被加的数值不一样了</a:t>
            </a:r>
          </a:p>
          <a:p>
            <a:r>
              <a:rPr lang="zh-CN" altLang="zh-CN" dirty="0"/>
              <a:t>但是不会对其他的数造成影响</a:t>
            </a:r>
          </a:p>
          <a:p>
            <a:r>
              <a:rPr lang="zh-CN" altLang="zh-CN" dirty="0"/>
              <a:t>也就是说区间加只会影响两个端点上的数，而区间中，或者区间外的点中，原本与相邻的点值一样的点还是与其相邻的点值一样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43511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4B26F-A571-4418-BDFC-176C7987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0F977-1CF6-4BB1-A691-C8EB0620F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于是每次把所有差分后的前缀修改拿来排序离散化就可以了</a:t>
            </a:r>
          </a:p>
          <a:p>
            <a:r>
              <a:rPr lang="zh-CN" altLang="zh-CN" dirty="0"/>
              <a:t>我们可以离线，对每次操作的数一起排序</a:t>
            </a:r>
          </a:p>
          <a:p>
            <a:r>
              <a:rPr lang="zh-CN" altLang="zh-CN" dirty="0"/>
              <a:t>然后不用快速排序，而使用计数排序或者基数排序</a:t>
            </a:r>
          </a:p>
          <a:p>
            <a:r>
              <a:rPr lang="zh-CN" altLang="zh-CN" dirty="0"/>
              <a:t>这样时间复杂度变为</a:t>
            </a:r>
            <a:r>
              <a:rPr lang="en-US" altLang="zh-CN" dirty="0"/>
              <a:t>O( </a:t>
            </a:r>
            <a:r>
              <a:rPr lang="en-US" altLang="zh-CN" dirty="0" err="1"/>
              <a:t>alogn</a:t>
            </a:r>
            <a:r>
              <a:rPr lang="en-US" altLang="zh-CN" dirty="0"/>
              <a:t> + b )</a:t>
            </a:r>
            <a:endParaRPr lang="zh-CN" altLang="zh-CN" dirty="0"/>
          </a:p>
          <a:p>
            <a:r>
              <a:rPr lang="zh-CN" altLang="zh-CN" dirty="0"/>
              <a:t>可以通过</a:t>
            </a:r>
            <a:r>
              <a:rPr lang="en-US" altLang="zh-CN" dirty="0"/>
              <a:t>100</a:t>
            </a:r>
            <a:r>
              <a:rPr lang="zh-CN" altLang="zh-CN" dirty="0"/>
              <a:t>分的数据</a:t>
            </a:r>
          </a:p>
          <a:p>
            <a:r>
              <a:rPr lang="zh-CN" altLang="en-US" dirty="0"/>
              <a:t>这里实际上可以用虚树做到</a:t>
            </a:r>
            <a:r>
              <a:rPr lang="en-US" altLang="zh-CN" dirty="0"/>
              <a:t>O( a + b )</a:t>
            </a:r>
            <a:r>
              <a:rPr lang="zh-CN" altLang="en-US" dirty="0"/>
              <a:t>，不过要同时维护链和子树的虚树，然后对每个部分的每段合并起来，比较麻烦</a:t>
            </a:r>
          </a:p>
        </p:txBody>
      </p:sp>
    </p:spTree>
    <p:extLst>
      <p:ext uri="{BB962C8B-B14F-4D97-AF65-F5344CB8AC3E}">
        <p14:creationId xmlns:p14="http://schemas.microsoft.com/office/powerpoint/2010/main" val="379249423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E7F47-38F2-4071-A38C-C9E11D38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Loj</a:t>
            </a:r>
            <a:r>
              <a:rPr lang="en-US" altLang="zh-CN" dirty="0"/>
              <a:t> 6276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5A4C5D-E166-499D-BAA4-F1085E9D3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树，点有颜色，有多少链满足上面的颜色互不相同</a:t>
            </a:r>
            <a:endParaRPr lang="en-US" altLang="zh-CN" dirty="0"/>
          </a:p>
          <a:p>
            <a:r>
              <a:rPr lang="zh-CN" altLang="en-US" dirty="0"/>
              <a:t>每种颜色出现次数</a:t>
            </a:r>
            <a:r>
              <a:rPr lang="en-US" altLang="zh-CN" dirty="0"/>
              <a:t>&lt;=20</a:t>
            </a:r>
            <a:r>
              <a:rPr lang="zh-CN" altLang="en-US" dirty="0"/>
              <a:t>，</a:t>
            </a:r>
            <a:r>
              <a:rPr lang="en-US" altLang="zh-CN" dirty="0"/>
              <a:t>n&lt;=1e5</a:t>
            </a:r>
            <a:r>
              <a:rPr lang="zh-CN" altLang="en-US" dirty="0"/>
              <a:t>，</a:t>
            </a:r>
            <a:r>
              <a:rPr lang="en-US" altLang="zh-CN" dirty="0"/>
              <a:t>4s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7411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D1C3F-F967-4EA1-9238-243A1F7A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E1094C-07B2-48CC-9805-5454847BD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我们考虑提取出每种颜色</a:t>
            </a:r>
            <a:endParaRPr lang="en-US" altLang="zh-CN" dirty="0"/>
          </a:p>
          <a:p>
            <a:r>
              <a:rPr lang="zh-CN" altLang="en-US" dirty="0"/>
              <a:t>假设这个颜色出现在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的位置，如果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不构成祖先关系，则</a:t>
            </a:r>
            <a:r>
              <a:rPr lang="en-US" altLang="zh-CN" dirty="0"/>
              <a:t>DFS</a:t>
            </a:r>
            <a:r>
              <a:rPr lang="zh-CN" altLang="en-US" dirty="0"/>
              <a:t>序在</a:t>
            </a:r>
            <a:r>
              <a:rPr lang="en-US" altLang="zh-CN" dirty="0"/>
              <a:t>[</a:t>
            </a:r>
            <a:r>
              <a:rPr lang="en-US" altLang="zh-CN" dirty="0" err="1"/>
              <a:t>lx,rx</a:t>
            </a:r>
            <a:r>
              <a:rPr lang="en-US" altLang="zh-CN" dirty="0"/>
              <a:t>]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en-US" altLang="zh-CN" dirty="0" err="1"/>
              <a:t>ly,ry</a:t>
            </a:r>
            <a:r>
              <a:rPr lang="en-US" altLang="zh-CN" dirty="0"/>
              <a:t>]</a:t>
            </a:r>
            <a:r>
              <a:rPr lang="zh-CN" altLang="en-US" dirty="0"/>
              <a:t>这个矩形中的所有链都是不可行的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60EE1E-8D47-4EDD-B2FA-2A1F74807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069" y="3429000"/>
            <a:ext cx="33813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6647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07BE0-3951-4E66-AEE5-5E14C53D4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DCBFF-B369-4A43-8D36-F1EA0E59D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如果二者构成祖先关系，则这个相当于是一个区间补的形式（就是删除一个子树的</a:t>
            </a:r>
            <a:r>
              <a:rPr lang="en-US" altLang="zh-CN" dirty="0"/>
              <a:t>DFS</a:t>
            </a:r>
            <a:r>
              <a:rPr lang="zh-CN" altLang="en-US" dirty="0"/>
              <a:t>序，也可以用</a:t>
            </a:r>
            <a:r>
              <a:rPr lang="en-US" altLang="zh-CN" dirty="0"/>
              <a:t>O(1)</a:t>
            </a:r>
            <a:r>
              <a:rPr lang="zh-CN" altLang="en-US" dirty="0"/>
              <a:t>个矩形表示）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D35F43-1949-4E43-94A9-51D44326D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831" y="2929631"/>
            <a:ext cx="2891604" cy="392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88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0823A-9213-47D5-9661-E4C225CE7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F7DA03-3D34-4694-B476-CE78DBE93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所以我们可以预处理出每种颜色所导致的限制条件，然后问题转换为，给定</a:t>
            </a:r>
            <a:r>
              <a:rPr lang="en-US" altLang="zh-CN" dirty="0"/>
              <a:t>O( </a:t>
            </a:r>
            <a:r>
              <a:rPr lang="en-US" altLang="zh-CN" dirty="0" err="1"/>
              <a:t>cn</a:t>
            </a:r>
            <a:r>
              <a:rPr lang="en-US" altLang="zh-CN" dirty="0"/>
              <a:t> )</a:t>
            </a:r>
            <a:r>
              <a:rPr lang="zh-CN" altLang="en-US" dirty="0"/>
              <a:t>个矩形，求面积并</a:t>
            </a:r>
            <a:endParaRPr lang="en-US" altLang="zh-CN" dirty="0"/>
          </a:p>
          <a:p>
            <a:r>
              <a:rPr lang="zh-CN" altLang="en-US" dirty="0"/>
              <a:t>扫描线维护矩形面积并，总时间复杂度</a:t>
            </a:r>
            <a:r>
              <a:rPr lang="en-US" altLang="zh-CN" dirty="0"/>
              <a:t>O( </a:t>
            </a:r>
            <a:r>
              <a:rPr lang="en-US" altLang="zh-CN" dirty="0" err="1"/>
              <a:t>cnlogn</a:t>
            </a:r>
            <a:r>
              <a:rPr lang="en-US" altLang="zh-CN" dirty="0"/>
              <a:t>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026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6F74F-F47E-4761-BE97-768183465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倍增求</a:t>
            </a:r>
            <a:r>
              <a:rPr lang="en-US" altLang="zh-CN" dirty="0" err="1"/>
              <a:t>lca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5BE51BE-60FE-4E42-AA07-8FE4F3E93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35" y="1896646"/>
            <a:ext cx="9909821" cy="4351338"/>
          </a:xfrm>
        </p:spPr>
      </p:pic>
    </p:spTree>
    <p:extLst>
      <p:ext uri="{BB962C8B-B14F-4D97-AF65-F5344CB8AC3E}">
        <p14:creationId xmlns:p14="http://schemas.microsoft.com/office/powerpoint/2010/main" val="10178424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5F538-E95F-44CE-9DD6-3D0DA3AD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矩形面积并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D82F8-D3E3-4684-8B13-688C9C822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给定二维平面上的一堆矩形，求矩形面积的并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AEC94A-ACFA-4AB3-94A9-FAB687C94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55" y="2335141"/>
            <a:ext cx="6732048" cy="445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4175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A8153-149A-409F-BE93-00A0E463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F76B4-3076-418C-9EC9-C36EDF012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先离散化，因为端点个数只有</a:t>
            </a:r>
            <a:r>
              <a:rPr lang="en-US" altLang="zh-CN" dirty="0"/>
              <a:t>O(n)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zh-CN" altLang="en-US" dirty="0"/>
              <a:t>然后扫描线，使用线段树维护：</a:t>
            </a:r>
            <a:endParaRPr lang="en-US" altLang="zh-CN" dirty="0"/>
          </a:p>
          <a:p>
            <a:r>
              <a:rPr lang="zh-CN" altLang="en-US" dirty="0"/>
              <a:t>进入一个矩形的时候区间</a:t>
            </a:r>
            <a:r>
              <a:rPr lang="en-US" altLang="zh-CN" dirty="0"/>
              <a:t>+1</a:t>
            </a:r>
          </a:p>
          <a:p>
            <a:r>
              <a:rPr lang="zh-CN" altLang="en-US" dirty="0"/>
              <a:t>走出一个矩形的时候区间</a:t>
            </a:r>
            <a:r>
              <a:rPr lang="en-US" altLang="zh-CN" dirty="0"/>
              <a:t>-1</a:t>
            </a:r>
          </a:p>
          <a:p>
            <a:r>
              <a:rPr lang="zh-CN" altLang="en-US" dirty="0"/>
              <a:t>这一部分中被覆盖的位置就是全局</a:t>
            </a:r>
            <a:r>
              <a:rPr lang="en-US" altLang="zh-CN" dirty="0"/>
              <a:t>&gt;0</a:t>
            </a:r>
            <a:r>
              <a:rPr lang="zh-CN" altLang="en-US" dirty="0"/>
              <a:t>的位置</a:t>
            </a:r>
            <a:endParaRPr lang="en-US" altLang="zh-CN" dirty="0"/>
          </a:p>
          <a:p>
            <a:r>
              <a:rPr lang="zh-CN" altLang="en-US" dirty="0"/>
              <a:t>这里每个位置加了个权，就是其对应</a:t>
            </a:r>
            <a:r>
              <a:rPr lang="en-US" altLang="zh-CN" dirty="0"/>
              <a:t>y</a:t>
            </a:r>
            <a:r>
              <a:rPr lang="zh-CN" altLang="en-US" dirty="0"/>
              <a:t>轴区间长度</a:t>
            </a:r>
            <a:endParaRPr lang="en-US" altLang="zh-CN" dirty="0"/>
          </a:p>
          <a:p>
            <a:r>
              <a:rPr lang="zh-CN" altLang="en-US" dirty="0"/>
              <a:t>如何维护呢？</a:t>
            </a:r>
          </a:p>
        </p:txBody>
      </p:sp>
    </p:spTree>
    <p:extLst>
      <p:ext uri="{BB962C8B-B14F-4D97-AF65-F5344CB8AC3E}">
        <p14:creationId xmlns:p14="http://schemas.microsoft.com/office/powerpoint/2010/main" val="34852650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C2071-45BE-4906-A490-D607C8862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28B962-F0C9-4447-B639-2EB5D2FAC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可以发现每个位置都</a:t>
            </a:r>
            <a:r>
              <a:rPr lang="en-US" altLang="zh-CN" dirty="0"/>
              <a:t>&gt;=0</a:t>
            </a:r>
          </a:p>
          <a:p>
            <a:r>
              <a:rPr lang="zh-CN" altLang="en-US" dirty="0"/>
              <a:t>所以可以用那个维护</a:t>
            </a:r>
            <a:r>
              <a:rPr lang="en-US" altLang="zh-CN" dirty="0"/>
              <a:t>min</a:t>
            </a:r>
            <a:r>
              <a:rPr lang="zh-CN" altLang="en-US" dirty="0"/>
              <a:t>和</a:t>
            </a:r>
            <a:r>
              <a:rPr lang="en-US" altLang="zh-CN" dirty="0"/>
              <a:t>min</a:t>
            </a:r>
            <a:r>
              <a:rPr lang="zh-CN" altLang="en-US" dirty="0"/>
              <a:t>出现次数的方法维护</a:t>
            </a:r>
            <a:r>
              <a:rPr lang="en-US" altLang="zh-CN" dirty="0"/>
              <a:t>0</a:t>
            </a:r>
            <a:r>
              <a:rPr lang="zh-CN" altLang="en-US" dirty="0"/>
              <a:t>位置的个数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总复杂度</a:t>
            </a:r>
            <a:r>
              <a:rPr lang="en-US" altLang="zh-CN" dirty="0"/>
              <a:t>O( (</a:t>
            </a:r>
            <a:r>
              <a:rPr lang="en-US" altLang="zh-CN" dirty="0" err="1"/>
              <a:t>n+m</a:t>
            </a:r>
            <a:r>
              <a:rPr lang="en-US" altLang="zh-CN" dirty="0"/>
              <a:t>)</a:t>
            </a:r>
            <a:r>
              <a:rPr lang="en-US" altLang="zh-CN" dirty="0" err="1"/>
              <a:t>logn</a:t>
            </a:r>
            <a:r>
              <a:rPr lang="en-US" altLang="zh-CN" dirty="0"/>
              <a:t> 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271986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A028C-11E0-41F9-BBCD-983BAFCDD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Thanks for listening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C6D8F6-C2EB-4DBE-952E-F9F2B8AF8C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成都七中 </a:t>
            </a:r>
            <a:r>
              <a:rPr lang="en-US" altLang="zh-CN" dirty="0"/>
              <a:t>nzhtl1477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950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4708</Words>
  <Application>Microsoft Office PowerPoint</Application>
  <PresentationFormat>宽屏</PresentationFormat>
  <Paragraphs>363</Paragraphs>
  <Slides>93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93</vt:i4>
      </vt:variant>
    </vt:vector>
  </HeadingPairs>
  <TitlesOfParts>
    <vt:vector size="98" baseType="lpstr">
      <vt:lpstr>等线</vt:lpstr>
      <vt:lpstr>等线 Light</vt:lpstr>
      <vt:lpstr>Arial</vt:lpstr>
      <vt:lpstr>Office 主题​​</vt:lpstr>
      <vt:lpstr>Bitmap Image</vt:lpstr>
      <vt:lpstr>基础树上问题</vt:lpstr>
      <vt:lpstr>内容</vt:lpstr>
      <vt:lpstr>Luogu3379 【模板】最近公共祖先（LCA）</vt:lpstr>
      <vt:lpstr>暴力算法</vt:lpstr>
      <vt:lpstr>倍增</vt:lpstr>
      <vt:lpstr>倍增求lca</vt:lpstr>
      <vt:lpstr>倍增求lca</vt:lpstr>
      <vt:lpstr>倍增求lca</vt:lpstr>
      <vt:lpstr>倍增求lca</vt:lpstr>
      <vt:lpstr>DFS序</vt:lpstr>
      <vt:lpstr>DFS序</vt:lpstr>
      <vt:lpstr>DFS序</vt:lpstr>
      <vt:lpstr>某经典问题</vt:lpstr>
      <vt:lpstr>Solution</vt:lpstr>
      <vt:lpstr>某经典问题</vt:lpstr>
      <vt:lpstr>Solution</vt:lpstr>
      <vt:lpstr>Solution</vt:lpstr>
      <vt:lpstr>Solution</vt:lpstr>
      <vt:lpstr>注意：</vt:lpstr>
      <vt:lpstr>BZOJ3306: 树</vt:lpstr>
      <vt:lpstr>Solution1</vt:lpstr>
      <vt:lpstr>Solution2</vt:lpstr>
      <vt:lpstr>Solution2</vt:lpstr>
      <vt:lpstr>Solution2</vt:lpstr>
      <vt:lpstr>树上差分</vt:lpstr>
      <vt:lpstr>Luogu 3128</vt:lpstr>
      <vt:lpstr>Solution</vt:lpstr>
      <vt:lpstr>经典问题</vt:lpstr>
      <vt:lpstr>Solution</vt:lpstr>
      <vt:lpstr>Luogu1967 货车运输</vt:lpstr>
      <vt:lpstr>Solution</vt:lpstr>
      <vt:lpstr>Solution</vt:lpstr>
      <vt:lpstr>Luogu2680 运输计划</vt:lpstr>
      <vt:lpstr>Subtask</vt:lpstr>
      <vt:lpstr>Solution</vt:lpstr>
      <vt:lpstr>Solution</vt:lpstr>
      <vt:lpstr>Luogu1600 天天爱跑步</vt:lpstr>
      <vt:lpstr>Subtask</vt:lpstr>
      <vt:lpstr>Solution</vt:lpstr>
      <vt:lpstr>Solution</vt:lpstr>
      <vt:lpstr>Luogu4216 [Scoi2015]情报传递</vt:lpstr>
      <vt:lpstr>Solution1</vt:lpstr>
      <vt:lpstr>Solution2</vt:lpstr>
      <vt:lpstr>Solution2</vt:lpstr>
      <vt:lpstr>Luogu4219 [Bjoi2014]大融合</vt:lpstr>
      <vt:lpstr>Solution</vt:lpstr>
      <vt:lpstr>Solution</vt:lpstr>
      <vt:lpstr>Solution</vt:lpstr>
      <vt:lpstr>例题</vt:lpstr>
      <vt:lpstr>树链剖分</vt:lpstr>
      <vt:lpstr>树链剖分</vt:lpstr>
      <vt:lpstr>树链剖分</vt:lpstr>
      <vt:lpstr>树链剖分</vt:lpstr>
      <vt:lpstr>树链剖分</vt:lpstr>
      <vt:lpstr>树链剖分</vt:lpstr>
      <vt:lpstr>树链剖分</vt:lpstr>
      <vt:lpstr>代码实现</vt:lpstr>
      <vt:lpstr>代码实现</vt:lpstr>
      <vt:lpstr>树链剖分</vt:lpstr>
      <vt:lpstr>代码实现</vt:lpstr>
      <vt:lpstr>Luogu2590 [ZJOI2008]树的统计</vt:lpstr>
      <vt:lpstr>Solution</vt:lpstr>
      <vt:lpstr>Luogu4211 [LNOI2014]LCA</vt:lpstr>
      <vt:lpstr>Solution</vt:lpstr>
      <vt:lpstr>Solution</vt:lpstr>
      <vt:lpstr>BZOJ3083: 遥远的国度</vt:lpstr>
      <vt:lpstr>Solution</vt:lpstr>
      <vt:lpstr>树链剖分很难卡？</vt:lpstr>
      <vt:lpstr>结论</vt:lpstr>
      <vt:lpstr>树链剖分求LCA</vt:lpstr>
      <vt:lpstr>树的直径</vt:lpstr>
      <vt:lpstr>树的直径</vt:lpstr>
      <vt:lpstr>树的直径</vt:lpstr>
      <vt:lpstr>树的直径</vt:lpstr>
      <vt:lpstr>树的重心</vt:lpstr>
      <vt:lpstr>树的重心</vt:lpstr>
      <vt:lpstr>经典问题（好像是51nod上面的）</vt:lpstr>
      <vt:lpstr>Solution</vt:lpstr>
      <vt:lpstr>Codechef DGCD</vt:lpstr>
      <vt:lpstr>Solution</vt:lpstr>
      <vt:lpstr>Solution</vt:lpstr>
      <vt:lpstr>Luogu T11738</vt:lpstr>
      <vt:lpstr>Solution</vt:lpstr>
      <vt:lpstr>Solution</vt:lpstr>
      <vt:lpstr>Solution</vt:lpstr>
      <vt:lpstr>Loj 6276</vt:lpstr>
      <vt:lpstr>Solution</vt:lpstr>
      <vt:lpstr>Solution</vt:lpstr>
      <vt:lpstr>Solution</vt:lpstr>
      <vt:lpstr>矩形面积并</vt:lpstr>
      <vt:lpstr>Solution</vt:lpstr>
      <vt:lpstr>Solution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基础树上问题</dc:title>
  <dc:creator>Cai Chengze</dc:creator>
  <cp:lastModifiedBy>Cai Chengze</cp:lastModifiedBy>
  <cp:revision>44</cp:revision>
  <dcterms:created xsi:type="dcterms:W3CDTF">2020-07-28T01:35:55Z</dcterms:created>
  <dcterms:modified xsi:type="dcterms:W3CDTF">2020-07-30T02:08:35Z</dcterms:modified>
</cp:coreProperties>
</file>