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0"/>
  </p:notesMasterIdLst>
  <p:sldIdLst>
    <p:sldId id="256" r:id="rId2"/>
    <p:sldId id="268" r:id="rId3"/>
    <p:sldId id="270" r:id="rId4"/>
    <p:sldId id="269" r:id="rId5"/>
    <p:sldId id="275" r:id="rId6"/>
    <p:sldId id="288" r:id="rId7"/>
    <p:sldId id="272" r:id="rId8"/>
    <p:sldId id="274" r:id="rId9"/>
    <p:sldId id="271" r:id="rId10"/>
    <p:sldId id="287" r:id="rId11"/>
    <p:sldId id="293" r:id="rId12"/>
    <p:sldId id="294" r:id="rId13"/>
    <p:sldId id="257" r:id="rId14"/>
    <p:sldId id="276" r:id="rId15"/>
    <p:sldId id="280" r:id="rId16"/>
    <p:sldId id="281" r:id="rId17"/>
    <p:sldId id="278" r:id="rId18"/>
    <p:sldId id="282" r:id="rId19"/>
    <p:sldId id="277" r:id="rId20"/>
    <p:sldId id="283" r:id="rId21"/>
    <p:sldId id="279" r:id="rId22"/>
    <p:sldId id="284" r:id="rId23"/>
    <p:sldId id="258" r:id="rId24"/>
    <p:sldId id="289" r:id="rId25"/>
    <p:sldId id="290" r:id="rId26"/>
    <p:sldId id="292" r:id="rId27"/>
    <p:sldId id="295" r:id="rId28"/>
    <p:sldId id="291" r:id="rId29"/>
    <p:sldId id="300" r:id="rId30"/>
    <p:sldId id="297" r:id="rId31"/>
    <p:sldId id="296" r:id="rId32"/>
    <p:sldId id="301" r:id="rId33"/>
    <p:sldId id="267" r:id="rId34"/>
    <p:sldId id="266" r:id="rId35"/>
    <p:sldId id="285" r:id="rId36"/>
    <p:sldId id="286" r:id="rId37"/>
    <p:sldId id="298" r:id="rId38"/>
    <p:sldId id="299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C79E5-BA5C-4E30-A9C0-D2D90B53F0A5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F742A-43E7-4A61-87E9-D79CB8830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36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F742A-43E7-4A61-87E9-D79CB883097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12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F742A-43E7-4A61-87E9-D79CB883097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006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F742A-43E7-4A61-87E9-D79CB883097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234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F742A-43E7-4A61-87E9-D79CB883097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818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F742A-43E7-4A61-87E9-D79CB883097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69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473-60ED-4B0E-9EEB-AC35AB98E0F1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CCEDB2-D8C2-45EB-BA77-3A639355D4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473-60ED-4B0E-9EEB-AC35AB98E0F1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EDB2-D8C2-45EB-BA77-3A639355D4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473-60ED-4B0E-9EEB-AC35AB98E0F1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EDB2-D8C2-45EB-BA77-3A639355D4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473-60ED-4B0E-9EEB-AC35AB98E0F1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EDB2-D8C2-45EB-BA77-3A639355D4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473-60ED-4B0E-9EEB-AC35AB98E0F1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CCEDB2-D8C2-45EB-BA77-3A639355D4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473-60ED-4B0E-9EEB-AC35AB98E0F1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EDB2-D8C2-45EB-BA77-3A639355D4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473-60ED-4B0E-9EEB-AC35AB98E0F1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EDB2-D8C2-45EB-BA77-3A639355D4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473-60ED-4B0E-9EEB-AC35AB98E0F1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EDB2-D8C2-45EB-BA77-3A639355D4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473-60ED-4B0E-9EEB-AC35AB98E0F1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EDB2-D8C2-45EB-BA77-3A639355D4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473-60ED-4B0E-9EEB-AC35AB98E0F1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EDB2-D8C2-45EB-BA77-3A639355D4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3473-60ED-4B0E-9EEB-AC35AB98E0F1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CCEDB2-D8C2-45EB-BA77-3A639355D4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A7F3473-60ED-4B0E-9EEB-AC35AB98E0F1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3CCEDB2-D8C2-45EB-BA77-3A639355D4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 smtClean="0"/>
              <a:t>计算机原理与接口技术实训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教师 殷卫真</a:t>
            </a:r>
            <a:endParaRPr lang="en-US" altLang="zh-CN" dirty="0" smtClean="0"/>
          </a:p>
          <a:p>
            <a:pPr algn="ctr"/>
            <a:r>
              <a:rPr lang="zh-CN" altLang="en-US" dirty="0"/>
              <a:t>科学</a:t>
            </a:r>
            <a:r>
              <a:rPr lang="zh-CN" altLang="en-US" dirty="0" smtClean="0"/>
              <a:t>楼</a:t>
            </a:r>
            <a:r>
              <a:rPr lang="en-US" altLang="zh-CN" dirty="0" smtClean="0"/>
              <a:t>623</a:t>
            </a:r>
            <a:r>
              <a:rPr lang="zh-CN" altLang="en-US" dirty="0" smtClean="0"/>
              <a:t>，电话：</a:t>
            </a:r>
            <a:r>
              <a:rPr lang="en-US" altLang="zh-CN" dirty="0" smtClean="0"/>
              <a:t>13683534219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716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实</a:t>
            </a:r>
            <a:r>
              <a:rPr lang="zh-CN" altLang="zh-CN" b="1" dirty="0" smtClean="0"/>
              <a:t>训</a:t>
            </a:r>
            <a:r>
              <a:rPr lang="zh-CN" altLang="en-US" b="1" dirty="0" smtClean="0"/>
              <a:t>二 </a:t>
            </a:r>
            <a:r>
              <a:rPr lang="zh-CN" altLang="zh-CN" b="1" dirty="0"/>
              <a:t>目的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实训</a:t>
            </a:r>
            <a:r>
              <a:rPr lang="zh-CN" altLang="zh-CN" dirty="0" smtClean="0"/>
              <a:t>二</a:t>
            </a:r>
            <a:r>
              <a:rPr lang="en-US" altLang="zh-CN" dirty="0" smtClean="0"/>
              <a:t> </a:t>
            </a:r>
            <a:r>
              <a:rPr lang="zh-CN" altLang="zh-CN" dirty="0" smtClean="0"/>
              <a:t>带</a:t>
            </a:r>
            <a:r>
              <a:rPr lang="zh-CN" altLang="zh-CN" dirty="0"/>
              <a:t>字位扩展存储器功能部件的设计与实现</a:t>
            </a:r>
            <a:endParaRPr lang="zh-CN" altLang="en-US" dirty="0"/>
          </a:p>
          <a:p>
            <a:endParaRPr lang="en-US" altLang="zh-CN" dirty="0" smtClean="0"/>
          </a:p>
          <a:p>
            <a:pPr lvl="1"/>
            <a:r>
              <a:rPr lang="zh-CN" altLang="zh-CN" dirty="0" smtClean="0"/>
              <a:t>实训了解</a:t>
            </a:r>
            <a:r>
              <a:rPr lang="zh-CN" altLang="zh-CN" dirty="0"/>
              <a:t>随机存储器的工作原理和过程，熟悉随机存储器的读写原理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根据</a:t>
            </a:r>
            <a:r>
              <a:rPr lang="zh-CN" altLang="zh-CN" dirty="0"/>
              <a:t>存储器的工作原理，并且按照存储器字位扩展的基本原则完成存储器功能部件的</a:t>
            </a:r>
            <a:r>
              <a:rPr lang="zh-CN" altLang="zh-CN" dirty="0" smtClean="0"/>
              <a:t>设计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实现</a:t>
            </a:r>
            <a:r>
              <a:rPr lang="zh-CN" altLang="zh-CN" dirty="0"/>
              <a:t>器件封装，测试存储器的读写功能。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51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实训三</a:t>
            </a:r>
            <a:r>
              <a:rPr lang="en-US" altLang="zh-CN" b="1" dirty="0"/>
              <a:t> </a:t>
            </a:r>
            <a:r>
              <a:rPr lang="zh-CN" altLang="zh-CN" b="1" dirty="0"/>
              <a:t>目的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实训</a:t>
            </a:r>
            <a:r>
              <a:rPr lang="zh-CN" altLang="zh-CN" dirty="0" smtClean="0"/>
              <a:t>三</a:t>
            </a:r>
            <a:r>
              <a:rPr lang="en-US" altLang="zh-CN" dirty="0" smtClean="0"/>
              <a:t> </a:t>
            </a:r>
            <a:r>
              <a:rPr lang="zh-CN" altLang="zh-CN" dirty="0" smtClean="0"/>
              <a:t>寄存器</a:t>
            </a:r>
            <a:r>
              <a:rPr lang="zh-CN" altLang="zh-CN" dirty="0"/>
              <a:t>组及具有移位功能暂存器的设计与实现 </a:t>
            </a:r>
          </a:p>
          <a:p>
            <a:endParaRPr lang="en-US" altLang="zh-CN" dirty="0" smtClean="0"/>
          </a:p>
          <a:p>
            <a:pPr lvl="1"/>
            <a:r>
              <a:rPr lang="zh-CN" altLang="zh-CN" dirty="0" smtClean="0"/>
              <a:t>实训了解</a:t>
            </a:r>
            <a:r>
              <a:rPr lang="zh-CN" altLang="zh-CN" dirty="0"/>
              <a:t>寄存器组及暂存器的工作原理和</a:t>
            </a:r>
            <a:r>
              <a:rPr lang="zh-CN" altLang="zh-CN" dirty="0" smtClean="0"/>
              <a:t>过程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设计</a:t>
            </a:r>
            <a:r>
              <a:rPr lang="zh-CN" altLang="zh-CN" dirty="0"/>
              <a:t>出功能完善的寄存器组，并且使暂存器自身能完成逻辑左移、逻辑右移、算术左移、算术右移等数据移位</a:t>
            </a:r>
            <a:r>
              <a:rPr lang="zh-CN" altLang="zh-CN" dirty="0" smtClean="0"/>
              <a:t>功能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实现</a:t>
            </a:r>
            <a:r>
              <a:rPr lang="zh-CN" altLang="zh-CN" dirty="0"/>
              <a:t>相应部件，并进行封装调试。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726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实</a:t>
            </a:r>
            <a:r>
              <a:rPr lang="zh-CN" altLang="zh-CN" b="1" dirty="0" smtClean="0"/>
              <a:t>训</a:t>
            </a:r>
            <a:r>
              <a:rPr lang="zh-CN" altLang="en-US" b="1" dirty="0" smtClean="0"/>
              <a:t>四</a:t>
            </a:r>
            <a:r>
              <a:rPr lang="en-US" altLang="zh-CN" b="1" dirty="0" smtClean="0"/>
              <a:t> </a:t>
            </a:r>
            <a:r>
              <a:rPr lang="zh-CN" altLang="zh-CN" b="1" dirty="0"/>
              <a:t>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实训四</a:t>
            </a:r>
            <a:r>
              <a:rPr lang="en-US" altLang="zh-CN" dirty="0"/>
              <a:t>  </a:t>
            </a:r>
            <a:r>
              <a:rPr lang="zh-CN" altLang="zh-CN" dirty="0"/>
              <a:t>运算器、存储器功能部件与寄存器组之间数据传输方式的设计与实现 </a:t>
            </a:r>
          </a:p>
          <a:p>
            <a:endParaRPr lang="en-US" altLang="zh-CN" dirty="0" smtClean="0"/>
          </a:p>
          <a:p>
            <a:pPr lvl="1"/>
            <a:r>
              <a:rPr lang="zh-CN" altLang="zh-CN" dirty="0" smtClean="0"/>
              <a:t>了解</a:t>
            </a:r>
            <a:r>
              <a:rPr lang="zh-CN" altLang="zh-CN" dirty="0"/>
              <a:t>运算器功能部件、存储器功能部件及寄存器组的工作原理和过程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实现</a:t>
            </a:r>
            <a:r>
              <a:rPr lang="zh-CN" altLang="zh-CN" dirty="0"/>
              <a:t>寄存器组与运算器功能部件及存储器功能部件之间的连接</a:t>
            </a:r>
            <a:r>
              <a:rPr lang="zh-CN" altLang="zh-CN" dirty="0" smtClean="0"/>
              <a:t>测试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通过</a:t>
            </a:r>
            <a:r>
              <a:rPr lang="zh-CN" altLang="zh-CN" dirty="0"/>
              <a:t>波形测试，验证设计的正确性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031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 </a:t>
            </a:r>
            <a:r>
              <a:rPr lang="zh-CN" altLang="zh-CN" b="1" dirty="0" smtClean="0"/>
              <a:t>测试与评审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参照国家标准</a:t>
            </a:r>
            <a:r>
              <a:rPr lang="zh-CN" altLang="en-US" dirty="0" smtClean="0"/>
              <a:t>，</a:t>
            </a:r>
            <a:r>
              <a:rPr lang="zh-CN" altLang="zh-CN" dirty="0" smtClean="0"/>
              <a:t> </a:t>
            </a:r>
            <a:r>
              <a:rPr lang="en-US" altLang="zh-CN" dirty="0"/>
              <a:t>GB</a:t>
            </a:r>
            <a:r>
              <a:rPr lang="zh-CN" altLang="zh-CN" dirty="0"/>
              <a:t>／</a:t>
            </a:r>
            <a:r>
              <a:rPr lang="en-US" altLang="zh-CN" dirty="0"/>
              <a:t>T 15532—2008 </a:t>
            </a:r>
            <a:r>
              <a:rPr lang="zh-CN" altLang="zh-CN" dirty="0"/>
              <a:t>计算机软件测试规范。标准指出：</a:t>
            </a:r>
          </a:p>
          <a:p>
            <a:r>
              <a:rPr lang="zh-CN" altLang="zh-CN" dirty="0"/>
              <a:t>测试过程一般包括四项活动顺序分别是：测试策划、测试设计、测试执行、测试总结。</a:t>
            </a:r>
          </a:p>
          <a:p>
            <a:r>
              <a:rPr lang="zh-CN" altLang="zh-CN" dirty="0"/>
              <a:t>评审测试计划的</a:t>
            </a:r>
            <a:r>
              <a:rPr lang="en-US" altLang="zh-CN" dirty="0"/>
              <a:t>4</a:t>
            </a:r>
            <a:r>
              <a:rPr lang="zh-CN" altLang="zh-CN" dirty="0"/>
              <a:t>点：测试的合理性和测试用例的正确性、有效性和覆盖充分性。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测试方法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测试方法</a:t>
            </a:r>
            <a:r>
              <a:rPr lang="zh-CN" altLang="zh-CN" dirty="0" smtClean="0"/>
              <a:t>分</a:t>
            </a:r>
            <a:r>
              <a:rPr lang="zh-CN" altLang="zh-CN" dirty="0"/>
              <a:t>静态与动态的方法。</a:t>
            </a:r>
          </a:p>
          <a:p>
            <a:r>
              <a:rPr lang="zh-CN" altLang="zh-CN" dirty="0"/>
              <a:t>动态的方法分白盒测试与黑盒测试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21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白盒测试法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白盒测试法，对测试代码各种可能的</a:t>
            </a:r>
            <a:r>
              <a:rPr lang="zh-CN" altLang="zh-CN" dirty="0" smtClean="0"/>
              <a:t>问题</a:t>
            </a:r>
            <a:r>
              <a:rPr lang="zh-CN" altLang="zh-CN" dirty="0"/>
              <a:t>要</a:t>
            </a:r>
            <a:r>
              <a:rPr lang="zh-CN" altLang="zh-CN" dirty="0" smtClean="0"/>
              <a:t>进行</a:t>
            </a:r>
            <a:r>
              <a:rPr lang="zh-CN" altLang="zh-CN" dirty="0"/>
              <a:t>覆盖测试</a:t>
            </a:r>
            <a:r>
              <a:rPr lang="zh-CN" altLang="zh-CN" dirty="0" smtClean="0"/>
              <a:t>，包括：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语句</a:t>
            </a:r>
            <a:r>
              <a:rPr lang="zh-CN" altLang="zh-CN" dirty="0"/>
              <a:t>覆盖</a:t>
            </a:r>
            <a:r>
              <a:rPr lang="zh-CN" altLang="zh-CN" dirty="0" smtClean="0"/>
              <a:t>、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判定</a:t>
            </a:r>
            <a:r>
              <a:rPr lang="zh-CN" altLang="zh-CN" dirty="0"/>
              <a:t>覆盖</a:t>
            </a:r>
            <a:r>
              <a:rPr lang="zh-CN" altLang="zh-CN" dirty="0" smtClean="0"/>
              <a:t>、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条件</a:t>
            </a:r>
            <a:r>
              <a:rPr lang="zh-CN" altLang="zh-CN" dirty="0"/>
              <a:t>覆盖</a:t>
            </a:r>
            <a:r>
              <a:rPr lang="zh-CN" altLang="zh-CN" dirty="0" smtClean="0"/>
              <a:t>、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判定</a:t>
            </a:r>
            <a:r>
              <a:rPr lang="zh-CN" altLang="zh-CN" dirty="0"/>
              <a:t>条件覆盖</a:t>
            </a:r>
            <a:r>
              <a:rPr lang="zh-CN" altLang="zh-CN" dirty="0" smtClean="0"/>
              <a:t>、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条件</a:t>
            </a:r>
            <a:r>
              <a:rPr lang="zh-CN" altLang="zh-CN" dirty="0"/>
              <a:t>组合覆盖</a:t>
            </a:r>
            <a:r>
              <a:rPr lang="zh-CN" altLang="zh-CN" dirty="0" smtClean="0"/>
              <a:t>、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路径</a:t>
            </a:r>
            <a:r>
              <a:rPr lang="zh-CN" altLang="zh-CN" dirty="0"/>
              <a:t>覆盖。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964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白盒测试法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）语句覆盖</a:t>
            </a:r>
            <a:r>
              <a:rPr lang="zh-CN" altLang="zh-CN" dirty="0" smtClean="0"/>
              <a:t>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语句</a:t>
            </a:r>
            <a:r>
              <a:rPr lang="zh-CN" altLang="zh-CN" dirty="0"/>
              <a:t>覆盖法的基本思想是设计若干测试用例，运行被测程序，使程序中的每个可执行语句至少被执行一次；如果是顺序结构，就是让测试从头执行到尾；如果有分支、条件和循环，需要执行足够的测试覆盖，全部语句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）判定覆盖</a:t>
            </a:r>
            <a:r>
              <a:rPr lang="zh-CN" altLang="zh-CN" dirty="0" smtClean="0"/>
              <a:t>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判定</a:t>
            </a:r>
            <a:r>
              <a:rPr lang="zh-CN" altLang="zh-CN" dirty="0"/>
              <a:t>覆盖法的基本思想是设计若干用例，运行被测程序，使得程序中每个判断的取真分支和取假分支至少经历一次，即判断真假值均曾被满足。一个判定往往代表着程序的一个分支，所以判定覆盖也被称为分支覆盖。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587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白盒测试法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）条件</a:t>
            </a:r>
            <a:r>
              <a:rPr lang="zh-CN" altLang="zh-CN" dirty="0" smtClean="0"/>
              <a:t>覆盖</a:t>
            </a:r>
            <a:endParaRPr lang="en-US" altLang="zh-CN" dirty="0" smtClean="0"/>
          </a:p>
          <a:p>
            <a:pPr marL="742950" lvl="1" indent="-342900"/>
            <a:r>
              <a:rPr lang="zh-CN" altLang="zh-CN" dirty="0" smtClean="0"/>
              <a:t>条件</a:t>
            </a:r>
            <a:r>
              <a:rPr lang="zh-CN" altLang="zh-CN" dirty="0"/>
              <a:t>覆盖的基本思想是设计若干测试用例，执行被测程序以后，要使每个判断中每个条件的可能取值至少满足一次。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）判定</a:t>
            </a:r>
            <a:r>
              <a:rPr lang="en-US" altLang="zh-CN" dirty="0"/>
              <a:t>-</a:t>
            </a:r>
            <a:r>
              <a:rPr lang="zh-CN" altLang="zh-CN" dirty="0"/>
              <a:t>条件</a:t>
            </a:r>
            <a:r>
              <a:rPr lang="zh-CN" altLang="zh-CN" dirty="0" smtClean="0"/>
              <a:t>覆盖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 </a:t>
            </a:r>
            <a:r>
              <a:rPr lang="zh-CN" altLang="zh-CN" dirty="0" smtClean="0"/>
              <a:t>判定</a:t>
            </a:r>
            <a:r>
              <a:rPr lang="en-US" altLang="zh-CN" dirty="0"/>
              <a:t>-</a:t>
            </a:r>
            <a:r>
              <a:rPr lang="zh-CN" altLang="zh-CN" dirty="0"/>
              <a:t>条件覆盖是判定和条件覆盖设计方法的交集，即设计足够的测试用例，使得判断条件中的所有条件可能取值至少执行一次，同时，所有判断的可能结果至少执行一次。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767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白盒测试法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）条件组合</a:t>
            </a:r>
            <a:r>
              <a:rPr lang="zh-CN" altLang="zh-CN" dirty="0" smtClean="0"/>
              <a:t>覆盖</a:t>
            </a:r>
            <a:endParaRPr lang="en-US" altLang="zh-CN" dirty="0" smtClean="0"/>
          </a:p>
          <a:p>
            <a:pPr marL="857250" lvl="1" indent="-457200"/>
            <a:r>
              <a:rPr lang="zh-CN" altLang="zh-CN" dirty="0" smtClean="0"/>
              <a:t>条件</a:t>
            </a:r>
            <a:r>
              <a:rPr lang="zh-CN" altLang="zh-CN" dirty="0"/>
              <a:t>组合覆盖的基本思想是设计足够的测试用例，使得判断中每个条件的所有可能至少出现一次，并且每个判断本身的判定结果也至少出现一次。</a:t>
            </a:r>
          </a:p>
          <a:p>
            <a:pPr lvl="1"/>
            <a:r>
              <a:rPr lang="zh-CN" altLang="zh-CN" dirty="0" smtClean="0"/>
              <a:t>它</a:t>
            </a:r>
            <a:r>
              <a:rPr lang="zh-CN" altLang="zh-CN" dirty="0"/>
              <a:t>与条件覆盖的差别是它不是简单地要求每个条件都出现“真”与“假”两种结果，而是要求让这些结果的所有可能组合都至少出现一次。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）路径</a:t>
            </a:r>
            <a:r>
              <a:rPr lang="zh-CN" altLang="zh-CN" dirty="0" smtClean="0"/>
              <a:t>覆盖</a:t>
            </a:r>
            <a:endParaRPr lang="en-US" altLang="zh-CN" dirty="0" smtClean="0"/>
          </a:p>
          <a:p>
            <a:pPr marL="857250" lvl="1" indent="-457200"/>
            <a:r>
              <a:rPr lang="zh-CN" altLang="zh-CN" dirty="0" smtClean="0"/>
              <a:t>设计</a:t>
            </a:r>
            <a:r>
              <a:rPr lang="zh-CN" altLang="zh-CN" dirty="0"/>
              <a:t>所有的测试用例，来覆盖程序中的所有可能的执行路径。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7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黑盒测试</a:t>
            </a:r>
            <a:r>
              <a:rPr lang="zh-CN" altLang="zh-CN" b="1" dirty="0" smtClean="0"/>
              <a:t>方法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黑盒测试方法</a:t>
            </a:r>
            <a:r>
              <a:rPr lang="zh-CN" altLang="zh-CN" dirty="0" smtClean="0"/>
              <a:t>对于</a:t>
            </a:r>
            <a:r>
              <a:rPr lang="zh-CN" altLang="zh-CN" dirty="0"/>
              <a:t>设计封装进行测试，主要方法有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等价类划分</a:t>
            </a:r>
            <a:r>
              <a:rPr lang="zh-CN" altLang="zh-CN" dirty="0"/>
              <a:t>法</a:t>
            </a:r>
            <a:r>
              <a:rPr lang="zh-CN" altLang="zh-CN" dirty="0" smtClean="0"/>
              <a:t>、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边界值分析</a:t>
            </a:r>
            <a:r>
              <a:rPr lang="zh-CN" altLang="zh-CN" dirty="0"/>
              <a:t>法</a:t>
            </a:r>
            <a:r>
              <a:rPr lang="zh-CN" altLang="zh-CN" dirty="0" smtClean="0"/>
              <a:t>、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判定</a:t>
            </a:r>
            <a:r>
              <a:rPr lang="zh-CN" altLang="zh-CN" dirty="0"/>
              <a:t>表方法</a:t>
            </a:r>
            <a:r>
              <a:rPr lang="zh-CN" altLang="zh-CN" dirty="0" smtClean="0"/>
              <a:t>、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因果</a:t>
            </a:r>
            <a:r>
              <a:rPr lang="zh-CN" altLang="zh-CN" dirty="0"/>
              <a:t>图法</a:t>
            </a:r>
            <a:r>
              <a:rPr lang="zh-CN" altLang="zh-CN" dirty="0" smtClean="0"/>
              <a:t>、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正交试验</a:t>
            </a:r>
            <a:r>
              <a:rPr lang="zh-CN" altLang="zh-CN" dirty="0"/>
              <a:t>法</a:t>
            </a:r>
            <a:r>
              <a:rPr lang="zh-CN" altLang="zh-CN" dirty="0" smtClean="0"/>
              <a:t>、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功能图</a:t>
            </a:r>
            <a:r>
              <a:rPr lang="zh-CN" altLang="zh-CN" dirty="0"/>
              <a:t>法</a:t>
            </a:r>
            <a:r>
              <a:rPr lang="zh-CN" altLang="zh-CN" dirty="0" smtClean="0"/>
              <a:t>、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错误</a:t>
            </a:r>
            <a:r>
              <a:rPr lang="zh-CN" altLang="zh-CN" dirty="0"/>
              <a:t>推测法。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90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实践</a:t>
            </a:r>
            <a:r>
              <a:rPr lang="zh-CN" altLang="en-US" dirty="0" smtClean="0"/>
              <a:t>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      易晓琳</a:t>
            </a:r>
            <a:r>
              <a:rPr lang="zh-CN" altLang="en-US" dirty="0"/>
              <a:t>等</a:t>
            </a:r>
            <a:r>
              <a:rPr lang="zh-CN" altLang="en-US" dirty="0" smtClean="0"/>
              <a:t>编 基于</a:t>
            </a:r>
            <a:r>
              <a:rPr lang="en-US" altLang="zh-CN" dirty="0" smtClean="0"/>
              <a:t>EDA</a:t>
            </a:r>
            <a:r>
              <a:rPr lang="zh-CN" altLang="en-US" dirty="0" smtClean="0"/>
              <a:t>平台计算机组成原理实践教程 北京：北京航空大学出版社 </a:t>
            </a:r>
            <a:r>
              <a:rPr lang="en-US" altLang="zh-CN" dirty="0" smtClean="0"/>
              <a:t>2006.6</a:t>
            </a:r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Pratice</a:t>
            </a:r>
            <a:r>
              <a:rPr lang="en-US" altLang="zh-CN" dirty="0" smtClean="0"/>
              <a:t> Tutorial of Computer </a:t>
            </a:r>
            <a:r>
              <a:rPr lang="en-US" altLang="zh-CN" dirty="0" err="1" smtClean="0"/>
              <a:t>Organizition</a:t>
            </a:r>
            <a:r>
              <a:rPr lang="en-US" altLang="zh-CN" dirty="0" smtClean="0"/>
              <a:t> Principle Based on EDA Platform</a:t>
            </a:r>
          </a:p>
        </p:txBody>
      </p:sp>
    </p:spTree>
    <p:extLst>
      <p:ext uri="{BB962C8B-B14F-4D97-AF65-F5344CB8AC3E}">
        <p14:creationId xmlns:p14="http://schemas.microsoft.com/office/powerpoint/2010/main" val="11831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黑盒测试方法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）边界值分析方法</a:t>
            </a:r>
            <a:r>
              <a:rPr lang="zh-CN" altLang="zh-CN" sz="2000" dirty="0"/>
              <a:t>（</a:t>
            </a:r>
            <a:r>
              <a:rPr lang="en-US" altLang="zh-CN" sz="2000" dirty="0"/>
              <a:t>BVA – Boundary Value Analysis</a:t>
            </a:r>
            <a:r>
              <a:rPr lang="zh-CN" altLang="zh-CN" sz="2000" dirty="0"/>
              <a:t>）</a:t>
            </a:r>
            <a:endParaRPr lang="en-US" altLang="zh-CN" dirty="0"/>
          </a:p>
          <a:p>
            <a:pPr lvl="1"/>
            <a:r>
              <a:rPr lang="zh-CN" altLang="zh-CN" dirty="0"/>
              <a:t>程序的很多错误发生在输入或输出范围的边界上，因此针对各种边界情况设置测试用例，可以发现不少程序缺陷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74320" lvl="1" indent="0">
              <a:buNone/>
            </a:pPr>
            <a:endParaRPr lang="zh-CN" altLang="zh-CN" dirty="0"/>
          </a:p>
          <a:p>
            <a:pPr lvl="1"/>
            <a:r>
              <a:rPr lang="zh-CN" altLang="zh-CN" dirty="0"/>
              <a:t>设计方法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确定</a:t>
            </a:r>
            <a:r>
              <a:rPr lang="zh-CN" altLang="zh-CN" dirty="0"/>
              <a:t>边界情况（输入或输出等价类的边界）；选取正好等于、刚刚大于或刚刚小于边界值作为测试数据。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962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黑盒测试方法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）判定表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pPr marL="857250" lvl="1" indent="-457200"/>
            <a:r>
              <a:rPr lang="zh-CN" altLang="zh-CN" dirty="0" smtClean="0"/>
              <a:t>在</a:t>
            </a:r>
            <a:r>
              <a:rPr lang="zh-CN" altLang="zh-CN" dirty="0"/>
              <a:t>实际应用中，许多输入是由多个因素构成，而不是单一因素，这时就需要多因素组合分析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857250" lvl="1" indent="-457200"/>
            <a:r>
              <a:rPr lang="zh-CN" altLang="zh-CN" dirty="0" smtClean="0"/>
              <a:t>对于</a:t>
            </a:r>
            <a:r>
              <a:rPr lang="zh-CN" altLang="zh-CN" dirty="0"/>
              <a:t>多因素，有时可以直接对输入条件进行组合设计，不需要进行因果分析，即直接采用判定表方法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857250" lvl="1" indent="-457200"/>
            <a:r>
              <a:rPr lang="zh-CN" altLang="zh-CN" dirty="0" smtClean="0"/>
              <a:t>一</a:t>
            </a:r>
            <a:r>
              <a:rPr lang="zh-CN" altLang="zh-CN" dirty="0"/>
              <a:t>个判定表由“条件和活动”两部分组成，也就是列出了一个测试活动执行所需的条件组合，所有可能的条件组合定义了一系列的选择，而测试活动需要考虑每一个选择。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294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黑盒测试方法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）因果图法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多种输入条件的组合，产生多种结果设计测试用例。</a:t>
            </a:r>
          </a:p>
          <a:p>
            <a:pPr lvl="1"/>
            <a:r>
              <a:rPr lang="zh-CN" altLang="zh-CN" dirty="0"/>
              <a:t>设计方法：分析软件规格说明文档描述的哪些是原因（输入条件），哪些是结果（输出条件），给每个原因和结果赋予一个标示符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找出</a:t>
            </a:r>
            <a:r>
              <a:rPr lang="zh-CN" altLang="zh-CN" dirty="0"/>
              <a:t>原因与结果，原因与原因之间的对应关系，划出因果图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zh-CN" altLang="zh-CN" dirty="0"/>
              <a:t>因果图上标上哪些不可能发生的因果关系，表明约束或限制条件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根据</a:t>
            </a:r>
            <a:r>
              <a:rPr lang="zh-CN" altLang="zh-CN" dirty="0"/>
              <a:t>因果图，创建判定表，将复杂的逻辑关系和多种条件组合很具体明确的表示出来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把</a:t>
            </a:r>
            <a:r>
              <a:rPr lang="zh-CN" altLang="zh-CN" dirty="0"/>
              <a:t>判定表的每一行作为依据设计测试用例。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208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测试</a:t>
            </a:r>
            <a:r>
              <a:rPr lang="zh-CN" altLang="zh-CN" b="1" dirty="0" smtClean="0"/>
              <a:t>评审</a:t>
            </a:r>
            <a:r>
              <a:rPr lang="zh-CN" altLang="en-US" b="1" dirty="0" smtClean="0"/>
              <a:t>举例，加法器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28" y="1556792"/>
            <a:ext cx="8229600" cy="2880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 smtClean="0"/>
              <a:t>（</a:t>
            </a:r>
            <a:r>
              <a:rPr lang="en-US" altLang="zh-CN" dirty="0"/>
              <a:t>1</a:t>
            </a:r>
            <a:r>
              <a:rPr lang="zh-CN" altLang="zh-CN" dirty="0" smtClean="0"/>
              <a:t>）</a:t>
            </a:r>
            <a:r>
              <a:rPr lang="zh-CN" altLang="en-US" dirty="0" smtClean="0"/>
              <a:t>输入激励 ：被加数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。加数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  <a:r>
              <a:rPr lang="zh-CN" altLang="zh-CN" dirty="0" smtClean="0"/>
              <a:t>进位</a:t>
            </a:r>
            <a:r>
              <a:rPr lang="en-US" altLang="zh-CN" dirty="0" smtClean="0"/>
              <a:t>ci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输出</a:t>
            </a:r>
            <a:r>
              <a:rPr lang="zh-CN" altLang="en-US" dirty="0" smtClean="0"/>
              <a:t>和数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，在波形</a:t>
            </a:r>
            <a:r>
              <a:rPr lang="zh-CN" altLang="zh-CN" dirty="0" smtClean="0"/>
              <a:t>上</a:t>
            </a:r>
            <a:r>
              <a:rPr lang="zh-CN" altLang="en-US" dirty="0" smtClean="0"/>
              <a:t>得到</a:t>
            </a:r>
            <a:r>
              <a:rPr lang="zh-CN" altLang="zh-CN" dirty="0" smtClean="0"/>
              <a:t>了验证</a:t>
            </a:r>
            <a:r>
              <a:rPr lang="zh-CN" altLang="en-US" dirty="0" smtClean="0"/>
              <a:t>；</a:t>
            </a:r>
            <a:endParaRPr lang="en-US" altLang="zh-CN" sz="2400" dirty="0" smtClean="0">
              <a:latin typeface="华文仿宋" pitchFamily="2" charset="-122"/>
              <a:ea typeface="华文仿宋" pitchFamily="2" charset="-122"/>
            </a:endParaRPr>
          </a:p>
          <a:p>
            <a:pPr marL="914400" lvl="1" indent="-514350"/>
            <a:r>
              <a:rPr lang="zh-CN" altLang="zh-CN" dirty="0">
                <a:latin typeface="华文仿宋" pitchFamily="2" charset="-122"/>
                <a:ea typeface="华文仿宋" pitchFamily="2" charset="-122"/>
              </a:rPr>
              <a:t>覆盖充分性</a:t>
            </a:r>
            <a:r>
              <a:rPr lang="zh-CN" altLang="zh-CN" dirty="0" smtClean="0">
                <a:latin typeface="华文仿宋" pitchFamily="2" charset="-122"/>
                <a:ea typeface="华文仿宋" pitchFamily="2" charset="-122"/>
              </a:rPr>
              <a:t>问题</a:t>
            </a:r>
            <a:r>
              <a:rPr lang="zh-CN" altLang="en-US" dirty="0" smtClean="0">
                <a:latin typeface="华文仿宋" pitchFamily="2" charset="-122"/>
                <a:ea typeface="华文仿宋" pitchFamily="2" charset="-122"/>
              </a:rPr>
              <a:t>：</a:t>
            </a:r>
            <a:endParaRPr lang="en-US" altLang="zh-CN" dirty="0" smtClean="0">
              <a:latin typeface="华文仿宋" pitchFamily="2" charset="-122"/>
              <a:ea typeface="华文仿宋" pitchFamily="2" charset="-122"/>
            </a:endParaRPr>
          </a:p>
          <a:p>
            <a:pPr marL="400050" lvl="1" indent="0">
              <a:buNone/>
            </a:pPr>
            <a:r>
              <a:rPr lang="en-US" altLang="zh-CN" dirty="0">
                <a:latin typeface="华文仿宋" pitchFamily="2" charset="-122"/>
                <a:ea typeface="华文仿宋" pitchFamily="2" charset="-122"/>
              </a:rPr>
              <a:t> </a:t>
            </a:r>
            <a:r>
              <a:rPr lang="en-US" altLang="zh-CN" dirty="0" smtClean="0">
                <a:latin typeface="华文仿宋" pitchFamily="2" charset="-122"/>
                <a:ea typeface="华文仿宋" pitchFamily="2" charset="-122"/>
              </a:rPr>
              <a:t>       </a:t>
            </a:r>
            <a:r>
              <a:rPr lang="zh-CN" altLang="zh-CN" dirty="0" smtClean="0">
                <a:latin typeface="华文仿宋" pitchFamily="2" charset="-122"/>
                <a:ea typeface="华文仿宋" pitchFamily="2" charset="-122"/>
              </a:rPr>
              <a:t>输出</a:t>
            </a:r>
            <a:r>
              <a:rPr lang="en-US" altLang="zh-CN" dirty="0" smtClean="0">
                <a:latin typeface="华文仿宋" pitchFamily="2" charset="-122"/>
                <a:ea typeface="华文仿宋" pitchFamily="2" charset="-122"/>
              </a:rPr>
              <a:t>co</a:t>
            </a:r>
            <a:r>
              <a:rPr lang="zh-CN" altLang="zh-CN" dirty="0" smtClean="0">
                <a:latin typeface="华文仿宋" pitchFamily="2" charset="-122"/>
                <a:ea typeface="华文仿宋" pitchFamily="2" charset="-122"/>
              </a:rPr>
              <a:t>进位</a:t>
            </a:r>
            <a:r>
              <a:rPr lang="zh-CN" altLang="en-US" dirty="0" smtClean="0">
                <a:latin typeface="华文仿宋" pitchFamily="2" charset="-122"/>
                <a:ea typeface="华文仿宋" pitchFamily="2" charset="-122"/>
              </a:rPr>
              <a:t>的变化，</a:t>
            </a:r>
            <a:r>
              <a:rPr lang="zh-CN" altLang="zh-CN" dirty="0" smtClean="0">
                <a:latin typeface="华文仿宋" pitchFamily="2" charset="-122"/>
                <a:ea typeface="华文仿宋" pitchFamily="2" charset="-122"/>
              </a:rPr>
              <a:t>没有得到验证</a:t>
            </a:r>
            <a:r>
              <a:rPr lang="zh-CN" altLang="en-US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zh-CN" altLang="zh-CN" dirty="0" smtClean="0">
                <a:latin typeface="华文仿宋" pitchFamily="2" charset="-122"/>
                <a:ea typeface="华文仿宋" pitchFamily="2" charset="-122"/>
              </a:rPr>
              <a:t>覆盖充分性</a:t>
            </a:r>
            <a:r>
              <a:rPr lang="zh-CN" altLang="en-US" dirty="0">
                <a:latin typeface="华文仿宋" pitchFamily="2" charset="-122"/>
                <a:ea typeface="华文仿宋" pitchFamily="2" charset="-122"/>
              </a:rPr>
              <a:t>有问题</a:t>
            </a:r>
            <a:r>
              <a:rPr lang="zh-CN" altLang="zh-CN" dirty="0" smtClean="0">
                <a:latin typeface="华文仿宋" pitchFamily="2" charset="-122"/>
                <a:ea typeface="华文仿宋" pitchFamily="2" charset="-122"/>
              </a:rPr>
              <a:t>。</a:t>
            </a:r>
            <a:r>
              <a:rPr lang="zh-CN" altLang="en-US" dirty="0" smtClean="0">
                <a:latin typeface="华文仿宋" pitchFamily="2" charset="-122"/>
                <a:ea typeface="华文仿宋" pitchFamily="2" charset="-122"/>
              </a:rPr>
              <a:t>输入激励数字选择的不够好。</a:t>
            </a:r>
            <a:endParaRPr lang="en-US" altLang="zh-CN" dirty="0" smtClean="0">
              <a:latin typeface="华文仿宋" pitchFamily="2" charset="-122"/>
              <a:ea typeface="华文仿宋" pitchFamily="2" charset="-122"/>
            </a:endParaRPr>
          </a:p>
          <a:p>
            <a:pPr marL="857250" lvl="1" indent="-457200"/>
            <a:r>
              <a:rPr lang="zh-CN" altLang="en-US" dirty="0">
                <a:latin typeface="华文仿宋" pitchFamily="2" charset="-122"/>
                <a:ea typeface="华文仿宋" pitchFamily="2" charset="-122"/>
              </a:rPr>
              <a:t>边界</a:t>
            </a:r>
            <a:r>
              <a:rPr lang="zh-CN" altLang="en-US" dirty="0" smtClean="0">
                <a:latin typeface="华文仿宋" pitchFamily="2" charset="-122"/>
                <a:ea typeface="华文仿宋" pitchFamily="2" charset="-122"/>
              </a:rPr>
              <a:t>值</a:t>
            </a:r>
            <a:r>
              <a:rPr lang="zh-CN" altLang="zh-CN" dirty="0">
                <a:latin typeface="华文仿宋" pitchFamily="2" charset="-122"/>
                <a:ea typeface="华文仿宋" pitchFamily="2" charset="-122"/>
              </a:rPr>
              <a:t>问题</a:t>
            </a:r>
            <a:r>
              <a:rPr lang="zh-CN" altLang="en-US" dirty="0" smtClean="0">
                <a:latin typeface="华文仿宋" pitchFamily="2" charset="-122"/>
                <a:ea typeface="华文仿宋" pitchFamily="2" charset="-122"/>
              </a:rPr>
              <a:t>：</a:t>
            </a:r>
            <a:endParaRPr lang="en-US" altLang="zh-CN" dirty="0" smtClean="0">
              <a:latin typeface="华文仿宋" pitchFamily="2" charset="-122"/>
              <a:ea typeface="华文仿宋" pitchFamily="2" charset="-122"/>
            </a:endParaRPr>
          </a:p>
          <a:p>
            <a:pPr marL="400050" lvl="1" indent="0">
              <a:buNone/>
            </a:pPr>
            <a:r>
              <a:rPr lang="en-US" altLang="zh-CN" dirty="0">
                <a:latin typeface="华文仿宋" pitchFamily="2" charset="-122"/>
                <a:ea typeface="华文仿宋" pitchFamily="2" charset="-122"/>
              </a:rPr>
              <a:t> </a:t>
            </a:r>
            <a:r>
              <a:rPr lang="en-US" altLang="zh-CN" dirty="0" smtClean="0">
                <a:latin typeface="华文仿宋" pitchFamily="2" charset="-122"/>
                <a:ea typeface="华文仿宋" pitchFamily="2" charset="-122"/>
              </a:rPr>
              <a:t>      </a:t>
            </a:r>
            <a:r>
              <a:rPr lang="zh-CN" altLang="en-US" dirty="0" smtClean="0">
                <a:latin typeface="华文仿宋" pitchFamily="2" charset="-122"/>
                <a:ea typeface="华文仿宋" pitchFamily="2" charset="-122"/>
              </a:rPr>
              <a:t>没有包含边界值的验证：如：</a:t>
            </a:r>
            <a:r>
              <a:rPr lang="en-US" altLang="zh-CN" dirty="0" smtClean="0">
                <a:latin typeface="华文仿宋" pitchFamily="2" charset="-122"/>
                <a:ea typeface="华文仿宋" pitchFamily="2" charset="-122"/>
              </a:rPr>
              <a:t>0</a:t>
            </a:r>
            <a:r>
              <a:rPr lang="zh-CN" altLang="en-US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dirty="0" smtClean="0">
                <a:latin typeface="华文仿宋" pitchFamily="2" charset="-122"/>
                <a:ea typeface="华文仿宋" pitchFamily="2" charset="-122"/>
              </a:rPr>
              <a:t>255</a:t>
            </a:r>
            <a:r>
              <a:rPr lang="zh-CN" altLang="en-US" dirty="0" smtClean="0">
                <a:latin typeface="华文仿宋" pitchFamily="2" charset="-122"/>
                <a:ea typeface="华文仿宋" pitchFamily="2" charset="-122"/>
              </a:rPr>
              <a:t>；</a:t>
            </a:r>
            <a:endParaRPr lang="en-US" altLang="zh-CN" dirty="0">
              <a:latin typeface="华文仿宋" pitchFamily="2" charset="-122"/>
              <a:ea typeface="华文仿宋" pitchFamily="2" charset="-122"/>
            </a:endParaRPr>
          </a:p>
          <a:p>
            <a:pPr marL="400050" lvl="1" indent="0">
              <a:buNone/>
            </a:pPr>
            <a:endParaRPr lang="en-US" altLang="zh-CN" sz="3000" dirty="0" smtClean="0">
              <a:latin typeface="华文仿宋" pitchFamily="2" charset="-122"/>
              <a:ea typeface="华文仿宋" pitchFamily="2" charset="-122"/>
            </a:endParaRPr>
          </a:p>
          <a:p>
            <a:pPr marL="400050" lvl="1" indent="0">
              <a:buNone/>
            </a:pPr>
            <a:endParaRPr lang="en-US" altLang="zh-CN" sz="3000" dirty="0" smtClean="0">
              <a:latin typeface="华文仿宋" pitchFamily="2" charset="-122"/>
              <a:ea typeface="华文仿宋" pitchFamily="2" charset="-122"/>
            </a:endParaRPr>
          </a:p>
          <a:p>
            <a:pPr marL="400050" lvl="1" indent="0">
              <a:buNone/>
            </a:pPr>
            <a:endParaRPr lang="en-US" altLang="zh-CN" sz="3000" dirty="0" smtClean="0">
              <a:latin typeface="华文仿宋" pitchFamily="2" charset="-122"/>
              <a:ea typeface="华文仿宋" pitchFamily="2" charset="-122"/>
            </a:endParaRPr>
          </a:p>
          <a:p>
            <a:pPr marL="400050" lvl="1" indent="0">
              <a:buNone/>
            </a:pPr>
            <a:endParaRPr lang="en-US" altLang="zh-CN" sz="3000" dirty="0" smtClean="0">
              <a:latin typeface="华文仿宋" pitchFamily="2" charset="-122"/>
              <a:ea typeface="华文仿宋" pitchFamily="2" charset="-122"/>
            </a:endParaRPr>
          </a:p>
        </p:txBody>
      </p:sp>
      <p:pic>
        <p:nvPicPr>
          <p:cNvPr id="1026" name="图片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7" t="17464" r="28407" b="66554"/>
          <a:stretch/>
        </p:blipFill>
        <p:spPr bwMode="auto">
          <a:xfrm>
            <a:off x="323528" y="4293096"/>
            <a:ext cx="8100392" cy="178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597065" y="6119266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图</a:t>
            </a:r>
            <a:r>
              <a:rPr lang="en-US" altLang="zh-CN" dirty="0" smtClean="0"/>
              <a:t>4 </a:t>
            </a:r>
            <a:r>
              <a:rPr lang="zh-CN" altLang="en-US" dirty="0" smtClean="0"/>
              <a:t>加法器仿真图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467544" y="6381328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图经裁剪提高了可读性、有效性 </a:t>
            </a:r>
            <a:endParaRPr lang="zh-CN" altLang="zh-CN" dirty="0"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994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测试</a:t>
            </a:r>
            <a:r>
              <a:rPr lang="zh-CN" altLang="zh-CN" b="1" dirty="0"/>
              <a:t>评审</a:t>
            </a:r>
            <a:r>
              <a:rPr lang="zh-CN" altLang="en-US" b="1" dirty="0"/>
              <a:t>举例，</a:t>
            </a:r>
            <a:r>
              <a:rPr lang="zh-CN" altLang="en-US" b="1" dirty="0" smtClean="0"/>
              <a:t>加减法器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2828528"/>
          </a:xfrm>
        </p:spPr>
        <p:txBody>
          <a:bodyPr>
            <a:normAutofit fontScale="70000" lnSpcReduction="20000"/>
          </a:bodyPr>
          <a:lstStyle/>
          <a:p>
            <a:r>
              <a:rPr lang="zh-CN" altLang="zh-CN" dirty="0"/>
              <a:t>二进制加减法分如下</a:t>
            </a:r>
            <a:r>
              <a:rPr lang="en-US" altLang="zh-CN" dirty="0"/>
              <a:t>8</a:t>
            </a:r>
            <a:r>
              <a:rPr lang="zh-CN" altLang="zh-CN" dirty="0"/>
              <a:t>种情况</a:t>
            </a:r>
            <a:r>
              <a:rPr lang="zh-CN" altLang="zh-CN" dirty="0" smtClean="0"/>
              <a:t>仿真</a:t>
            </a:r>
            <a:endParaRPr lang="zh-CN" altLang="zh-CN" dirty="0"/>
          </a:p>
          <a:p>
            <a:r>
              <a:rPr lang="zh-CN" altLang="zh-CN" dirty="0"/>
              <a:t>加法无进位输入，无进位输出，</a:t>
            </a:r>
            <a:r>
              <a:rPr lang="en-US" altLang="zh-CN" dirty="0"/>
              <a:t>1001+0101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加法有进位输入，无进位输出，</a:t>
            </a:r>
            <a:r>
              <a:rPr lang="en-US" altLang="zh-CN" dirty="0"/>
              <a:t>1001+0101+0001</a:t>
            </a:r>
            <a:endParaRPr lang="zh-CN" altLang="zh-CN" dirty="0"/>
          </a:p>
          <a:p>
            <a:r>
              <a:rPr lang="zh-CN" altLang="zh-CN" dirty="0"/>
              <a:t>加法无进位输入，有进位输出，</a:t>
            </a:r>
            <a:r>
              <a:rPr lang="en-US" altLang="zh-CN" dirty="0"/>
              <a:t>1001+1001</a:t>
            </a:r>
            <a:endParaRPr lang="zh-CN" altLang="zh-CN" dirty="0"/>
          </a:p>
          <a:p>
            <a:r>
              <a:rPr lang="zh-CN" altLang="zh-CN" dirty="0"/>
              <a:t>加法有进位输入，有进位输出，</a:t>
            </a:r>
            <a:r>
              <a:rPr lang="en-US" altLang="zh-CN" dirty="0"/>
              <a:t>1001+1001+0001</a:t>
            </a:r>
            <a:endParaRPr lang="zh-CN" altLang="zh-CN" dirty="0"/>
          </a:p>
          <a:p>
            <a:r>
              <a:rPr lang="zh-CN" altLang="zh-CN" dirty="0"/>
              <a:t>减法无借位输入，无借位输出；</a:t>
            </a:r>
            <a:r>
              <a:rPr lang="en-US" altLang="zh-CN" dirty="0"/>
              <a:t>1001-0101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减法有借位输入，无借位输出；</a:t>
            </a:r>
            <a:r>
              <a:rPr lang="en-US" altLang="zh-CN" dirty="0"/>
              <a:t>1001-0101-0001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减法无借位输入，有借位输出；</a:t>
            </a:r>
            <a:r>
              <a:rPr lang="en-US" altLang="zh-CN" dirty="0"/>
              <a:t>0101-1001</a:t>
            </a:r>
            <a:r>
              <a:rPr lang="zh-CN" altLang="zh-CN" dirty="0"/>
              <a:t>；</a:t>
            </a:r>
          </a:p>
          <a:p>
            <a:r>
              <a:rPr lang="zh-CN" altLang="zh-CN" dirty="0"/>
              <a:t>减法有借位输入，有借位输出；</a:t>
            </a:r>
            <a:r>
              <a:rPr lang="en-US" altLang="zh-CN" dirty="0"/>
              <a:t>0101-1001-0001</a:t>
            </a:r>
            <a:r>
              <a:rPr lang="zh-CN" altLang="zh-CN" dirty="0"/>
              <a:t>；</a:t>
            </a:r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6805" t="17242" r="38942" b="65057"/>
          <a:stretch/>
        </p:blipFill>
        <p:spPr bwMode="auto">
          <a:xfrm>
            <a:off x="539552" y="4365104"/>
            <a:ext cx="7776864" cy="1944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82416" y="340068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如果在一张图上体现边界 条件 ，就影响了图的 可读性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97065" y="6303932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图</a:t>
            </a:r>
            <a:r>
              <a:rPr lang="en-US" altLang="zh-CN" dirty="0" smtClean="0"/>
              <a:t>5 </a:t>
            </a:r>
            <a:r>
              <a:rPr lang="zh-CN" altLang="en-US" dirty="0" smtClean="0"/>
              <a:t>加减法器仿真图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97646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测试</a:t>
            </a:r>
            <a:r>
              <a:rPr lang="zh-CN" altLang="zh-CN" b="1" dirty="0"/>
              <a:t>评审</a:t>
            </a:r>
            <a:r>
              <a:rPr lang="zh-CN" altLang="en-US" b="1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algn="ctr"/>
            <a:r>
              <a:rPr lang="zh-CN" altLang="zh-CN" dirty="0" smtClean="0"/>
              <a:t>图</a:t>
            </a:r>
            <a:r>
              <a:rPr lang="en-US" altLang="zh-CN" dirty="0" smtClean="0"/>
              <a:t>6 </a:t>
            </a:r>
            <a:r>
              <a:rPr lang="zh-CN" altLang="zh-CN" dirty="0"/>
              <a:t>除法器仿真结果</a:t>
            </a:r>
          </a:p>
          <a:p>
            <a:r>
              <a:rPr lang="zh-CN" altLang="en-US" dirty="0">
                <a:latin typeface="华文仿宋" pitchFamily="2" charset="-122"/>
                <a:ea typeface="华文仿宋" pitchFamily="2" charset="-122"/>
              </a:rPr>
              <a:t>评审：</a:t>
            </a:r>
            <a:r>
              <a:rPr lang="zh-CN" altLang="en-US" dirty="0" smtClean="0">
                <a:solidFill>
                  <a:srgbClr val="C00000"/>
                </a:solidFill>
              </a:rPr>
              <a:t>利用标尺 标注，提高了图的可读性。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l="6964" t="17242" b="60091"/>
          <a:stretch/>
        </p:blipFill>
        <p:spPr bwMode="auto">
          <a:xfrm>
            <a:off x="251520" y="2348880"/>
            <a:ext cx="7992888" cy="25202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76385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74LS181</a:t>
            </a:r>
            <a:r>
              <a:rPr lang="zh-CN" altLang="zh-CN" b="1" dirty="0" smtClean="0"/>
              <a:t>功能仿真</a:t>
            </a:r>
            <a:r>
              <a:rPr lang="zh-CN" altLang="en-US" b="1" dirty="0" smtClean="0"/>
              <a:t>举例</a:t>
            </a:r>
            <a:endParaRPr lang="zh-CN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" t="13889" r="2605" b="49639"/>
          <a:stretch/>
        </p:blipFill>
        <p:spPr bwMode="auto">
          <a:xfrm>
            <a:off x="467544" y="1556792"/>
            <a:ext cx="7625910" cy="222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451028" y="3861048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dirty="0" smtClean="0"/>
              <a:t>图</a:t>
            </a:r>
            <a:r>
              <a:rPr lang="en-US" altLang="zh-CN" dirty="0" smtClean="0"/>
              <a:t>7 </a:t>
            </a:r>
            <a:r>
              <a:rPr lang="zh-CN" altLang="zh-CN" dirty="0" smtClean="0"/>
              <a:t>算术</a:t>
            </a:r>
            <a:r>
              <a:rPr lang="zh-CN" altLang="zh-CN" dirty="0"/>
              <a:t>不带进位</a:t>
            </a:r>
            <a:r>
              <a:rPr lang="zh-CN" altLang="zh-CN" dirty="0" smtClean="0"/>
              <a:t>运算仿真结果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680099" y="4293096"/>
            <a:ext cx="72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如图</a:t>
            </a:r>
            <a:r>
              <a:rPr lang="en-US" altLang="zh-CN" dirty="0" smtClean="0"/>
              <a:t>7</a:t>
            </a:r>
            <a:r>
              <a:rPr lang="zh-CN" altLang="en-US" dirty="0" smtClean="0"/>
              <a:t>所示，</a:t>
            </a:r>
            <a:r>
              <a:rPr lang="en-US" altLang="zh-CN" dirty="0" smtClean="0"/>
              <a:t>74LS181</a:t>
            </a:r>
            <a:r>
              <a:rPr lang="zh-CN" altLang="zh-CN" dirty="0" smtClean="0"/>
              <a:t>功能仿真</a:t>
            </a:r>
            <a:r>
              <a:rPr lang="zh-CN" altLang="en-US" dirty="0" smtClean="0"/>
              <a:t>，当输入条件为 </a:t>
            </a:r>
            <a:r>
              <a:rPr lang="en-US" altLang="zh-CN" dirty="0" smtClean="0"/>
              <a:t>m </a:t>
            </a:r>
            <a:r>
              <a:rPr lang="en-US" altLang="zh-CN" dirty="0"/>
              <a:t>= 0, </a:t>
            </a:r>
            <a:r>
              <a:rPr lang="en-US" altLang="zh-CN" dirty="0" err="1"/>
              <a:t>cn</a:t>
            </a:r>
            <a:r>
              <a:rPr lang="en-US" altLang="zh-CN" dirty="0"/>
              <a:t> =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s3</a:t>
            </a:r>
            <a:r>
              <a:rPr lang="en-US" altLang="zh-CN" dirty="0"/>
              <a:t>, s2, s1, s0 =</a:t>
            </a:r>
            <a:r>
              <a:rPr lang="en-US" altLang="zh-CN" dirty="0" smtClean="0"/>
              <a:t>1001</a:t>
            </a:r>
            <a:r>
              <a:rPr lang="zh-CN" altLang="en-US" dirty="0"/>
              <a:t>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 为</a:t>
            </a:r>
            <a:r>
              <a:rPr lang="zh-CN" altLang="zh-CN" dirty="0" smtClean="0"/>
              <a:t>算术</a:t>
            </a:r>
            <a:r>
              <a:rPr lang="zh-CN" altLang="zh-CN" dirty="0"/>
              <a:t>不带进位运算</a:t>
            </a:r>
            <a:r>
              <a:rPr lang="zh-CN" altLang="zh-CN" dirty="0" smtClean="0"/>
              <a:t>仿真</a:t>
            </a:r>
            <a:r>
              <a:rPr lang="zh-CN" altLang="en-US" dirty="0" smtClean="0"/>
              <a:t>，</a:t>
            </a:r>
            <a:r>
              <a:rPr lang="en-US" altLang="zh-CN" dirty="0"/>
              <a:t>f = A plus 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  <a:r>
              <a:rPr lang="en-US" altLang="zh-CN" dirty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采用二进制输入，</a:t>
            </a:r>
            <a:r>
              <a:rPr lang="en-US" altLang="zh-CN" dirty="0"/>
              <a:t> f 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进制显示， 从图</a:t>
            </a:r>
            <a:r>
              <a:rPr lang="en-US" altLang="zh-CN" dirty="0"/>
              <a:t>7</a:t>
            </a:r>
            <a:r>
              <a:rPr lang="zh-CN" altLang="en-US" dirty="0" smtClean="0"/>
              <a:t>中可见，进位输入</a:t>
            </a:r>
            <a:r>
              <a:rPr lang="en-US" altLang="zh-CN" dirty="0" err="1" smtClean="0"/>
              <a:t>Cn</a:t>
            </a:r>
            <a:r>
              <a:rPr lang="zh-CN" altLang="en-US" dirty="0" smtClean="0"/>
              <a:t>，</a:t>
            </a:r>
            <a:r>
              <a:rPr lang="zh-CN" altLang="en-US" dirty="0"/>
              <a:t>进位</a:t>
            </a:r>
            <a:r>
              <a:rPr lang="zh-CN" altLang="en-US" dirty="0" smtClean="0"/>
              <a:t>输出 </a:t>
            </a:r>
            <a:r>
              <a:rPr lang="en-US" altLang="zh-CN" dirty="0" smtClean="0"/>
              <a:t>Cn4</a:t>
            </a:r>
            <a:r>
              <a:rPr lang="zh-CN" altLang="en-US" dirty="0" smtClean="0"/>
              <a:t>，低电平有效时，运算结果是正确的。 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755576" y="5493425"/>
            <a:ext cx="618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华文仿宋" pitchFamily="2" charset="-122"/>
                <a:ea typeface="华文仿宋" pitchFamily="2" charset="-122"/>
              </a:rPr>
              <a:t>评审：优点，对图进行了比较规范的说明，仿真了边界值。</a:t>
            </a:r>
            <a:endParaRPr lang="en-US" altLang="zh-CN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dirty="0">
                <a:latin typeface="华文仿宋" pitchFamily="2" charset="-122"/>
                <a:ea typeface="华文仿宋" pitchFamily="2" charset="-122"/>
              </a:rPr>
              <a:t> </a:t>
            </a:r>
            <a:r>
              <a:rPr lang="en-US" altLang="zh-CN" dirty="0" smtClean="0">
                <a:latin typeface="华文仿宋" pitchFamily="2" charset="-122"/>
                <a:ea typeface="华文仿宋" pitchFamily="2" charset="-122"/>
              </a:rPr>
              <a:t>            </a:t>
            </a:r>
            <a:r>
              <a:rPr lang="zh-CN" altLang="en-US" dirty="0" smtClean="0">
                <a:latin typeface="华文仿宋" pitchFamily="2" charset="-122"/>
                <a:ea typeface="华文仿宋" pitchFamily="2" charset="-122"/>
              </a:rPr>
              <a:t>缺点，没有带入应用中去。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754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运算功能部件</a:t>
            </a:r>
            <a:r>
              <a:rPr lang="zh-CN" altLang="zh-CN" b="1" dirty="0" smtClean="0"/>
              <a:t>功能仿真</a:t>
            </a:r>
            <a:r>
              <a:rPr lang="zh-CN" altLang="en-US" b="1" dirty="0"/>
              <a:t>举例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0" t="20455" r="24625" b="43047"/>
          <a:stretch/>
        </p:blipFill>
        <p:spPr bwMode="auto">
          <a:xfrm>
            <a:off x="576431" y="1772816"/>
            <a:ext cx="7451951" cy="345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76432" y="5517232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华文仿宋" pitchFamily="2" charset="-122"/>
                <a:ea typeface="华文仿宋" pitchFamily="2" charset="-122"/>
              </a:rPr>
              <a:t>评审：仿真的功能比较</a:t>
            </a:r>
            <a:r>
              <a:rPr lang="zh-CN" altLang="en-US" smtClean="0">
                <a:latin typeface="华文仿宋" pitchFamily="2" charset="-122"/>
                <a:ea typeface="华文仿宋" pitchFamily="2" charset="-122"/>
              </a:rPr>
              <a:t>全面。仿真的效率比较高。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863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测试</a:t>
            </a:r>
            <a:r>
              <a:rPr lang="zh-CN" altLang="zh-CN" b="1" dirty="0"/>
              <a:t>评审</a:t>
            </a:r>
            <a:r>
              <a:rPr lang="zh-CN" altLang="en-US" b="1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5904656" cy="378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655466" y="5589240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图</a:t>
            </a:r>
            <a:r>
              <a:rPr lang="en-US" altLang="zh-CN" dirty="0" smtClean="0"/>
              <a:t>7  CMI </a:t>
            </a:r>
            <a:r>
              <a:rPr lang="zh-CN" altLang="zh-CN" dirty="0"/>
              <a:t>编</a:t>
            </a:r>
            <a:r>
              <a:rPr lang="zh-CN" altLang="zh-CN" dirty="0" smtClean="0"/>
              <a:t>译码</a:t>
            </a:r>
            <a:r>
              <a:rPr lang="zh-CN" altLang="en-US" dirty="0" smtClean="0"/>
              <a:t>仿真波形</a:t>
            </a:r>
            <a:r>
              <a:rPr lang="zh-CN" altLang="zh-CN" dirty="0" smtClean="0"/>
              <a:t>图</a:t>
            </a:r>
            <a:endParaRPr lang="zh-CN" altLang="zh-CN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4644008" y="3212976"/>
            <a:ext cx="432048" cy="636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499992" y="3212976"/>
            <a:ext cx="648072" cy="636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71561" y="6085184"/>
            <a:ext cx="7173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仿宋" pitchFamily="2" charset="-122"/>
                <a:ea typeface="华文仿宋" pitchFamily="2" charset="-122"/>
              </a:rPr>
              <a:t>评审：</a:t>
            </a:r>
            <a:r>
              <a:rPr lang="zh-CN" altLang="en-US" dirty="0" smtClean="0"/>
              <a:t>涵盖无效信息占整个图的比重过大。可读性差，需要进行裁剪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25992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测试</a:t>
            </a:r>
            <a:r>
              <a:rPr lang="zh-CN" altLang="zh-CN" b="1" dirty="0"/>
              <a:t>评审</a:t>
            </a:r>
            <a:r>
              <a:rPr lang="zh-CN" altLang="en-US" b="1" dirty="0"/>
              <a:t>举例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 l="458" t="20255" b="9996"/>
          <a:stretch>
            <a:fillRect/>
          </a:stretch>
        </p:blipFill>
        <p:spPr bwMode="auto">
          <a:xfrm>
            <a:off x="611560" y="1844824"/>
            <a:ext cx="7195465" cy="1913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483768" y="3933056"/>
            <a:ext cx="3583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图</a:t>
            </a:r>
            <a:r>
              <a:rPr lang="en-US" altLang="zh-CN" dirty="0" smtClean="0"/>
              <a:t>8  </a:t>
            </a:r>
            <a:r>
              <a:rPr lang="en-US" altLang="zh-CN" dirty="0"/>
              <a:t> counter</a:t>
            </a:r>
            <a:r>
              <a:rPr lang="zh-CN" altLang="zh-CN" dirty="0"/>
              <a:t>与</a:t>
            </a:r>
            <a:r>
              <a:rPr lang="en-US" altLang="zh-CN" dirty="0"/>
              <a:t>ROM</a:t>
            </a:r>
            <a:r>
              <a:rPr lang="zh-CN" altLang="zh-CN" dirty="0"/>
              <a:t>的连接</a:t>
            </a:r>
            <a:r>
              <a:rPr lang="en-US" altLang="zh-CN" dirty="0"/>
              <a:t>.</a:t>
            </a:r>
            <a:r>
              <a:rPr lang="en-US" altLang="zh-CN" dirty="0" err="1"/>
              <a:t>bdf</a:t>
            </a:r>
            <a:r>
              <a:rPr lang="zh-CN" altLang="zh-CN" dirty="0"/>
              <a:t>图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mtClean="0">
              <a:solidFill>
                <a:srgbClr val="C00000"/>
              </a:solidFill>
            </a:endParaRPr>
          </a:p>
          <a:p>
            <a:endParaRPr lang="en-US" altLang="zh-CN" smtClean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09600" y="1905001"/>
            <a:ext cx="7620000" cy="2820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mtClean="0">
              <a:solidFill>
                <a:srgbClr val="C00000"/>
              </a:solidFill>
            </a:endParaRPr>
          </a:p>
          <a:p>
            <a:endParaRPr lang="en-US" altLang="zh-CN" smtClean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561" y="6085184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仿宋" pitchFamily="2" charset="-122"/>
                <a:ea typeface="华文仿宋" pitchFamily="2" charset="-122"/>
              </a:rPr>
              <a:t>评审</a:t>
            </a:r>
            <a:r>
              <a:rPr lang="zh-CN" altLang="en-US" dirty="0" smtClean="0">
                <a:latin typeface="华文仿宋" pitchFamily="2" charset="-122"/>
                <a:ea typeface="华文仿宋" pitchFamily="2" charset="-122"/>
              </a:rPr>
              <a:t>：</a:t>
            </a:r>
            <a:r>
              <a:rPr lang="zh-CN" altLang="en-US" dirty="0" smtClean="0"/>
              <a:t>网格对于报告是无效信息，需要关掉网格再截图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6984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实</a:t>
            </a:r>
            <a:r>
              <a:rPr lang="zh-CN" altLang="zh-CN" b="1" dirty="0" smtClean="0"/>
              <a:t>训</a:t>
            </a:r>
            <a:r>
              <a:rPr lang="zh-CN" altLang="en-US" b="1" dirty="0" smtClean="0"/>
              <a:t>安排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295560"/>
              </p:ext>
            </p:extLst>
          </p:nvPr>
        </p:nvGraphicFramePr>
        <p:xfrm>
          <a:off x="395536" y="1484784"/>
          <a:ext cx="8280920" cy="4752527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099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3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时间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节次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安排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第</a:t>
                      </a:r>
                      <a:r>
                        <a:rPr lang="en-US" sz="1600">
                          <a:effectLst/>
                        </a:rPr>
                        <a:t>9</a:t>
                      </a:r>
                      <a:r>
                        <a:rPr lang="zh-CN" sz="1600">
                          <a:effectLst/>
                        </a:rPr>
                        <a:t>周周一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3</a:t>
                      </a:r>
                      <a:r>
                        <a:rPr lang="zh-CN" altLang="en-US" sz="1600" dirty="0" smtClean="0">
                          <a:effectLst/>
                        </a:rPr>
                        <a:t>，</a:t>
                      </a:r>
                      <a:r>
                        <a:rPr lang="en-US" sz="1600" dirty="0" smtClean="0">
                          <a:effectLst/>
                        </a:rPr>
                        <a:t>4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任务布置、平台介绍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第</a:t>
                      </a:r>
                      <a:r>
                        <a:rPr lang="en-US" sz="1600">
                          <a:effectLst/>
                        </a:rPr>
                        <a:t>9</a:t>
                      </a:r>
                      <a:r>
                        <a:rPr lang="zh-CN" sz="1600">
                          <a:effectLst/>
                        </a:rPr>
                        <a:t>周周二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</a:t>
                      </a:r>
                      <a:r>
                        <a:rPr lang="zh-CN" altLang="en-US" sz="1600" dirty="0" smtClean="0">
                          <a:effectLst/>
                        </a:rPr>
                        <a:t>，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dirty="0" smtClean="0">
                          <a:effectLst/>
                        </a:rPr>
                        <a:t>       </a:t>
                      </a:r>
                      <a:r>
                        <a:rPr lang="zh-CN" sz="1600" dirty="0" smtClean="0">
                          <a:effectLst/>
                        </a:rPr>
                        <a:t>平台学习</a:t>
                      </a:r>
                      <a:r>
                        <a:rPr lang="zh-CN" altLang="en-US" sz="1600" dirty="0" smtClean="0">
                          <a:effectLst/>
                        </a:rPr>
                        <a:t>，</a:t>
                      </a:r>
                      <a:r>
                        <a:rPr lang="zh-CN" sz="1600" dirty="0" smtClean="0">
                          <a:effectLst/>
                        </a:rPr>
                        <a:t>检查</a:t>
                      </a:r>
                      <a:r>
                        <a:rPr lang="zh-CN" sz="1600" dirty="0">
                          <a:effectLst/>
                        </a:rPr>
                        <a:t>平台</a:t>
                      </a:r>
                      <a:r>
                        <a:rPr lang="zh-CN" sz="1600" dirty="0" smtClean="0">
                          <a:effectLst/>
                        </a:rPr>
                        <a:t>安装</a:t>
                      </a:r>
                      <a:r>
                        <a:rPr lang="zh-CN" altLang="en-US" sz="1600" dirty="0" smtClean="0">
                          <a:effectLst/>
                        </a:rPr>
                        <a:t>，</a:t>
                      </a:r>
                      <a:r>
                        <a:rPr lang="zh-CN" sz="1600" dirty="0" smtClean="0">
                          <a:effectLst/>
                        </a:rPr>
                        <a:t>几</a:t>
                      </a:r>
                      <a:r>
                        <a:rPr lang="zh-CN" sz="1600" dirty="0">
                          <a:effectLst/>
                        </a:rPr>
                        <a:t>步步骤掌握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第</a:t>
                      </a:r>
                      <a:r>
                        <a:rPr lang="en-US" sz="1600">
                          <a:effectLst/>
                        </a:rPr>
                        <a:t>10</a:t>
                      </a:r>
                      <a:r>
                        <a:rPr lang="zh-CN" sz="1600">
                          <a:effectLst/>
                        </a:rPr>
                        <a:t>周周一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3</a:t>
                      </a:r>
                      <a:r>
                        <a:rPr lang="zh-CN" altLang="en-US" sz="1600" dirty="0" smtClean="0">
                          <a:effectLst/>
                        </a:rPr>
                        <a:t>，</a:t>
                      </a:r>
                      <a:r>
                        <a:rPr lang="en-US" sz="1600" dirty="0" smtClean="0">
                          <a:effectLst/>
                        </a:rPr>
                        <a:t>4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方案设计、仿真调试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第</a:t>
                      </a:r>
                      <a:r>
                        <a:rPr lang="en-US" sz="1600">
                          <a:effectLst/>
                        </a:rPr>
                        <a:t>10</a:t>
                      </a:r>
                      <a:r>
                        <a:rPr lang="zh-CN" sz="1600">
                          <a:effectLst/>
                        </a:rPr>
                        <a:t>周周二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</a:t>
                      </a:r>
                      <a:r>
                        <a:rPr lang="zh-CN" altLang="en-US" sz="1600" dirty="0" smtClean="0">
                          <a:effectLst/>
                        </a:rPr>
                        <a:t>，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方案设计、仿真调试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3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第</a:t>
                      </a:r>
                      <a:r>
                        <a:rPr lang="en-US" sz="1600">
                          <a:effectLst/>
                        </a:rPr>
                        <a:t>11</a:t>
                      </a:r>
                      <a:r>
                        <a:rPr lang="zh-CN" sz="1600">
                          <a:effectLst/>
                        </a:rPr>
                        <a:t>周周一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3，4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方案设计、仿真调试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第</a:t>
                      </a:r>
                      <a:r>
                        <a:rPr lang="en-US" sz="1600">
                          <a:effectLst/>
                        </a:rPr>
                        <a:t>11</a:t>
                      </a:r>
                      <a:r>
                        <a:rPr lang="zh-CN" sz="1600">
                          <a:effectLst/>
                        </a:rPr>
                        <a:t>周周二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</a:t>
                      </a:r>
                      <a:r>
                        <a:rPr lang="zh-CN" altLang="en-US" sz="1600" dirty="0" smtClean="0">
                          <a:effectLst/>
                        </a:rPr>
                        <a:t>，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方案设计、仿真调试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第</a:t>
                      </a:r>
                      <a:r>
                        <a:rPr lang="en-US" sz="1600">
                          <a:effectLst/>
                        </a:rPr>
                        <a:t>12</a:t>
                      </a:r>
                      <a:r>
                        <a:rPr lang="zh-CN" sz="1600">
                          <a:effectLst/>
                        </a:rPr>
                        <a:t>周周一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3，4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800100"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               165701</a:t>
                      </a:r>
                      <a:r>
                        <a:rPr lang="zh-CN" sz="1600" dirty="0">
                          <a:effectLst/>
                        </a:rPr>
                        <a:t>中期检查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第</a:t>
                      </a:r>
                      <a:r>
                        <a:rPr lang="en-US" sz="1600">
                          <a:effectLst/>
                        </a:rPr>
                        <a:t>12</a:t>
                      </a:r>
                      <a:r>
                        <a:rPr lang="zh-CN" sz="1600">
                          <a:effectLst/>
                        </a:rPr>
                        <a:t>周周二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</a:t>
                      </a:r>
                      <a:r>
                        <a:rPr lang="zh-CN" altLang="en-US" sz="1600" dirty="0" smtClean="0">
                          <a:effectLst/>
                        </a:rPr>
                        <a:t>，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165702</a:t>
                      </a:r>
                      <a:r>
                        <a:rPr lang="zh-CN" sz="1600">
                          <a:effectLst/>
                        </a:rPr>
                        <a:t>中期检查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第</a:t>
                      </a:r>
                      <a:r>
                        <a:rPr lang="en-US" sz="1600">
                          <a:effectLst/>
                        </a:rPr>
                        <a:t>13</a:t>
                      </a:r>
                      <a:r>
                        <a:rPr lang="zh-CN" sz="1600">
                          <a:effectLst/>
                        </a:rPr>
                        <a:t>周周一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3，4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方案设计、仿真调试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第</a:t>
                      </a:r>
                      <a:r>
                        <a:rPr lang="en-US" sz="1600">
                          <a:effectLst/>
                        </a:rPr>
                        <a:t>13</a:t>
                      </a:r>
                      <a:r>
                        <a:rPr lang="zh-CN" sz="1600">
                          <a:effectLst/>
                        </a:rPr>
                        <a:t>周周二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</a:t>
                      </a:r>
                      <a:r>
                        <a:rPr lang="zh-CN" altLang="en-US" sz="1600" dirty="0" smtClean="0">
                          <a:effectLst/>
                        </a:rPr>
                        <a:t>，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方案设计、仿真调试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第</a:t>
                      </a:r>
                      <a:r>
                        <a:rPr lang="en-US" sz="1600">
                          <a:effectLst/>
                        </a:rPr>
                        <a:t>14</a:t>
                      </a:r>
                      <a:r>
                        <a:rPr lang="zh-CN" sz="1600">
                          <a:effectLst/>
                        </a:rPr>
                        <a:t>周周一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3，4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方案设计、仿真调试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第</a:t>
                      </a:r>
                      <a:r>
                        <a:rPr lang="en-US" sz="1600">
                          <a:effectLst/>
                        </a:rPr>
                        <a:t>14</a:t>
                      </a:r>
                      <a:r>
                        <a:rPr lang="zh-CN" sz="1600">
                          <a:effectLst/>
                        </a:rPr>
                        <a:t>周周二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</a:t>
                      </a:r>
                      <a:r>
                        <a:rPr lang="zh-CN" altLang="en-US" sz="1600" dirty="0" smtClean="0">
                          <a:effectLst/>
                        </a:rPr>
                        <a:t>，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方案设计、仿真调试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8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第</a:t>
                      </a:r>
                      <a:r>
                        <a:rPr lang="en-US" sz="1600">
                          <a:effectLst/>
                        </a:rPr>
                        <a:t>15</a:t>
                      </a:r>
                      <a:r>
                        <a:rPr lang="zh-CN" sz="1600">
                          <a:effectLst/>
                        </a:rPr>
                        <a:t>周周一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3，4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165701</a:t>
                      </a:r>
                      <a:r>
                        <a:rPr lang="zh-CN" sz="1600" dirty="0">
                          <a:effectLst/>
                        </a:rPr>
                        <a:t>检查</a:t>
                      </a:r>
                      <a:r>
                        <a:rPr lang="zh-CN" sz="1600" dirty="0" smtClean="0">
                          <a:effectLst/>
                        </a:rPr>
                        <a:t>结果</a:t>
                      </a:r>
                      <a:r>
                        <a:rPr lang="zh-CN" altLang="en-US" sz="1600" dirty="0" smtClean="0">
                          <a:effectLst/>
                        </a:rPr>
                        <a:t>，</a:t>
                      </a:r>
                      <a:r>
                        <a:rPr lang="zh-CN" sz="1600" dirty="0" smtClean="0">
                          <a:effectLst/>
                        </a:rPr>
                        <a:t>提交</a:t>
                      </a:r>
                      <a:r>
                        <a:rPr lang="zh-CN" sz="1600" dirty="0">
                          <a:effectLst/>
                        </a:rPr>
                        <a:t>报告并答辩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8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第</a:t>
                      </a:r>
                      <a:r>
                        <a:rPr lang="en-US" sz="1600">
                          <a:effectLst/>
                        </a:rPr>
                        <a:t>15</a:t>
                      </a:r>
                      <a:r>
                        <a:rPr lang="zh-CN" sz="1600">
                          <a:effectLst/>
                        </a:rPr>
                        <a:t>周周二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</a:t>
                      </a:r>
                      <a:r>
                        <a:rPr lang="zh-CN" altLang="en-US" sz="1600" dirty="0" smtClean="0">
                          <a:effectLst/>
                        </a:rPr>
                        <a:t>，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165702</a:t>
                      </a:r>
                      <a:r>
                        <a:rPr lang="zh-CN" sz="1600" dirty="0">
                          <a:effectLst/>
                        </a:rPr>
                        <a:t>检查</a:t>
                      </a:r>
                      <a:r>
                        <a:rPr lang="zh-CN" sz="1600" dirty="0" smtClean="0">
                          <a:effectLst/>
                        </a:rPr>
                        <a:t>结果</a:t>
                      </a:r>
                      <a:r>
                        <a:rPr lang="zh-CN" altLang="en-US" sz="1600" dirty="0" smtClean="0">
                          <a:effectLst/>
                        </a:rPr>
                        <a:t>，</a:t>
                      </a:r>
                      <a:r>
                        <a:rPr lang="zh-CN" sz="1600" dirty="0" smtClean="0">
                          <a:effectLst/>
                        </a:rPr>
                        <a:t>提交</a:t>
                      </a:r>
                      <a:r>
                        <a:rPr lang="zh-CN" sz="1600" dirty="0">
                          <a:effectLst/>
                        </a:rPr>
                        <a:t>报告并答辩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8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第</a:t>
                      </a:r>
                      <a:r>
                        <a:rPr lang="en-US" sz="1600">
                          <a:effectLst/>
                        </a:rPr>
                        <a:t>16</a:t>
                      </a:r>
                      <a:r>
                        <a:rPr lang="zh-CN" sz="1600">
                          <a:effectLst/>
                        </a:rPr>
                        <a:t>周周一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3</a:t>
                      </a:r>
                      <a:r>
                        <a:rPr lang="en-US" sz="1600" b="1" dirty="0" smtClean="0">
                          <a:effectLst/>
                        </a:rPr>
                        <a:t>，</a:t>
                      </a:r>
                      <a:r>
                        <a:rPr lang="en-US" sz="1600" dirty="0" smtClean="0">
                          <a:effectLst/>
                        </a:rPr>
                        <a:t>4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165701</a:t>
                      </a:r>
                      <a:r>
                        <a:rPr lang="zh-CN" sz="1600" dirty="0">
                          <a:effectLst/>
                        </a:rPr>
                        <a:t>检查</a:t>
                      </a:r>
                      <a:r>
                        <a:rPr lang="zh-CN" sz="1600" dirty="0" smtClean="0">
                          <a:effectLst/>
                        </a:rPr>
                        <a:t>结果</a:t>
                      </a:r>
                      <a:r>
                        <a:rPr lang="zh-CN" altLang="en-US" sz="1600" dirty="0" smtClean="0">
                          <a:effectLst/>
                        </a:rPr>
                        <a:t>，</a:t>
                      </a:r>
                      <a:r>
                        <a:rPr lang="zh-CN" sz="1600" dirty="0" smtClean="0">
                          <a:effectLst/>
                        </a:rPr>
                        <a:t>提交</a:t>
                      </a:r>
                      <a:r>
                        <a:rPr lang="zh-CN" sz="1600" dirty="0">
                          <a:effectLst/>
                        </a:rPr>
                        <a:t>报告并答辩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8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第</a:t>
                      </a:r>
                      <a:r>
                        <a:rPr lang="en-US" sz="1600">
                          <a:effectLst/>
                        </a:rPr>
                        <a:t>16</a:t>
                      </a:r>
                      <a:r>
                        <a:rPr lang="zh-CN" sz="1600">
                          <a:effectLst/>
                        </a:rPr>
                        <a:t>周周二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</a:t>
                      </a:r>
                      <a:r>
                        <a:rPr lang="zh-CN" altLang="en-US" sz="1600" dirty="0" smtClean="0">
                          <a:effectLst/>
                        </a:rPr>
                        <a:t>，</a:t>
                      </a:r>
                      <a:r>
                        <a:rPr lang="en-US" sz="1600" dirty="0" smtClean="0">
                          <a:effectLst/>
                        </a:rPr>
                        <a:t>2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165702</a:t>
                      </a:r>
                      <a:r>
                        <a:rPr lang="zh-CN" sz="1600" dirty="0">
                          <a:effectLst/>
                        </a:rPr>
                        <a:t>检查</a:t>
                      </a:r>
                      <a:r>
                        <a:rPr lang="zh-CN" sz="1600" dirty="0" smtClean="0">
                          <a:effectLst/>
                        </a:rPr>
                        <a:t>结果</a:t>
                      </a:r>
                      <a:r>
                        <a:rPr lang="zh-CN" altLang="en-US" sz="1600" dirty="0" smtClean="0">
                          <a:effectLst/>
                        </a:rPr>
                        <a:t>，</a:t>
                      </a:r>
                      <a:r>
                        <a:rPr lang="zh-CN" sz="1600" dirty="0" smtClean="0">
                          <a:effectLst/>
                        </a:rPr>
                        <a:t>提交</a:t>
                      </a:r>
                      <a:r>
                        <a:rPr lang="zh-CN" sz="1600" dirty="0">
                          <a:effectLst/>
                        </a:rPr>
                        <a:t>报告并答辩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35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</a:rPr>
              <a:t>波形验证</a:t>
            </a:r>
            <a:r>
              <a:rPr lang="zh-CN" altLang="en-US" dirty="0">
                <a:solidFill>
                  <a:srgbClr val="FF0000"/>
                </a:solidFill>
              </a:rPr>
              <a:t>法的局限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第一、画波形</a:t>
            </a:r>
            <a:r>
              <a:rPr lang="zh-CN" altLang="en-US" dirty="0" smtClean="0"/>
              <a:t>图功能覆盖低。</a:t>
            </a:r>
            <a:endParaRPr lang="zh-CN" altLang="en-US" dirty="0"/>
          </a:p>
          <a:p>
            <a:pPr lvl="1"/>
            <a:r>
              <a:rPr lang="zh-CN" altLang="en-US" dirty="0"/>
              <a:t> </a:t>
            </a:r>
            <a:r>
              <a:rPr lang="zh-CN" altLang="en-US" dirty="0" smtClean="0"/>
              <a:t>画</a:t>
            </a:r>
            <a:r>
              <a:rPr lang="zh-CN" altLang="en-US" dirty="0"/>
              <a:t>波形无法产生复杂的激励，因此它只产生极其有限的输入，从而只能对电路的极少数功能进行测试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/>
              <a:t>对于复杂设计，</a:t>
            </a:r>
            <a:r>
              <a:rPr lang="zh-CN" altLang="zh-CN" dirty="0"/>
              <a:t>数据太多，无法提供直观的覆盖充分性证明</a:t>
            </a:r>
            <a:r>
              <a:rPr lang="zh-CN" altLang="zh-CN" dirty="0" smtClean="0"/>
              <a:t>！</a:t>
            </a:r>
            <a:endParaRPr lang="en-US" altLang="zh-CN" dirty="0" smtClean="0"/>
          </a:p>
          <a:p>
            <a:r>
              <a:rPr lang="zh-CN" altLang="en-US" dirty="0" smtClean="0"/>
              <a:t>第二</a:t>
            </a:r>
            <a:r>
              <a:rPr lang="zh-CN" altLang="en-US" dirty="0"/>
              <a:t>、画波形无法实现验证自动化。</a:t>
            </a:r>
          </a:p>
          <a:p>
            <a:pPr lvl="1"/>
            <a:r>
              <a:rPr lang="zh-CN" altLang="en-US" dirty="0"/>
              <a:t>对于规模设计来说，仿真时间很长，如果一个需要仿真一天设计，在检错时仅通过画波形图来观测，将几乎不能检查出任何错误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第三、画波形图难于定位错误。</a:t>
            </a:r>
          </a:p>
          <a:p>
            <a:pPr lvl="1"/>
            <a:r>
              <a:rPr lang="zh-CN" altLang="en-US" dirty="0"/>
              <a:t>用画波形图进行仿真是一种原始的黑盒验证法，无法使用新的验证技术；</a:t>
            </a:r>
            <a:endParaRPr lang="en-US" altLang="zh-CN" dirty="0"/>
          </a:p>
          <a:p>
            <a:r>
              <a:rPr lang="zh-CN" altLang="en-US" dirty="0"/>
              <a:t>第四、画波形的可重用性和平台移植</a:t>
            </a:r>
            <a:r>
              <a:rPr lang="zh-CN" altLang="en-US" dirty="0" smtClean="0"/>
              <a:t>性差</a:t>
            </a:r>
            <a:r>
              <a:rPr lang="zh-CN" altLang="en-US" dirty="0"/>
              <a:t>。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807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</a:rPr>
              <a:t>波形</a:t>
            </a:r>
            <a:r>
              <a:rPr lang="zh-CN" altLang="zh-CN" dirty="0" smtClean="0">
                <a:solidFill>
                  <a:srgbClr val="FF0000"/>
                </a:solidFill>
              </a:rPr>
              <a:t>验证</a:t>
            </a:r>
            <a:r>
              <a:rPr lang="zh-CN" altLang="en-US" dirty="0" smtClean="0">
                <a:solidFill>
                  <a:srgbClr val="FF0000"/>
                </a:solidFill>
              </a:rPr>
              <a:t>法的局限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182880"/>
            <a:r>
              <a:rPr lang="zh-CN" altLang="en-US" dirty="0" smtClean="0"/>
              <a:t>采用硬件描述语言，</a:t>
            </a:r>
            <a:r>
              <a:rPr lang="zh-CN" altLang="zh-CN" dirty="0" smtClean="0"/>
              <a:t>提供</a:t>
            </a:r>
            <a:r>
              <a:rPr lang="en-US" altLang="zh-CN" dirty="0" err="1" smtClean="0"/>
              <a:t>Testbench</a:t>
            </a:r>
            <a:r>
              <a:rPr lang="zh-CN" altLang="en-US" dirty="0" smtClean="0"/>
              <a:t>（测试基准）编程</a:t>
            </a:r>
            <a:r>
              <a:rPr lang="zh-CN" altLang="zh-CN" dirty="0" smtClean="0"/>
              <a:t>测试设计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将</a:t>
            </a:r>
            <a:r>
              <a:rPr lang="zh-CN" altLang="zh-CN" dirty="0"/>
              <a:t>输入激励与理论预计的输出结果都一并给出，仿真结果自动与理论预计值比较，通过合理的断言和报告语句，给出设计仿真的各种信息反馈和正确与否的结论。还便于跟踪分析。</a:t>
            </a:r>
          </a:p>
          <a:p>
            <a:pPr lvl="1"/>
            <a:r>
              <a:rPr lang="zh-CN" altLang="zh-CN" u="sng" dirty="0"/>
              <a:t>波形验证由于</a:t>
            </a:r>
            <a:r>
              <a:rPr lang="zh-CN" altLang="zh-CN" u="sng" dirty="0" smtClean="0"/>
              <a:t>覆盖难以</a:t>
            </a:r>
            <a:r>
              <a:rPr lang="zh-CN" altLang="zh-CN" u="sng" dirty="0"/>
              <a:t>充分，对于</a:t>
            </a:r>
            <a:r>
              <a:rPr lang="zh-CN" altLang="zh-CN" u="sng" dirty="0" smtClean="0"/>
              <a:t>复杂</a:t>
            </a:r>
            <a:r>
              <a:rPr lang="zh-CN" altLang="en-US" u="sng" dirty="0" smtClean="0"/>
              <a:t>的电路</a:t>
            </a:r>
            <a:r>
              <a:rPr lang="zh-CN" altLang="zh-CN" u="sng" dirty="0" smtClean="0"/>
              <a:t>设计验证</a:t>
            </a:r>
            <a:r>
              <a:rPr lang="zh-CN" altLang="zh-CN" u="sng" dirty="0"/>
              <a:t>关了门</a:t>
            </a:r>
            <a:r>
              <a:rPr lang="zh-CN" altLang="zh-CN" u="sng" dirty="0" smtClean="0"/>
              <a:t>，</a:t>
            </a:r>
            <a:r>
              <a:rPr lang="zh-CN" altLang="en-US" dirty="0" smtClean="0"/>
              <a:t>编程的</a:t>
            </a:r>
            <a:r>
              <a:rPr lang="en-US" altLang="zh-CN" u="sng" dirty="0" err="1" smtClean="0"/>
              <a:t>testbench</a:t>
            </a:r>
            <a:r>
              <a:rPr lang="zh-CN" altLang="zh-CN" u="sng" dirty="0"/>
              <a:t>的测试设计则为复杂设计验证开了窗。</a:t>
            </a:r>
            <a:endParaRPr lang="zh-CN" altLang="zh-CN" dirty="0"/>
          </a:p>
          <a:p>
            <a:r>
              <a:rPr lang="zh-CN" altLang="zh-CN" dirty="0"/>
              <a:t>波形验证法还有</a:t>
            </a:r>
            <a:r>
              <a:rPr lang="zh-CN" altLang="zh-CN" dirty="0" smtClean="0"/>
              <a:t>作用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比如</a:t>
            </a:r>
            <a:r>
              <a:rPr lang="zh-CN" altLang="zh-CN" dirty="0"/>
              <a:t>，用于边界仿真。用于复杂设计中的一些点的精细分析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274320" lvl="1" indent="0">
              <a:buNone/>
            </a:pPr>
            <a:r>
              <a:rPr lang="en-US" altLang="zh-CN" dirty="0" err="1" smtClean="0">
                <a:solidFill>
                  <a:srgbClr val="002060"/>
                </a:solidFill>
              </a:rPr>
              <a:t>Testbench</a:t>
            </a:r>
            <a:r>
              <a:rPr lang="zh-CN" altLang="en-US" dirty="0" smtClean="0">
                <a:solidFill>
                  <a:srgbClr val="002060"/>
                </a:solidFill>
              </a:rPr>
              <a:t>（</a:t>
            </a:r>
            <a:r>
              <a:rPr lang="zh-CN" altLang="en-US" dirty="0">
                <a:solidFill>
                  <a:srgbClr val="002060"/>
                </a:solidFill>
              </a:rPr>
              <a:t>测试基准</a:t>
            </a:r>
            <a:r>
              <a:rPr lang="zh-CN" altLang="en-US" dirty="0" smtClean="0">
                <a:solidFill>
                  <a:srgbClr val="002060"/>
                </a:solidFill>
              </a:rPr>
              <a:t>）的仿真工具可以采用第三方仿真工具</a:t>
            </a:r>
            <a:r>
              <a:rPr lang="en-US" altLang="zh-CN" dirty="0" err="1" smtClean="0">
                <a:solidFill>
                  <a:srgbClr val="002060"/>
                </a:solidFill>
              </a:rPr>
              <a:t>Modelsim</a:t>
            </a:r>
            <a:r>
              <a:rPr lang="zh-CN" altLang="en-US" dirty="0" smtClean="0">
                <a:solidFill>
                  <a:srgbClr val="002060"/>
                </a:solidFill>
              </a:rPr>
              <a:t>。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350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时钟与数据的关系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时钟与数据的关系及其调整</a:t>
            </a:r>
          </a:p>
          <a:p>
            <a:pPr lvl="1"/>
            <a:r>
              <a:rPr lang="zh-CN" altLang="zh-CN" dirty="0"/>
              <a:t>时钟沿对数据的采样关系，根据奈奎斯克定理，时钟的速率至少数据的</a:t>
            </a:r>
            <a:r>
              <a:rPr lang="en-US" altLang="zh-CN" dirty="0"/>
              <a:t>2</a:t>
            </a:r>
            <a:r>
              <a:rPr lang="zh-CN" altLang="zh-CN" dirty="0"/>
              <a:t>倍。在满足速率的情况下，如果发生时钟沿与数是据沿重合，导致数据不满足时钟建立时间要求，仿真和测试的数据读入出错，可对时钟进行反向，重新进行仿真和测试。</a:t>
            </a:r>
          </a:p>
          <a:p>
            <a:r>
              <a:rPr lang="en-US" altLang="zh-CN" dirty="0"/>
              <a:t>2 </a:t>
            </a:r>
            <a:r>
              <a:rPr lang="zh-CN" altLang="zh-CN" dirty="0"/>
              <a:t>处理好仿真与实测的分频系数</a:t>
            </a:r>
          </a:p>
          <a:p>
            <a:pPr lvl="1"/>
            <a:r>
              <a:rPr lang="zh-CN" altLang="zh-CN" dirty="0"/>
              <a:t>仿真通常是在</a:t>
            </a:r>
            <a:r>
              <a:rPr lang="en-US" altLang="zh-CN" dirty="0"/>
              <a:t>ns</a:t>
            </a:r>
            <a:r>
              <a:rPr lang="zh-CN" altLang="zh-CN" dirty="0"/>
              <a:t>级进行的，而实测是在</a:t>
            </a:r>
            <a:r>
              <a:rPr lang="en-US" altLang="zh-CN" dirty="0" err="1"/>
              <a:t>ms</a:t>
            </a:r>
            <a:r>
              <a:rPr lang="zh-CN" altLang="zh-CN" dirty="0"/>
              <a:t>级以上进行的。仿真时给出的分频系数小，实测时给出的分频系数大，仿真时的数据要考虑分频系数对数据宽度的影响，要对数据给出相应倍数的放宽。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479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课程引用</a:t>
            </a:r>
            <a:r>
              <a:rPr lang="zh-CN" altLang="zh-CN" b="1" dirty="0" smtClean="0"/>
              <a:t>国家标准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GB</a:t>
            </a:r>
            <a:r>
              <a:rPr lang="zh-CN" altLang="zh-CN" dirty="0"/>
              <a:t>／</a:t>
            </a:r>
            <a:r>
              <a:rPr lang="en-US" altLang="zh-CN" dirty="0"/>
              <a:t>T 15532—2008 </a:t>
            </a:r>
            <a:r>
              <a:rPr lang="zh-CN" altLang="zh-CN" dirty="0"/>
              <a:t>计算机软件测试规范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GB</a:t>
            </a:r>
            <a:r>
              <a:rPr lang="zh-CN" altLang="zh-CN" dirty="0"/>
              <a:t>／</a:t>
            </a:r>
            <a:r>
              <a:rPr lang="en-US" altLang="zh-CN" dirty="0" smtClean="0"/>
              <a:t>T7713.3-2009</a:t>
            </a:r>
            <a:r>
              <a:rPr lang="zh-CN" altLang="en-US" dirty="0"/>
              <a:t>科技报告编写</a:t>
            </a:r>
            <a:r>
              <a:rPr lang="zh-CN" altLang="en-US" dirty="0" smtClean="0"/>
              <a:t>规则。</a:t>
            </a:r>
            <a:endParaRPr lang="en-US" altLang="zh-CN" dirty="0" smtClean="0"/>
          </a:p>
          <a:p>
            <a:r>
              <a:rPr lang="en-US" altLang="zh-CN" dirty="0" smtClean="0"/>
              <a:t>GB</a:t>
            </a:r>
            <a:r>
              <a:rPr lang="zh-CN" altLang="zh-CN" dirty="0"/>
              <a:t>／</a:t>
            </a:r>
            <a:r>
              <a:rPr lang="en-US" altLang="zh-CN" dirty="0" smtClean="0"/>
              <a:t>T7714-2005</a:t>
            </a:r>
            <a:r>
              <a:rPr lang="zh-CN" altLang="en-US" dirty="0"/>
              <a:t>文后参考文献著录</a:t>
            </a:r>
            <a:r>
              <a:rPr lang="zh-CN" altLang="en-US" dirty="0" smtClean="0"/>
              <a:t>规则。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40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报告</a:t>
            </a:r>
            <a:r>
              <a:rPr lang="zh-CN" altLang="zh-CN" b="1" dirty="0" smtClean="0"/>
              <a:t>章节设置（</a:t>
            </a:r>
            <a:r>
              <a:rPr lang="zh-CN" altLang="zh-CN" b="1" dirty="0"/>
              <a:t>参考</a:t>
            </a:r>
            <a:r>
              <a:rPr lang="zh-CN" altLang="zh-CN" b="1" dirty="0" smtClean="0"/>
              <a:t>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封面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中文摘要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字），关键词，</a:t>
            </a:r>
            <a:r>
              <a:rPr lang="en-US" altLang="zh-CN" dirty="0" smtClean="0"/>
              <a:t>3-5</a:t>
            </a:r>
            <a:r>
              <a:rPr lang="zh-CN" altLang="en-US" dirty="0" smtClean="0"/>
              <a:t>个</a:t>
            </a:r>
            <a:endParaRPr lang="zh-CN" altLang="zh-CN" dirty="0"/>
          </a:p>
          <a:p>
            <a:r>
              <a:rPr lang="zh-CN" altLang="zh-CN" dirty="0"/>
              <a:t>英文</a:t>
            </a:r>
            <a:r>
              <a:rPr lang="zh-CN" altLang="zh-CN" dirty="0" smtClean="0"/>
              <a:t>摘要</a:t>
            </a:r>
            <a:r>
              <a:rPr lang="zh-CN" altLang="en-US" dirty="0" smtClean="0"/>
              <a:t>，</a:t>
            </a:r>
            <a:r>
              <a:rPr lang="zh-CN" altLang="en-US" dirty="0"/>
              <a:t>关键词，</a:t>
            </a:r>
            <a:r>
              <a:rPr lang="en-US" altLang="zh-CN" dirty="0"/>
              <a:t>3-5</a:t>
            </a:r>
            <a:r>
              <a:rPr lang="zh-CN" altLang="en-US" dirty="0"/>
              <a:t>个</a:t>
            </a: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目录：三级自动生成。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lvl="1" indent="0">
              <a:buNone/>
            </a:pPr>
            <a:r>
              <a:rPr lang="zh-CN" altLang="en-US" dirty="0" smtClean="0"/>
              <a:t>这部分页码采用罗马字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719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报告</a:t>
            </a:r>
            <a:r>
              <a:rPr lang="zh-CN" altLang="zh-CN" b="1" dirty="0"/>
              <a:t>章节设置（参考）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7727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500" dirty="0"/>
              <a:t>1 </a:t>
            </a:r>
            <a:r>
              <a:rPr lang="zh-CN" altLang="zh-CN" sz="2500" dirty="0"/>
              <a:t>概述</a:t>
            </a:r>
          </a:p>
          <a:p>
            <a:pPr lvl="1"/>
            <a:r>
              <a:rPr lang="zh-CN" altLang="zh-CN" sz="2500" dirty="0" smtClean="0"/>
              <a:t>综述</a:t>
            </a:r>
            <a:r>
              <a:rPr lang="zh-CN" altLang="zh-CN" sz="2500" dirty="0"/>
              <a:t>组成原理与微机接口</a:t>
            </a:r>
            <a:r>
              <a:rPr lang="zh-CN" altLang="en-US" sz="2500" dirty="0"/>
              <a:t>课程</a:t>
            </a:r>
            <a:r>
              <a:rPr lang="zh-CN" altLang="zh-CN" sz="2500" dirty="0"/>
              <a:t>的总目的，总任务，总要求</a:t>
            </a:r>
            <a:r>
              <a:rPr lang="zh-CN" altLang="zh-CN" sz="2500" dirty="0" smtClean="0"/>
              <a:t>。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综述 </a:t>
            </a:r>
            <a:r>
              <a:rPr lang="en-US" altLang="zh-CN" sz="2500" dirty="0"/>
              <a:t>CPU</a:t>
            </a:r>
            <a:r>
              <a:rPr lang="zh-CN" altLang="en-US" sz="2500" dirty="0"/>
              <a:t>总体结构以及工作过程，</a:t>
            </a:r>
            <a:r>
              <a:rPr lang="zh-CN" altLang="zh-CN" sz="2500" dirty="0"/>
              <a:t>目前完成的部分与总目的，总任务，总要求的关系以及作用</a:t>
            </a:r>
            <a:r>
              <a:rPr lang="zh-CN" altLang="zh-CN" sz="2500" dirty="0" smtClean="0"/>
              <a:t>。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综述方法与工具 </a:t>
            </a:r>
            <a:endParaRPr lang="zh-CN" altLang="zh-CN" sz="2500" dirty="0"/>
          </a:p>
          <a:p>
            <a:r>
              <a:rPr lang="en-US" altLang="zh-CN" sz="2500" dirty="0"/>
              <a:t>2</a:t>
            </a:r>
            <a:r>
              <a:rPr lang="zh-CN" altLang="zh-CN" sz="2500" dirty="0"/>
              <a:t>实训内容、</a:t>
            </a:r>
            <a:r>
              <a:rPr lang="zh-CN" altLang="zh-CN" sz="2500" dirty="0" smtClean="0"/>
              <a:t>原理</a:t>
            </a:r>
            <a:r>
              <a:rPr lang="zh-CN" altLang="en-US" sz="2500" dirty="0" smtClean="0"/>
              <a:t>介绍</a:t>
            </a:r>
            <a:endParaRPr lang="en-US" altLang="zh-CN" sz="2500" dirty="0" smtClean="0"/>
          </a:p>
          <a:p>
            <a:r>
              <a:rPr lang="en-US" altLang="zh-CN" sz="2500" dirty="0" smtClean="0"/>
              <a:t>3</a:t>
            </a:r>
            <a:r>
              <a:rPr lang="zh-CN" altLang="zh-CN" sz="2500" dirty="0" smtClean="0"/>
              <a:t>部件原理</a:t>
            </a:r>
            <a:r>
              <a:rPr lang="zh-CN" altLang="en-US" sz="2500" dirty="0" smtClean="0"/>
              <a:t>图、实现与</a:t>
            </a:r>
            <a:r>
              <a:rPr lang="zh-CN" altLang="zh-CN" sz="2500" dirty="0" smtClean="0"/>
              <a:t>波形</a:t>
            </a:r>
            <a:r>
              <a:rPr lang="zh-CN" altLang="zh-CN" sz="2500" dirty="0"/>
              <a:t>仿真</a:t>
            </a:r>
          </a:p>
          <a:p>
            <a:pPr lvl="1"/>
            <a:r>
              <a:rPr lang="zh-CN" altLang="zh-CN" sz="2500" dirty="0" smtClean="0"/>
              <a:t>分别</a:t>
            </a:r>
            <a:r>
              <a:rPr lang="zh-CN" altLang="zh-CN" sz="2500" dirty="0"/>
              <a:t>说明每个部件的工作过程，给出正确的仿真结果。</a:t>
            </a:r>
          </a:p>
          <a:p>
            <a:pPr lvl="1"/>
            <a:r>
              <a:rPr lang="zh-CN" altLang="zh-CN" sz="2500" dirty="0" smtClean="0"/>
              <a:t>资源</a:t>
            </a:r>
            <a:r>
              <a:rPr lang="zh-CN" altLang="zh-CN" sz="2500" dirty="0"/>
              <a:t>利用与</a:t>
            </a:r>
            <a:r>
              <a:rPr lang="en-US" altLang="zh-CN" sz="2500" dirty="0"/>
              <a:t>RTL Viewer</a:t>
            </a:r>
            <a:r>
              <a:rPr lang="zh-CN" altLang="zh-CN" sz="2500" dirty="0"/>
              <a:t>观察结果。</a:t>
            </a:r>
          </a:p>
          <a:p>
            <a:pPr lvl="1"/>
            <a:r>
              <a:rPr lang="zh-CN" altLang="zh-CN" sz="2500" dirty="0" smtClean="0"/>
              <a:t>封装说明</a:t>
            </a:r>
            <a:r>
              <a:rPr lang="zh-CN" altLang="en-US" sz="2500" dirty="0" smtClean="0"/>
              <a:t>，包括各</a:t>
            </a:r>
            <a:r>
              <a:rPr lang="zh-CN" altLang="en-US" sz="2500" dirty="0"/>
              <a:t>部件与总设计的</a:t>
            </a:r>
            <a:r>
              <a:rPr lang="zh-CN" altLang="en-US" sz="2500" dirty="0" smtClean="0"/>
              <a:t>封装。</a:t>
            </a:r>
            <a:endParaRPr lang="zh-CN" altLang="zh-CN" sz="2500" dirty="0" smtClean="0"/>
          </a:p>
          <a:p>
            <a:r>
              <a:rPr lang="en-US" altLang="zh-CN" dirty="0" smtClean="0"/>
              <a:t> 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547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报告</a:t>
            </a:r>
            <a:r>
              <a:rPr lang="zh-CN" altLang="zh-CN" b="1" dirty="0"/>
              <a:t>章节设置（参考）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500" dirty="0"/>
              <a:t>4</a:t>
            </a:r>
            <a:r>
              <a:rPr lang="zh-CN" altLang="zh-CN" sz="2500" dirty="0"/>
              <a:t>结果分析</a:t>
            </a:r>
          </a:p>
          <a:p>
            <a:r>
              <a:rPr lang="en-US" altLang="zh-CN" sz="2500" dirty="0"/>
              <a:t>5</a:t>
            </a:r>
            <a:r>
              <a:rPr lang="zh-CN" altLang="zh-CN" sz="2500" dirty="0"/>
              <a:t>问题与</a:t>
            </a:r>
            <a:r>
              <a:rPr lang="zh-CN" altLang="zh-CN" sz="2500" dirty="0" smtClean="0"/>
              <a:t>解决</a:t>
            </a:r>
            <a:endParaRPr lang="en-US" altLang="zh-CN" sz="2500" dirty="0" smtClean="0"/>
          </a:p>
          <a:p>
            <a:pPr lvl="1"/>
            <a:r>
              <a:rPr lang="zh-CN" altLang="zh-CN" sz="2400" dirty="0"/>
              <a:t>遇到的问题及解决方法分析</a:t>
            </a:r>
          </a:p>
          <a:p>
            <a:pPr lvl="1"/>
            <a:r>
              <a:rPr lang="zh-CN" altLang="zh-CN" sz="2400" dirty="0"/>
              <a:t>尚未解决的问题及其应对策略</a:t>
            </a:r>
          </a:p>
          <a:p>
            <a:pPr lvl="1"/>
            <a:r>
              <a:rPr lang="zh-CN" altLang="zh-CN" sz="2400" dirty="0" smtClean="0"/>
              <a:t>发现</a:t>
            </a:r>
            <a:r>
              <a:rPr lang="zh-CN" altLang="zh-CN" sz="2400" dirty="0"/>
              <a:t>的问题及其求证</a:t>
            </a:r>
            <a:r>
              <a:rPr lang="zh-CN" altLang="zh-CN" sz="2400" dirty="0" smtClean="0"/>
              <a:t>思路</a:t>
            </a:r>
            <a:endParaRPr lang="zh-CN" altLang="zh-CN" sz="2100" dirty="0"/>
          </a:p>
          <a:p>
            <a:r>
              <a:rPr lang="en-US" altLang="zh-CN" sz="2500" dirty="0"/>
              <a:t>6</a:t>
            </a:r>
            <a:r>
              <a:rPr lang="zh-CN" altLang="zh-CN" sz="2500" dirty="0"/>
              <a:t>设计小结</a:t>
            </a:r>
          </a:p>
          <a:p>
            <a:r>
              <a:rPr lang="zh-CN" altLang="zh-CN" sz="2500" dirty="0"/>
              <a:t>参考文献</a:t>
            </a:r>
          </a:p>
          <a:p>
            <a:r>
              <a:rPr lang="zh-CN" altLang="zh-CN" sz="2500" dirty="0"/>
              <a:t>体会</a:t>
            </a:r>
          </a:p>
          <a:p>
            <a:pPr lvl="1"/>
            <a:r>
              <a:rPr lang="en-US" altLang="zh-CN" sz="2500" dirty="0" smtClean="0"/>
              <a:t>3</a:t>
            </a:r>
            <a:r>
              <a:rPr lang="zh-CN" altLang="en-US" sz="2500" dirty="0" smtClean="0"/>
              <a:t>人</a:t>
            </a:r>
            <a:r>
              <a:rPr lang="en-US" altLang="zh-CN" sz="2500" dirty="0" smtClean="0"/>
              <a:t>/</a:t>
            </a:r>
            <a:r>
              <a:rPr lang="zh-CN" altLang="en-US" sz="2500" dirty="0" smtClean="0"/>
              <a:t>组，</a:t>
            </a:r>
            <a:r>
              <a:rPr lang="zh-CN" altLang="zh-CN" sz="2500" dirty="0" smtClean="0"/>
              <a:t>每人</a:t>
            </a:r>
            <a:r>
              <a:rPr lang="zh-CN" altLang="zh-CN" sz="2500" dirty="0"/>
              <a:t>写一段</a:t>
            </a:r>
            <a:endParaRPr lang="en-US" altLang="zh-CN" sz="2500" dirty="0"/>
          </a:p>
          <a:p>
            <a:r>
              <a:rPr lang="zh-CN" altLang="en-US" sz="2500" dirty="0"/>
              <a:t>附录</a:t>
            </a:r>
            <a:endParaRPr lang="en-US" altLang="zh-CN" sz="2500" dirty="0"/>
          </a:p>
          <a:p>
            <a:pPr lvl="1"/>
            <a:r>
              <a:rPr lang="zh-CN" altLang="en-US" sz="2500" dirty="0" smtClean="0"/>
              <a:t>开发</a:t>
            </a:r>
            <a:r>
              <a:rPr lang="zh-CN" altLang="en-US" sz="2500" dirty="0"/>
              <a:t>平台与</a:t>
            </a:r>
            <a:r>
              <a:rPr lang="zh-CN" altLang="en-US" sz="2500" dirty="0" smtClean="0"/>
              <a:t>环境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元件清单</a:t>
            </a:r>
            <a:endParaRPr lang="en-US" altLang="zh-CN" sz="25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235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正文格式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每次</a:t>
            </a:r>
            <a:r>
              <a:rPr lang="zh-CN" altLang="zh-CN" dirty="0" smtClean="0"/>
              <a:t>实验</a:t>
            </a:r>
            <a:r>
              <a:rPr lang="en-US" altLang="zh-CN" dirty="0" smtClean="0"/>
              <a:t>3</a:t>
            </a:r>
            <a:r>
              <a:rPr lang="zh-CN" altLang="zh-CN" dirty="0" smtClean="0"/>
              <a:t>人</a:t>
            </a:r>
            <a:r>
              <a:rPr lang="zh-CN" altLang="zh-CN" dirty="0"/>
              <a:t>一份打印报告，如打印机支持双页打印，则双页打印。</a:t>
            </a:r>
          </a:p>
          <a:p>
            <a:r>
              <a:rPr lang="zh-CN" altLang="zh-CN" dirty="0"/>
              <a:t>标题，</a:t>
            </a:r>
            <a:r>
              <a:rPr lang="en-US" altLang="zh-CN" dirty="0"/>
              <a:t>4</a:t>
            </a:r>
            <a:r>
              <a:rPr lang="zh-CN" altLang="zh-CN" dirty="0"/>
              <a:t>号黑体，</a:t>
            </a:r>
            <a:r>
              <a:rPr lang="en-US" altLang="zh-CN" dirty="0"/>
              <a:t>1.5</a:t>
            </a:r>
            <a:r>
              <a:rPr lang="zh-CN" altLang="zh-CN" dirty="0"/>
              <a:t>倍行距；正文</a:t>
            </a:r>
            <a:r>
              <a:rPr lang="en-US" altLang="zh-CN" dirty="0"/>
              <a:t>5</a:t>
            </a:r>
            <a:r>
              <a:rPr lang="zh-CN" altLang="zh-CN" dirty="0"/>
              <a:t>号宋体，单倍行距。</a:t>
            </a:r>
          </a:p>
          <a:p>
            <a:r>
              <a:rPr lang="zh-CN" altLang="zh-CN" dirty="0"/>
              <a:t>封面不要页眉与页码。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正文要求</a:t>
            </a:r>
          </a:p>
          <a:p>
            <a:r>
              <a:rPr lang="zh-CN" altLang="zh-CN" dirty="0"/>
              <a:t>正文从第一页编页码。</a:t>
            </a:r>
          </a:p>
          <a:p>
            <a:r>
              <a:rPr lang="zh-CN" altLang="zh-CN" dirty="0"/>
              <a:t>标题不能在页的最后一行。标题编号采用数字层级型。</a:t>
            </a:r>
          </a:p>
          <a:p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/>
              <a:t>1.1</a:t>
            </a:r>
            <a:endParaRPr lang="zh-CN" altLang="zh-CN" dirty="0"/>
          </a:p>
          <a:p>
            <a:r>
              <a:rPr lang="en-US" altLang="zh-CN" dirty="0"/>
              <a:t>1.1.1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54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图表</a:t>
            </a:r>
            <a:r>
              <a:rPr lang="zh-CN" altLang="zh-CN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原理图</a:t>
            </a:r>
            <a:r>
              <a:rPr lang="zh-CN" altLang="zh-CN" dirty="0"/>
              <a:t>不要网格，引脚命名要有意义。</a:t>
            </a:r>
          </a:p>
          <a:p>
            <a:r>
              <a:rPr lang="zh-CN" altLang="zh-CN" dirty="0"/>
              <a:t>波形图只保留信号名与波形的时序信息。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zh-CN" altLang="zh-CN" dirty="0" smtClean="0"/>
              <a:t>图形</a:t>
            </a:r>
            <a:r>
              <a:rPr lang="zh-CN" altLang="zh-CN" dirty="0"/>
              <a:t>要适度裁剪，突出有效信息。</a:t>
            </a:r>
          </a:p>
          <a:p>
            <a:r>
              <a:rPr lang="zh-CN" altLang="zh-CN" dirty="0"/>
              <a:t>图下要有图序 图名，以及以如图</a:t>
            </a:r>
            <a:r>
              <a:rPr lang="en-US" altLang="zh-CN" dirty="0"/>
              <a:t>**</a:t>
            </a:r>
            <a:r>
              <a:rPr lang="zh-CN" altLang="zh-CN" dirty="0"/>
              <a:t>所示关键词对应的图的文字说明。</a:t>
            </a:r>
          </a:p>
          <a:p>
            <a:r>
              <a:rPr lang="zh-CN" altLang="zh-CN" dirty="0"/>
              <a:t>表上要有表序 表名，以及以如表</a:t>
            </a:r>
            <a:r>
              <a:rPr lang="en-US" altLang="zh-CN" dirty="0"/>
              <a:t>**</a:t>
            </a:r>
            <a:r>
              <a:rPr lang="zh-CN" altLang="zh-CN" dirty="0"/>
              <a:t>所示关键词对应的图的文字说明。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13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实</a:t>
            </a:r>
            <a:r>
              <a:rPr lang="zh-CN" altLang="zh-CN" b="1" dirty="0" smtClean="0"/>
              <a:t>训内容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</a:rPr>
              <a:t>实训</a:t>
            </a:r>
            <a:r>
              <a:rPr lang="zh-CN" altLang="en-US" dirty="0">
                <a:solidFill>
                  <a:srgbClr val="FF0000"/>
                </a:solidFill>
              </a:rPr>
              <a:t>基本</a:t>
            </a:r>
            <a:r>
              <a:rPr lang="zh-CN" altLang="zh-CN" dirty="0">
                <a:solidFill>
                  <a:srgbClr val="FF0000"/>
                </a:solidFill>
              </a:rPr>
              <a:t>内容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zh-CN" b="1" dirty="0" smtClean="0"/>
              <a:t>实</a:t>
            </a:r>
            <a:r>
              <a:rPr lang="zh-CN" altLang="zh-CN" b="1" dirty="0"/>
              <a:t>训一</a:t>
            </a:r>
            <a:r>
              <a:rPr lang="en-US" altLang="zh-CN" b="1" dirty="0"/>
              <a:t>  16</a:t>
            </a:r>
            <a:r>
              <a:rPr lang="zh-CN" altLang="zh-CN" b="1" dirty="0"/>
              <a:t>位并行进位运算器功能部件的设计与</a:t>
            </a:r>
            <a:r>
              <a:rPr lang="zh-CN" altLang="zh-CN" b="1" dirty="0" smtClean="0"/>
              <a:t>实现</a:t>
            </a:r>
            <a:endParaRPr lang="en-US" altLang="zh-CN" b="1" dirty="0" smtClean="0"/>
          </a:p>
          <a:p>
            <a:r>
              <a:rPr lang="zh-CN" altLang="zh-CN" b="1" dirty="0"/>
              <a:t>实训二</a:t>
            </a:r>
            <a:r>
              <a:rPr lang="en-US" altLang="zh-CN" b="1" dirty="0"/>
              <a:t>  </a:t>
            </a:r>
            <a:r>
              <a:rPr lang="zh-CN" altLang="zh-CN" b="1" dirty="0"/>
              <a:t>带字位扩展存储器功能部件的设计与实现</a:t>
            </a:r>
            <a:endParaRPr lang="zh-CN" altLang="zh-CN" dirty="0"/>
          </a:p>
          <a:p>
            <a:r>
              <a:rPr lang="zh-CN" altLang="zh-CN" b="1" dirty="0"/>
              <a:t>实训三</a:t>
            </a:r>
            <a:r>
              <a:rPr lang="en-US" altLang="zh-CN" b="1" dirty="0"/>
              <a:t>  </a:t>
            </a:r>
            <a:r>
              <a:rPr lang="zh-CN" altLang="zh-CN" b="1" dirty="0"/>
              <a:t>寄存器组及具有移位功能暂存器的设计与实现 </a:t>
            </a:r>
            <a:endParaRPr lang="zh-CN" altLang="zh-CN" dirty="0"/>
          </a:p>
          <a:p>
            <a:r>
              <a:rPr lang="zh-CN" altLang="zh-CN" b="1" dirty="0"/>
              <a:t>实训四</a:t>
            </a:r>
            <a:r>
              <a:rPr lang="en-US" altLang="zh-CN" b="1" dirty="0"/>
              <a:t>  </a:t>
            </a:r>
            <a:r>
              <a:rPr lang="zh-CN" altLang="zh-CN" b="1" dirty="0"/>
              <a:t>运算器、存储器功能部件与寄存器组之间数据传输方式的设计与实现 </a:t>
            </a:r>
            <a:endParaRPr lang="en-US" altLang="zh-CN" dirty="0" smtClean="0"/>
          </a:p>
          <a:p>
            <a:r>
              <a:rPr lang="zh-CN" altLang="zh-CN" dirty="0" smtClean="0">
                <a:solidFill>
                  <a:srgbClr val="FF0000"/>
                </a:solidFill>
              </a:rPr>
              <a:t>实训</a:t>
            </a:r>
            <a:r>
              <a:rPr lang="zh-CN" altLang="en-US" dirty="0" smtClean="0">
                <a:solidFill>
                  <a:srgbClr val="FF0000"/>
                </a:solidFill>
              </a:rPr>
              <a:t>扩展</a:t>
            </a:r>
            <a:r>
              <a:rPr lang="zh-CN" altLang="zh-CN" dirty="0">
                <a:solidFill>
                  <a:srgbClr val="FF0000"/>
                </a:solidFill>
              </a:rPr>
              <a:t>内容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微机</a:t>
            </a:r>
            <a:r>
              <a:rPr lang="zh-CN" altLang="en-US" dirty="0"/>
              <a:t>主体</a:t>
            </a:r>
            <a:r>
              <a:rPr lang="zh-CN" altLang="en-US" dirty="0" smtClean="0"/>
              <a:t>结构实现</a:t>
            </a:r>
            <a:endParaRPr lang="en-US" altLang="zh-CN" dirty="0" smtClean="0"/>
          </a:p>
          <a:p>
            <a:r>
              <a:rPr lang="zh-CN" altLang="en-US" dirty="0" smtClean="0"/>
              <a:t>查找资料</a:t>
            </a:r>
            <a:r>
              <a:rPr lang="en-US" altLang="zh-CN" dirty="0" smtClean="0"/>
              <a:t>,</a:t>
            </a:r>
            <a:r>
              <a:rPr lang="zh-CN" altLang="en-US" dirty="0" smtClean="0"/>
              <a:t>采用硬件描述语言模块替代现原理图模块实现仿真</a:t>
            </a:r>
            <a:endParaRPr lang="zh-CN" altLang="zh-CN" dirty="0"/>
          </a:p>
          <a:p>
            <a:r>
              <a:rPr lang="zh-CN" altLang="en-US" smtClean="0"/>
              <a:t>设计若干指令仿真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4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微机主体结构图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8" t="12044" r="27336" b="12314"/>
          <a:stretch/>
        </p:blipFill>
        <p:spPr bwMode="auto">
          <a:xfrm>
            <a:off x="206728" y="1533768"/>
            <a:ext cx="8352928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91344" y="3429000"/>
            <a:ext cx="8280920" cy="295232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72000" y="1444134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主要分数据通道部分和控制部分。</a:t>
            </a:r>
          </a:p>
        </p:txBody>
      </p:sp>
      <p:sp>
        <p:nvSpPr>
          <p:cNvPr id="8" name="矩形 7"/>
          <p:cNvSpPr/>
          <p:nvPr/>
        </p:nvSpPr>
        <p:spPr>
          <a:xfrm>
            <a:off x="2987824" y="6349970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图</a:t>
            </a:r>
            <a:r>
              <a:rPr lang="en-US" altLang="zh-CN" dirty="0" smtClean="0"/>
              <a:t>1 </a:t>
            </a:r>
            <a:r>
              <a:rPr lang="zh-CN" altLang="en-US" dirty="0" smtClean="0"/>
              <a:t>微机</a:t>
            </a:r>
            <a:r>
              <a:rPr lang="zh-CN" altLang="en-US" dirty="0"/>
              <a:t>主体结构图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8841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微机数据通道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</a:t>
            </a:r>
            <a:r>
              <a:rPr lang="zh-CN" altLang="en-US" dirty="0" smtClean="0"/>
              <a:t>训 的基本内容 集中在数据通道部分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42239" r="27336" b="12314"/>
          <a:stretch/>
        </p:blipFill>
        <p:spPr bwMode="auto">
          <a:xfrm>
            <a:off x="323528" y="2276872"/>
            <a:ext cx="8496944" cy="4408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195736" y="6296043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图</a:t>
            </a:r>
            <a:r>
              <a:rPr lang="en-US" altLang="zh-CN" dirty="0" smtClean="0"/>
              <a:t>2 </a:t>
            </a:r>
            <a:r>
              <a:rPr lang="zh-CN" altLang="en-US" dirty="0" smtClean="0"/>
              <a:t>微机数据通道图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093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实训</a:t>
            </a:r>
            <a:r>
              <a:rPr lang="zh-CN" altLang="zh-CN" b="1" dirty="0" smtClean="0"/>
              <a:t>一</a:t>
            </a:r>
            <a:r>
              <a:rPr lang="en-US" altLang="zh-CN" b="1" dirty="0" smtClean="0"/>
              <a:t> </a:t>
            </a:r>
            <a:r>
              <a:rPr lang="zh-CN" altLang="zh-CN" b="1" dirty="0" smtClean="0"/>
              <a:t>内容</a:t>
            </a:r>
            <a:r>
              <a:rPr lang="zh-CN" altLang="en-US" b="1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zh-CN" dirty="0" smtClean="0"/>
              <a:t>、</a:t>
            </a:r>
            <a:r>
              <a:rPr lang="zh-CN" altLang="en-US" dirty="0" smtClean="0"/>
              <a:t>分析</a:t>
            </a:r>
            <a:r>
              <a:rPr lang="zh-CN" altLang="zh-CN" dirty="0" smtClean="0"/>
              <a:t>设计</a:t>
            </a:r>
            <a:r>
              <a:rPr lang="en-US" altLang="zh-CN" dirty="0" smtClean="0"/>
              <a:t>16</a:t>
            </a:r>
            <a:r>
              <a:rPr lang="zh-CN" altLang="zh-CN" dirty="0"/>
              <a:t>位并行进位</a:t>
            </a:r>
            <a:r>
              <a:rPr lang="zh-CN" altLang="zh-CN" dirty="0" smtClean="0"/>
              <a:t>运算器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zh-CN" dirty="0" smtClean="0"/>
              <a:t>采用</a:t>
            </a:r>
            <a:r>
              <a:rPr lang="en-US" altLang="zh-CN" dirty="0"/>
              <a:t>4</a:t>
            </a:r>
            <a:r>
              <a:rPr lang="zh-CN" altLang="zh-CN" dirty="0"/>
              <a:t>位</a:t>
            </a:r>
            <a:r>
              <a:rPr lang="en-US" altLang="zh-CN" dirty="0"/>
              <a:t>ALU </a:t>
            </a:r>
            <a:r>
              <a:rPr lang="zh-CN" altLang="zh-CN" dirty="0"/>
              <a:t>的</a:t>
            </a:r>
            <a:r>
              <a:rPr lang="en-US" altLang="zh-CN" dirty="0"/>
              <a:t>74LS181</a:t>
            </a:r>
            <a:r>
              <a:rPr lang="zh-CN" altLang="zh-CN" dirty="0"/>
              <a:t>芯片和采用</a:t>
            </a:r>
            <a:r>
              <a:rPr lang="en-US" altLang="zh-CN" dirty="0"/>
              <a:t>74LS182</a:t>
            </a:r>
            <a:r>
              <a:rPr lang="zh-CN" altLang="zh-CN" dirty="0"/>
              <a:t>（组间并行进位组件），完成级联</a:t>
            </a:r>
            <a:r>
              <a:rPr lang="en-US" altLang="zh-CN" dirty="0"/>
              <a:t>8</a:t>
            </a:r>
            <a:r>
              <a:rPr lang="zh-CN" altLang="zh-CN" dirty="0" smtClean="0"/>
              <a:t>位与</a:t>
            </a:r>
            <a:r>
              <a:rPr lang="en-US" altLang="zh-CN" dirty="0"/>
              <a:t>16</a:t>
            </a:r>
            <a:r>
              <a:rPr lang="zh-CN" altLang="zh-CN" dirty="0"/>
              <a:t>位并行</a:t>
            </a:r>
            <a:r>
              <a:rPr lang="en-US" altLang="zh-CN" dirty="0"/>
              <a:t>ALU</a:t>
            </a:r>
            <a:r>
              <a:rPr lang="zh-CN" altLang="zh-CN" dirty="0"/>
              <a:t>的</a:t>
            </a:r>
            <a:r>
              <a:rPr lang="zh-CN" altLang="zh-CN" dirty="0" smtClean="0"/>
              <a:t>设计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zh-CN" altLang="en-US" dirty="0"/>
              <a:t>、给出</a:t>
            </a:r>
            <a:r>
              <a:rPr lang="zh-CN" altLang="zh-CN" dirty="0"/>
              <a:t>部件</a:t>
            </a:r>
            <a:r>
              <a:rPr lang="zh-CN" altLang="en-US" dirty="0"/>
              <a:t>设计</a:t>
            </a:r>
            <a:r>
              <a:rPr lang="zh-CN" altLang="zh-CN" dirty="0"/>
              <a:t>的逻辑原理图。实现部件的封装，写出封装后芯片的功能表</a:t>
            </a:r>
            <a:r>
              <a:rPr lang="zh-CN" altLang="en-US" dirty="0"/>
              <a:t>，进行功能说明</a:t>
            </a:r>
            <a:r>
              <a:rPr lang="zh-CN" altLang="zh-CN" dirty="0"/>
              <a:t>；</a:t>
            </a:r>
            <a:endParaRPr lang="en-US" altLang="zh-CN" dirty="0"/>
          </a:p>
          <a:p>
            <a:pPr lvl="1"/>
            <a:r>
              <a:rPr lang="zh-CN" altLang="zh-CN" dirty="0"/>
              <a:t>选择芯片及若干元器件进行物理连接。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zh-CN" dirty="0"/>
              <a:t>、对设计出的</a:t>
            </a:r>
            <a:r>
              <a:rPr lang="en-US" altLang="zh-CN" dirty="0"/>
              <a:t>16</a:t>
            </a:r>
            <a:r>
              <a:rPr lang="zh-CN" altLang="zh-CN" dirty="0"/>
              <a:t>位并行进位运算器功能部件进行仿真测试，检查运算器功能部件是否能够正确完成数值运算的功能。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78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运算</a:t>
            </a:r>
            <a:r>
              <a:rPr lang="zh-CN" altLang="zh-CN" dirty="0" smtClean="0"/>
              <a:t>功能部件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051720" y="1741774"/>
            <a:ext cx="525658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83768" y="2277795"/>
            <a:ext cx="158417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暂存器</a:t>
            </a:r>
            <a:r>
              <a:rPr lang="en-US" altLang="zh-CN" dirty="0" smtClean="0"/>
              <a:t>SA</a:t>
            </a:r>
          </a:p>
          <a:p>
            <a:pPr algn="ctr"/>
            <a:r>
              <a:rPr lang="en-US" altLang="zh-CN" dirty="0" smtClean="0"/>
              <a:t>74273</a:t>
            </a:r>
          </a:p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48259" y="2277795"/>
            <a:ext cx="158417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暂存</a:t>
            </a:r>
            <a:r>
              <a:rPr lang="en-US" altLang="zh-CN" dirty="0" smtClean="0"/>
              <a:t>SB</a:t>
            </a:r>
          </a:p>
          <a:p>
            <a:pPr algn="ctr"/>
            <a:r>
              <a:rPr lang="en-US" altLang="zh-CN" dirty="0" smtClean="0"/>
              <a:t>74273</a:t>
            </a:r>
          </a:p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47864" y="4005064"/>
            <a:ext cx="163444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算数逻辑</a:t>
            </a:r>
            <a:endParaRPr lang="en-US" altLang="zh-CN" dirty="0" smtClean="0"/>
          </a:p>
          <a:p>
            <a:pPr algn="ctr"/>
            <a:r>
              <a:rPr lang="zh-CN" altLang="en-US" dirty="0"/>
              <a:t>运算</a:t>
            </a:r>
            <a:r>
              <a:rPr lang="zh-CN" altLang="en-US" dirty="0" smtClean="0"/>
              <a:t>单元</a:t>
            </a:r>
            <a:r>
              <a:rPr lang="en-US" altLang="zh-CN" dirty="0" smtClean="0"/>
              <a:t>74181/182</a:t>
            </a:r>
          </a:p>
          <a:p>
            <a:pPr algn="ctr"/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84168" y="4363570"/>
            <a:ext cx="15841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三态总线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控制器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74244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91880" y="3478124"/>
            <a:ext cx="0" cy="5269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644008" y="3478124"/>
            <a:ext cx="0" cy="5269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584047" y="1750855"/>
            <a:ext cx="0" cy="5269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736175" y="1750855"/>
            <a:ext cx="0" cy="5269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9" idx="2"/>
          </p:cNvCxnSpPr>
          <p:nvPr/>
        </p:nvCxnSpPr>
        <p:spPr>
          <a:xfrm>
            <a:off x="4165089" y="5482392"/>
            <a:ext cx="0" cy="2508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4165089" y="5733256"/>
            <a:ext cx="2496657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6661746" y="5301208"/>
            <a:ext cx="0" cy="4320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0"/>
          </p:cNvCxnSpPr>
          <p:nvPr/>
        </p:nvCxnSpPr>
        <p:spPr>
          <a:xfrm flipV="1">
            <a:off x="6876256" y="1750855"/>
            <a:ext cx="0" cy="26127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835696" y="2841955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8" idx="3"/>
          </p:cNvCxnSpPr>
          <p:nvPr/>
        </p:nvCxnSpPr>
        <p:spPr>
          <a:xfrm flipH="1">
            <a:off x="5832435" y="2877959"/>
            <a:ext cx="46775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19770" y="2438343"/>
            <a:ext cx="6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CPSA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32435" y="244912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CPSB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2699792" y="414908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699792" y="4437112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699792" y="4725144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699792" y="5013176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1344" y="471398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S0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627784" y="439472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S1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627784" y="414908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S2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627784" y="385175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S3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4982313" y="4347924"/>
            <a:ext cx="46775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982312" y="4728050"/>
            <a:ext cx="46775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82312" y="397859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982312" y="439472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CN</a:t>
            </a:r>
            <a:endParaRPr lang="zh-CN" altLang="en-US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5314679" y="5098462"/>
            <a:ext cx="6881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03614" y="4713986"/>
            <a:ext cx="100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ALU-BUS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828817" y="6165304"/>
            <a:ext cx="239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ALU-BUS</a:t>
            </a:r>
            <a:r>
              <a:rPr lang="zh-CN" altLang="en-US" dirty="0" smtClean="0"/>
              <a:t>低电平有效。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2758627" y="5795972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/>
              <a:t>图</a:t>
            </a:r>
            <a:r>
              <a:rPr lang="en-US" altLang="zh-CN" dirty="0" smtClean="0"/>
              <a:t>3 </a:t>
            </a:r>
            <a:r>
              <a:rPr lang="zh-CN" altLang="zh-CN" dirty="0" smtClean="0"/>
              <a:t>运算功能部件</a:t>
            </a:r>
            <a:r>
              <a:rPr lang="zh-CN" altLang="en-US" dirty="0" smtClean="0"/>
              <a:t>示意图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1229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实训</a:t>
            </a:r>
            <a:r>
              <a:rPr lang="zh-CN" altLang="zh-CN" b="1" dirty="0" smtClean="0"/>
              <a:t>一</a:t>
            </a:r>
            <a:r>
              <a:rPr lang="en-US" altLang="zh-CN" b="1" dirty="0" smtClean="0"/>
              <a:t> </a:t>
            </a:r>
            <a:r>
              <a:rPr lang="zh-CN" altLang="zh-CN" b="1" dirty="0" smtClean="0"/>
              <a:t>目的</a:t>
            </a:r>
            <a:endParaRPr lang="zh-CN" altLang="en-US" b="1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r>
              <a:rPr lang="zh-CN" altLang="zh-CN" b="1" dirty="0"/>
              <a:t>实训一</a:t>
            </a:r>
            <a:r>
              <a:rPr lang="en-US" altLang="zh-CN" b="1" dirty="0"/>
              <a:t>  16</a:t>
            </a:r>
            <a:r>
              <a:rPr lang="zh-CN" altLang="zh-CN" b="1" dirty="0"/>
              <a:t>位并行进位运算器功能部件的设计与实现</a:t>
            </a:r>
            <a:endParaRPr lang="en-US" altLang="zh-CN" b="1" dirty="0"/>
          </a:p>
          <a:p>
            <a:pPr marL="971550" lvl="1" indent="-514350">
              <a:buFont typeface="+mj-lt"/>
              <a:buAutoNum type="arabicPeriod"/>
            </a:pP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zh-CN" dirty="0" smtClean="0"/>
              <a:t>了解</a:t>
            </a:r>
            <a:r>
              <a:rPr lang="zh-CN" altLang="zh-CN" dirty="0"/>
              <a:t>运算器的工作原理和过程，比较</a:t>
            </a:r>
            <a:r>
              <a:rPr lang="zh-CN" altLang="zh-CN" dirty="0" smtClean="0"/>
              <a:t>串行</a:t>
            </a:r>
            <a:r>
              <a:rPr lang="zh-CN" altLang="en-US" dirty="0" smtClean="0"/>
              <a:t>（行波链）</a:t>
            </a:r>
            <a:r>
              <a:rPr lang="zh-CN" altLang="zh-CN" dirty="0"/>
              <a:t>进位</a:t>
            </a:r>
            <a:r>
              <a:rPr lang="zh-CN" altLang="zh-CN" dirty="0" smtClean="0"/>
              <a:t>与并行</a:t>
            </a:r>
            <a:r>
              <a:rPr lang="zh-CN" altLang="en-US" dirty="0" smtClean="0"/>
              <a:t>（先行）</a:t>
            </a:r>
            <a:r>
              <a:rPr lang="zh-CN" altLang="zh-CN" dirty="0" smtClean="0"/>
              <a:t>进位。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zh-CN" dirty="0" smtClean="0"/>
              <a:t>学习</a:t>
            </a:r>
            <a:r>
              <a:rPr lang="zh-CN" altLang="zh-CN" dirty="0"/>
              <a:t>利用多个</a:t>
            </a:r>
            <a:r>
              <a:rPr lang="en-US" altLang="zh-CN" dirty="0"/>
              <a:t>4</a:t>
            </a:r>
            <a:r>
              <a:rPr lang="zh-CN" altLang="zh-CN" dirty="0"/>
              <a:t>位</a:t>
            </a:r>
            <a:r>
              <a:rPr lang="en-US" altLang="zh-CN" dirty="0"/>
              <a:t>ALU </a:t>
            </a:r>
            <a:r>
              <a:rPr lang="zh-CN" altLang="zh-CN" dirty="0"/>
              <a:t>的</a:t>
            </a:r>
            <a:r>
              <a:rPr lang="en-US" altLang="zh-CN" dirty="0"/>
              <a:t>74LS181</a:t>
            </a:r>
            <a:r>
              <a:rPr lang="zh-CN" altLang="zh-CN" dirty="0"/>
              <a:t>芯片和辅助</a:t>
            </a:r>
            <a:r>
              <a:rPr lang="en-US" altLang="zh-CN" dirty="0"/>
              <a:t>74LS182</a:t>
            </a:r>
            <a:r>
              <a:rPr lang="zh-CN" altLang="zh-CN" dirty="0"/>
              <a:t>（组间并行进位组件）芯片扩展设计出</a:t>
            </a:r>
            <a:r>
              <a:rPr lang="en-US" altLang="zh-CN" dirty="0"/>
              <a:t>16</a:t>
            </a:r>
            <a:r>
              <a:rPr lang="zh-CN" altLang="zh-CN" dirty="0"/>
              <a:t>位</a:t>
            </a:r>
            <a:r>
              <a:rPr lang="zh-CN" altLang="zh-CN" dirty="0" smtClean="0"/>
              <a:t>并行</a:t>
            </a:r>
            <a:r>
              <a:rPr lang="zh-CN" altLang="en-US" dirty="0"/>
              <a:t>先行</a:t>
            </a:r>
            <a:r>
              <a:rPr lang="zh-CN" altLang="zh-CN" dirty="0" smtClean="0"/>
              <a:t>进位</a:t>
            </a:r>
            <a:r>
              <a:rPr lang="zh-CN" altLang="zh-CN" dirty="0"/>
              <a:t>运算器</a:t>
            </a:r>
            <a:r>
              <a:rPr lang="zh-CN" altLang="zh-CN" dirty="0" smtClean="0"/>
              <a:t>功能部件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仿真、</a:t>
            </a:r>
            <a:r>
              <a:rPr lang="zh-CN" altLang="zh-CN" dirty="0" smtClean="0"/>
              <a:t>调试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封装。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zh-CN" dirty="0" smtClean="0"/>
              <a:t>学习</a:t>
            </a:r>
            <a:r>
              <a:rPr lang="en-US" altLang="zh-CN" dirty="0" err="1"/>
              <a:t>Quartus</a:t>
            </a:r>
            <a:r>
              <a:rPr lang="en-US" altLang="zh-CN" dirty="0"/>
              <a:t> II</a:t>
            </a:r>
            <a:r>
              <a:rPr lang="zh-CN" altLang="zh-CN" dirty="0"/>
              <a:t>软件应用。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93594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427</TotalTime>
  <Words>2807</Words>
  <Application>Microsoft Office PowerPoint</Application>
  <PresentationFormat>全屏显示(4:3)</PresentationFormat>
  <Paragraphs>319</Paragraphs>
  <Slides>38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黑体</vt:lpstr>
      <vt:lpstr>华文仿宋</vt:lpstr>
      <vt:lpstr>宋体</vt:lpstr>
      <vt:lpstr>微软雅黑</vt:lpstr>
      <vt:lpstr>Arial</vt:lpstr>
      <vt:lpstr>Arial Black</vt:lpstr>
      <vt:lpstr>Calibri</vt:lpstr>
      <vt:lpstr>Times New Roman</vt:lpstr>
      <vt:lpstr>基本</vt:lpstr>
      <vt:lpstr>计算机原理与接口技术实训</vt:lpstr>
      <vt:lpstr>实践教程</vt:lpstr>
      <vt:lpstr>实训安排</vt:lpstr>
      <vt:lpstr>实训内容 </vt:lpstr>
      <vt:lpstr>微机主体结构图</vt:lpstr>
      <vt:lpstr>微机数据通道</vt:lpstr>
      <vt:lpstr>实训一 内容要求</vt:lpstr>
      <vt:lpstr>运算功能部件</vt:lpstr>
      <vt:lpstr>实训一 目的</vt:lpstr>
      <vt:lpstr>实训二 目的</vt:lpstr>
      <vt:lpstr>实训三 目的</vt:lpstr>
      <vt:lpstr>实训四 目的</vt:lpstr>
      <vt:lpstr> 测试与评审</vt:lpstr>
      <vt:lpstr>测试方法</vt:lpstr>
      <vt:lpstr>白盒测试法</vt:lpstr>
      <vt:lpstr>白盒测试法</vt:lpstr>
      <vt:lpstr>白盒测试法</vt:lpstr>
      <vt:lpstr>白盒测试法</vt:lpstr>
      <vt:lpstr>黑盒测试方法</vt:lpstr>
      <vt:lpstr>黑盒测试方法</vt:lpstr>
      <vt:lpstr>黑盒测试方法</vt:lpstr>
      <vt:lpstr>黑盒测试方法</vt:lpstr>
      <vt:lpstr>测试评审举例，加法器</vt:lpstr>
      <vt:lpstr>测试评审举例，加减法器</vt:lpstr>
      <vt:lpstr>测试评审举例</vt:lpstr>
      <vt:lpstr>74LS181功能仿真举例</vt:lpstr>
      <vt:lpstr>运算功能部件功能仿真举例</vt:lpstr>
      <vt:lpstr>测试评审举例</vt:lpstr>
      <vt:lpstr>测试评审举例</vt:lpstr>
      <vt:lpstr>波形验证法的局限</vt:lpstr>
      <vt:lpstr>波形验证法的局限</vt:lpstr>
      <vt:lpstr>时钟与数据的关系</vt:lpstr>
      <vt:lpstr>课程引用国家标准</vt:lpstr>
      <vt:lpstr>报告章节设置（参考）</vt:lpstr>
      <vt:lpstr>报告章节设置（参考）</vt:lpstr>
      <vt:lpstr>报告章节设置（参考）</vt:lpstr>
      <vt:lpstr>正文格式</vt:lpstr>
      <vt:lpstr>图表要求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计算机原理与接口技术实训</dc:title>
  <dc:creator>殷卫真</dc:creator>
  <cp:lastModifiedBy>yin</cp:lastModifiedBy>
  <cp:revision>87</cp:revision>
  <dcterms:created xsi:type="dcterms:W3CDTF">2017-10-28T11:21:15Z</dcterms:created>
  <dcterms:modified xsi:type="dcterms:W3CDTF">2017-10-30T01:02:57Z</dcterms:modified>
</cp:coreProperties>
</file>