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EDD8F-BD7A-E774-FA52-750BEBE54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991A1C-870A-F00F-8237-C32587347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1590BC-3E9A-6A7F-4C41-8B071CB3F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FAB0-4A9C-4192-BCE3-65850B023C29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34185A-4275-9523-F4DC-3A63F9E2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CF33F-6420-C1D4-8F4C-51455EF6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D0A4-B4BA-4DFB-BD7B-9FB868745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21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9D4FD-56EB-EF24-C74D-51EE4A36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4B55B2-FEA1-412E-F3C3-51ECBFD46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0BB776-6C39-9388-0D4D-0A327796C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FAB0-4A9C-4192-BCE3-65850B023C29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1655B3-0597-2204-6732-C7477305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11B69-F1F4-348F-14E6-4E05691F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D0A4-B4BA-4DFB-BD7B-9FB868745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557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FE9EC2-C5DB-32E1-094B-79469C698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E2E2D9-CA26-D7CB-7AAE-895D13389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571E29-AFA1-8631-F403-540F8A1D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FAB0-4A9C-4192-BCE3-65850B023C29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CCEF82-3D19-6E9F-C5C3-C348E227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CA9602-90FA-150D-3C87-AD06598C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D0A4-B4BA-4DFB-BD7B-9FB868745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1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4CB7B-62D6-4257-4256-1994B934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46D5C-302C-0E4F-96C9-11C71D046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DC7387-71AE-2321-E151-04C02985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FAB0-4A9C-4192-BCE3-65850B023C29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B04DFE-725C-32F9-D757-A5692DE8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0C965F-26D7-0C41-09C9-4978E509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D0A4-B4BA-4DFB-BD7B-9FB868745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80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5A992-778C-0540-C8C3-A2BDEC50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06D911-504F-67E3-25C8-29BA953BC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32EB3E-B476-2E78-53B8-78000FF3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FAB0-4A9C-4192-BCE3-65850B023C29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F8B89B-BCF3-7E06-FDDA-3D0A7EDA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273ECA-C8F4-35AB-B190-D5E5DF50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D0A4-B4BA-4DFB-BD7B-9FB868745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16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9BC3D-DD57-F84E-9F9E-F188A069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DD7060-5961-59EE-5339-CC133F816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76208D-B301-13E9-E650-0E9DD9301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A40A37-6463-D87F-0D78-68D55583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FAB0-4A9C-4192-BCE3-65850B023C29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B90BB5-1DCA-F6EF-87AF-50777326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C978B2-6BF3-2F7A-A130-E10DE49E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D0A4-B4BA-4DFB-BD7B-9FB868745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55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291CF-7681-F849-1476-C32886F8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635E32-2E7E-12AD-3162-A7212877B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EA4635-B08C-432E-0F5C-7C15EC970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6FE309-5756-5E7F-2EFA-485D343DD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EAED30-EEEA-17DF-5A07-8296E93F0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490AE6-68CA-D773-3514-5C5FDD95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FAB0-4A9C-4192-BCE3-65850B023C29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9841A7-FE8C-0BE5-CCEF-3BB65A46E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55630AD-38CB-962A-AEDC-08737DE8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D0A4-B4BA-4DFB-BD7B-9FB868745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6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E2DE9-71B8-4B38-0402-F6037A9F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F1D795-2C0E-32BD-B470-F791C2A3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FAB0-4A9C-4192-BCE3-65850B023C29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539049-96C2-221B-A2CB-A79D9565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4A9A028-CB59-8004-E971-A502071D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D0A4-B4BA-4DFB-BD7B-9FB868745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91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B1488A-B4F9-1D24-46E3-ADC63FAD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FAB0-4A9C-4192-BCE3-65850B023C29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6BBCC1A-9637-BB99-1554-A989C284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EC2449-2A85-8F1E-A548-0685AF22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D0A4-B4BA-4DFB-BD7B-9FB868745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68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7B859-2E1B-CE04-A950-0677980A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19D6FE-8D99-49D9-6A44-7F8E85E81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B4F37A-897F-0A25-D4F5-11C012278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C310BC-2A66-EC2D-058B-455ED69C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FAB0-4A9C-4192-BCE3-65850B023C29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1B9301-7850-0627-7B03-E39ED20E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106FD6-3E61-AD04-1B1D-23C7F71E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D0A4-B4BA-4DFB-BD7B-9FB868745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74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F9CEF-5E66-4392-496B-A18DA9CE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5354B4C-5B3B-2CB6-B685-170CDB693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0AF97A-8787-EA18-CF43-4182DF29E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E00D85-95EB-1D97-28AE-BEE6A70C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DFAB0-4A9C-4192-BCE3-65850B023C29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CC950A-0285-0683-F118-E7720BB9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CF5B65-B967-9866-6A54-901C2610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0D0A4-B4BA-4DFB-BD7B-9FB868745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65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D6FB9-7212-46DB-3DF8-D32D87A1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BDC90F-4506-7CD6-AECA-920E320F1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7C6344-ED81-F047-EEC2-BD926AFE3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BDFAB0-4A9C-4192-BCE3-65850B023C29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CE2862-DCD7-9981-18F4-23AC416CD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8BADD1-0224-3E97-5437-7D3568886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80D0A4-B4BA-4DFB-BD7B-9FB868745E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62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BBA66-0A0C-885B-73FB-3C46FC9B9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КРАСНО-ЧЁРНОЕ ДЕРЕВО</a:t>
            </a:r>
            <a:br>
              <a:rPr lang="ru-RU" dirty="0"/>
            </a:br>
            <a:r>
              <a:rPr lang="en-US" dirty="0"/>
              <a:t>(RED-BLACK TREE)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BA86D2-E50E-6EA8-6876-E45C735E0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3676"/>
            <a:ext cx="9144000" cy="784123"/>
          </a:xfrm>
        </p:spPr>
        <p:txBody>
          <a:bodyPr/>
          <a:lstStyle/>
          <a:p>
            <a:r>
              <a:rPr lang="ru-RU" dirty="0"/>
              <a:t>Яруллин А</a:t>
            </a:r>
            <a:r>
              <a:rPr lang="en-US" dirty="0"/>
              <a:t>.</a:t>
            </a:r>
            <a:r>
              <a:rPr lang="ru-RU" dirty="0"/>
              <a:t>Ф</a:t>
            </a:r>
            <a:r>
              <a:rPr lang="en-US" dirty="0"/>
              <a:t>.</a:t>
            </a:r>
            <a:r>
              <a:rPr lang="ru-RU" dirty="0"/>
              <a:t> 11-401</a:t>
            </a:r>
          </a:p>
        </p:txBody>
      </p:sp>
    </p:spTree>
    <p:extLst>
      <p:ext uri="{BB962C8B-B14F-4D97-AF65-F5344CB8AC3E}">
        <p14:creationId xmlns:p14="http://schemas.microsoft.com/office/powerpoint/2010/main" val="52169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208BF-7AB1-55A2-8E60-D911681B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красно-чёрное дерево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D8D79F-5A4C-ED3F-D92A-8FCDB5AE1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5794"/>
            <a:ext cx="10515600" cy="1922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  <a:r>
              <a:rPr lang="ru-RU" sz="2400" dirty="0"/>
              <a:t>Красно-черное дерево — это тип самобалансирующегося двоичного дерева поиска. Оно поддерживает почти идеальный баланс, путём окрашивания каждого узла в красный или черный цвет и применяя набор свойств, которые гарантируют, что самый глубокий путь в дереве не более чем в два раза длиннее самого поверхностного пути.</a:t>
            </a:r>
          </a:p>
          <a:p>
            <a:endParaRPr lang="ru-RU" dirty="0"/>
          </a:p>
        </p:txBody>
      </p:sp>
      <p:pic>
        <p:nvPicPr>
          <p:cNvPr id="1029" name="Picture 5" descr="undefined">
            <a:extLst>
              <a:ext uri="{FF2B5EF4-FFF2-40B4-BE49-F238E27FC236}">
                <a16:creationId xmlns:a16="http://schemas.microsoft.com/office/drawing/2014/main" id="{86D065EF-5ACF-1A80-6EC9-59ED08D9C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333" y="1482761"/>
            <a:ext cx="6597334" cy="327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41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4DFD3-6D8F-37B6-95AC-CDA6C5ED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красно-чёрного дерева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6BFB3E-A0DD-E73B-7BB6-4F0A8EB55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Каждый узел может быть либо красного цвета</a:t>
            </a:r>
            <a:r>
              <a:rPr lang="en-US" dirty="0"/>
              <a:t>, </a:t>
            </a:r>
            <a:r>
              <a:rPr lang="ru-RU" dirty="0"/>
              <a:t>либо чёрного</a:t>
            </a:r>
            <a:r>
              <a:rPr lang="en-US" dirty="0"/>
              <a:t>.</a:t>
            </a:r>
          </a:p>
          <a:p>
            <a:r>
              <a:rPr lang="ru-RU" dirty="0"/>
              <a:t>Корень дерева всегда черный.</a:t>
            </a:r>
          </a:p>
          <a:p>
            <a:r>
              <a:rPr lang="ru-RU" dirty="0"/>
              <a:t>Каждый лист (узел NIL или нулевой) черный.</a:t>
            </a:r>
          </a:p>
          <a:p>
            <a:r>
              <a:rPr lang="ru-RU" dirty="0"/>
              <a:t>Каждый красный узел должен иметь два чёрных сына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Для каждого узла все простые пути от узла до листьев-потомков содержат одинаковое количество черных узлов.</a:t>
            </a:r>
            <a:r>
              <a:rPr lang="en-US" dirty="0"/>
              <a:t> (</a:t>
            </a:r>
            <a:r>
              <a:rPr lang="ru-RU" dirty="0"/>
              <a:t>чёрная высота одинаковая)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4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AB585-9BFC-347E-5A09-5997BF01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A2B0F7-6308-0874-D3E4-056DE8DD0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93569"/>
          </a:xfrm>
        </p:spPr>
        <p:txBody>
          <a:bodyPr>
            <a:normAutofit/>
          </a:bodyPr>
          <a:lstStyle/>
          <a:p>
            <a:r>
              <a:rPr lang="ru-RU" dirty="0"/>
              <a:t>Вставка </a:t>
            </a:r>
            <a:r>
              <a:rPr lang="en-US" dirty="0"/>
              <a:t>(Insert) – </a:t>
            </a:r>
            <a:r>
              <a:rPr lang="ru-RU" dirty="0"/>
              <a:t>вставляет новый элемент в дерево</a:t>
            </a:r>
            <a:r>
              <a:rPr lang="en-US" dirty="0"/>
              <a:t>.</a:t>
            </a:r>
            <a:r>
              <a:rPr lang="ru-RU" dirty="0"/>
              <a:t> Сложность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O(log(n))</a:t>
            </a:r>
          </a:p>
          <a:p>
            <a:r>
              <a:rPr lang="ru-RU" dirty="0"/>
              <a:t>Удаление </a:t>
            </a:r>
            <a:r>
              <a:rPr lang="en-US" dirty="0"/>
              <a:t>(Remove) – </a:t>
            </a:r>
            <a:r>
              <a:rPr lang="ru-RU" dirty="0"/>
              <a:t>удаляет элемент из дерева по значению</a:t>
            </a:r>
            <a:r>
              <a:rPr lang="en-US" dirty="0"/>
              <a:t>.</a:t>
            </a:r>
            <a:r>
              <a:rPr lang="ru-RU" dirty="0"/>
              <a:t> Сложность</a:t>
            </a:r>
            <a:r>
              <a:rPr lang="en-US" dirty="0"/>
              <a:t>: O(log(n))</a:t>
            </a:r>
          </a:p>
          <a:p>
            <a:r>
              <a:rPr lang="ru-RU" dirty="0"/>
              <a:t>Поиск (</a:t>
            </a:r>
            <a:r>
              <a:rPr lang="en-US" dirty="0"/>
              <a:t>Search) – </a:t>
            </a:r>
            <a:r>
              <a:rPr lang="ru-RU" dirty="0"/>
              <a:t>ищет элемент дерева по значению</a:t>
            </a:r>
            <a:r>
              <a:rPr lang="en-US" dirty="0"/>
              <a:t>,</a:t>
            </a:r>
            <a:r>
              <a:rPr lang="ru-RU" dirty="0"/>
              <a:t> может возвращать </a:t>
            </a:r>
            <a:r>
              <a:rPr lang="en-US" dirty="0"/>
              <a:t>true </a:t>
            </a:r>
            <a:r>
              <a:rPr lang="ru-RU" dirty="0"/>
              <a:t>или </a:t>
            </a:r>
            <a:r>
              <a:rPr lang="en-US" dirty="0"/>
              <a:t>false. </a:t>
            </a:r>
            <a:r>
              <a:rPr lang="ru-RU" dirty="0"/>
              <a:t>Сложность</a:t>
            </a:r>
            <a:r>
              <a:rPr lang="en-US" dirty="0"/>
              <a:t>: O(log(n))</a:t>
            </a:r>
          </a:p>
          <a:p>
            <a:r>
              <a:rPr lang="ru-RU" dirty="0"/>
              <a:t>Левый поворот </a:t>
            </a:r>
            <a:r>
              <a:rPr lang="en-US" dirty="0"/>
              <a:t>(Left Rotate) – </a:t>
            </a:r>
            <a:r>
              <a:rPr lang="ru-RU" dirty="0"/>
              <a:t>совершает левый поворот требуемого узла</a:t>
            </a:r>
            <a:r>
              <a:rPr lang="en-US" dirty="0"/>
              <a:t>. </a:t>
            </a:r>
            <a:r>
              <a:rPr lang="ru-RU" dirty="0"/>
              <a:t>Сложность</a:t>
            </a:r>
            <a:r>
              <a:rPr lang="en-US" dirty="0"/>
              <a:t>: O(1)</a:t>
            </a:r>
          </a:p>
          <a:p>
            <a:r>
              <a:rPr lang="ru-RU" dirty="0"/>
              <a:t>Правый поворот (</a:t>
            </a:r>
            <a:r>
              <a:rPr lang="en-US" dirty="0"/>
              <a:t>Right Rotate) – </a:t>
            </a:r>
            <a:r>
              <a:rPr lang="ru-RU" dirty="0"/>
              <a:t>совершает правый поворот требуемого узла</a:t>
            </a:r>
            <a:r>
              <a:rPr lang="en-US" dirty="0"/>
              <a:t>. </a:t>
            </a:r>
            <a:r>
              <a:rPr lang="ru-RU" dirty="0"/>
              <a:t>Сложность</a:t>
            </a:r>
            <a:r>
              <a:rPr lang="en-US" dirty="0"/>
              <a:t>: O(1)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01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63C5B-20F4-9EC1-BFBC-22D32D77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красно-чёрного дерева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45F645-104E-9619-60B0-B802B4FD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Гарантированная сбалансированность дерева</a:t>
            </a:r>
            <a:r>
              <a:rPr lang="en-US" dirty="0"/>
              <a:t>.</a:t>
            </a:r>
          </a:p>
          <a:p>
            <a:r>
              <a:rPr lang="ru-RU" dirty="0"/>
              <a:t>Так как высота дерева не превышает </a:t>
            </a:r>
            <a:r>
              <a:rPr lang="en-US" dirty="0"/>
              <a:t>2log(n+1), </a:t>
            </a:r>
            <a:r>
              <a:rPr lang="ru-RU" dirty="0"/>
              <a:t>обеспечивается логарифмическая сложность операций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В сравнении с </a:t>
            </a:r>
            <a:r>
              <a:rPr lang="en-US" dirty="0"/>
              <a:t>AVL-</a:t>
            </a:r>
            <a:r>
              <a:rPr lang="ru-RU" dirty="0"/>
              <a:t>деревьями</a:t>
            </a:r>
            <a:r>
              <a:rPr lang="en-US" dirty="0"/>
              <a:t>,</a:t>
            </a:r>
            <a:r>
              <a:rPr lang="ru-RU" dirty="0"/>
              <a:t> красно-чёрные деревья требует меньшее количество операций для балансировки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403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A4A32-A7D1-6FD5-124E-B78AEC9E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 красно-чёрного дерева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CE1FE8-23DE-9AD8-5EC5-4C783C95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дополнительная память для хранения цвета вершины</a:t>
            </a:r>
            <a:r>
              <a:rPr lang="en-US" dirty="0"/>
              <a:t>. </a:t>
            </a:r>
            <a:r>
              <a:rPr lang="ru-RU" dirty="0"/>
              <a:t>В современных вычислительных системах память выделяется кратно байтам, поэтому красно-чёрное дерево не превосходит, например, </a:t>
            </a:r>
            <a:r>
              <a:rPr lang="en-US" dirty="0"/>
              <a:t>AVL</a:t>
            </a:r>
            <a:r>
              <a:rPr lang="ru-RU" dirty="0"/>
              <a:t>-дерево, которое хранит 2 бита</a:t>
            </a:r>
            <a:r>
              <a:rPr lang="en-US" dirty="0"/>
              <a:t>.</a:t>
            </a:r>
          </a:p>
          <a:p>
            <a:r>
              <a:rPr lang="ru-RU" dirty="0"/>
              <a:t>Красно-чёрное дерево допускает большую разбалансировку высоты по сравнению с </a:t>
            </a:r>
            <a:r>
              <a:rPr lang="en-US" dirty="0"/>
              <a:t>AVL-</a:t>
            </a:r>
            <a:r>
              <a:rPr lang="ru-RU" dirty="0"/>
              <a:t>деревом</a:t>
            </a:r>
            <a:r>
              <a:rPr lang="en-US" dirty="0"/>
              <a:t>,</a:t>
            </a:r>
            <a:r>
              <a:rPr lang="ru-RU" dirty="0"/>
              <a:t> из-за чего поиск в красно-чёрном дереве в худшем случае проходит больше узлов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183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1BF6A-6C15-4CF6-3B6B-A156E1B1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лучше применять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4D1DB4-9D7B-502F-5604-6C14A7736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гарантированно быстрый поиск, вставка и удаление</a:t>
            </a:r>
          </a:p>
          <a:p>
            <a:r>
              <a:rPr lang="ru-RU" dirty="0"/>
              <a:t>Нужен упорядоченный доступ к данным</a:t>
            </a:r>
          </a:p>
          <a:p>
            <a:r>
              <a:rPr lang="ru-RU" dirty="0"/>
              <a:t>Красно-чёрное дерево тратит меньше ресурсов на поддержку сбалансированности</a:t>
            </a:r>
            <a:r>
              <a:rPr lang="en-US" dirty="0"/>
              <a:t>,</a:t>
            </a:r>
            <a:r>
              <a:rPr lang="ru-RU" dirty="0"/>
              <a:t> в сравнении с тем же </a:t>
            </a:r>
            <a:r>
              <a:rPr lang="en-US" dirty="0"/>
              <a:t>AVL </a:t>
            </a:r>
            <a:r>
              <a:rPr lang="ru-RU" dirty="0"/>
              <a:t>деревом</a:t>
            </a:r>
            <a:r>
              <a:rPr lang="en-US" dirty="0"/>
              <a:t>,</a:t>
            </a:r>
            <a:r>
              <a:rPr lang="ru-RU" dirty="0"/>
              <a:t> поэтому его лучше использовать</a:t>
            </a:r>
            <a:r>
              <a:rPr lang="en-US" dirty="0"/>
              <a:t>,</a:t>
            </a:r>
            <a:r>
              <a:rPr lang="ru-RU" dirty="0"/>
              <a:t> когда вставка и чтение происходят примерно с одинаковой частотой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302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7375F-FF31-293D-7C17-A4C7941A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Применения красно-чёрного дерева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C40525-CFC1-CECE-47E3-2C3542D74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5000" dirty="0"/>
              <a:t>C++:</a:t>
            </a:r>
          </a:p>
          <a:p>
            <a:pPr marL="0" indent="0">
              <a:buNone/>
            </a:pPr>
            <a:r>
              <a:rPr lang="ru-RU" sz="2600" dirty="0"/>
              <a:t>Ассоциативный массив </a:t>
            </a:r>
            <a:r>
              <a:rPr lang="en-US" sz="2600" dirty="0"/>
              <a:t>std::map </a:t>
            </a:r>
            <a:r>
              <a:rPr lang="ru-RU" sz="2600" dirty="0"/>
              <a:t>и множество </a:t>
            </a:r>
            <a:r>
              <a:rPr lang="en-US" sz="2600" dirty="0"/>
              <a:t>std::set.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5000" dirty="0"/>
              <a:t>JAVA:</a:t>
            </a:r>
          </a:p>
          <a:p>
            <a:pPr marL="0" indent="0">
              <a:buNone/>
            </a:pPr>
            <a:r>
              <a:rPr lang="ru-RU" sz="2600" dirty="0"/>
              <a:t>Коллекции </a:t>
            </a:r>
            <a:r>
              <a:rPr lang="en-US" sz="2600" dirty="0"/>
              <a:t>TreeMap </a:t>
            </a:r>
            <a:r>
              <a:rPr lang="ru-RU" sz="2600" dirty="0"/>
              <a:t>и </a:t>
            </a:r>
            <a:r>
              <a:rPr lang="en-US" sz="2600" dirty="0"/>
              <a:t>TreeSet.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6018432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404</Words>
  <Application>Microsoft Office PowerPoint</Application>
  <PresentationFormat>Широкоэкранный</PresentationFormat>
  <Paragraphs>33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Тема Office</vt:lpstr>
      <vt:lpstr>КРАСНО-ЧЁРНОЕ ДЕРЕВО (RED-BLACK TREE)</vt:lpstr>
      <vt:lpstr>Что такое красно-чёрное дерево?</vt:lpstr>
      <vt:lpstr>Свойства красно-чёрного дерева</vt:lpstr>
      <vt:lpstr>Основные операции</vt:lpstr>
      <vt:lpstr>Плюсы красно-чёрного дерева</vt:lpstr>
      <vt:lpstr>Минусы красно-чёрного дерева</vt:lpstr>
      <vt:lpstr>Когда лучше применять?</vt:lpstr>
      <vt:lpstr>Применения красно-чёрного дерева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Адель Яруллин</dc:creator>
  <cp:lastModifiedBy>Адель Яруллин</cp:lastModifiedBy>
  <cp:revision>6</cp:revision>
  <dcterms:created xsi:type="dcterms:W3CDTF">2025-05-21T15:43:58Z</dcterms:created>
  <dcterms:modified xsi:type="dcterms:W3CDTF">2025-05-22T16:03:46Z</dcterms:modified>
</cp:coreProperties>
</file>