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328" r:id="rId3"/>
    <p:sldId id="324" r:id="rId4"/>
    <p:sldId id="362" r:id="rId5"/>
    <p:sldId id="329" r:id="rId6"/>
    <p:sldId id="363" r:id="rId7"/>
    <p:sldId id="352" r:id="rId8"/>
    <p:sldId id="356" r:id="rId9"/>
    <p:sldId id="3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1"/>
    <p:restoredTop sz="94673"/>
  </p:normalViewPr>
  <p:slideViewPr>
    <p:cSldViewPr snapToGrid="0">
      <p:cViewPr varScale="1">
        <p:scale>
          <a:sx n="107" d="100"/>
          <a:sy n="107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E992-5DA1-DB48-BFB8-836D8C46B55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88DFD-BB4B-6744-8D6E-6634BBD802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1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3F80-0672-F812-C287-413AEBCFE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B1AE5-92B2-5AE2-CA05-6633B4458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C388-2C78-1A16-F641-064DCEEF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A357-D62F-0BC5-5B8F-CAEA438B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6726-6DC8-D2FD-0D84-F4BED41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5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C350-6DA4-FD04-0393-B1A9CD75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F1CA-DD19-E381-DAA7-B8F5F7F47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FDBE-C990-902F-9467-F66DAAFC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60BB1-5530-571F-FF09-487460FE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5224-B218-C4CD-A0D0-BC419E29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1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D54DB-43BE-C4EE-8D48-9CB6F1DDA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9566F-A506-49BA-5EC0-19D57615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3997-C095-F594-5400-8B6873BA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6EF81-4A9A-97C1-DF72-1360FFD0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6515E-B483-3A59-2C34-8183F3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98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F5AA-A918-A33E-C00B-CEBD1D4B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17B-8909-CCC4-4CE8-D55B6BA1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5FFC9-53BA-61EF-6495-08FACD37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9AD8-D277-A50B-0139-FB875A3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A02D-EF0D-0A70-A47B-3C698525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04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584D-CAC0-B575-BD72-8EEBF916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4962-71E4-F51C-E67A-61B899D71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A76B-35B2-3C0C-1882-AAD8853C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973F-C188-AC91-7DF6-6E852AD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FB70-E464-36C1-93C9-DB42F6BB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48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9C0B-E47C-105F-767A-16AEB658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265A-3D58-B573-A366-2E0BDE6D3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92420-9095-7D0C-261F-29CD0EC4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530DE-0505-E299-919E-3911B30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DD37B-79BE-AE95-6EA8-E1C11DD1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7E833-F18D-2142-3F8C-C8D87D3B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6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313D-7B8C-1E08-4F4D-A0DDFD7B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87863-E505-CAF0-4B23-3A9D66F8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1AB68-EBC1-5616-CAF6-FC0DA30F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494C0-8F7D-A41F-E3B0-60FCC9FFA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E0D71-F924-D622-8A0E-793DBD567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B2FF1-EEB7-0DF6-986A-8C6CBA09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F3944-93A4-FA6D-0E75-F2B7EDBA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D3510-CA31-38E0-9E17-11C05779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90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69F4-69B8-C703-0FCC-93C4A03B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1E484-2EAA-BDE8-C984-A3FBDA5C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63159-672B-A7B3-763F-235E890C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E0805-A604-FAF2-77E5-1C0BC56E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89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0392B-A7FD-1899-C42B-84346AC5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48DC9-682B-53A7-E0A6-D510288C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F56C8-C76A-1B3A-664B-62DB877D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40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148F-D63D-75D1-5508-3957265B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CBAB-1A38-D04C-0C00-D7B84CD1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4157B-CC34-9521-204E-53756A78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076E8-EEE5-0198-D147-6022176C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373EC-2176-9445-186D-1D14E81F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036F-440A-A526-352D-45B6AAB1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9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686B-E373-DBFC-2F7C-2515C80F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F5D15-86A7-E14E-CF66-C69042175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D5E87-48AF-FE21-E3CC-4CDB1C66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D929C-F6D6-5FA0-0E53-697AAD73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5D7E-A79F-ADBA-A3FC-895A29F8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ACEF-5E06-FF9A-8210-D2803C5B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3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0797B-CB13-6329-FB2E-2F6AF1F4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FCB33-B62F-9DD4-1702-E2C700C9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E0A8-0EE7-4354-5E7A-20269BC7D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AE39-EC65-8C4F-B2EB-914D62C71A75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F8DA8-8010-57FD-6351-EBB0D09E7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C4F4-469C-C75E-677B-134BCBC5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B556-FC4D-B547-B594-3E1A921A6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-11289" y="2381"/>
            <a:ext cx="12192000" cy="68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6233" y="2866230"/>
            <a:ext cx="885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B+ </a:t>
            </a:r>
            <a:r>
              <a:rPr lang="ru-RU" sz="4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дерево</a:t>
            </a:r>
            <a:endParaRPr lang="ru-RU" sz="4000" b="1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982270" y="2667000"/>
            <a:ext cx="59526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29CF49-BFAC-429C-A952-E43301A34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87" y="644692"/>
            <a:ext cx="3665628" cy="1499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0ADD7-4E7E-5388-B26E-24C9230B5B27}"/>
              </a:ext>
            </a:extLst>
          </p:cNvPr>
          <p:cNvSpPr txBox="1"/>
          <p:nvPr/>
        </p:nvSpPr>
        <p:spPr>
          <a:xfrm>
            <a:off x="7095122" y="6426700"/>
            <a:ext cx="508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Шагимарданов Данияр 11-402</a:t>
            </a:r>
          </a:p>
        </p:txBody>
      </p:sp>
    </p:spTree>
    <p:extLst>
      <p:ext uri="{BB962C8B-B14F-4D97-AF65-F5344CB8AC3E}">
        <p14:creationId xmlns:p14="http://schemas.microsoft.com/office/powerpoint/2010/main" val="322084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03445" cy="705104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TextBox 5"/>
          <p:cNvSpPr txBox="1"/>
          <p:nvPr/>
        </p:nvSpPr>
        <p:spPr>
          <a:xfrm>
            <a:off x="1305299" y="930260"/>
            <a:ext cx="9793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entury Gothic" panose="020B0502020202020204" pitchFamily="34" charset="0"/>
              </a:rPr>
              <a:t>Содержание:  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910080" y="1869440"/>
            <a:ext cx="9970694" cy="3265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Что такое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B+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дерево?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Правила построения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B+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дерева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Различия с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-деревом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Преимущества и недостатки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Области применения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Итоги и выводы.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879BAB-C986-4BEB-8A83-997513045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4" y="116713"/>
            <a:ext cx="699740" cy="15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43CDB-7871-6F9E-837E-4D40F06C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2E836D8-92BE-8EEB-C79B-D95DAFDC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170" y="2921905"/>
            <a:ext cx="4905103" cy="2740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B+ </a:t>
            </a:r>
            <a:r>
              <a:rPr lang="ru-RU" sz="2400" b="1" dirty="0">
                <a:latin typeface="Century Gothic" panose="020B0502020202020204" pitchFamily="34" charset="0"/>
              </a:rPr>
              <a:t>дерево </a:t>
            </a:r>
            <a:r>
              <a:rPr lang="ru-RU" sz="2400" dirty="0">
                <a:latin typeface="Century Gothic" panose="020B0502020202020204" pitchFamily="34" charset="0"/>
              </a:rPr>
              <a:t>– это разновидность </a:t>
            </a:r>
            <a:r>
              <a:rPr lang="en-US" sz="2400" dirty="0">
                <a:latin typeface="Century Gothic" panose="020B0502020202020204" pitchFamily="34" charset="0"/>
              </a:rPr>
              <a:t>B-</a:t>
            </a:r>
            <a:r>
              <a:rPr lang="ru-RU" sz="2400" dirty="0">
                <a:latin typeface="Century Gothic" panose="020B0502020202020204" pitchFamily="34" charset="0"/>
              </a:rPr>
              <a:t>дерева, сбалансированное дерево поиска, оптимизированное для работы с дисковыми и файловыми системами, а также базами данных.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03B6A9-78D0-99D8-BF7F-79E9F9BFE445}"/>
              </a:ext>
            </a:extLst>
          </p:cNvPr>
          <p:cNvSpPr/>
          <p:nvPr/>
        </p:nvSpPr>
        <p:spPr>
          <a:xfrm>
            <a:off x="0" y="2565"/>
            <a:ext cx="12192000" cy="1110219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Что такое </a:t>
            </a:r>
            <a:r>
              <a:rPr lang="en-US" sz="3200" dirty="0">
                <a:latin typeface="Century Gothic" panose="020B0502020202020204" pitchFamily="34" charset="0"/>
              </a:rPr>
              <a:t>B+ </a:t>
            </a:r>
            <a:r>
              <a:rPr lang="ru-RU" sz="3200" dirty="0">
                <a:latin typeface="Century Gothic" panose="020B0502020202020204" pitchFamily="34" charset="0"/>
              </a:rPr>
              <a:t>дерево?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325F0C-8E71-62D0-7564-37BABAE3FE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" y="330717"/>
            <a:ext cx="1127787" cy="4614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EF1A80-DD26-40A6-B797-2A3922FF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73" y="2405969"/>
            <a:ext cx="6675146" cy="37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3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43CDB-7871-6F9E-837E-4D40F06C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2E836D8-92BE-8EEB-C79B-D95DAFDC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562" y="2409632"/>
            <a:ext cx="4297680" cy="362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Century Gothic" panose="020B0502020202020204" pitchFamily="34" charset="0"/>
              </a:rPr>
              <a:t>Порядок дерева </a:t>
            </a:r>
            <a:r>
              <a:rPr lang="ru-RU" sz="1800" dirty="0">
                <a:latin typeface="Century Gothic" panose="020B0502020202020204" pitchFamily="34" charset="0"/>
              </a:rPr>
              <a:t>(</a:t>
            </a:r>
            <a:r>
              <a:rPr lang="en-US" sz="1800" dirty="0">
                <a:latin typeface="Century Gothic" panose="020B0502020202020204" pitchFamily="34" charset="0"/>
              </a:rPr>
              <a:t>t</a:t>
            </a:r>
            <a:r>
              <a:rPr lang="ru-RU" sz="1800" dirty="0">
                <a:latin typeface="Century Gothic" panose="020B0502020202020204" pitchFamily="34" charset="0"/>
              </a:rPr>
              <a:t>) — максимальное количество потомков у узла.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b="1" dirty="0">
                <a:latin typeface="Century Gothic" panose="020B0502020202020204" pitchFamily="34" charset="0"/>
              </a:rPr>
              <a:t>Внутренние узлы</a:t>
            </a:r>
            <a:r>
              <a:rPr lang="en-US" sz="1800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1)Содержат от </a:t>
            </a:r>
            <a:r>
              <a:rPr lang="en-US" sz="1800" dirty="0">
                <a:latin typeface="Century Gothic" panose="020B0502020202020204" pitchFamily="34" charset="0"/>
              </a:rPr>
              <a:t>t/2 </a:t>
            </a:r>
            <a:r>
              <a:rPr lang="ru-RU" sz="1800" dirty="0">
                <a:latin typeface="Century Gothic" panose="020B0502020202020204" pitchFamily="34" charset="0"/>
              </a:rPr>
              <a:t>до </a:t>
            </a:r>
            <a:r>
              <a:rPr lang="en-US" sz="1800" dirty="0">
                <a:latin typeface="Century Gothic" panose="020B0502020202020204" pitchFamily="34" charset="0"/>
              </a:rPr>
              <a:t>t</a:t>
            </a:r>
            <a:r>
              <a:rPr lang="ru-RU" sz="1800" dirty="0">
                <a:latin typeface="Century Gothic" panose="020B0502020202020204" pitchFamily="34" charset="0"/>
              </a:rPr>
              <a:t> потомков</a:t>
            </a: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2)Содержат до </a:t>
            </a:r>
            <a:r>
              <a:rPr lang="en-US" sz="1800" dirty="0">
                <a:latin typeface="Century Gothic" panose="020B0502020202020204" pitchFamily="34" charset="0"/>
              </a:rPr>
              <a:t>t-1 </a:t>
            </a:r>
            <a:r>
              <a:rPr lang="ru-RU" sz="1800" dirty="0">
                <a:latin typeface="Century Gothic" panose="020B0502020202020204" pitchFamily="34" charset="0"/>
              </a:rPr>
              <a:t>ключей</a:t>
            </a:r>
          </a:p>
          <a:p>
            <a:pPr marL="0" indent="0">
              <a:buNone/>
            </a:pPr>
            <a:r>
              <a:rPr lang="ru-RU" sz="1800" b="1" dirty="0">
                <a:latin typeface="Century Gothic" panose="020B0502020202020204" pitchFamily="34" charset="0"/>
              </a:rPr>
              <a:t>Листья</a:t>
            </a:r>
            <a:r>
              <a:rPr lang="en-US" sz="1800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1)</a:t>
            </a:r>
            <a:r>
              <a:rPr lang="ru-RU" sz="1800" dirty="0">
                <a:latin typeface="Century Gothic" panose="020B0502020202020204" pitchFamily="34" charset="0"/>
              </a:rPr>
              <a:t>Не имеют потомков</a:t>
            </a: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2)Содержат от </a:t>
            </a:r>
            <a:r>
              <a:rPr lang="en-US" sz="1800" dirty="0">
                <a:latin typeface="Century Gothic" panose="020B0502020202020204" pitchFamily="34" charset="0"/>
              </a:rPr>
              <a:t>m/2 </a:t>
            </a:r>
            <a:r>
              <a:rPr lang="ru-RU" sz="1800" dirty="0">
                <a:latin typeface="Century Gothic" panose="020B0502020202020204" pitchFamily="34" charset="0"/>
              </a:rPr>
              <a:t>до </a:t>
            </a:r>
            <a:r>
              <a:rPr lang="en-US" sz="1800" dirty="0">
                <a:latin typeface="Century Gothic" panose="020B0502020202020204" pitchFamily="34" charset="0"/>
              </a:rPr>
              <a:t>m-1 </a:t>
            </a:r>
            <a:r>
              <a:rPr lang="ru-RU" sz="1800" dirty="0">
                <a:latin typeface="Century Gothic" panose="020B0502020202020204" pitchFamily="34" charset="0"/>
              </a:rPr>
              <a:t>пар ключ-значение и указатель на следующий лист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03B6A9-78D0-99D8-BF7F-79E9F9BFE445}"/>
              </a:ext>
            </a:extLst>
          </p:cNvPr>
          <p:cNvSpPr/>
          <p:nvPr/>
        </p:nvSpPr>
        <p:spPr>
          <a:xfrm>
            <a:off x="0" y="2565"/>
            <a:ext cx="12192000" cy="1110219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Правила построения </a:t>
            </a:r>
            <a:r>
              <a:rPr lang="en-US" sz="3200" dirty="0">
                <a:latin typeface="Century Gothic" panose="020B0502020202020204" pitchFamily="34" charset="0"/>
              </a:rPr>
              <a:t>B+ </a:t>
            </a:r>
            <a:r>
              <a:rPr lang="ru-RU" sz="3200" dirty="0">
                <a:latin typeface="Century Gothic" panose="020B0502020202020204" pitchFamily="34" charset="0"/>
              </a:rPr>
              <a:t>дерева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325F0C-8E71-62D0-7564-37BABAE3FE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" y="330717"/>
            <a:ext cx="1127787" cy="46147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018C93-BEF6-4B73-BC7B-F26F88BC6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520"/>
          <a:stretch/>
        </p:blipFill>
        <p:spPr>
          <a:xfrm>
            <a:off x="5245155" y="2124453"/>
            <a:ext cx="6179494" cy="39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43CDB-7871-6F9E-837E-4D40F06C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03B6A9-78D0-99D8-BF7F-79E9F9BFE445}"/>
              </a:ext>
            </a:extLst>
          </p:cNvPr>
          <p:cNvSpPr/>
          <p:nvPr/>
        </p:nvSpPr>
        <p:spPr>
          <a:xfrm>
            <a:off x="0" y="2565"/>
            <a:ext cx="12192000" cy="1110219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      Различия с </a:t>
            </a:r>
            <a:r>
              <a:rPr lang="en-US" sz="3200" dirty="0">
                <a:latin typeface="Century Gothic" panose="020B0502020202020204" pitchFamily="34" charset="0"/>
              </a:rPr>
              <a:t>B-</a:t>
            </a:r>
            <a:r>
              <a:rPr lang="ru-RU" sz="3200" dirty="0">
                <a:latin typeface="Century Gothic" panose="020B0502020202020204" pitchFamily="34" charset="0"/>
              </a:rPr>
              <a:t>деревом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325F0C-8E71-62D0-7564-37BABAE3FE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" y="330717"/>
            <a:ext cx="1127787" cy="461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A14A62-7733-DBCD-6540-04822767520C}"/>
              </a:ext>
            </a:extLst>
          </p:cNvPr>
          <p:cNvSpPr txBox="1"/>
          <p:nvPr/>
        </p:nvSpPr>
        <p:spPr>
          <a:xfrm>
            <a:off x="629423" y="1965381"/>
            <a:ext cx="377224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Основные различия</a:t>
            </a:r>
            <a:r>
              <a:rPr lang="en-US" sz="24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1)</a:t>
            </a:r>
            <a:r>
              <a:rPr lang="ru-RU" sz="2000" dirty="0">
                <a:latin typeface="Century Gothic" panose="020B0502020202020204" pitchFamily="34" charset="0"/>
              </a:rPr>
              <a:t>Данные у </a:t>
            </a:r>
            <a:r>
              <a:rPr lang="en-US" sz="2000" dirty="0">
                <a:latin typeface="Century Gothic" panose="020B0502020202020204" pitchFamily="34" charset="0"/>
              </a:rPr>
              <a:t>B-</a:t>
            </a:r>
            <a:r>
              <a:rPr lang="ru-RU" sz="2000" dirty="0">
                <a:latin typeface="Century Gothic" panose="020B0502020202020204" pitchFamily="34" charset="0"/>
              </a:rPr>
              <a:t>дерева хранятся и в узлах и в листьях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2)Листья в </a:t>
            </a:r>
            <a:r>
              <a:rPr lang="en-US" sz="2000" dirty="0">
                <a:latin typeface="Century Gothic" panose="020B0502020202020204" pitchFamily="34" charset="0"/>
              </a:rPr>
              <a:t>B-</a:t>
            </a:r>
            <a:r>
              <a:rPr lang="ru-RU" sz="2000" dirty="0">
                <a:latin typeface="Century Gothic" panose="020B0502020202020204" pitchFamily="34" charset="0"/>
              </a:rPr>
              <a:t>дереве не связаны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3)В </a:t>
            </a:r>
            <a:r>
              <a:rPr lang="en-US" sz="2000" dirty="0">
                <a:latin typeface="Century Gothic" panose="020B0502020202020204" pitchFamily="34" charset="0"/>
              </a:rPr>
              <a:t>B</a:t>
            </a:r>
            <a:r>
              <a:rPr lang="ru-RU" sz="2000" dirty="0">
                <a:latin typeface="Century Gothic" panose="020B0502020202020204" pitchFamily="34" charset="0"/>
              </a:rPr>
              <a:t>-дереве поиск медленнее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4)В </a:t>
            </a:r>
            <a:r>
              <a:rPr lang="en-US" sz="2000" dirty="0">
                <a:latin typeface="Century Gothic" panose="020B0502020202020204" pitchFamily="34" charset="0"/>
              </a:rPr>
              <a:t>B+ </a:t>
            </a:r>
            <a:r>
              <a:rPr lang="ru-RU" sz="2000" dirty="0">
                <a:latin typeface="Century Gothic" panose="020B0502020202020204" pitchFamily="34" charset="0"/>
              </a:rPr>
              <a:t>дереве дублируются ключи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5)</a:t>
            </a:r>
            <a:r>
              <a:rPr lang="en-US" sz="2000" dirty="0">
                <a:latin typeface="Century Gothic" panose="020B0502020202020204" pitchFamily="34" charset="0"/>
              </a:rPr>
              <a:t>B+ </a:t>
            </a:r>
            <a:r>
              <a:rPr lang="ru-RU" sz="2000" dirty="0">
                <a:latin typeface="Century Gothic" panose="020B0502020202020204" pitchFamily="34" charset="0"/>
              </a:rPr>
              <a:t>дерево чаще используется в СУБД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8342E3-C74A-4F6E-BAA1-984C352F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12" y="2326307"/>
            <a:ext cx="6754625" cy="32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79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43CDB-7871-6F9E-837E-4D40F06C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03B6A9-78D0-99D8-BF7F-79E9F9BFE445}"/>
              </a:ext>
            </a:extLst>
          </p:cNvPr>
          <p:cNvSpPr/>
          <p:nvPr/>
        </p:nvSpPr>
        <p:spPr>
          <a:xfrm>
            <a:off x="0" y="2565"/>
            <a:ext cx="12192000" cy="1110219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      Преимущества и недостатки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325F0C-8E71-62D0-7564-37BABAE3FE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" y="330717"/>
            <a:ext cx="1127787" cy="461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A14A62-7733-DBCD-6540-04822767520C}"/>
              </a:ext>
            </a:extLst>
          </p:cNvPr>
          <p:cNvSpPr txBox="1"/>
          <p:nvPr/>
        </p:nvSpPr>
        <p:spPr>
          <a:xfrm>
            <a:off x="635562" y="2255141"/>
            <a:ext cx="49763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Преимущества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Century Gothic" panose="020B0502020202020204" pitchFamily="34" charset="0"/>
              </a:rPr>
              <a:t>Стабильная скорость </a:t>
            </a:r>
            <a:r>
              <a:rPr lang="en-US" dirty="0">
                <a:latin typeface="Century Gothic" panose="020B0502020202020204" pitchFamily="34" charset="0"/>
              </a:rPr>
              <a:t>O(log n)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Century Gothic" panose="020B0502020202020204" pitchFamily="34" charset="0"/>
              </a:rPr>
              <a:t>Компактные внутренние узлы (только ключи)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Century Gothic" panose="020B0502020202020204" pitchFamily="34" charset="0"/>
              </a:rPr>
              <a:t>Широкое </a:t>
            </a:r>
            <a:r>
              <a:rPr lang="ru-RU" dirty="0" err="1">
                <a:latin typeface="Century Gothic" panose="020B0502020202020204" pitchFamily="34" charset="0"/>
              </a:rPr>
              <a:t>ипользование</a:t>
            </a:r>
            <a:r>
              <a:rPr lang="ru-RU" dirty="0">
                <a:latin typeface="Century Gothic" panose="020B0502020202020204" pitchFamily="34" charset="0"/>
              </a:rPr>
              <a:t> в БД</a:t>
            </a:r>
          </a:p>
          <a:p>
            <a:pPr marL="342900" indent="-342900">
              <a:buFont typeface="+mj-lt"/>
              <a:buAutoNum type="arabicParenR"/>
            </a:pPr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Недостатки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Century Gothic" panose="020B0502020202020204" pitchFamily="34" charset="0"/>
              </a:rPr>
              <a:t>Все операции поиска доходят до листьев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Century Gothic" panose="020B0502020202020204" pitchFamily="34" charset="0"/>
              </a:rPr>
              <a:t>Дублирование ключей увеличивает размер дерева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Century Gothic" panose="020B0502020202020204" pitchFamily="34" charset="0"/>
              </a:rPr>
              <a:t>Большая избыточность при малом размере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E8061B-AC49-4C7E-82CD-BFF4AB6F4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0" t="1657" r="2552" b="14420"/>
          <a:stretch/>
        </p:blipFill>
        <p:spPr>
          <a:xfrm>
            <a:off x="6329083" y="2474259"/>
            <a:ext cx="4751294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E1FCF-AD2A-E035-E59A-ABDA7AE1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E3E325-6817-6FC8-9F92-2CBA114C3ECC}"/>
              </a:ext>
            </a:extLst>
          </p:cNvPr>
          <p:cNvSpPr/>
          <p:nvPr/>
        </p:nvSpPr>
        <p:spPr>
          <a:xfrm>
            <a:off x="0" y="2565"/>
            <a:ext cx="12192000" cy="1110219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      Области применения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6437E7-F301-CF12-5408-7D26A7E955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" y="330717"/>
            <a:ext cx="1127787" cy="461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DF31BB-3023-40AF-9757-8EA55B9E7079}"/>
              </a:ext>
            </a:extLst>
          </p:cNvPr>
          <p:cNvSpPr txBox="1"/>
          <p:nvPr/>
        </p:nvSpPr>
        <p:spPr>
          <a:xfrm>
            <a:off x="597924" y="2474635"/>
            <a:ext cx="47965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Базы данных</a:t>
            </a:r>
            <a:r>
              <a:rPr lang="en-US" sz="24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MySQL, PostgreSQL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ru-RU" sz="2400" b="1" dirty="0">
                <a:latin typeface="Century Gothic" panose="020B0502020202020204" pitchFamily="34" charset="0"/>
              </a:rPr>
              <a:t>Файловые системы</a:t>
            </a:r>
            <a:r>
              <a:rPr lang="en-US" sz="24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NTFS, </a:t>
            </a:r>
            <a:r>
              <a:rPr lang="en-US" sz="2400" dirty="0" err="1">
                <a:latin typeface="Century Gothic" panose="020B0502020202020204" pitchFamily="34" charset="0"/>
              </a:rPr>
              <a:t>ReiserFS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ru-RU" sz="2400" b="1" dirty="0">
                <a:latin typeface="Century Gothic" panose="020B0502020202020204" pitchFamily="34" charset="0"/>
              </a:rPr>
              <a:t>Поисковые системы</a:t>
            </a:r>
            <a:r>
              <a:rPr lang="en-US" sz="2400" dirty="0">
                <a:latin typeface="Century Gothic" panose="020B0502020202020204" pitchFamily="34" charset="0"/>
              </a:rPr>
              <a:t>: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индексирование больших данных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E6BDA2-F799-4123-86AB-3DACDB788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24" y="1303581"/>
            <a:ext cx="4387872" cy="3390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73ABFF-2407-4E57-9614-6DA50F0F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548" y="4182795"/>
            <a:ext cx="3120528" cy="23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715B5-356D-63C5-728A-31AC2676B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0CD9975-3F95-FC48-FB31-30D8AE77D51A}"/>
              </a:ext>
            </a:extLst>
          </p:cNvPr>
          <p:cNvSpPr/>
          <p:nvPr/>
        </p:nvSpPr>
        <p:spPr>
          <a:xfrm>
            <a:off x="0" y="2565"/>
            <a:ext cx="12192000" cy="1110219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entury Gothic" panose="020B0502020202020204" pitchFamily="34" charset="0"/>
              </a:rPr>
              <a:t>Итоги и выводы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85DBAC-75D2-E6AA-FC39-26BCF880D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" y="330717"/>
            <a:ext cx="1071331" cy="461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D762E6-8D5F-270F-6E87-E8886203AD71}"/>
              </a:ext>
            </a:extLst>
          </p:cNvPr>
          <p:cNvSpPr txBox="1"/>
          <p:nvPr/>
        </p:nvSpPr>
        <p:spPr>
          <a:xfrm>
            <a:off x="1285514" y="1842718"/>
            <a:ext cx="96209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B+ дерево строится по строгим правилам балансировки, обеспечивая: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1)</a:t>
            </a:r>
            <a:r>
              <a:rPr lang="ru-RU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Быстрый поиск (O(</a:t>
            </a:r>
            <a:r>
              <a:rPr lang="ru-RU" sz="20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log</a:t>
            </a:r>
            <a:r>
              <a:rPr lang="ru-RU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 n)).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2)</a:t>
            </a:r>
            <a:r>
              <a:rPr lang="ru-RU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Эффективные вставку/удаление с </a:t>
            </a:r>
            <a:r>
              <a:rPr lang="ru-RU" sz="20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перебалансировкой</a:t>
            </a:r>
            <a:r>
              <a:rPr lang="ru-RU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3)</a:t>
            </a:r>
            <a:r>
              <a:rPr lang="ru-RU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Оптимальные диапазонные запросы за счет связных листьев.</a:t>
            </a:r>
          </a:p>
        </p:txBody>
      </p:sp>
    </p:spTree>
    <p:extLst>
      <p:ext uri="{BB962C8B-B14F-4D97-AF65-F5344CB8AC3E}">
        <p14:creationId xmlns:p14="http://schemas.microsoft.com/office/powerpoint/2010/main" val="361416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-11289" y="2381"/>
            <a:ext cx="12192000" cy="68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1530" y="3105834"/>
            <a:ext cx="844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Спасибо за внимание!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982270" y="2667000"/>
            <a:ext cx="59526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29CF49-BFAC-429C-A952-E43301A34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87" y="644692"/>
            <a:ext cx="3665628" cy="14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6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289</Words>
  <Application>Microsoft Office PowerPoint</Application>
  <PresentationFormat>Широкоэкранный</PresentationFormat>
  <Paragraphs>52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Helvetica Neue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Артур Нигматуллин</dc:creator>
  <cp:lastModifiedBy>Dan Secret</cp:lastModifiedBy>
  <cp:revision>24</cp:revision>
  <dcterms:created xsi:type="dcterms:W3CDTF">2025-01-15T20:27:30Z</dcterms:created>
  <dcterms:modified xsi:type="dcterms:W3CDTF">2025-05-28T17:06:48Z</dcterms:modified>
</cp:coreProperties>
</file>