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E69B1-CF9A-C6C4-3E9B-04969161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270F4C-55F4-14C3-61E3-E75F9762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9E78B-BF2B-F05E-53A3-03136E03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D9746-DADD-F693-818B-D599EF0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97D4A-0B15-C214-70C9-D74750F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82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52735-4483-BAD4-8D90-37420E15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6B4AB-A21F-34DE-9ED7-6467B6B37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5746F-98B7-3922-61FF-6F834CAF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BB2FE4-889C-5272-0303-65B8BF11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F99AE-99C3-6DE4-073E-764CB4D1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32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7F7D0E-3A2C-F934-2EF4-2041F13DA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C5F434-0B30-6947-7110-7F44FBA9C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4C90FD-BB85-58D6-9696-9D1ABEE6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C80B2-A4B9-DAA1-701F-BC374887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7104E8-9BE2-85FE-5751-F8790DB4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6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E623-773B-31AD-B9A2-C7774BB6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9B295-605F-11E8-F8B3-C64A6CDF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FB8ABC-0B54-135E-9811-EEDA8D13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456D7-31EA-EFCF-10B2-3FB7BEC5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E83D1-466B-DFF3-9945-4C01371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5D2CF-F4BC-E79B-ED3B-F5EC0658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19864-F277-3092-278E-9DF57E17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919B9-663D-5C2B-F2E4-6CC6CA30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F6C46-6BA8-EAD5-2258-6A35C1D4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78181-E470-275F-D50A-AFE53007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DED14-1B52-5E8D-3366-5470597B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5F4EF-1658-B3F2-9C13-8D098005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DAE2D0-2767-CD8D-566E-24AE66F52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FFD85-6A4B-0CCF-BDF9-400B3FD7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56A004-336E-CD81-76E2-AC849775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FADCD-CECB-D238-09A1-AF123D85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1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5A063-698D-40C4-C55E-111268A39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EA4A8E-3EE0-44F9-FD2C-5C9BFD5C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CA4461-BD44-833D-6763-186EBD898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3C2E3E-A0E1-EC65-2C3F-8921FC3B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87CBA7-52BD-8013-0BE1-4652D68C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A836B2-8E57-4E6B-3571-86C671DD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01856-62C9-FDA3-325A-CCC90F55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D40C93-52B6-9BCB-2CC7-577F6024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2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A8784-E867-0EC0-2655-EBD6F273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7416E7-9029-911E-57AB-487D0A1A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903A9B-A512-CEBE-6375-93AB8084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FD4BEA-8D4B-4F7F-74D5-9B691123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27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807DBC-1FA9-C2FD-BAC1-D3D3B6F9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B28E4A-1E3F-970C-941F-12304562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1164F9-F632-B4FD-6B5B-C1159F7D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6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DB8B2-7C45-5835-90DE-C6197151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E58CB-889E-6990-3BB4-0CFC7F76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28FDA-1C20-A36F-41C8-C92DD24CD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18045B-89FA-AEE9-84B7-E1767288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5C7084-18F9-EECD-8ABB-5A5877CF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56AEB1-C605-0290-EB9F-BFE8216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99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84AA0-5C3E-3A26-F453-2D177EEE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AF707A-A103-38EE-7EE3-5390DF774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B5E2A4-FB4A-0DF6-FC98-AC2B4375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B5A474-D69F-93AA-9B03-6014A39B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44881-7921-C8CA-62B8-C55CFED2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9308D7-7C8B-9091-42EF-C4F5FB7D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4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03E0-B828-21D7-4CF9-F9CF57B5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9BF687-9B5E-A25A-5A7D-71926E52E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B548F-3C10-619F-79CD-CE88367C8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E9D0-414D-4358-B9CB-9841FCFD60A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CFCD36-5873-F131-33D6-62C091212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6E537-941C-1548-A661-AD2EAC76E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0F1D-ECB9-405B-8AFD-FD955455EF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8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5D05C-39D7-B4B6-63BD-6CDCE507D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B+ tree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DFF47-7ED8-A829-02D4-F4FDEFAE4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Габделганиев</a:t>
            </a:r>
            <a:r>
              <a:rPr lang="ru-RU" dirty="0"/>
              <a:t> Р.Ф., 11-402</a:t>
            </a:r>
          </a:p>
          <a:p>
            <a:r>
              <a:rPr lang="ru-RU" dirty="0"/>
              <a:t>24.05.2025</a:t>
            </a:r>
          </a:p>
        </p:txBody>
      </p:sp>
    </p:spTree>
    <p:extLst>
      <p:ext uri="{BB962C8B-B14F-4D97-AF65-F5344CB8AC3E}">
        <p14:creationId xmlns:p14="http://schemas.microsoft.com/office/powerpoint/2010/main" val="334843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B3D57-2B75-D439-E045-EAD81D72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b+ </a:t>
            </a:r>
            <a:r>
              <a:rPr lang="ru-RU" dirty="0"/>
              <a:t>дерево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BFA43-291D-2735-0849-CC2170CC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— Сбалансированное дерево поиска, оптимизированное для работы с дисковой памятью.</a:t>
            </a:r>
            <a:br>
              <a:rPr lang="ru-RU" dirty="0"/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— Основное назначение: эффективное хранение и поиск данных в системах с большими объемами информации.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321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1E109-9DF0-0037-179E-5FCC7D93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</a:t>
            </a:r>
            <a:r>
              <a:rPr lang="en-US" dirty="0"/>
              <a:t>b+ </a:t>
            </a:r>
            <a:r>
              <a:rPr lang="ru-RU" dirty="0"/>
              <a:t>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5BB8E-691C-965D-7F62-CB6BA19C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Иерархия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Корень</a:t>
            </a:r>
          </a:p>
          <a:p>
            <a:pPr lvl="1"/>
            <a:r>
              <a:rPr lang="ru-RU" dirty="0"/>
              <a:t>Внутренний узел</a:t>
            </a:r>
          </a:p>
          <a:p>
            <a:pPr lvl="1"/>
            <a:r>
              <a:rPr lang="ru-RU" dirty="0"/>
              <a:t>Листья (связаны между собой двусвязным списком)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r>
              <a:rPr lang="ru-RU" dirty="0"/>
              <a:t>       [10, 20]              ← Внутренний узел</a:t>
            </a:r>
          </a:p>
          <a:p>
            <a:pPr marL="457200" lvl="1" indent="0">
              <a:buNone/>
            </a:pPr>
            <a:r>
              <a:rPr lang="ru-RU" dirty="0"/>
              <a:t>       /    |     \</a:t>
            </a:r>
          </a:p>
          <a:p>
            <a:pPr marL="457200" lvl="1" indent="0">
              <a:buNone/>
            </a:pPr>
            <a:r>
              <a:rPr lang="ru-RU" dirty="0"/>
              <a:t>[5,7] → [15,18] → [25,30]     ← Листья</a:t>
            </a:r>
          </a:p>
          <a:p>
            <a:endParaRPr lang="ru-RU" dirty="0"/>
          </a:p>
          <a:p>
            <a:r>
              <a:rPr lang="ru-RU" b="1" i="0" dirty="0">
                <a:effectLst/>
                <a:latin typeface="+mj-lt"/>
              </a:rPr>
              <a:t>Правила</a:t>
            </a:r>
            <a:r>
              <a:rPr lang="ru-RU" b="0" i="0" dirty="0">
                <a:effectLst/>
                <a:latin typeface="+mj-lt"/>
              </a:rPr>
              <a:t>:</a:t>
            </a:r>
            <a:endParaRPr lang="ru-RU" dirty="0">
              <a:latin typeface="+mj-lt"/>
            </a:endParaRPr>
          </a:p>
          <a:p>
            <a:pPr lvl="1"/>
            <a:r>
              <a:rPr lang="ru-RU" b="0" i="0" dirty="0">
                <a:effectLst/>
                <a:latin typeface="+mj-lt"/>
              </a:rPr>
              <a:t>Каждый узел содержит от t−1</a:t>
            </a:r>
            <a:r>
              <a:rPr lang="ru-RU" b="0" i="1" dirty="0">
                <a:effectLst/>
                <a:latin typeface="+mj-lt"/>
              </a:rPr>
              <a:t>t</a:t>
            </a:r>
            <a:r>
              <a:rPr lang="ru-RU" b="0" i="0" dirty="0">
                <a:effectLst/>
                <a:latin typeface="+mj-lt"/>
              </a:rPr>
              <a:t>−1 до 2t−12</a:t>
            </a:r>
            <a:r>
              <a:rPr lang="ru-RU" b="0" i="1" dirty="0">
                <a:effectLst/>
                <a:latin typeface="+mj-lt"/>
              </a:rPr>
              <a:t>t</a:t>
            </a:r>
            <a:r>
              <a:rPr lang="ru-RU" b="0" i="0" dirty="0">
                <a:effectLst/>
                <a:latin typeface="+mj-lt"/>
              </a:rPr>
              <a:t>−1 ключей (</a:t>
            </a:r>
            <a:r>
              <a:rPr lang="ru-RU" b="0" i="0" dirty="0" err="1">
                <a:effectLst/>
                <a:latin typeface="+mj-lt"/>
              </a:rPr>
              <a:t>t</a:t>
            </a:r>
            <a:r>
              <a:rPr lang="ru-RU" b="0" i="1" dirty="0" err="1">
                <a:effectLst/>
                <a:latin typeface="+mj-lt"/>
              </a:rPr>
              <a:t>t</a:t>
            </a:r>
            <a:r>
              <a:rPr lang="ru-RU" b="0" i="0" dirty="0">
                <a:effectLst/>
                <a:latin typeface="+mj-lt"/>
              </a:rPr>
              <a:t> — минимальная степень).</a:t>
            </a:r>
            <a:endParaRPr lang="ru-RU" dirty="0">
              <a:latin typeface="+mj-lt"/>
            </a:endParaRPr>
          </a:p>
          <a:p>
            <a:pPr lvl="1"/>
            <a:r>
              <a:rPr lang="ru-RU" b="0" i="0" dirty="0">
                <a:effectLst/>
                <a:latin typeface="+mj-lt"/>
              </a:rPr>
              <a:t>Все листья находятся на одном уровне.</a:t>
            </a:r>
          </a:p>
          <a:p>
            <a:pPr lvl="1"/>
            <a:endParaRPr lang="ru-RU" b="1" i="0" dirty="0">
              <a:effectLst/>
              <a:latin typeface="DeepSeek-CJK-patch"/>
            </a:endParaRP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8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B2D47-4FB0-8787-094F-814490FB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82C14-161F-4D43-A367-B76A3D34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sz="2600" i="0" dirty="0">
                <a:effectLst/>
                <a:latin typeface="+mj-lt"/>
              </a:rPr>
              <a:t>Эффективность для больших данных:</a:t>
            </a:r>
            <a:br>
              <a:rPr lang="ru-RU" sz="2600" i="0" dirty="0">
                <a:effectLst/>
                <a:latin typeface="+mj-lt"/>
              </a:rPr>
            </a:br>
            <a:r>
              <a:rPr lang="ru-RU" sz="2600" i="0" dirty="0">
                <a:effectLst/>
                <a:latin typeface="+mj-lt"/>
              </a:rPr>
              <a:t>— Минимальная высота дерева → меньше обращений к диску.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sz="2600" i="0" dirty="0">
                <a:effectLst/>
                <a:latin typeface="+mj-lt"/>
              </a:rPr>
              <a:t>Оптимизация для диапазонных запросов:</a:t>
            </a:r>
            <a:br>
              <a:rPr lang="ru-RU" sz="2600" i="0" dirty="0">
                <a:effectLst/>
                <a:latin typeface="+mj-lt"/>
              </a:rPr>
            </a:br>
            <a:r>
              <a:rPr lang="ru-RU" sz="2600" i="0" dirty="0">
                <a:effectLst/>
                <a:latin typeface="+mj-lt"/>
              </a:rPr>
              <a:t>— Листья связаны в список → быстрое сканирование диапазона (например, от 10 до 30).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sz="2600" i="0" dirty="0">
                <a:effectLst/>
                <a:latin typeface="+mj-lt"/>
              </a:rPr>
              <a:t>Стабильность:</a:t>
            </a:r>
            <a:br>
              <a:rPr lang="ru-RU" sz="2600" i="0" dirty="0">
                <a:effectLst/>
                <a:latin typeface="+mj-lt"/>
              </a:rPr>
            </a:br>
            <a:r>
              <a:rPr lang="ru-RU" sz="2600" i="0" dirty="0">
                <a:effectLst/>
                <a:latin typeface="+mj-lt"/>
              </a:rPr>
              <a:t>— Все операции (вставка, удаление) гарантированно работают за O(</a:t>
            </a:r>
            <a:r>
              <a:rPr lang="ru-RU" sz="2600" i="0" dirty="0" err="1">
                <a:effectLst/>
                <a:latin typeface="+mj-lt"/>
              </a:rPr>
              <a:t>log⁡n</a:t>
            </a:r>
            <a:r>
              <a:rPr lang="ru-RU" sz="2600" i="0" dirty="0">
                <a:effectLst/>
                <a:latin typeface="+mj-lt"/>
              </a:rPr>
              <a:t>)</a:t>
            </a:r>
            <a:r>
              <a:rPr lang="ru-RU" sz="2600" i="1" dirty="0">
                <a:effectLst/>
                <a:latin typeface="+mj-lt"/>
              </a:rPr>
              <a:t>O</a:t>
            </a:r>
            <a:r>
              <a:rPr lang="ru-RU" sz="2600" i="0" dirty="0">
                <a:effectLst/>
                <a:latin typeface="+mj-lt"/>
              </a:rPr>
              <a:t>(</a:t>
            </a:r>
            <a:r>
              <a:rPr lang="ru-RU" sz="2600" i="0" dirty="0" err="1">
                <a:effectLst/>
                <a:latin typeface="+mj-lt"/>
              </a:rPr>
              <a:t>log</a:t>
            </a:r>
            <a:r>
              <a:rPr lang="ru-RU" sz="2600" i="1" dirty="0" err="1">
                <a:effectLst/>
                <a:latin typeface="+mj-lt"/>
              </a:rPr>
              <a:t>n</a:t>
            </a:r>
            <a:r>
              <a:rPr lang="ru-RU" sz="2600" i="0" dirty="0">
                <a:effectLst/>
                <a:latin typeface="+mj-lt"/>
              </a:rPr>
              <a:t>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sz="2600" i="0" dirty="0">
                <a:effectLst/>
                <a:latin typeface="+mj-lt"/>
              </a:rPr>
              <a:t>Высокая заполненность узлов:</a:t>
            </a:r>
            <a:br>
              <a:rPr lang="ru-RU" sz="2600" i="0" dirty="0">
                <a:effectLst/>
                <a:latin typeface="+mj-lt"/>
              </a:rPr>
            </a:br>
            <a:r>
              <a:rPr lang="ru-RU" sz="2600" i="0" dirty="0">
                <a:effectLst/>
                <a:latin typeface="+mj-lt"/>
              </a:rPr>
              <a:t>— Больше ключей в узле → меньше уровней в дереве.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507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81268-5A69-20A3-372D-7B01867A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57F16-F697-7B7F-5663-CA1267A5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ru-RU" sz="2600" b="1" i="0" dirty="0">
                <a:effectLst/>
                <a:latin typeface="+mj-lt"/>
              </a:rPr>
              <a:t>Сложность реализации</a:t>
            </a:r>
            <a:r>
              <a:rPr lang="ru-RU" sz="2600" b="0" i="0" dirty="0">
                <a:effectLst/>
                <a:latin typeface="+mj-lt"/>
              </a:rPr>
              <a:t>: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Требует обработки множества кейсов (разделение, слияние узлов).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sz="2600" b="1" i="0" dirty="0">
                <a:effectLst/>
                <a:latin typeface="+mj-lt"/>
              </a:rPr>
              <a:t>Накладные расходы</a:t>
            </a:r>
            <a:r>
              <a:rPr lang="ru-RU" sz="2600" b="0" i="0" dirty="0">
                <a:effectLst/>
                <a:latin typeface="+mj-lt"/>
              </a:rPr>
              <a:t>: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Поддержка связей между листьями и балансировка.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sz="2600" b="1" i="0" dirty="0">
                <a:effectLst/>
                <a:latin typeface="+mj-lt"/>
              </a:rPr>
              <a:t>Неэффективность для малых данных</a:t>
            </a:r>
            <a:r>
              <a:rPr lang="ru-RU" sz="2600" b="0" i="0" dirty="0">
                <a:effectLst/>
                <a:latin typeface="+mj-lt"/>
              </a:rPr>
              <a:t>: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Избыточность структуры, если данных мало.</a:t>
            </a:r>
          </a:p>
          <a:p>
            <a:endParaRPr lang="ru-R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23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C3328-F63A-0390-D603-F226CCCA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юзают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F904-D587-CF54-35C5-2F99E99B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ru-RU" sz="2600" b="1" i="0" dirty="0">
                <a:effectLst/>
                <a:latin typeface="+mj-lt"/>
              </a:rPr>
              <a:t>Базы данных</a:t>
            </a:r>
            <a:r>
              <a:rPr lang="ru-RU" sz="2600" b="0" i="0" dirty="0">
                <a:effectLst/>
                <a:latin typeface="+mj-lt"/>
              </a:rPr>
              <a:t>: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Индексы в СУБД (MySQL, </a:t>
            </a:r>
            <a:r>
              <a:rPr lang="ru-RU" sz="2600" b="0" i="0" dirty="0" err="1">
                <a:effectLst/>
                <a:latin typeface="+mj-lt"/>
              </a:rPr>
              <a:t>PostgreSQL</a:t>
            </a:r>
            <a:r>
              <a:rPr lang="ru-RU" sz="2600" b="0" i="0" dirty="0">
                <a:effectLst/>
                <a:latin typeface="+mj-lt"/>
              </a:rPr>
              <a:t>).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Пример: поиск по диапазону дат в таблице.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sz="2600" b="1" i="0" dirty="0">
                <a:effectLst/>
                <a:latin typeface="+mj-lt"/>
              </a:rPr>
              <a:t>Файловые системы</a:t>
            </a:r>
            <a:r>
              <a:rPr lang="ru-RU" sz="2600" b="0" i="0" dirty="0">
                <a:effectLst/>
                <a:latin typeface="+mj-lt"/>
              </a:rPr>
              <a:t>: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NTFS, </a:t>
            </a:r>
            <a:r>
              <a:rPr lang="ru-RU" sz="2600" b="0" i="0" dirty="0" err="1">
                <a:effectLst/>
                <a:latin typeface="+mj-lt"/>
              </a:rPr>
              <a:t>ReiserFS</a:t>
            </a:r>
            <a:r>
              <a:rPr lang="ru-RU" sz="2600" b="0" i="0" dirty="0">
                <a:effectLst/>
                <a:latin typeface="+mj-lt"/>
              </a:rPr>
              <a:t> для быстрого доступа к файлам.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sz="2600" b="1" i="0" dirty="0">
                <a:effectLst/>
                <a:latin typeface="+mj-lt"/>
              </a:rPr>
              <a:t>Поисковые системы</a:t>
            </a:r>
            <a:r>
              <a:rPr lang="ru-RU" sz="2600" b="0" i="0" dirty="0">
                <a:effectLst/>
                <a:latin typeface="+mj-lt"/>
              </a:rPr>
              <a:t>: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Индексация веб-страниц (обратный индекс).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017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BC96C-51B1-1C04-6272-B23E82F2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от </a:t>
            </a:r>
            <a:r>
              <a:rPr lang="en-US" dirty="0"/>
              <a:t>b </a:t>
            </a:r>
            <a:r>
              <a:rPr lang="ru-RU" dirty="0"/>
              <a:t>деревьев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FD9D8-BDC7-352E-9F59-1AE9749F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600" b="1" i="0" dirty="0">
                <a:effectLst/>
                <a:latin typeface="+mj-lt"/>
              </a:rPr>
              <a:t>B+ дерево</a:t>
            </a:r>
            <a:r>
              <a:rPr lang="ru-RU" sz="2600" b="0" i="0" dirty="0">
                <a:effectLst/>
                <a:latin typeface="+mj-lt"/>
              </a:rPr>
              <a:t>: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Ключи в листьях дублируются.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Листья связаны.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600" b="1" i="0" dirty="0">
                <a:effectLst/>
                <a:latin typeface="+mj-lt"/>
              </a:rPr>
              <a:t>B-дерево</a:t>
            </a:r>
            <a:r>
              <a:rPr lang="ru-RU" sz="2600" b="0" i="0" dirty="0">
                <a:effectLst/>
                <a:latin typeface="+mj-lt"/>
              </a:rPr>
              <a:t>: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Данные могут быть во всех узлах.</a:t>
            </a:r>
            <a:br>
              <a:rPr lang="ru-RU" sz="2600" b="0" i="0" dirty="0">
                <a:effectLst/>
                <a:latin typeface="+mj-lt"/>
              </a:rPr>
            </a:br>
            <a:r>
              <a:rPr lang="ru-RU" sz="2600" b="0" i="0" dirty="0">
                <a:effectLst/>
                <a:latin typeface="+mj-lt"/>
              </a:rPr>
              <a:t>— Нет связей между листьями.</a:t>
            </a:r>
          </a:p>
          <a:p>
            <a:endParaRPr lang="ru-R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1569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DeepSeek-CJK-patch</vt:lpstr>
      <vt:lpstr>Тема Office</vt:lpstr>
      <vt:lpstr>B+ tree</vt:lpstr>
      <vt:lpstr>Что такое b+ дерево</vt:lpstr>
      <vt:lpstr>Общая структура b+ дерева</vt:lpstr>
      <vt:lpstr>ПЛЮСЫ</vt:lpstr>
      <vt:lpstr>Минусы</vt:lpstr>
      <vt:lpstr>Где юзают</vt:lpstr>
      <vt:lpstr>Отличие от b деревьев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 Gab</dc:creator>
  <cp:lastModifiedBy>Ras Gab</cp:lastModifiedBy>
  <cp:revision>1</cp:revision>
  <dcterms:created xsi:type="dcterms:W3CDTF">2025-05-24T06:09:01Z</dcterms:created>
  <dcterms:modified xsi:type="dcterms:W3CDTF">2025-05-24T06:09:19Z</dcterms:modified>
</cp:coreProperties>
</file>