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710"/>
  </p:normalViewPr>
  <p:slideViewPr>
    <p:cSldViewPr snapToGrid="0">
      <p:cViewPr varScale="1">
        <p:scale>
          <a:sx n="147" d="100"/>
          <a:sy n="147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56DB0-092F-1840-7757-124E1D1F2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8A1E14-E8B3-09FA-3B2E-452AA7E9F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9F401-82B8-E989-6CC4-717F2021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5F12-4CB9-6141-9226-EC3747096C5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26863-C144-C2B0-137D-CC7D6754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76CCF7-3001-3880-0CAE-F6A7F083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2DBA-24B5-EA44-AC9D-AC1A499B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08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F3393-7976-4230-86AF-E0C27FC8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AAA82A-7824-9B04-E87C-CE063442A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3F38E-0522-659C-9A82-7DBB9D00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5F12-4CB9-6141-9226-EC3747096C5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C0991A-08DC-A075-ECFB-2F98A5A0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5972F5-E9A3-A35A-B3E8-1E3507D4D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2DBA-24B5-EA44-AC9D-AC1A499B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18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9D4A64-C147-9594-DD73-79854AF766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EA3938-69EE-DDF1-749A-10842AEC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3C8D56-B03F-7CCB-5B71-93237C57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5F12-4CB9-6141-9226-EC3747096C5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D2EDB8-BE37-E48C-B6FB-F6E88D98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E8D6D-C12C-BFFC-C0FF-F6310B94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2DBA-24B5-EA44-AC9D-AC1A499B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5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4195E-32AD-CBD4-BEE6-8C14A46C6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A76248-70A8-31B4-FFF6-DD12E309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84A5DE-6F3A-1C75-7388-08AB44F7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5F12-4CB9-6141-9226-EC3747096C5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1C766-85E1-CE3E-0AB1-DD519CAC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22A4C8-A501-006C-1EBC-AFD92B50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2DBA-24B5-EA44-AC9D-AC1A499B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05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3AC21-826E-2F34-357D-67F2CDA3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6A9992-A34A-0AF8-5BBD-A1AA551CE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864BB-1CB7-1BAA-7678-24AF2D79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5F12-4CB9-6141-9226-EC3747096C5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0268C0-D931-6436-3EE4-755B31B5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A978A1-0232-6975-CCC8-B7622FA9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2DBA-24B5-EA44-AC9D-AC1A499B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7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82460-2F0F-D5B4-676A-E3182BF5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B4498-5F7C-2AF9-C712-B610AE041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B80D59-9D78-2A46-BF20-D17AF244B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F70C83-E1FE-96C5-C5E7-C1710C037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5F12-4CB9-6141-9226-EC3747096C5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2551C3-A725-AD1F-871C-BA5A3AC7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9E3F16-FC19-E885-7892-980CAB2E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2DBA-24B5-EA44-AC9D-AC1A499B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868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196CE-453D-ADA4-65FB-61E0E9C1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794CCC-F1F8-F9A2-E71A-D1426C571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D02682-34A1-AC8D-A435-B0CFAFA6D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E9D751-64D8-ED1A-8630-72CDBFA53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BF056F-0F8C-2D38-A01C-A36E8F465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34DE72-7014-D285-44D2-36B74FD3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5F12-4CB9-6141-9226-EC3747096C5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1EE6FEB-8EE8-0B93-AF69-48CCDA1C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68DB6B-843F-527F-F1B8-80E9B474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2DBA-24B5-EA44-AC9D-AC1A499B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39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595A2-8333-4236-8668-76F433AE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E68462-E8A9-8B3B-F9C4-1F1BF7BC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5F12-4CB9-6141-9226-EC3747096C5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60DBED-8B91-7828-B6FF-ADBB5FA0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E2BCA3-3DBA-8A8A-6D23-20FA7470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2DBA-24B5-EA44-AC9D-AC1A499B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98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99A6E7-3769-2AAE-19EB-B2356199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5F12-4CB9-6141-9226-EC3747096C5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F609D2-464D-3B56-2D39-622B5318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12DB50-584D-1CDB-985E-39870C91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2DBA-24B5-EA44-AC9D-AC1A499B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37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3B293-B9E6-294B-0903-69D82003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4E2F1A-95D2-E550-BBB0-7CA9D44B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3DCB42-FB15-8082-C577-3D6656B2E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D27D2B-70F7-ECAD-48E1-F2E711B0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5F12-4CB9-6141-9226-EC3747096C5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A0C98-D9EF-84F6-EAD8-7B974D26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B2717E-7288-7E27-9E55-FCE49387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2DBA-24B5-EA44-AC9D-AC1A499B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90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D6301D-0394-05B9-755A-B9359F10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A1D6EB-6FFA-BF73-4C55-3FF0BBDEC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0FF669-A05C-6447-BEF9-137731133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99F10F-5CC6-0FEB-758D-738FE1CC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15F12-4CB9-6141-9226-EC3747096C5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A5007B-520D-6F43-1931-3CFCC12C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8EC681-9F4F-7687-7445-F73436EE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62DBA-24B5-EA44-AC9D-AC1A499B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44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DCC8F-3808-F35D-F3B6-636C2A90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A0AECB-6826-924F-9753-3AB421B3C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BAADA4-6F6A-856A-7B2C-E28534029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D15F12-4CB9-6141-9226-EC3747096C5F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685913-4BE1-5E9F-3FEE-180E3C62E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D6D17-4D00-382C-83D2-B609FED54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62DBA-24B5-EA44-AC9D-AC1A499B29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25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FD045-B2C2-1479-27A9-D36ED9A88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Хаффмана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84DB30-90D3-4736-D045-BCD41CB67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Щукин Георгий 11-401</a:t>
            </a:r>
          </a:p>
        </p:txBody>
      </p:sp>
    </p:spTree>
    <p:extLst>
      <p:ext uri="{BB962C8B-B14F-4D97-AF65-F5344CB8AC3E}">
        <p14:creationId xmlns:p14="http://schemas.microsoft.com/office/powerpoint/2010/main" val="208552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51C6E-2376-15C9-EC95-51084F9D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Декодирование дерева Хаффмана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CD09F-50DA-3E2D-E752-0017C31F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Имеется закодированная битовая последовательность и дерево Хаффмана, построенное на основе частот символов.</a:t>
            </a:r>
          </a:p>
          <a:p>
            <a:pPr algn="l">
              <a:buFont typeface="+mj-lt"/>
              <a:buAutoNum type="arabicPeriod"/>
            </a:pP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Начинаем с корня дерева и читаем закодированные биты по одному.</a:t>
            </a:r>
          </a:p>
          <a:p>
            <a:pPr algn="l">
              <a:buFont typeface="+mj-lt"/>
              <a:buAutoNum type="arabicPeriod"/>
            </a:pP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каждого бита: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бит равен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переходим в левый дочерний узел дерева.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бит равен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переходим в правый дочерний узел.</a:t>
            </a:r>
          </a:p>
          <a:p>
            <a:pPr algn="l">
              <a:buFont typeface="+mj-lt"/>
              <a:buAutoNum type="arabicPeriod"/>
            </a:pP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Когда достигаем листового узла, это означает, что мы нашли символ, соответствующий прочитанной последовательности бит.</a:t>
            </a:r>
          </a:p>
          <a:p>
            <a:pPr algn="l">
              <a:buFont typeface="+mj-lt"/>
              <a:buAutoNum type="arabicPeriod"/>
            </a:pP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Записываем этот символ в декодированное сообщение.</a:t>
            </a:r>
          </a:p>
          <a:p>
            <a:pPr algn="l">
              <a:buFont typeface="+mj-lt"/>
              <a:buAutoNum type="arabicPeriod"/>
            </a:pP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Возвращаемся к корню дерева и продолжаем читать следующие биты, повторяя процесс.</a:t>
            </a:r>
          </a:p>
          <a:p>
            <a:pPr algn="l">
              <a:buFont typeface="+mj-lt"/>
              <a:buAutoNum type="arabicPeriod"/>
            </a:pPr>
            <a:r>
              <a:rPr lang="ru-RU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Процесс продолжается до тех пор, пока не будет обработана вся битовая последовательность.</a:t>
            </a: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09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C88EF7-DB37-D5C9-1DB8-C2719EDF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Декодирование дерева Хаффмана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6CEDB-AE78-219E-5A37-8FF6643D8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Хаффмана для слова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"abracadabra”: </a:t>
            </a:r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01001010110011101001010</a:t>
            </a:r>
          </a:p>
          <a:p>
            <a:r>
              <a:rPr lang="e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екодирование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коду Хаффмана: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a(0)b(100)r(101)a(0)c(110)a(0)d(111)a(0)b(100)r(101)a(0)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71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A4157-0115-88A7-EE9E-D062BD03B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операции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DE811B3-AD31-D171-E0CF-6DF88C527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091"/>
            <a:ext cx="10515600" cy="4351338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Подсчёт частот символов</a:t>
            </a:r>
            <a:b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Подсчитывается, сколько раз каждый символ встречается в сообщении. Временная сложность — линейная по размеру данных, то есть 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O(n),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где 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 —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длина входного сообщения.</a:t>
            </a:r>
          </a:p>
          <a:p>
            <a:pPr algn="l"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очереди с приоритетами </a:t>
            </a:r>
            <a:b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символ с ненулевой частотой представляется в виде листового узла дерева с весом, равным частоте появления. Все такие узлы помещаются в структуру данных — очередь с приоритетами, упорядоченную по возрастанию весов. Временная сложность — 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O(m),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где 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 —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уникальных символов (размер алфавита).</a:t>
            </a:r>
          </a:p>
          <a:p>
            <a:pPr algn="l">
              <a:buFont typeface="+mj-lt"/>
              <a:buAutoNum type="arabicPeriod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дерева Хаффмана</a:t>
            </a:r>
            <a:b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Итеративно выбираются два узла с наименьшими весами из очереди с приоритетами. Эти два узла объединяются в новый внутренний узел, вес которого равен сумме весов дочерних узлов. Новый узел добавляется обратно в очередь. Процесс повторяется, пока в очереди не останется один узел — корень дерева.</a:t>
            </a:r>
            <a:b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Временная сложность — 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mlog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на каждом из (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m−1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шагов выполняются операции извлечения и вставки в кучу, каждая из которых занимает 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O(log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5789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C4607-251F-6E61-2F13-035EF7EF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A0370-B3D1-B32F-998E-3568D4B2E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Обход дерева</a:t>
            </a:r>
            <a:b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построения дерева выполняется обход от корня к листьям. Временная сложность — 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O(m),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посещается каждый узел дерева один раз.</a:t>
            </a:r>
          </a:p>
          <a:p>
            <a:pPr marL="0" indent="0" algn="l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Кодирование исходных данных</a:t>
            </a:r>
            <a:b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таблицу соответствия символов и их кодов, исходное сообщение преобразуется в битовую последовательность. Временная сложность — 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en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где 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длина исходного сообщения.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9215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40345-CC7A-7C32-0AA7-6B8FC6E7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Плюсы и минусы алгоритма и дерева Хаффмана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E376E-716B-B2AA-292C-F4B3761B1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Плюсы:</a:t>
            </a:r>
          </a:p>
          <a:p>
            <a:pPr lvl="1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 средняя длина кода для заданных частот (оптимальность).</a:t>
            </a:r>
          </a:p>
          <a:p>
            <a:pPr lvl="1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Префиксность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обеспечивает однозначное декодирование.</a:t>
            </a:r>
          </a:p>
          <a:p>
            <a:pPr lvl="1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реализации и высокая скорость работы.</a:t>
            </a:r>
          </a:p>
          <a:p>
            <a:pPr lvl="1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Широкое применение в сжатии без потерь.</a:t>
            </a:r>
          </a:p>
          <a:p>
            <a:pPr algn="l"/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Минусы:</a:t>
            </a:r>
          </a:p>
          <a:p>
            <a:pPr lvl="1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Меньшая эффективность при коротких сообщениях или равномерных частотах.</a:t>
            </a:r>
          </a:p>
          <a:p>
            <a:pPr lvl="1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учитывает зависимости между символами (контекст).</a:t>
            </a:r>
          </a:p>
          <a:p>
            <a:pPr lvl="1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хранить или передавать структуру дерева для декодирования.</a:t>
            </a:r>
          </a:p>
          <a:p>
            <a:pPr lvl="1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 всегда оптимален для больших алфавитов с равномерным распределением.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26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8A20A-91C1-AE16-D32B-A230D39E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 применения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64A77E-5C56-8602-7CE5-DA4869D6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Сжатие данных без потерь:</a:t>
            </a:r>
            <a:b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Хаффмана входит в состав многих популярных архиваторов, таких как 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PKZIP, LZH, ZIP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др., обеспечивая эффективное уменьшение размера файлов.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Мультимедийные форматы:</a:t>
            </a:r>
            <a:b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в стандартах сжатия изображений (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JPEG),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аудио (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MP3)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видео (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MPEG),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где помогает уменьшить объём данных без потери качества.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Телекоммуникации и протоколы передачи данных:</a:t>
            </a:r>
            <a:b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в протоколах </a:t>
            </a:r>
            <a:r>
              <a:rPr lang="e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 (Deflate), MNP5, MNP7 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других для эффективной передачи информации по каналам связи.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системы и устройства:</a:t>
            </a:r>
            <a:b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в телефаксах, принтерах и других устройствах, где важна экономия памяти и пропускной способности.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текстовой информации:</a:t>
            </a:r>
            <a:b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 сжимает текстовые данные, особенно с неравномерным распределением символов, что характерно для естественных языков.</a:t>
            </a:r>
          </a:p>
        </p:txBody>
      </p:sp>
    </p:spTree>
    <p:extLst>
      <p:ext uri="{BB962C8B-B14F-4D97-AF65-F5344CB8AC3E}">
        <p14:creationId xmlns:p14="http://schemas.microsoft.com/office/powerpoint/2010/main" val="58551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9E481-29F9-392F-FCF4-47B33CAB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A31A57-620A-0877-FA1E-EF270892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История и автор алгоритма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Основные понятия и определения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Принцип работы алгоритма Хаффмана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Построение дерева Хаффмана 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построения дерева Хаффмана и кодирования слова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Декодирование дерева Хаффмана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Основные операции 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Плюсы и минусы алгоритма и дерева Хаффмана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Область применения</a:t>
            </a:r>
          </a:p>
          <a:p>
            <a:pPr marL="0" indent="0">
              <a:buNone/>
            </a:pP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0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ECFCB-0E3B-08C2-DF5B-8C453FC8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и автор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97D42-9934-8351-88D6-257574791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Хаффмана был разработан в 1952 году аспирантом Массачусетского технологического института Дэвидом Хаффманом. Он создал метод оптимального префиксного кодирования с минимальной избыточностью при написании курсовой работы. С тех пор алгоритм широко используется в различных программах сжатия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43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CA72D-031D-AC0B-F765-A9FBE1B0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25E2B0-7642-608D-4AFF-3DDCA6E6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Префиксный код — код, в котором ни один код не является префиксом другого, что обеспечивает однозначное декодирование.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(или вероятность) символа — насколько часто символ встречается в сообщении.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Дерево Хаффмана — бинарное дерево, построенное на основе частот символов, используемое для создания оптимальных кодов.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25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0A0B9-0242-F33B-DD89-2011D8CBC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алгоритма Хаффмана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8D69A9-7300-4A6A-B845-0BCA72ED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Символы с большей частотой получают более короткие коды, что уменьшает общий размер закодированного сообщения.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Коды Хаффмана являются префиксными — никакой код не начинается с другого кода, что исключает неоднозначность при декодировании.</a:t>
            </a: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66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D14BE-56B2-F2E7-7520-82CEEC93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дерева Хаффмана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E7C01-62A2-7078-643D-3CD28F15C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9420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Формируем список узлов, каждый из которых соответствует символу с его частотой.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Находим два узла с наименьшими весами (частотами).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Объединяем эти два узла в новый родительский узел с весом, равным сумме их частот.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Добавляем новый узел в список и удаляем объединённые узлы.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Повторяем шаги 2–4, пока не останется один узел — корень дерева.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Получилось дерево Хаффмана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После построения дерева для каждого символа определяется код — путь от корня дерева до листа с этим символом: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1) При переходе в левый дочерний узел добавляем в код бит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2) При переходе в правый дочерний узел добавляем бит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1"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Таким образом, каждый символ получает уникальный префиксный код, где более частые символы имеют более короткие коды.</a:t>
            </a:r>
          </a:p>
          <a:p>
            <a:pPr algn="l">
              <a:buFont typeface="+mj-lt"/>
              <a:buAutoNum type="arabicPeriod"/>
            </a:pP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19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26AC2-C2E9-6EDB-BFEA-CF15F09C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построения дерева Хаффмана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F06799-573C-FE55-3C14-62196A944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Имеется слово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"abracadabra"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Частоты символов: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— 5 b — 2 r — 2 c — 1 d — 1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дерева: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1) Объединяем </a:t>
            </a:r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c(1)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d(1) → cd(2)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2) Объединяем </a:t>
            </a:r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b(2)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r(2) → </a:t>
            </a:r>
            <a:r>
              <a:rPr lang="e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3) Объединяем </a:t>
            </a:r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cd(2)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(4) → </a:t>
            </a:r>
            <a:r>
              <a:rPr lang="e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cdbr</a:t>
            </a:r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4) Объединяем </a:t>
            </a:r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a(5)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cdbr</a:t>
            </a:r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(6) →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корень(11)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6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16F8C-AFE4-0A82-6F42-B01B9588D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построения дерева Хаффмана</a:t>
            </a:r>
          </a:p>
        </p:txBody>
      </p:sp>
      <p:pic>
        <p:nvPicPr>
          <p:cNvPr id="7" name="Рисунок 6" descr="Изображение выглядит как текст, снимок экрана, круг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EBEB75E-E4B2-C268-C70A-18FF6F250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90688"/>
            <a:ext cx="7772400" cy="43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9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72A60-5B8F-2164-0048-BB3CBA23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построения дерева Хаффмана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3378D-8E7D-B9AB-EB43-3679C64CB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Коды символов: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0 b — 100 r — 101 c — 110 d — 111</a:t>
            </a:r>
          </a:p>
          <a:p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Кодирование слова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abracadabra": 01001010110011101001010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932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1124</Words>
  <Application>Microsoft Macintosh PowerPoint</Application>
  <PresentationFormat>Широкоэкранный</PresentationFormat>
  <Paragraphs>83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Тема Office</vt:lpstr>
      <vt:lpstr> Дерево Хаффмана</vt:lpstr>
      <vt:lpstr>План</vt:lpstr>
      <vt:lpstr>История и автор алгоритма</vt:lpstr>
      <vt:lpstr>Основные понятия </vt:lpstr>
      <vt:lpstr>Принцип работы алгоритма Хаффмана</vt:lpstr>
      <vt:lpstr>Построение дерева Хаффмана</vt:lpstr>
      <vt:lpstr>Пример построения дерева Хаффмана</vt:lpstr>
      <vt:lpstr>Пример построения дерева Хаффмана</vt:lpstr>
      <vt:lpstr>Пример построения дерева Хаффмана</vt:lpstr>
      <vt:lpstr>Декодирование дерева Хаффмана</vt:lpstr>
      <vt:lpstr>Декодирование дерева Хаффмана</vt:lpstr>
      <vt:lpstr>Основные операции</vt:lpstr>
      <vt:lpstr>Основные операции</vt:lpstr>
      <vt:lpstr>Плюсы и минусы алгоритма и дерева Хаффмана</vt:lpstr>
      <vt:lpstr>Область применения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Georgiy Shchukin</dc:creator>
  <cp:lastModifiedBy>Georgiy Shchukin</cp:lastModifiedBy>
  <cp:revision>1</cp:revision>
  <dcterms:created xsi:type="dcterms:W3CDTF">2025-05-23T19:26:33Z</dcterms:created>
  <dcterms:modified xsi:type="dcterms:W3CDTF">2025-05-23T20:43:03Z</dcterms:modified>
</cp:coreProperties>
</file>