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3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8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8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5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2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0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32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12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9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1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16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5F9E-DA15-4CD8-A739-78F013617C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ACAF-377F-4881-81A1-DB9585284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9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Fenwick </a:t>
            </a:r>
            <a:r>
              <a:rPr lang="en-US" dirty="0"/>
              <a:t>tree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/>
          <a:lstStyle/>
          <a:p>
            <a:r>
              <a:rPr lang="ru-RU" dirty="0" smtClean="0"/>
              <a:t>Сарычева Е., 11-402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13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Дерево </a:t>
            </a:r>
            <a:r>
              <a:rPr lang="ru-RU" dirty="0" err="1" smtClean="0"/>
              <a:t>Фенвика</a:t>
            </a:r>
            <a:r>
              <a:rPr lang="ru-RU" dirty="0" smtClean="0"/>
              <a:t> — это </a:t>
            </a:r>
            <a:r>
              <a:rPr lang="ru-RU" b="1" dirty="0" smtClean="0"/>
              <a:t>неявная древовидная структура</a:t>
            </a:r>
            <a:r>
              <a:rPr lang="ru-RU" dirty="0" smtClean="0"/>
              <a:t>, представленная в виде </a:t>
            </a:r>
            <a:r>
              <a:rPr lang="ru-RU" b="1" dirty="0" smtClean="0"/>
              <a:t>массива</a:t>
            </a:r>
            <a:r>
              <a:rPr lang="ru-RU" dirty="0" smtClean="0"/>
              <a:t>, где каждый элемент хранит </a:t>
            </a:r>
            <a:r>
              <a:rPr lang="ru-RU" b="1" dirty="0" smtClean="0"/>
              <a:t>частичную сумму</a:t>
            </a:r>
            <a:r>
              <a:rPr lang="ru-RU" dirty="0" smtClean="0"/>
              <a:t> элементов исходного массива.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Дерево </a:t>
            </a:r>
            <a:r>
              <a:rPr lang="ru-RU" dirty="0" err="1" smtClean="0"/>
              <a:t>Фенвика</a:t>
            </a:r>
            <a:r>
              <a:rPr lang="ru-RU" dirty="0" smtClean="0"/>
              <a:t> (двоичное индексированное дерево, англ. </a:t>
            </a:r>
            <a:r>
              <a:rPr lang="ru-RU" dirty="0" err="1" smtClean="0"/>
              <a:t>Fenwick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, </a:t>
            </a:r>
            <a:r>
              <a:rPr lang="ru-RU" dirty="0" err="1" smtClean="0"/>
              <a:t>binary</a:t>
            </a:r>
            <a:r>
              <a:rPr lang="ru-RU" dirty="0" smtClean="0"/>
              <a:t> </a:t>
            </a:r>
            <a:r>
              <a:rPr lang="ru-RU" dirty="0" err="1" smtClean="0"/>
              <a:t>indexed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, BIT) — структура данных, которая позволяет эффективно обновлять элементы и вычислять их суммы </a:t>
            </a:r>
            <a:r>
              <a:rPr lang="ru-RU" dirty="0"/>
              <a:t>за время </a:t>
            </a:r>
            <a:r>
              <a:rPr lang="en-US" b="1" dirty="0"/>
              <a:t>O(log n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435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r>
              <a:rPr lang="ru-RU" dirty="0"/>
              <a:t> </a:t>
            </a:r>
            <a:r>
              <a:rPr lang="ru-RU" b="1" dirty="0"/>
              <a:t>Простота реализации</a:t>
            </a:r>
            <a:r>
              <a:rPr lang="ru-RU" dirty="0"/>
              <a:t> — </a:t>
            </a:r>
            <a:r>
              <a:rPr lang="ru-RU" dirty="0" smtClean="0"/>
              <a:t>короткий и простой код.</a:t>
            </a:r>
            <a:endParaRPr lang="ru-RU" dirty="0"/>
          </a:p>
          <a:p>
            <a:r>
              <a:rPr lang="ru-RU" b="1" dirty="0" smtClean="0"/>
              <a:t>Эффективность</a:t>
            </a:r>
            <a:r>
              <a:rPr lang="ru-RU" dirty="0"/>
              <a:t> — операции работают за </a:t>
            </a:r>
            <a:r>
              <a:rPr lang="ru-RU" b="1" dirty="0"/>
              <a:t>O(</a:t>
            </a:r>
            <a:r>
              <a:rPr lang="ru-RU" b="1" dirty="0" err="1"/>
              <a:t>log</a:t>
            </a:r>
            <a:r>
              <a:rPr lang="ru-RU" b="1" dirty="0"/>
              <a:t> n)</a:t>
            </a:r>
            <a:r>
              <a:rPr lang="ru-RU" dirty="0"/>
              <a:t> с маленькой </a:t>
            </a:r>
            <a:r>
              <a:rPr lang="ru-RU" dirty="0" smtClean="0"/>
              <a:t>константой.</a:t>
            </a:r>
            <a:endParaRPr lang="ru-RU" dirty="0"/>
          </a:p>
          <a:p>
            <a:r>
              <a:rPr lang="ru-RU" b="1" dirty="0" smtClean="0"/>
              <a:t>Экономия </a:t>
            </a:r>
            <a:r>
              <a:rPr lang="ru-RU" b="1" dirty="0"/>
              <a:t>памяти</a:t>
            </a:r>
            <a:r>
              <a:rPr lang="ru-RU" dirty="0"/>
              <a:t> — требует </a:t>
            </a:r>
            <a:r>
              <a:rPr lang="ru-RU" b="1" dirty="0"/>
              <a:t>O(n)</a:t>
            </a:r>
            <a:r>
              <a:rPr lang="ru-RU" dirty="0"/>
              <a:t> памяти (обычно массив размера </a:t>
            </a:r>
            <a:r>
              <a:rPr lang="ru-RU" dirty="0" smtClean="0"/>
              <a:t>n+1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468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Ограниченная функциональность</a:t>
            </a:r>
            <a:r>
              <a:rPr lang="ru-RU" dirty="0"/>
              <a:t> — поддерживает только </a:t>
            </a:r>
            <a:r>
              <a:rPr lang="ru-RU" b="1" dirty="0"/>
              <a:t>обратимые операции</a:t>
            </a:r>
            <a:r>
              <a:rPr lang="ru-RU" dirty="0"/>
              <a:t> (сумма, XOR), но не </a:t>
            </a:r>
            <a:r>
              <a:rPr lang="ru-RU" dirty="0" smtClean="0"/>
              <a:t>минимум/максимум.</a:t>
            </a:r>
            <a:endParaRPr lang="ru-RU" dirty="0"/>
          </a:p>
          <a:p>
            <a:r>
              <a:rPr lang="ru-RU" b="1" dirty="0" smtClean="0"/>
              <a:t>Сложные </a:t>
            </a:r>
            <a:r>
              <a:rPr lang="ru-RU" b="1" dirty="0"/>
              <a:t>модификации</a:t>
            </a:r>
            <a:r>
              <a:rPr lang="ru-RU" dirty="0"/>
              <a:t> — если нужно что-то сложнее суммы (например, обновление на отрезке), реализация усложняется</a:t>
            </a:r>
            <a:r>
              <a:rPr lang="ru-RU" dirty="0" smtClean="0"/>
              <a:t>.</a:t>
            </a:r>
          </a:p>
          <a:p>
            <a:r>
              <a:rPr lang="ru-RU" b="1" dirty="0"/>
              <a:t>Не поддерживает </a:t>
            </a:r>
            <a:r>
              <a:rPr lang="ru-RU" b="1" dirty="0" smtClean="0"/>
              <a:t>инверсию массива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smtClean="0"/>
              <a:t>Проблемы </a:t>
            </a:r>
            <a:r>
              <a:rPr lang="ru-RU" b="1" dirty="0"/>
              <a:t>с "динамическим" </a:t>
            </a:r>
            <a:r>
              <a:rPr lang="ru-RU" b="1" dirty="0" smtClean="0"/>
              <a:t>размером: 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массив </a:t>
            </a:r>
            <a:r>
              <a:rPr lang="ru-RU" b="1" dirty="0" smtClean="0"/>
              <a:t>изменяется</a:t>
            </a:r>
            <a:r>
              <a:rPr lang="ru-RU" dirty="0"/>
              <a:t> (элементы </a:t>
            </a:r>
            <a:r>
              <a:rPr lang="ru-RU" dirty="0" smtClean="0"/>
              <a:t>добавляются/удаляются), </a:t>
            </a:r>
            <a:r>
              <a:rPr lang="ru-RU" dirty="0" err="1"/>
              <a:t>Фенвик</a:t>
            </a:r>
            <a:r>
              <a:rPr lang="ru-RU" dirty="0"/>
              <a:t> нужно перестраивать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1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Особенности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Основано </a:t>
            </a:r>
            <a:r>
              <a:rPr lang="ru-RU" dirty="0"/>
              <a:t>на </a:t>
            </a:r>
            <a:r>
              <a:rPr lang="ru-RU" b="1" dirty="0"/>
              <a:t>бинарном представлении</a:t>
            </a:r>
            <a:r>
              <a:rPr lang="ru-RU" dirty="0"/>
              <a:t> индексов.</a:t>
            </a:r>
          </a:p>
          <a:p>
            <a:r>
              <a:rPr lang="ru-RU" dirty="0"/>
              <a:t>Каждый элемент хранит сумму </a:t>
            </a:r>
            <a:r>
              <a:rPr lang="ru-RU" b="1" dirty="0"/>
              <a:t>некоторого </a:t>
            </a:r>
            <a:r>
              <a:rPr lang="ru-RU" b="1" dirty="0" smtClean="0"/>
              <a:t>отрезка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Нумерация </a:t>
            </a:r>
            <a:r>
              <a:rPr lang="ru-RU" dirty="0"/>
              <a:t>идет </a:t>
            </a:r>
            <a:r>
              <a:rPr lang="ru-RU" b="1" dirty="0"/>
              <a:t>с </a:t>
            </a:r>
            <a:r>
              <a:rPr lang="ru-RU" b="1" dirty="0" smtClean="0"/>
              <a:t>1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Диапазон для каждого узла</a:t>
            </a:r>
            <a:r>
              <a:rPr lang="ru-RU" dirty="0" smtClean="0"/>
              <a:t> — определяется младшим значащим битом (LSB </a:t>
            </a:r>
            <a:r>
              <a:rPr lang="en-US" dirty="0"/>
              <a:t>= </a:t>
            </a:r>
            <a:r>
              <a:rPr lang="en-US" dirty="0" smtClean="0"/>
              <a:t>i &amp; -i</a:t>
            </a:r>
            <a:r>
              <a:rPr lang="ru-RU" dirty="0" smtClean="0"/>
              <a:t>).</a:t>
            </a:r>
          </a:p>
          <a:p>
            <a:r>
              <a:rPr lang="ru-RU" b="1" dirty="0"/>
              <a:t>Рекурсивная связь между </a:t>
            </a:r>
            <a:r>
              <a:rPr lang="ru-RU" b="1" dirty="0" smtClean="0"/>
              <a:t>узлами: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Запрос </a:t>
            </a:r>
            <a:r>
              <a:rPr lang="ru-RU" b="1" dirty="0" smtClean="0"/>
              <a:t>суммы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/>
              <a:t>Движение </a:t>
            </a:r>
            <a:r>
              <a:rPr lang="ru-RU" b="1" dirty="0"/>
              <a:t>вниз</a:t>
            </a:r>
            <a:r>
              <a:rPr lang="ru-RU" dirty="0"/>
              <a:t> по дереву: i -= LSB(i) </a:t>
            </a:r>
          </a:p>
          <a:p>
            <a:pPr marL="0" indent="0">
              <a:buNone/>
            </a:pPr>
            <a:r>
              <a:rPr lang="ru-RU" b="1" dirty="0" smtClean="0"/>
              <a:t>Обновление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/>
              <a:t>Движение </a:t>
            </a:r>
            <a:r>
              <a:rPr lang="ru-RU" b="1" dirty="0"/>
              <a:t>вверх</a:t>
            </a:r>
            <a:r>
              <a:rPr lang="ru-RU" dirty="0"/>
              <a:t> по дереву: i += LSB(i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90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Примеры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Обработка </a:t>
            </a:r>
            <a:r>
              <a:rPr lang="ru-RU" b="1" dirty="0"/>
              <a:t>частых обновлений и запросов суммы</a:t>
            </a:r>
            <a:r>
              <a:rPr lang="ru-RU" dirty="0"/>
              <a:t> (например, в алгоритмах обработки финансовых транзакций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b="1" dirty="0" smtClean="0"/>
              <a:t>Задачи </a:t>
            </a:r>
            <a:r>
              <a:rPr lang="ru-RU" b="1" dirty="0"/>
              <a:t>на коллизии/пересечения</a:t>
            </a:r>
            <a:r>
              <a:rPr lang="ru-RU" dirty="0"/>
              <a:t> (например, количество инверсий в массиве через координатную сжатие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b="1" dirty="0" smtClean="0"/>
              <a:t>Модификации </a:t>
            </a:r>
            <a:r>
              <a:rPr lang="ru-RU" b="1" dirty="0"/>
              <a:t>для </a:t>
            </a:r>
            <a:r>
              <a:rPr lang="en-US" b="1" dirty="0"/>
              <a:t>RSQ (Range Sum Query) + RUQ (Point Update)</a:t>
            </a:r>
            <a:r>
              <a:rPr lang="en-US" dirty="0"/>
              <a:t> </a:t>
            </a:r>
            <a:r>
              <a:rPr lang="ru-RU" dirty="0"/>
              <a:t>или </a:t>
            </a:r>
            <a:r>
              <a:rPr lang="en-US" b="1" dirty="0"/>
              <a:t>RURQ (Range Update + Range Query)</a:t>
            </a:r>
            <a:r>
              <a:rPr lang="en-US" dirty="0"/>
              <a:t> </a:t>
            </a:r>
            <a:r>
              <a:rPr lang="ru-RU" dirty="0"/>
              <a:t>с доп. </a:t>
            </a:r>
            <a:r>
              <a:rPr lang="ru-RU" dirty="0" smtClean="0"/>
              <a:t>деревом.</a:t>
            </a:r>
            <a:endParaRPr lang="ru-RU" dirty="0"/>
          </a:p>
          <a:p>
            <a:r>
              <a:rPr lang="ru-RU" b="1" dirty="0" smtClean="0"/>
              <a:t>Алгоритм </a:t>
            </a:r>
            <a:r>
              <a:rPr lang="ru-RU" b="1" dirty="0"/>
              <a:t>поиска </a:t>
            </a:r>
            <a:r>
              <a:rPr lang="en-US" b="1" dirty="0"/>
              <a:t>k-</a:t>
            </a:r>
            <a:r>
              <a:rPr lang="ru-RU" b="1" dirty="0" err="1"/>
              <a:t>го</a:t>
            </a:r>
            <a:r>
              <a:rPr lang="ru-RU" b="1" dirty="0"/>
              <a:t> порядка (</a:t>
            </a:r>
            <a:r>
              <a:rPr lang="en-US" b="1" dirty="0"/>
              <a:t>Order Statistic Tree)</a:t>
            </a:r>
            <a:r>
              <a:rPr lang="en-US" dirty="0"/>
              <a:t> </a:t>
            </a:r>
            <a:r>
              <a:rPr lang="ru-RU" dirty="0"/>
              <a:t>с двоичным подъемом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Сжатие данных</a:t>
            </a:r>
            <a:r>
              <a:rPr lang="ru-RU" dirty="0" smtClean="0"/>
              <a:t> — дерево </a:t>
            </a:r>
            <a:r>
              <a:rPr lang="ru-RU" dirty="0" err="1" smtClean="0"/>
              <a:t>Фенвика</a:t>
            </a:r>
            <a:r>
              <a:rPr lang="ru-RU" dirty="0" smtClean="0"/>
              <a:t> применяется в алгоритмах сжатия данных, чтобы эффективно кодировать и декодировать данные.</a:t>
            </a:r>
            <a:r>
              <a:rPr lang="ru-RU" dirty="0"/>
              <a:t> 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56909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</Words>
  <Application>Microsoft Office PowerPoint</Application>
  <PresentationFormat>Экран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 Fenwick tree</vt:lpstr>
      <vt:lpstr>Презентация PowerPoint</vt:lpstr>
      <vt:lpstr>ПЛЮСЫ</vt:lpstr>
      <vt:lpstr>МИНУСЫ</vt:lpstr>
      <vt:lpstr>Особенности структуры</vt:lpstr>
      <vt:lpstr>Примеры использования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6</cp:revision>
  <dcterms:created xsi:type="dcterms:W3CDTF">2025-05-26T14:13:01Z</dcterms:created>
  <dcterms:modified xsi:type="dcterms:W3CDTF">2025-05-26T15:44:59Z</dcterms:modified>
</cp:coreProperties>
</file>