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9F3FA-4B29-4E1A-BD9D-59CD2150963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A56F9-27AA-4681-B68A-A25D829A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7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68BE8-2E4A-48AC-BAE2-582E0B987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36CE64-93C9-4DC6-B76C-FA97F28D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3FEA5-5545-4583-8925-480B7AE1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25C59-2F80-4C4F-BBDB-08A9AB53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5E358-3549-44E8-AC76-0483BC7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3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BC4C4-7F2E-413B-B221-BF03A5AA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3EE66F-288E-4F0B-9AB7-ED023349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64724-EB97-47A9-838F-5DFEC5B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86CC9B-79C2-4874-9097-E2EA8F87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4E8E2-6C3D-411E-A271-87BDF83F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7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7C932B-DBB3-4B38-8FE2-F5F7DD616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ED249F-0272-40C6-BDAD-4142947E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D60B7-D292-4854-891F-A97AB73F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B62ED-7EE4-4E3F-8E54-B8E33A51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F580E-02EE-4AEC-869A-16D6AD37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63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F3A6D-7979-4A6E-B1D5-24B4D625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4D27F-32F2-4BA2-AA7D-2C668F32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C40212-A679-401E-B18D-DB1609A9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456CC-4B09-42D2-95F0-4D40A89C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9B325-B5F9-4FA4-B4F7-9D9355EA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1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EF318-0273-4311-B94F-F4BBA2D2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E50EDF-1F80-401B-A490-E24FEEE4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AFB16-5503-434C-8282-77CCB9D3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1924AD-6271-4D02-BB1D-43BED0CC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2557F9-8CC8-4FB6-9AE2-A64E9797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8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CA46A-4F41-4A1B-A413-BD9BA51F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180F-2C8D-41CD-9947-308DBD0F3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020694-E09A-4A71-B560-7F7D7A8C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41B577-C664-4506-8A2F-32D92817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0AFCFD-7819-4CE7-B046-611F7B83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60F2A-65C5-483D-A68F-C5C79826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1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4EA1-CE9B-4B93-AB87-12D70D24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B8D9B-1ECF-4317-9F08-22B23FAE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886C61-015A-4251-8F28-7608E455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1FA355-E9B4-4942-89AA-6AA7182E0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AFC5E0-B076-4575-9890-82E3E0299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50E946-A1BF-4EBF-89D0-A5FD5AE4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2530AE-848F-461D-B153-880167C5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C81E29-9ECD-4A1E-B837-D783444D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6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12A4F-7E74-441F-A298-F241C562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D740CD-04DC-445F-9B05-6159F858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77A215-2036-48E7-BFD9-64E70B61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6F1E52-62A5-4A6F-95AC-5C7892FB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0B0768-C2EB-45DA-846F-B8447D3A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EDC8ED-C4FD-424A-AE66-E216EC85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046E7D-8DEB-4A7D-8CBA-649B5BB0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7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8945E-7DBB-43D0-ADE8-377AB751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82039-3C11-4DA1-B63E-5C412DDE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FF563F-B1CF-42C8-8E04-177CADBD2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1CB1A-00DB-47A5-BA7A-279C74F8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CB624F-BD0F-4D59-8F11-71321BC7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864B40-CE17-4B11-AEB9-94BB1D69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8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F6C5-7C88-4403-8734-E7BB8C05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551B45-588D-4F0A-B589-676A89783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70438-733D-4E4B-BA4C-8A14E4304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0A9F9C-656A-433B-91FC-F1F25BD8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95B17E-76CC-4D66-A3FE-475FED9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5C2EBB-C747-4384-8166-D12B73D0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A989A-5DFA-4D01-852C-3304A8E2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689173-F194-465A-B657-C145326F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82E848-4EB0-469A-9D5B-212688289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692459-3E9A-4104-BCD5-E0161AAB2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16238E-F64D-4D6B-89E4-D9984A69E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8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2381"/>
            <a:ext cx="12192000" cy="68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5" y="740701"/>
            <a:ext cx="1536171" cy="14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1531" y="3163554"/>
            <a:ext cx="844893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sz="5333" b="1" dirty="0" err="1">
                <a:solidFill>
                  <a:schemeClr val="lt1"/>
                </a:solidFill>
                <a:latin typeface="PT Sans" panose="020B0503020203020204" pitchFamily="34" charset="-52"/>
              </a:rPr>
              <a:t>Treap</a:t>
            </a:r>
            <a:r>
              <a:rPr lang="en-US" sz="5333" b="1" dirty="0">
                <a:solidFill>
                  <a:schemeClr val="lt1"/>
                </a:solidFill>
                <a:latin typeface="PT Sans" panose="020B0503020203020204" pitchFamily="34" charset="-52"/>
              </a:rPr>
              <a:t> – </a:t>
            </a:r>
            <a:r>
              <a:rPr lang="ru-RU" sz="5333" b="1" dirty="0">
                <a:solidFill>
                  <a:schemeClr val="lt1"/>
                </a:solidFill>
                <a:latin typeface="PT Sans" panose="020B0503020203020204" pitchFamily="34" charset="-52"/>
              </a:rPr>
              <a:t>Декартово дерево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3119674" y="2744115"/>
            <a:ext cx="59526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5"/>
          <p:cNvSpPr txBox="1"/>
          <p:nvPr/>
        </p:nvSpPr>
        <p:spPr>
          <a:xfrm>
            <a:off x="8733367" y="5905289"/>
            <a:ext cx="3458633" cy="54233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2400" dirty="0">
                <a:solidFill>
                  <a:schemeClr val="lt1"/>
                </a:solidFill>
                <a:latin typeface="PT Sans" panose="020B0503020203020204" pitchFamily="34" charset="-52"/>
                <a:sym typeface="+mn-ea"/>
              </a:rPr>
              <a:t>Бадиков Алмаз</a:t>
            </a:r>
            <a:r>
              <a:rPr lang="en-US" sz="2400" dirty="0">
                <a:solidFill>
                  <a:schemeClr val="lt1"/>
                </a:solidFill>
                <a:latin typeface="PT Sans" panose="020B0503020203020204" pitchFamily="34" charset="-52"/>
                <a:sym typeface="+mn-ea"/>
              </a:rPr>
              <a:t> 11-402</a:t>
            </a:r>
            <a:endParaRPr lang="ru-RU" sz="24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608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2A8AD7-D5C9-40DA-AA52-73761AF3940E}"/>
              </a:ext>
            </a:extLst>
          </p:cNvPr>
          <p:cNvSpPr txBox="1"/>
          <p:nvPr/>
        </p:nvSpPr>
        <p:spPr>
          <a:xfrm>
            <a:off x="2063552" y="67172"/>
            <a:ext cx="8448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4267" b="1" dirty="0">
                <a:latin typeface="PT Sans" panose="020B0503020203020204" pitchFamily="34" charset="-52"/>
              </a:rPr>
              <a:t>Особенности дерева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84757E-A41F-47FA-8161-D8FD3741B7CB}"/>
              </a:ext>
            </a:extLst>
          </p:cNvPr>
          <p:cNvSpPr txBox="1"/>
          <p:nvPr/>
        </p:nvSpPr>
        <p:spPr>
          <a:xfrm flipH="1">
            <a:off x="1314736" y="1420428"/>
            <a:ext cx="108772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b="1" dirty="0"/>
              <a:t>Комбинация BST и кучи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ВST-свойство:</a:t>
            </a:r>
          </a:p>
          <a:p>
            <a:r>
              <a:rPr lang="ru-RU" b="1" dirty="0"/>
              <a:t>	Для каждой вершины X все ключи в левом поддереве меньше </a:t>
            </a:r>
            <a:r>
              <a:rPr lang="ru-RU" b="1" dirty="0" err="1"/>
              <a:t>X.key</a:t>
            </a:r>
            <a:r>
              <a:rPr lang="ru-RU" b="1" dirty="0"/>
              <a:t>, а в правом — больше (или          	наоборот, в зависимости от реализации).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Куча-свойство:</a:t>
            </a:r>
          </a:p>
          <a:p>
            <a:pPr algn="just"/>
            <a:r>
              <a:rPr lang="ru-RU" b="1" dirty="0"/>
              <a:t>	Каждая вершина имеет приоритет, и приоритет вершины не меньше (или не больше) 	приоритетов её детей.</a:t>
            </a:r>
          </a:p>
          <a:p>
            <a:pPr algn="just"/>
            <a:r>
              <a:rPr lang="ru-RU" sz="2800" b="1" dirty="0"/>
              <a:t>2. Рандомизация и балансировка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Приоритеты назначаются случайно, что обеспечивает среднюю высоту дерева O(</a:t>
            </a:r>
            <a:r>
              <a:rPr lang="ru-RU" b="1" dirty="0" err="1"/>
              <a:t>log</a:t>
            </a:r>
            <a:r>
              <a:rPr lang="ru-RU" b="1" dirty="0"/>
              <a:t> n).</a:t>
            </a:r>
          </a:p>
          <a:p>
            <a:pPr algn="just"/>
            <a:endParaRPr lang="ru-RU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Treap</a:t>
            </a:r>
            <a:r>
              <a:rPr lang="ru-RU" b="1" dirty="0"/>
              <a:t> </a:t>
            </a:r>
            <a:r>
              <a:rPr lang="ru-RU" b="1" dirty="0" err="1"/>
              <a:t>самобалансируется</a:t>
            </a:r>
            <a:r>
              <a:rPr lang="ru-RU" b="1" dirty="0"/>
              <a:t> за счёт операций поворотов (как в AVL или красно-чёрных деревьях, но без         жёстких правил).</a:t>
            </a:r>
          </a:p>
          <a:p>
            <a:pPr algn="just"/>
            <a:r>
              <a:rPr lang="ru-RU" sz="2800" b="1" dirty="0"/>
              <a:t>3. Операции за O(</a:t>
            </a:r>
            <a:r>
              <a:rPr lang="ru-RU" sz="2800" b="1" dirty="0" err="1"/>
              <a:t>log</a:t>
            </a:r>
            <a:r>
              <a:rPr lang="ru-RU" sz="2800" b="1" dirty="0"/>
              <a:t> n) в среднем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5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4B3AF-4A97-41F3-83A8-B5752A7AF93D}"/>
              </a:ext>
            </a:extLst>
          </p:cNvPr>
          <p:cNvSpPr txBox="1"/>
          <p:nvPr/>
        </p:nvSpPr>
        <p:spPr>
          <a:xfrm>
            <a:off x="2063552" y="67172"/>
            <a:ext cx="8448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4267" b="1" dirty="0">
                <a:latin typeface="PT Sans" panose="020B0503020203020204" pitchFamily="34" charset="-52"/>
              </a:rPr>
              <a:t>Плюсы и минусы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556-651D-4EAB-8B61-2B0C2464A263}"/>
              </a:ext>
            </a:extLst>
          </p:cNvPr>
          <p:cNvSpPr txBox="1"/>
          <p:nvPr/>
        </p:nvSpPr>
        <p:spPr>
          <a:xfrm>
            <a:off x="1447060" y="1597981"/>
            <a:ext cx="8116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✅ Проще, чем AVL и красно-чёрные деревья (нет сложных балансировок).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✅ Среднее время работы O(</a:t>
            </a:r>
            <a:r>
              <a:rPr lang="ru-RU" b="1" dirty="0" err="1"/>
              <a:t>log</a:t>
            </a:r>
            <a:r>
              <a:rPr lang="ru-RU" b="1" dirty="0"/>
              <a:t> n) (но не гарантированное, как у AVL).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❌ Деградация до O(n) в худшем случае (если приоритеты неудачные).</a:t>
            </a:r>
          </a:p>
        </p:txBody>
      </p:sp>
    </p:spTree>
    <p:extLst>
      <p:ext uri="{BB962C8B-B14F-4D97-AF65-F5344CB8AC3E}">
        <p14:creationId xmlns:p14="http://schemas.microsoft.com/office/powerpoint/2010/main" val="112748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17ECF-197D-43DE-82FC-F6CC6394788D}"/>
              </a:ext>
            </a:extLst>
          </p:cNvPr>
          <p:cNvSpPr txBox="1"/>
          <p:nvPr/>
        </p:nvSpPr>
        <p:spPr>
          <a:xfrm>
            <a:off x="2063552" y="67172"/>
            <a:ext cx="8448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4267" b="1" dirty="0">
                <a:latin typeface="PT Sans" panose="020B0503020203020204" pitchFamily="34" charset="-52"/>
              </a:rPr>
              <a:t>Применение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955-C91B-450A-ABBD-CDCED58049FB}"/>
              </a:ext>
            </a:extLst>
          </p:cNvPr>
          <p:cNvSpPr txBox="1"/>
          <p:nvPr/>
        </p:nvSpPr>
        <p:spPr>
          <a:xfrm>
            <a:off x="1411550" y="1961965"/>
            <a:ext cx="10440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Динамические множества с быстрой вставкой/удалением.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Неявные ключи (как в декартовом дереве по неявному ключу для работы с последовательностями, например, в персистентных структурах).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Реализация </a:t>
            </a:r>
            <a:r>
              <a:rPr lang="ru-RU" b="1" dirty="0" err="1"/>
              <a:t>std</a:t>
            </a:r>
            <a:r>
              <a:rPr lang="ru-RU" b="1" dirty="0"/>
              <a:t>::</a:t>
            </a:r>
            <a:r>
              <a:rPr lang="ru-RU" b="1" dirty="0" err="1"/>
              <a:t>set</a:t>
            </a:r>
            <a:r>
              <a:rPr lang="ru-RU" b="1" dirty="0"/>
              <a:t> и </a:t>
            </a:r>
            <a:r>
              <a:rPr lang="ru-RU" b="1" dirty="0" err="1"/>
              <a:t>std</a:t>
            </a:r>
            <a:r>
              <a:rPr lang="ru-RU" b="1" dirty="0"/>
              <a:t>::</a:t>
            </a:r>
            <a:r>
              <a:rPr lang="ru-RU" b="1" dirty="0" err="1"/>
              <a:t>map</a:t>
            </a:r>
            <a:r>
              <a:rPr lang="ru-RU" b="1" dirty="0"/>
              <a:t> в некоторых языках.</a:t>
            </a:r>
          </a:p>
        </p:txBody>
      </p:sp>
    </p:spTree>
    <p:extLst>
      <p:ext uri="{BB962C8B-B14F-4D97-AF65-F5344CB8AC3E}">
        <p14:creationId xmlns:p14="http://schemas.microsoft.com/office/powerpoint/2010/main" val="71114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0472"/>
          <a:stretch/>
        </p:blipFill>
        <p:spPr bwMode="auto">
          <a:xfrm>
            <a:off x="-2" y="0"/>
            <a:ext cx="12192002" cy="68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0" y="384496"/>
            <a:ext cx="1679786" cy="16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17ECF-197D-43DE-82FC-F6CC6394788D}"/>
              </a:ext>
            </a:extLst>
          </p:cNvPr>
          <p:cNvSpPr txBox="1"/>
          <p:nvPr/>
        </p:nvSpPr>
        <p:spPr>
          <a:xfrm>
            <a:off x="2121425" y="-1078722"/>
            <a:ext cx="8448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4267" b="1" dirty="0">
                <a:latin typeface="PT Sans" panose="020B0503020203020204" pitchFamily="34" charset="-52"/>
              </a:rPr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9DAF8-7F3B-48FA-A886-58BAB7CF50B0}"/>
              </a:ext>
            </a:extLst>
          </p:cNvPr>
          <p:cNvSpPr txBox="1"/>
          <p:nvPr/>
        </p:nvSpPr>
        <p:spPr>
          <a:xfrm>
            <a:off x="1871531" y="3163554"/>
            <a:ext cx="844893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5333" b="1" dirty="0">
                <a:solidFill>
                  <a:schemeClr val="lt1"/>
                </a:solidFill>
                <a:latin typeface="PT Sans" panose="020B0503020203020204" pitchFamily="34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1301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21</TotalTime>
  <Words>213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PT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lord00alm@gmail.com</dc:creator>
  <cp:lastModifiedBy>lord00alm@gmail.com</cp:lastModifiedBy>
  <cp:revision>1</cp:revision>
  <dcterms:created xsi:type="dcterms:W3CDTF">2025-05-24T05:42:35Z</dcterms:created>
  <dcterms:modified xsi:type="dcterms:W3CDTF">2025-05-24T06:03:48Z</dcterms:modified>
</cp:coreProperties>
</file>