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8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EE9D0-414D-4358-B9CB-9841FCFD60AE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C0F1D-ECB9-405B-8AFD-FD955455EFF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EE9D0-414D-4358-B9CB-9841FCFD60A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C0F1D-ECB9-405B-8AFD-FD955455EFF9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20000"/>
              </a:lnSpc>
              <a:buClrTx/>
              <a:buSzTx/>
              <a:buFontTx/>
            </a:pPr>
            <a:r>
              <a:rPr lang="ru-RU" dirty="0"/>
              <a:t>Splay tree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indent="-228600" algn="ctr">
              <a:lnSpc>
                <a:spcPct val="70000"/>
              </a:lnSpc>
              <a:buClrTx/>
              <a:buSzTx/>
              <a:buFont typeface="+mj-lt"/>
            </a:pPr>
            <a:r>
              <a:rPr lang="en-US" altLang="ru-RU" sz="2800" dirty="0">
                <a:latin typeface="+mj-lt"/>
              </a:rPr>
              <a:t>Слободенюк М.С.</a:t>
            </a:r>
            <a:endParaRPr lang="en-US" altLang="ru-RU" sz="2800" dirty="0">
              <a:latin typeface="+mj-lt"/>
            </a:endParaRPr>
          </a:p>
          <a:p>
            <a:pPr indent="-228600" algn="ctr">
              <a:lnSpc>
                <a:spcPct val="70000"/>
              </a:lnSpc>
              <a:buClrTx/>
              <a:buSzTx/>
              <a:buFont typeface="+mj-lt"/>
            </a:pPr>
            <a:r>
              <a:rPr lang="en-US" altLang="ru-RU" sz="2800" dirty="0">
                <a:latin typeface="+mj-lt"/>
              </a:rPr>
              <a:t>группа: 11-402</a:t>
            </a:r>
            <a:endParaRPr lang="en-US" altLang="ru-RU" sz="2800" dirty="0">
              <a:latin typeface="+mj-lt"/>
            </a:endParaRPr>
          </a:p>
          <a:p>
            <a:pPr indent="-228600" algn="ctr">
              <a:lnSpc>
                <a:spcPct val="70000"/>
              </a:lnSpc>
              <a:buClrTx/>
              <a:buSzTx/>
              <a:buFont typeface="+mj-lt"/>
            </a:pPr>
            <a:r>
              <a:rPr lang="en-US" altLang="ru-RU" sz="2800" dirty="0">
                <a:latin typeface="+mj-lt"/>
              </a:rPr>
              <a:t>27.05.2025</a:t>
            </a:r>
            <a:endParaRPr lang="en-US" altLang="ru-RU" sz="28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ru-RU" dirty="0"/>
              <a:t>Что такое Splay</a:t>
            </a:r>
            <a:r>
              <a:rPr lang="ru-RU" dirty="0"/>
              <a:t>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buClrTx/>
              <a:buSzTx/>
              <a:buFont typeface="+mj-lt"/>
              <a:buNone/>
            </a:pPr>
            <a:r>
              <a:rPr lang="en-US" altLang="ru-RU" b="0" i="0" dirty="0">
                <a:latin typeface="+mj-lt"/>
              </a:rPr>
              <a:t>— Самобалансирующееся бинарное дерево поиска.</a:t>
            </a:r>
            <a:endParaRPr lang="en-US" altLang="ru-RU" b="0" i="0" dirty="0">
              <a:latin typeface="+mj-lt"/>
            </a:endParaRPr>
          </a:p>
          <a:p>
            <a:pPr marL="0" algn="l">
              <a:buClrTx/>
              <a:buSzTx/>
              <a:buFont typeface="+mj-lt"/>
              <a:buNone/>
            </a:pPr>
            <a:r>
              <a:rPr lang="en-US" altLang="ru-RU" b="0" i="0" dirty="0">
                <a:latin typeface="+mj-lt"/>
              </a:rPr>
              <a:t>— Особенность: при доступе к элементу он поднимается в корень с помощью операций вращения (splay).</a:t>
            </a:r>
            <a:endParaRPr lang="en-US" altLang="ru-RU" b="0" i="0" dirty="0">
              <a:latin typeface="+mj-lt"/>
            </a:endParaRPr>
          </a:p>
          <a:p>
            <a:pPr marL="0" algn="l">
              <a:buClrTx/>
              <a:buSzTx/>
              <a:buFont typeface="+mj-lt"/>
              <a:buNone/>
            </a:pPr>
            <a:r>
              <a:rPr lang="en-US" altLang="ru-RU" b="0" i="0" dirty="0">
                <a:latin typeface="+mj-lt"/>
              </a:rPr>
              <a:t>— Основное назначение: ускорение последующих обращений к часто используемым элементам.</a:t>
            </a:r>
            <a:endParaRPr lang="en-US" altLang="ru-RU" b="0" i="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структура </a:t>
            </a:r>
            <a:r>
              <a:rPr lang="en-US" dirty="0"/>
              <a:t>b+ </a:t>
            </a:r>
            <a:r>
              <a:rPr lang="ru-RU" dirty="0"/>
              <a:t>дерева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Иерархия</a:t>
            </a:r>
            <a:r>
              <a:rPr lang="ru-RU" dirty="0"/>
              <a:t>:</a:t>
            </a:r>
            <a:endParaRPr lang="ru-RU" dirty="0"/>
          </a:p>
          <a:p>
            <a:pPr lvl="1"/>
            <a:r>
              <a:rPr lang="ru-RU" dirty="0"/>
              <a:t>Корень</a:t>
            </a:r>
            <a:endParaRPr lang="ru-RU" dirty="0"/>
          </a:p>
          <a:p>
            <a:pPr lvl="1"/>
            <a:r>
              <a:rPr lang="ru-RU" dirty="0"/>
              <a:t>Внутренний узел</a:t>
            </a:r>
            <a:endParaRPr lang="ru-RU" dirty="0"/>
          </a:p>
          <a:p>
            <a:pPr lvl="1"/>
            <a:r>
              <a:rPr lang="ru-RU" dirty="0"/>
              <a:t>Листья</a:t>
            </a:r>
            <a:r>
              <a:rPr lang="en-US" altLang="ru-RU" dirty="0"/>
              <a:t> (</a:t>
            </a:r>
            <a:r>
              <a:rPr lang="en-US" altLang="en-US" dirty="0"/>
              <a:t>не</a:t>
            </a:r>
            <a:r>
              <a:rPr lang="en-US" altLang="ru-RU" dirty="0"/>
              <a:t> </a:t>
            </a:r>
            <a:r>
              <a:rPr lang="en-US" altLang="en-US" dirty="0"/>
              <a:t>обязательно</a:t>
            </a:r>
            <a:r>
              <a:rPr lang="en-US" altLang="ru-RU" dirty="0"/>
              <a:t> </a:t>
            </a:r>
            <a:r>
              <a:rPr lang="en-US" altLang="en-US" dirty="0"/>
              <a:t>на</a:t>
            </a:r>
            <a:r>
              <a:rPr lang="en-US" altLang="ru-RU" dirty="0"/>
              <a:t> </a:t>
            </a:r>
            <a:r>
              <a:rPr lang="en-US" altLang="en-US" dirty="0"/>
              <a:t>одном</a:t>
            </a:r>
            <a:r>
              <a:rPr lang="en-US" altLang="ru-RU" dirty="0"/>
              <a:t> </a:t>
            </a:r>
            <a:r>
              <a:rPr lang="en-US" altLang="en-US" dirty="0"/>
              <a:t>уровне</a:t>
            </a:r>
            <a:r>
              <a:rPr lang="en-US" altLang="ru-RU" dirty="0"/>
              <a:t>)</a:t>
            </a:r>
            <a:endParaRPr lang="en-US" altLang="ru-RU" dirty="0"/>
          </a:p>
          <a:p>
            <a:pPr marL="457200" lvl="1" indent="0">
              <a:buNone/>
            </a:pPr>
            <a:r>
              <a:rPr lang="en-US" altLang="ru-RU" sz="2380" dirty="0"/>
              <a:t>                                                                                                                   </a:t>
            </a:r>
            <a:r>
              <a:rPr lang="en-US" altLang="ru-RU" sz="2380" dirty="0">
                <a:sym typeface="+mn-ea"/>
              </a:rPr>
              <a:t>[5]</a:t>
            </a:r>
            <a:r>
              <a:rPr lang="en-US" altLang="ru-RU" sz="2380" dirty="0"/>
              <a:t>          </a:t>
            </a:r>
            <a:endParaRPr lang="ru-RU" sz="2380" dirty="0"/>
          </a:p>
          <a:p>
            <a:pPr marL="457200" lvl="1" indent="0">
              <a:buNone/>
            </a:pPr>
            <a:r>
              <a:rPr lang="ru-RU" sz="2380" dirty="0"/>
              <a:t>       [10]         ← Корень</a:t>
            </a:r>
            <a:r>
              <a:rPr lang="en-US" altLang="ru-RU" sz="2380" dirty="0"/>
              <a:t>                                                                             \                           </a:t>
            </a:r>
            <a:endParaRPr lang="ru-RU" sz="2380" dirty="0"/>
          </a:p>
          <a:p>
            <a:pPr marL="457200" lvl="1" indent="0">
              <a:buNone/>
            </a:pPr>
            <a:r>
              <a:rPr lang="ru-RU" sz="2380" dirty="0"/>
              <a:t>       /    \                                 после обращения к </a:t>
            </a:r>
            <a:r>
              <a:rPr lang="en-US" altLang="ru-RU" sz="2380" dirty="0"/>
              <a:t>[5]</a:t>
            </a:r>
            <a:r>
              <a:rPr lang="ru-RU" altLang="ru-RU" sz="2380" dirty="0"/>
              <a:t> </a:t>
            </a:r>
            <a:r>
              <a:rPr lang="en-US" altLang="ru-RU" sz="2380" dirty="0"/>
              <a:t>  </a:t>
            </a:r>
            <a:r>
              <a:rPr lang="ru-RU" altLang="ru-RU" sz="2380" dirty="0"/>
              <a:t>-</a:t>
            </a:r>
            <a:r>
              <a:rPr lang="en-US" altLang="ru-RU" sz="2380" dirty="0"/>
              <a:t>&gt;                      </a:t>
            </a:r>
            <a:r>
              <a:rPr lang="en-US" altLang="ru-RU" sz="2380" dirty="0">
                <a:sym typeface="+mn-ea"/>
              </a:rPr>
              <a:t>[10]</a:t>
            </a:r>
            <a:r>
              <a:rPr lang="en-US" altLang="ru-RU" sz="2380" dirty="0"/>
              <a:t>                     </a:t>
            </a:r>
            <a:endParaRPr lang="ru-RU" sz="2380" dirty="0"/>
          </a:p>
          <a:p>
            <a:pPr marL="457200" lvl="1" indent="0">
              <a:buNone/>
            </a:pPr>
            <a:r>
              <a:rPr lang="ru-RU" sz="2380" dirty="0"/>
              <a:t>    [5]   [15]    ← Листья</a:t>
            </a:r>
            <a:r>
              <a:rPr lang="en-US" altLang="ru-RU" sz="2380" dirty="0"/>
              <a:t>                                                                                   \</a:t>
            </a:r>
            <a:endParaRPr lang="ru-RU" sz="2380" dirty="0"/>
          </a:p>
          <a:p>
            <a:pPr marL="0" indent="0">
              <a:buNone/>
            </a:pPr>
            <a:r>
              <a:rPr lang="en-US" altLang="ru-RU" sz="2380" dirty="0"/>
              <a:t>                                                                                                                                   [15]</a:t>
            </a:r>
            <a:endParaRPr lang="ru-RU" sz="2380" dirty="0"/>
          </a:p>
          <a:p>
            <a:r>
              <a:rPr lang="ru-RU" b="1" i="0" dirty="0">
                <a:effectLst/>
                <a:latin typeface="+mj-lt"/>
              </a:rPr>
              <a:t>Механизм работы</a:t>
            </a:r>
            <a:r>
              <a:rPr lang="ru-RU" b="0" i="0" dirty="0">
                <a:effectLst/>
                <a:latin typeface="+mj-lt"/>
              </a:rPr>
              <a:t>:</a:t>
            </a:r>
            <a:endParaRPr lang="ru-RU" dirty="0">
              <a:latin typeface="+mj-lt"/>
            </a:endParaRPr>
          </a:p>
          <a:p>
            <a:pPr lvl="1"/>
            <a:r>
              <a:rPr lang="en-US" altLang="ru-RU" b="0" i="0" dirty="0">
                <a:effectLst/>
                <a:latin typeface="+mj-lt"/>
              </a:rPr>
              <a:t>— </a:t>
            </a:r>
            <a:r>
              <a:rPr lang="en-US" altLang="en-US" b="0" i="0" dirty="0">
                <a:effectLst/>
                <a:latin typeface="+mj-lt"/>
              </a:rPr>
              <a:t>Обычный</a:t>
            </a:r>
            <a:r>
              <a:rPr lang="en-US" altLang="ru-RU" b="0" i="0" dirty="0">
                <a:effectLst/>
                <a:latin typeface="+mj-lt"/>
              </a:rPr>
              <a:t> </a:t>
            </a:r>
            <a:r>
              <a:rPr lang="en-US" altLang="en-US" b="0" i="0" dirty="0">
                <a:effectLst/>
                <a:latin typeface="+mj-lt"/>
              </a:rPr>
              <a:t>бинарный</a:t>
            </a:r>
            <a:r>
              <a:rPr lang="en-US" altLang="ru-RU" b="0" i="0" dirty="0">
                <a:effectLst/>
                <a:latin typeface="+mj-lt"/>
              </a:rPr>
              <a:t> </a:t>
            </a:r>
            <a:r>
              <a:rPr lang="en-US" altLang="en-US" b="0" i="0" dirty="0">
                <a:effectLst/>
                <a:latin typeface="+mj-lt"/>
              </a:rPr>
              <a:t>поиск</a:t>
            </a:r>
            <a:r>
              <a:rPr lang="en-US" altLang="ru-RU" b="0" i="0" dirty="0">
                <a:effectLst/>
                <a:latin typeface="+mj-lt"/>
              </a:rPr>
              <a:t>.</a:t>
            </a:r>
            <a:r>
              <a:rPr lang="ru-RU" b="0" i="0" dirty="0">
                <a:effectLst/>
                <a:latin typeface="+mj-lt"/>
              </a:rPr>
              <a:t>Все листья находятся на одном уровне.</a:t>
            </a:r>
            <a:endParaRPr lang="ru-RU" b="0" i="0" dirty="0">
              <a:effectLst/>
              <a:latin typeface="+mj-lt"/>
            </a:endParaRPr>
          </a:p>
          <a:p>
            <a:pPr lvl="1"/>
            <a:r>
              <a:rPr lang="en-US" altLang="en-US" b="0" i="0" dirty="0">
                <a:effectLst/>
                <a:latin typeface="+mj-lt"/>
              </a:rPr>
              <a:t>После</a:t>
            </a:r>
            <a:r>
              <a:rPr lang="en-US" altLang="ru-RU" b="0" i="0" dirty="0">
                <a:effectLst/>
                <a:latin typeface="+mj-lt"/>
              </a:rPr>
              <a:t> </a:t>
            </a:r>
            <a:r>
              <a:rPr lang="en-US" altLang="en-US" b="0" i="0" dirty="0">
                <a:effectLst/>
                <a:latin typeface="+mj-lt"/>
              </a:rPr>
              <a:t>каждой</a:t>
            </a:r>
            <a:r>
              <a:rPr lang="en-US" altLang="ru-RU" b="0" i="0" dirty="0">
                <a:effectLst/>
                <a:latin typeface="+mj-lt"/>
              </a:rPr>
              <a:t> </a:t>
            </a:r>
            <a:r>
              <a:rPr lang="en-US" altLang="en-US" b="0" i="0" dirty="0">
                <a:effectLst/>
                <a:latin typeface="+mj-lt"/>
              </a:rPr>
              <a:t>операции</a:t>
            </a:r>
            <a:r>
              <a:rPr lang="en-US" altLang="ru-RU" b="0" i="0" dirty="0">
                <a:effectLst/>
                <a:latin typeface="+mj-lt"/>
              </a:rPr>
              <a:t> (</a:t>
            </a:r>
            <a:r>
              <a:rPr lang="en-US" altLang="en-US" b="0" i="0" dirty="0">
                <a:effectLst/>
                <a:latin typeface="+mj-lt"/>
              </a:rPr>
              <a:t>поиск</a:t>
            </a:r>
            <a:r>
              <a:rPr lang="en-US" altLang="ru-RU" b="0" i="0" dirty="0">
                <a:effectLst/>
                <a:latin typeface="+mj-lt"/>
              </a:rPr>
              <a:t>, </a:t>
            </a:r>
            <a:r>
              <a:rPr lang="en-US" altLang="en-US" b="0" i="0" dirty="0">
                <a:effectLst/>
                <a:latin typeface="+mj-lt"/>
              </a:rPr>
              <a:t>вставка</a:t>
            </a:r>
            <a:r>
              <a:rPr lang="en-US" altLang="ru-RU" b="0" i="0" dirty="0">
                <a:effectLst/>
                <a:latin typeface="+mj-lt"/>
              </a:rPr>
              <a:t>, </a:t>
            </a:r>
            <a:r>
              <a:rPr lang="en-US" altLang="en-US" b="0" i="0" dirty="0">
                <a:effectLst/>
                <a:latin typeface="+mj-lt"/>
              </a:rPr>
              <a:t>удаление</a:t>
            </a:r>
            <a:r>
              <a:rPr lang="en-US" altLang="ru-RU" b="0" i="0" dirty="0">
                <a:effectLst/>
                <a:latin typeface="+mj-lt"/>
              </a:rPr>
              <a:t>) — </a:t>
            </a:r>
            <a:r>
              <a:rPr lang="en-US" altLang="en-US" b="0" i="0" dirty="0">
                <a:effectLst/>
                <a:latin typeface="+mj-lt"/>
              </a:rPr>
              <a:t>операция</a:t>
            </a:r>
            <a:r>
              <a:rPr lang="en-US" altLang="ru-RU" b="0" i="0" dirty="0">
                <a:effectLst/>
                <a:latin typeface="+mj-lt"/>
              </a:rPr>
              <a:t> splay: </a:t>
            </a:r>
            <a:r>
              <a:rPr lang="en-US" altLang="en-US" b="0" i="0" dirty="0">
                <a:effectLst/>
                <a:latin typeface="+mj-lt"/>
              </a:rPr>
              <a:t>узел</a:t>
            </a:r>
            <a:r>
              <a:rPr lang="en-US" altLang="ru-RU" b="0" i="0" dirty="0">
                <a:effectLst/>
                <a:latin typeface="+mj-lt"/>
              </a:rPr>
              <a:t> </a:t>
            </a:r>
            <a:r>
              <a:rPr lang="en-US" altLang="en-US" b="0" i="0" dirty="0">
                <a:effectLst/>
                <a:latin typeface="+mj-lt"/>
              </a:rPr>
              <a:t>поднимается</a:t>
            </a:r>
            <a:r>
              <a:rPr lang="en-US" altLang="ru-RU" b="0" i="0" dirty="0">
                <a:effectLst/>
                <a:latin typeface="+mj-lt"/>
              </a:rPr>
              <a:t> </a:t>
            </a:r>
            <a:r>
              <a:rPr lang="en-US" altLang="en-US" b="0" i="0" dirty="0">
                <a:effectLst/>
                <a:latin typeface="+mj-lt"/>
              </a:rPr>
              <a:t>в</a:t>
            </a:r>
            <a:r>
              <a:rPr lang="en-US" altLang="ru-RU" b="0" i="0" dirty="0">
                <a:effectLst/>
                <a:latin typeface="+mj-lt"/>
              </a:rPr>
              <a:t> </a:t>
            </a:r>
            <a:r>
              <a:rPr lang="en-US" altLang="en-US" b="0" i="0" dirty="0">
                <a:effectLst/>
                <a:latin typeface="+mj-lt"/>
              </a:rPr>
              <a:t>корень</a:t>
            </a:r>
            <a:r>
              <a:rPr lang="en-US" altLang="ru-RU" b="0" i="0" dirty="0">
                <a:effectLst/>
                <a:latin typeface="+mj-lt"/>
              </a:rPr>
              <a:t>.</a:t>
            </a:r>
            <a:endParaRPr lang="en-US" altLang="ru-RU" b="0" i="0" dirty="0">
              <a:effectLst/>
              <a:latin typeface="+mj-lt"/>
            </a:endParaRPr>
          </a:p>
          <a:p>
            <a:pPr lvl="1"/>
            <a:endParaRPr lang="ru-RU" b="1" i="0" dirty="0">
              <a:effectLst/>
              <a:latin typeface="DeepSeek-CJK-patch"/>
            </a:endParaRPr>
          </a:p>
          <a:p>
            <a:pPr marL="457200" lvl="1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</a:t>
            </a:r>
            <a:endParaRPr lang="en-US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Font typeface="+mj-lt"/>
              <a:buNone/>
            </a:pPr>
            <a:r>
              <a:rPr lang="zh-CN" altLang="en-US" dirty="0">
                <a:latin typeface="+mj-lt"/>
              </a:rPr>
              <a:t>📈</a:t>
            </a:r>
            <a:r>
              <a:rPr lang="en-US" altLang="ru-RU" dirty="0">
                <a:latin typeface="+mj-lt"/>
              </a:rPr>
              <a:t> </a:t>
            </a:r>
            <a:r>
              <a:rPr lang="ru-RU" altLang="en-US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Адаптивность</a:t>
            </a:r>
            <a:r>
              <a:rPr lang="en-US" altLang="ru-RU" dirty="0">
                <a:latin typeface="+mj-lt"/>
              </a:rPr>
              <a:t>:</a:t>
            </a:r>
            <a:endParaRPr lang="en-US" altLang="ru-RU" dirty="0">
              <a:latin typeface="+mj-lt"/>
            </a:endParaRPr>
          </a:p>
          <a:p>
            <a:pPr marL="0" indent="0" algn="l">
              <a:buFont typeface="+mj-lt"/>
              <a:buNone/>
            </a:pPr>
            <a:r>
              <a:rPr lang="en-US" altLang="ru-RU" dirty="0">
                <a:latin typeface="+mj-lt"/>
              </a:rPr>
              <a:t>— </a:t>
            </a:r>
            <a:r>
              <a:rPr lang="en-US" altLang="en-US" dirty="0">
                <a:latin typeface="+mj-lt"/>
              </a:rPr>
              <a:t>Часто</a:t>
            </a:r>
            <a:r>
              <a:rPr lang="en-US" altLang="ru-RU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используемые</a:t>
            </a:r>
            <a:r>
              <a:rPr lang="en-US" altLang="ru-RU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элементы</a:t>
            </a:r>
            <a:r>
              <a:rPr lang="en-US" altLang="ru-RU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находятся</a:t>
            </a:r>
            <a:r>
              <a:rPr lang="en-US" altLang="ru-RU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ближе</a:t>
            </a:r>
            <a:r>
              <a:rPr lang="en-US" altLang="ru-RU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к</a:t>
            </a:r>
            <a:r>
              <a:rPr lang="en-US" altLang="ru-RU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корню</a:t>
            </a:r>
            <a:r>
              <a:rPr lang="en-US" altLang="ru-RU" dirty="0">
                <a:latin typeface="+mj-lt"/>
              </a:rPr>
              <a:t>.</a:t>
            </a:r>
            <a:endParaRPr lang="en-US" altLang="ru-RU" dirty="0">
              <a:latin typeface="+mj-lt"/>
            </a:endParaRPr>
          </a:p>
          <a:p>
            <a:pPr marL="0" indent="0" algn="l">
              <a:buFont typeface="+mj-lt"/>
              <a:buNone/>
            </a:pPr>
            <a:r>
              <a:rPr lang="zh-CN" altLang="en-US" dirty="0">
                <a:latin typeface="+mj-lt"/>
              </a:rPr>
              <a:t>⚙</a:t>
            </a:r>
            <a:r>
              <a:rPr lang="ru-RU" altLang="zh-CN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Простота</a:t>
            </a:r>
            <a:r>
              <a:rPr lang="en-US" altLang="ru-RU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структуры</a:t>
            </a:r>
            <a:r>
              <a:rPr lang="en-US" altLang="ru-RU" dirty="0">
                <a:latin typeface="+mj-lt"/>
              </a:rPr>
              <a:t>:</a:t>
            </a:r>
            <a:endParaRPr lang="en-US" altLang="ru-RU" dirty="0">
              <a:latin typeface="+mj-lt"/>
            </a:endParaRPr>
          </a:p>
          <a:p>
            <a:pPr marL="0" indent="0" algn="l">
              <a:buFont typeface="+mj-lt"/>
              <a:buNone/>
            </a:pPr>
            <a:r>
              <a:rPr lang="en-US" altLang="ru-RU" dirty="0">
                <a:latin typeface="+mj-lt"/>
              </a:rPr>
              <a:t>— </a:t>
            </a:r>
            <a:r>
              <a:rPr lang="en-US" altLang="en-US" dirty="0">
                <a:latin typeface="+mj-lt"/>
              </a:rPr>
              <a:t>Нет</a:t>
            </a:r>
            <a:r>
              <a:rPr lang="en-US" altLang="ru-RU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необходимости</a:t>
            </a:r>
            <a:r>
              <a:rPr lang="en-US" altLang="ru-RU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хранить</a:t>
            </a:r>
            <a:r>
              <a:rPr lang="en-US" altLang="ru-RU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дополнительную</a:t>
            </a:r>
            <a:r>
              <a:rPr lang="en-US" altLang="ru-RU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информацию</a:t>
            </a:r>
            <a:r>
              <a:rPr lang="en-US" altLang="ru-RU" dirty="0">
                <a:latin typeface="+mj-lt"/>
              </a:rPr>
              <a:t> (</a:t>
            </a:r>
            <a:r>
              <a:rPr lang="en-US" altLang="en-US" dirty="0">
                <a:latin typeface="+mj-lt"/>
              </a:rPr>
              <a:t>высоту</a:t>
            </a:r>
            <a:r>
              <a:rPr lang="en-US" altLang="ru-RU" dirty="0">
                <a:latin typeface="+mj-lt"/>
              </a:rPr>
              <a:t>, </a:t>
            </a:r>
            <a:r>
              <a:rPr lang="en-US" altLang="en-US" dirty="0">
                <a:latin typeface="+mj-lt"/>
              </a:rPr>
              <a:t>баланс</a:t>
            </a:r>
            <a:r>
              <a:rPr lang="en-US" altLang="ru-RU" dirty="0">
                <a:latin typeface="+mj-lt"/>
              </a:rPr>
              <a:t>).</a:t>
            </a:r>
            <a:endParaRPr lang="en-US" altLang="ru-RU" dirty="0">
              <a:latin typeface="+mj-lt"/>
            </a:endParaRPr>
          </a:p>
          <a:p>
            <a:pPr marL="0" indent="0" algn="l">
              <a:buFont typeface="+mj-lt"/>
              <a:buNone/>
            </a:pPr>
            <a:r>
              <a:rPr lang="zh-CN" altLang="en-US" dirty="0">
                <a:latin typeface="+mj-lt"/>
              </a:rPr>
              <a:t>💡</a:t>
            </a:r>
            <a:r>
              <a:rPr lang="en-US" altLang="ru-RU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Универсальность</a:t>
            </a:r>
            <a:r>
              <a:rPr lang="en-US" altLang="ru-RU" dirty="0">
                <a:latin typeface="+mj-lt"/>
              </a:rPr>
              <a:t>:</a:t>
            </a:r>
            <a:endParaRPr lang="en-US" altLang="ru-RU" dirty="0">
              <a:latin typeface="+mj-lt"/>
            </a:endParaRPr>
          </a:p>
          <a:p>
            <a:pPr marL="0" indent="0" algn="l">
              <a:buFont typeface="+mj-lt"/>
              <a:buNone/>
            </a:pPr>
            <a:r>
              <a:rPr lang="en-US" altLang="ru-RU" dirty="0">
                <a:latin typeface="+mj-lt"/>
              </a:rPr>
              <a:t>— </a:t>
            </a:r>
            <a:r>
              <a:rPr lang="en-US" altLang="en-US" dirty="0">
                <a:latin typeface="+mj-lt"/>
              </a:rPr>
              <a:t>Эффективен</a:t>
            </a:r>
            <a:r>
              <a:rPr lang="en-US" altLang="ru-RU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для</a:t>
            </a:r>
            <a:r>
              <a:rPr lang="en-US" altLang="ru-RU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непредсказуемых</a:t>
            </a:r>
            <a:r>
              <a:rPr lang="en-US" altLang="ru-RU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паттернов</a:t>
            </a:r>
            <a:r>
              <a:rPr lang="en-US" altLang="ru-RU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доступа</a:t>
            </a:r>
            <a:r>
              <a:rPr lang="en-US" altLang="ru-RU" dirty="0">
                <a:latin typeface="+mj-lt"/>
              </a:rPr>
              <a:t>.</a:t>
            </a:r>
            <a:endParaRPr lang="en-US" altLang="ru-RU" dirty="0">
              <a:latin typeface="+mj-lt"/>
            </a:endParaRPr>
          </a:p>
          <a:p>
            <a:pPr marL="0" indent="0" algn="l">
              <a:buFont typeface="+mj-lt"/>
              <a:buNone/>
            </a:pPr>
            <a:r>
              <a:rPr lang="en-US" altLang="ru-RU" dirty="0">
                <a:latin typeface="+mj-lt"/>
              </a:rPr>
              <a:t>— </a:t>
            </a:r>
            <a:r>
              <a:rPr lang="en-US" altLang="en-US" dirty="0">
                <a:latin typeface="+mj-lt"/>
              </a:rPr>
              <a:t>Все</a:t>
            </a:r>
            <a:r>
              <a:rPr lang="en-US" altLang="ru-RU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операции</a:t>
            </a:r>
            <a:r>
              <a:rPr lang="en-US" altLang="ru-RU" dirty="0">
                <a:latin typeface="+mj-lt"/>
              </a:rPr>
              <a:t> — </a:t>
            </a:r>
            <a:r>
              <a:rPr lang="en-US" altLang="en-US" dirty="0">
                <a:latin typeface="+mj-lt"/>
              </a:rPr>
              <a:t>амортизированное</a:t>
            </a:r>
            <a:r>
              <a:rPr lang="en-US" altLang="ru-RU" dirty="0">
                <a:latin typeface="+mj-lt"/>
              </a:rPr>
              <a:t> </a:t>
            </a:r>
            <a:r>
              <a:rPr lang="en-US" altLang="en-US" dirty="0">
                <a:latin typeface="+mj-lt"/>
              </a:rPr>
              <a:t>время</a:t>
            </a:r>
            <a:r>
              <a:rPr lang="en-US" altLang="ru-RU" dirty="0">
                <a:latin typeface="+mj-lt"/>
              </a:rPr>
              <a:t>: O(log n).</a:t>
            </a:r>
            <a:endParaRPr lang="en-US" altLang="ru-RU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l">
              <a:buClrTx/>
              <a:buSzTx/>
              <a:buFont typeface="+mj-lt"/>
              <a:buNone/>
            </a:pPr>
            <a:r>
              <a:rPr lang="zh-CN" altLang="en-US" dirty="0">
                <a:latin typeface="+mj-lt"/>
              </a:rPr>
              <a:t>🧩</a:t>
            </a:r>
            <a:r>
              <a:rPr lang="en-US" altLang="en-US" dirty="0">
                <a:latin typeface="+mj-lt"/>
              </a:rPr>
              <a:t>  Неопределенность производительности:</a:t>
            </a:r>
            <a:endParaRPr lang="en-US" altLang="en-US" dirty="0">
              <a:latin typeface="+mj-lt"/>
            </a:endParaRPr>
          </a:p>
          <a:p>
            <a:pPr marL="0" algn="l">
              <a:buClrTx/>
              <a:buSzTx/>
              <a:buFont typeface="+mj-lt"/>
              <a:buNone/>
            </a:pPr>
            <a:r>
              <a:rPr lang="en-US" altLang="en-US" dirty="0">
                <a:latin typeface="+mj-lt"/>
              </a:rPr>
              <a:t>— Одиночные операции могут выполняться медленно (в худшем случае — O(n)).</a:t>
            </a:r>
            <a:endParaRPr lang="en-US" altLang="en-US" dirty="0">
              <a:latin typeface="+mj-lt"/>
            </a:endParaRPr>
          </a:p>
          <a:p>
            <a:pPr marL="0" algn="l">
              <a:buClrTx/>
              <a:buSzTx/>
              <a:buFont typeface="+mj-lt"/>
              <a:buNone/>
            </a:pPr>
            <a:r>
              <a:rPr lang="en-US" altLang="en-US" dirty="0">
                <a:latin typeface="+mj-lt"/>
              </a:rPr>
              <a:t>🔄  Избыточные вращения:</a:t>
            </a:r>
            <a:endParaRPr lang="en-US" altLang="en-US" dirty="0">
              <a:latin typeface="+mj-lt"/>
            </a:endParaRPr>
          </a:p>
          <a:p>
            <a:pPr marL="0" algn="l">
              <a:buClrTx/>
              <a:buSzTx/>
              <a:buFont typeface="+mj-lt"/>
              <a:buNone/>
            </a:pPr>
            <a:r>
              <a:rPr lang="en-US" altLang="en-US" dirty="0">
                <a:latin typeface="+mj-lt"/>
              </a:rPr>
              <a:t>— Каждая операция сопровождается перестройкой дерева.</a:t>
            </a:r>
            <a:endParaRPr lang="en-US" altLang="en-US" dirty="0">
              <a:latin typeface="+mj-lt"/>
            </a:endParaRPr>
          </a:p>
          <a:p>
            <a:pPr marL="0" algn="l">
              <a:buClrTx/>
              <a:buSzTx/>
              <a:buFont typeface="+mj-lt"/>
              <a:buNone/>
            </a:pPr>
            <a:r>
              <a:rPr lang="en-US" altLang="en-US" dirty="0">
                <a:latin typeface="+mj-lt"/>
              </a:rPr>
              <a:t>📉  Неоптимально для дисковых структур:</a:t>
            </a:r>
            <a:endParaRPr lang="en-US" altLang="en-US" dirty="0">
              <a:latin typeface="+mj-lt"/>
            </a:endParaRPr>
          </a:p>
          <a:p>
            <a:pPr marL="0" algn="l">
              <a:buClrTx/>
              <a:buSzTx/>
              <a:buFont typeface="+mj-lt"/>
              <a:buNone/>
            </a:pPr>
            <a:r>
              <a:rPr lang="en-US" altLang="en-US" dirty="0">
                <a:latin typeface="+mj-lt"/>
              </a:rPr>
              <a:t>— Структура не предназначена для блоковых операций.</a:t>
            </a:r>
            <a:endParaRPr lang="en-US" altLang="en-US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юзают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algn="l">
              <a:buClrTx/>
              <a:buSzTx/>
              <a:buFont typeface="+mj-lt"/>
              <a:buNone/>
            </a:pPr>
            <a:r>
              <a:rPr lang="en-US" altLang="en-US" dirty="0">
                <a:latin typeface="+mj-lt"/>
              </a:rPr>
              <a:t>📁  Сжатие и кэширование:</a:t>
            </a:r>
            <a:endParaRPr lang="en-US" altLang="en-US" dirty="0">
              <a:latin typeface="+mj-lt"/>
            </a:endParaRPr>
          </a:p>
          <a:p>
            <a:pPr marL="0" algn="l">
              <a:buClrTx/>
              <a:buSzTx/>
              <a:buFont typeface="+mj-lt"/>
              <a:buNone/>
            </a:pPr>
            <a:r>
              <a:rPr lang="en-US" altLang="en-US" dirty="0">
                <a:latin typeface="+mj-lt"/>
              </a:rPr>
              <a:t>— Частый доступ к ограниченному множеству элементов (например, алгоритм сжатия Move-to-Front).</a:t>
            </a:r>
            <a:endParaRPr lang="en-US" altLang="en-US" dirty="0">
              <a:latin typeface="+mj-lt"/>
            </a:endParaRPr>
          </a:p>
          <a:p>
            <a:pPr marL="0" algn="l">
              <a:buClrTx/>
              <a:buSzTx/>
              <a:buFont typeface="+mj-lt"/>
              <a:buNone/>
            </a:pPr>
            <a:r>
              <a:rPr lang="en-US" altLang="en-US" dirty="0">
                <a:latin typeface="+mj-lt"/>
              </a:rPr>
              <a:t>📚  Интерпретаторы и компиляторы:</a:t>
            </a:r>
            <a:endParaRPr lang="en-US" altLang="en-US" dirty="0">
              <a:latin typeface="+mj-lt"/>
            </a:endParaRPr>
          </a:p>
          <a:p>
            <a:pPr marL="0" algn="l">
              <a:buClrTx/>
              <a:buSzTx/>
              <a:buFont typeface="+mj-lt"/>
              <a:buNone/>
            </a:pPr>
            <a:r>
              <a:rPr lang="en-US" altLang="en-US" dirty="0">
                <a:latin typeface="+mj-lt"/>
              </a:rPr>
              <a:t>— Поддержка таблиц символов, где одни и те же переменные используются часто.</a:t>
            </a:r>
            <a:endParaRPr lang="en-US" altLang="en-US" dirty="0">
              <a:latin typeface="+mj-lt"/>
            </a:endParaRPr>
          </a:p>
          <a:p>
            <a:pPr marL="0" algn="l">
              <a:buClrTx/>
              <a:buSzTx/>
              <a:buFont typeface="+mj-lt"/>
              <a:buNone/>
            </a:pPr>
            <a:r>
              <a:rPr lang="en-US" altLang="en-US" dirty="0">
                <a:latin typeface="+mj-lt"/>
              </a:rPr>
              <a:t>⚙ Алгоритмы и структуры данных:</a:t>
            </a:r>
            <a:endParaRPr lang="en-US" altLang="en-US" dirty="0">
              <a:latin typeface="+mj-lt"/>
            </a:endParaRPr>
          </a:p>
          <a:p>
            <a:pPr marL="0" algn="l">
              <a:buClrTx/>
              <a:buSzTx/>
              <a:buFont typeface="+mj-lt"/>
              <a:buNone/>
            </a:pPr>
            <a:r>
              <a:rPr lang="en-US" altLang="en-US" dirty="0">
                <a:latin typeface="+mj-lt"/>
              </a:rPr>
              <a:t>— Используется внутри других алгоритмов как вспомогательная структура (например, динамическое дерево).</a:t>
            </a:r>
            <a:endParaRPr lang="en-US" altLang="en-US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Отличие</a:t>
            </a:r>
            <a:r>
              <a:rPr lang="en-US" altLang="ru-RU" dirty="0"/>
              <a:t> </a:t>
            </a:r>
            <a:r>
              <a:rPr lang="en-US" altLang="en-US" dirty="0"/>
              <a:t>от</a:t>
            </a:r>
            <a:r>
              <a:rPr lang="en-US" altLang="ru-RU" dirty="0"/>
              <a:t> AVL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красно</a:t>
            </a:r>
            <a:r>
              <a:rPr lang="en-US" altLang="ru-RU" dirty="0"/>
              <a:t>-</a:t>
            </a:r>
            <a:r>
              <a:rPr lang="en-US" altLang="en-US" dirty="0"/>
              <a:t>черных</a:t>
            </a:r>
            <a:r>
              <a:rPr lang="en-US" altLang="ru-RU" dirty="0"/>
              <a:t> </a:t>
            </a:r>
            <a:r>
              <a:rPr lang="en-US" altLang="en-US" dirty="0"/>
              <a:t>деревьев</a:t>
            </a:r>
            <a:endParaRPr lang="en-US" alt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altLang="ru-RU" sz="2600" b="1" dirty="0">
                <a:latin typeface="+mj-lt"/>
              </a:rPr>
              <a:t>Splay-</a:t>
            </a:r>
            <a:r>
              <a:rPr lang="en-US" altLang="en-US" sz="2600" b="1" dirty="0">
                <a:latin typeface="+mj-lt"/>
              </a:rPr>
              <a:t>дерево</a:t>
            </a:r>
            <a:r>
              <a:rPr lang="en-US" altLang="ru-RU" sz="2600" b="1" dirty="0">
                <a:latin typeface="+mj-lt"/>
              </a:rPr>
              <a:t>:</a:t>
            </a:r>
            <a:endParaRPr lang="en-US" altLang="ru-RU" sz="2600" b="1" dirty="0">
              <a:latin typeface="+mj-lt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ru-RU" sz="2600" dirty="0">
                <a:latin typeface="+mj-lt"/>
              </a:rPr>
              <a:t>— </a:t>
            </a:r>
            <a:r>
              <a:rPr lang="en-US" altLang="en-US" sz="2600" dirty="0">
                <a:latin typeface="+mj-lt"/>
              </a:rPr>
              <a:t>Не</a:t>
            </a:r>
            <a:r>
              <a:rPr lang="en-US" altLang="ru-RU" sz="2600" dirty="0">
                <a:latin typeface="+mj-lt"/>
              </a:rPr>
              <a:t> </a:t>
            </a:r>
            <a:r>
              <a:rPr lang="en-US" altLang="en-US" sz="2600" dirty="0">
                <a:latin typeface="+mj-lt"/>
              </a:rPr>
              <a:t>гарантирует</a:t>
            </a:r>
            <a:r>
              <a:rPr lang="en-US" altLang="ru-RU" sz="2600" dirty="0">
                <a:latin typeface="+mj-lt"/>
              </a:rPr>
              <a:t> </a:t>
            </a:r>
            <a:r>
              <a:rPr lang="en-US" altLang="en-US" sz="2600" dirty="0">
                <a:latin typeface="+mj-lt"/>
              </a:rPr>
              <a:t>строгое</a:t>
            </a:r>
            <a:r>
              <a:rPr lang="en-US" altLang="ru-RU" sz="2600" dirty="0">
                <a:latin typeface="+mj-lt"/>
              </a:rPr>
              <a:t> </a:t>
            </a:r>
            <a:r>
              <a:rPr lang="en-US" altLang="en-US" sz="2600" dirty="0">
                <a:latin typeface="+mj-lt"/>
              </a:rPr>
              <a:t>логарифмическое</a:t>
            </a:r>
            <a:r>
              <a:rPr lang="en-US" altLang="ru-RU" sz="2600" dirty="0">
                <a:latin typeface="+mj-lt"/>
              </a:rPr>
              <a:t> </a:t>
            </a:r>
            <a:r>
              <a:rPr lang="en-US" altLang="en-US" sz="2600" dirty="0">
                <a:latin typeface="+mj-lt"/>
              </a:rPr>
              <a:t>время</a:t>
            </a:r>
            <a:r>
              <a:rPr lang="en-US" altLang="ru-RU" sz="2600" dirty="0">
                <a:latin typeface="+mj-lt"/>
              </a:rPr>
              <a:t> </a:t>
            </a:r>
            <a:r>
              <a:rPr lang="en-US" altLang="en-US" sz="2600" dirty="0">
                <a:latin typeface="+mj-lt"/>
              </a:rPr>
              <a:t>одной</a:t>
            </a:r>
            <a:r>
              <a:rPr lang="en-US" altLang="ru-RU" sz="2600" dirty="0">
                <a:latin typeface="+mj-lt"/>
              </a:rPr>
              <a:t> </a:t>
            </a:r>
            <a:r>
              <a:rPr lang="en-US" altLang="en-US" sz="2600" dirty="0">
                <a:latin typeface="+mj-lt"/>
              </a:rPr>
              <a:t>операции</a:t>
            </a:r>
            <a:r>
              <a:rPr lang="en-US" altLang="ru-RU" sz="2600" dirty="0">
                <a:latin typeface="+mj-lt"/>
              </a:rPr>
              <a:t>.</a:t>
            </a:r>
            <a:endParaRPr lang="en-US" altLang="ru-RU" sz="2600" dirty="0">
              <a:latin typeface="+mj-lt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ru-RU" sz="2600" dirty="0">
                <a:latin typeface="+mj-lt"/>
              </a:rPr>
              <a:t>— </a:t>
            </a:r>
            <a:r>
              <a:rPr lang="en-US" altLang="en-US" sz="2600" dirty="0">
                <a:latin typeface="+mj-lt"/>
              </a:rPr>
              <a:t>Самобалансировка</a:t>
            </a:r>
            <a:r>
              <a:rPr lang="en-US" altLang="ru-RU" sz="2600" dirty="0">
                <a:latin typeface="+mj-lt"/>
              </a:rPr>
              <a:t> </a:t>
            </a:r>
            <a:r>
              <a:rPr lang="en-US" altLang="en-US" sz="2600" dirty="0">
                <a:latin typeface="+mj-lt"/>
              </a:rPr>
              <a:t>через</a:t>
            </a:r>
            <a:r>
              <a:rPr lang="en-US" altLang="ru-RU" sz="2600" dirty="0">
                <a:latin typeface="+mj-lt"/>
              </a:rPr>
              <a:t> </a:t>
            </a:r>
            <a:r>
              <a:rPr lang="" altLang="en-US" sz="2600" dirty="0">
                <a:latin typeface="+mj-lt"/>
              </a:rPr>
              <a:t>«</a:t>
            </a:r>
            <a:r>
              <a:rPr lang="en-US" altLang="en-US" sz="2600" dirty="0">
                <a:latin typeface="+mj-lt"/>
              </a:rPr>
              <a:t>подтягивание</a:t>
            </a:r>
            <a:r>
              <a:rPr lang="" altLang="en-US" sz="2600" dirty="0">
                <a:latin typeface="+mj-lt"/>
              </a:rPr>
              <a:t>»</a:t>
            </a:r>
            <a:r>
              <a:rPr lang="en-US" altLang="ru-RU" sz="2600" dirty="0">
                <a:latin typeface="+mj-lt"/>
              </a:rPr>
              <a:t> </a:t>
            </a:r>
            <a:r>
              <a:rPr lang="en-US" altLang="en-US" sz="2600" dirty="0">
                <a:latin typeface="+mj-lt"/>
              </a:rPr>
              <a:t>элементов</a:t>
            </a:r>
            <a:r>
              <a:rPr lang="en-US" altLang="ru-RU" sz="2600" dirty="0">
                <a:latin typeface="+mj-lt"/>
              </a:rPr>
              <a:t>.</a:t>
            </a:r>
            <a:endParaRPr lang="en-US" altLang="ru-RU" sz="2600" dirty="0"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ru-RU" sz="2600" dirty="0">
              <a:latin typeface="+mj-lt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ru-RU" sz="2600" b="1" dirty="0">
                <a:latin typeface="+mj-lt"/>
              </a:rPr>
              <a:t>AVL / </a:t>
            </a:r>
            <a:r>
              <a:rPr lang="en-US" altLang="en-US" sz="2600" b="1" dirty="0">
                <a:latin typeface="+mj-lt"/>
              </a:rPr>
              <a:t>Красно</a:t>
            </a:r>
            <a:r>
              <a:rPr lang="en-US" altLang="ru-RU" sz="2600" b="1" dirty="0">
                <a:latin typeface="+mj-lt"/>
              </a:rPr>
              <a:t>-</a:t>
            </a:r>
            <a:r>
              <a:rPr lang="en-US" altLang="en-US" sz="2600" b="1" dirty="0">
                <a:latin typeface="+mj-lt"/>
              </a:rPr>
              <a:t>черное</a:t>
            </a:r>
            <a:r>
              <a:rPr lang="en-US" altLang="ru-RU" sz="2600" b="1" dirty="0">
                <a:latin typeface="+mj-lt"/>
              </a:rPr>
              <a:t> </a:t>
            </a:r>
            <a:r>
              <a:rPr lang="en-US" altLang="en-US" sz="2600" b="1" dirty="0">
                <a:latin typeface="+mj-lt"/>
              </a:rPr>
              <a:t>дерево</a:t>
            </a:r>
            <a:r>
              <a:rPr lang="en-US" altLang="ru-RU" sz="2600" b="1" dirty="0">
                <a:latin typeface="+mj-lt"/>
              </a:rPr>
              <a:t>:</a:t>
            </a:r>
            <a:endParaRPr lang="en-US" altLang="ru-RU" sz="2600" b="1" dirty="0">
              <a:latin typeface="+mj-lt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ru-RU" sz="2600" dirty="0">
                <a:latin typeface="+mj-lt"/>
              </a:rPr>
              <a:t>— </a:t>
            </a:r>
            <a:r>
              <a:rPr lang="en-US" altLang="en-US" sz="2600" dirty="0">
                <a:latin typeface="+mj-lt"/>
              </a:rPr>
              <a:t>Балансировка</a:t>
            </a:r>
            <a:r>
              <a:rPr lang="en-US" altLang="ru-RU" sz="2600" dirty="0">
                <a:latin typeface="+mj-lt"/>
              </a:rPr>
              <a:t> </a:t>
            </a:r>
            <a:r>
              <a:rPr lang="en-US" altLang="en-US" sz="2600" dirty="0">
                <a:latin typeface="+mj-lt"/>
              </a:rPr>
              <a:t>по</a:t>
            </a:r>
            <a:r>
              <a:rPr lang="en-US" altLang="ru-RU" sz="2600" dirty="0">
                <a:latin typeface="+mj-lt"/>
              </a:rPr>
              <a:t> </a:t>
            </a:r>
            <a:r>
              <a:rPr lang="en-US" altLang="en-US" sz="2600" dirty="0">
                <a:latin typeface="+mj-lt"/>
              </a:rPr>
              <a:t>высоте</a:t>
            </a:r>
            <a:r>
              <a:rPr lang="en-US" altLang="ru-RU" sz="2600" dirty="0">
                <a:latin typeface="+mj-lt"/>
              </a:rPr>
              <a:t> </a:t>
            </a:r>
            <a:r>
              <a:rPr lang="en-US" altLang="en-US" sz="2600" dirty="0">
                <a:latin typeface="+mj-lt"/>
              </a:rPr>
              <a:t>или</a:t>
            </a:r>
            <a:r>
              <a:rPr lang="en-US" altLang="ru-RU" sz="2600" dirty="0">
                <a:latin typeface="+mj-lt"/>
              </a:rPr>
              <a:t> </a:t>
            </a:r>
            <a:r>
              <a:rPr lang="en-US" altLang="en-US" sz="2600" dirty="0">
                <a:latin typeface="+mj-lt"/>
              </a:rPr>
              <a:t>цвету</a:t>
            </a:r>
            <a:r>
              <a:rPr lang="en-US" altLang="ru-RU" sz="2600" dirty="0">
                <a:latin typeface="+mj-lt"/>
              </a:rPr>
              <a:t>.</a:t>
            </a:r>
            <a:endParaRPr lang="en-US" altLang="ru-RU" sz="2600" dirty="0">
              <a:latin typeface="+mj-lt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ru-RU" sz="2600" dirty="0">
                <a:latin typeface="+mj-lt"/>
              </a:rPr>
              <a:t>— </a:t>
            </a:r>
            <a:r>
              <a:rPr lang="en-US" altLang="en-US" sz="2600" dirty="0">
                <a:latin typeface="+mj-lt"/>
              </a:rPr>
              <a:t>Поддерживают</a:t>
            </a:r>
            <a:r>
              <a:rPr lang="en-US" altLang="ru-RU" sz="2600" dirty="0">
                <a:latin typeface="+mj-lt"/>
              </a:rPr>
              <a:t> </a:t>
            </a:r>
            <a:r>
              <a:rPr lang="en-US" altLang="en-US" sz="2600" dirty="0">
                <a:latin typeface="+mj-lt"/>
              </a:rPr>
              <a:t>строгое</a:t>
            </a:r>
            <a:r>
              <a:rPr lang="en-US" altLang="ru-RU" sz="2600" dirty="0">
                <a:latin typeface="+mj-lt"/>
              </a:rPr>
              <a:t> O(log n) </a:t>
            </a:r>
            <a:r>
              <a:rPr lang="en-US" altLang="en-US" sz="2600" dirty="0">
                <a:latin typeface="+mj-lt"/>
              </a:rPr>
              <a:t>время</a:t>
            </a:r>
            <a:r>
              <a:rPr lang="en-US" altLang="ru-RU" sz="2600" dirty="0">
                <a:latin typeface="+mj-lt"/>
              </a:rPr>
              <a:t>.</a:t>
            </a:r>
            <a:endParaRPr lang="en-US" altLang="ru-RU" sz="2600" dirty="0"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ru-RU" sz="2600" dirty="0">
              <a:latin typeface="+mj-lt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ru-RU" sz="2600" dirty="0">
                <a:latin typeface="+mj-lt"/>
              </a:rPr>
              <a:t>Splay </a:t>
            </a:r>
            <a:r>
              <a:rPr lang="en-US" altLang="en-US" sz="2600" dirty="0">
                <a:latin typeface="+mj-lt"/>
              </a:rPr>
              <a:t>выигрывает</a:t>
            </a:r>
            <a:r>
              <a:rPr lang="en-US" altLang="ru-RU" sz="2600" dirty="0">
                <a:latin typeface="+mj-lt"/>
              </a:rPr>
              <a:t> </a:t>
            </a:r>
            <a:r>
              <a:rPr lang="en-US" altLang="en-US" sz="2600" dirty="0">
                <a:latin typeface="+mj-lt"/>
              </a:rPr>
              <a:t>на</a:t>
            </a:r>
            <a:r>
              <a:rPr lang="en-US" altLang="ru-RU" sz="2600" dirty="0">
                <a:latin typeface="+mj-lt"/>
              </a:rPr>
              <a:t> </a:t>
            </a:r>
            <a:r>
              <a:rPr lang="en-US" altLang="en-US" sz="2600" dirty="0">
                <a:latin typeface="+mj-lt"/>
              </a:rPr>
              <a:t>паттернах</a:t>
            </a:r>
            <a:r>
              <a:rPr lang="en-US" altLang="ru-RU" sz="2600" dirty="0">
                <a:latin typeface="+mj-lt"/>
              </a:rPr>
              <a:t> </a:t>
            </a:r>
            <a:r>
              <a:rPr lang="en-US" altLang="en-US" sz="2600" dirty="0">
                <a:latin typeface="+mj-lt"/>
              </a:rPr>
              <a:t>с</a:t>
            </a:r>
            <a:r>
              <a:rPr lang="en-US" altLang="ru-RU" sz="2600" dirty="0">
                <a:latin typeface="+mj-lt"/>
              </a:rPr>
              <a:t> </a:t>
            </a:r>
            <a:r>
              <a:rPr lang="en-US" altLang="en-US" sz="2600" dirty="0">
                <a:latin typeface="+mj-lt"/>
              </a:rPr>
              <a:t>частыми</a:t>
            </a:r>
            <a:r>
              <a:rPr lang="en-US" altLang="ru-RU" sz="2600" dirty="0">
                <a:latin typeface="+mj-lt"/>
              </a:rPr>
              <a:t> </a:t>
            </a:r>
            <a:r>
              <a:rPr lang="en-US" altLang="en-US" sz="2600" dirty="0">
                <a:latin typeface="+mj-lt"/>
              </a:rPr>
              <a:t>повторениями</a:t>
            </a:r>
            <a:r>
              <a:rPr lang="en-US" altLang="ru-RU" sz="2600" dirty="0">
                <a:latin typeface="+mj-lt"/>
              </a:rPr>
              <a:t>.</a:t>
            </a:r>
            <a:endParaRPr lang="en-US" altLang="ru-RU" sz="2600" dirty="0"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ru-RU" sz="2600" dirty="0">
              <a:latin typeface="+mj-lt"/>
            </a:endParaRPr>
          </a:p>
          <a:p>
            <a:endParaRPr lang="en-US" altLang="ru-RU" sz="2600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2451</Words>
  <Application>WPS Presentation</Application>
  <PresentationFormat>Широкоэкранный</PresentationFormat>
  <Paragraphs>71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DeepSeek-CJK-patch</vt:lpstr>
      <vt:lpstr>Liberation Mono</vt:lpstr>
      <vt:lpstr>Calibri Light</vt:lpstr>
      <vt:lpstr>Calibri</vt:lpstr>
      <vt:lpstr>Microsoft YaHei</vt:lpstr>
      <vt:lpstr>Arial Unicode MS</vt:lpstr>
      <vt:lpstr>等线</vt:lpstr>
      <vt:lpstr>Тема Office</vt:lpstr>
      <vt:lpstr>B+ tree</vt:lpstr>
      <vt:lpstr>Что такое b+ дерево</vt:lpstr>
      <vt:lpstr>Общая структура b+ дерева</vt:lpstr>
      <vt:lpstr>ПЛЮСЫ</vt:lpstr>
      <vt:lpstr>Минусы</vt:lpstr>
      <vt:lpstr>Где юзают</vt:lpstr>
      <vt:lpstr>Отличие от b деревьев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 Gab</dc:creator>
  <cp:lastModifiedBy>slobo</cp:lastModifiedBy>
  <cp:revision>5</cp:revision>
  <dcterms:created xsi:type="dcterms:W3CDTF">2025-05-24T06:09:00Z</dcterms:created>
  <dcterms:modified xsi:type="dcterms:W3CDTF">2025-05-27T03:13:19Z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899F1E72E43945B8B3902D60CC880E2C_12</vt:lpwstr>
  </property>
  <property fmtid="{D5CDD505-2E9C-101B-9397-08002B2CF9AE}" pid="3" name="KSOProductBuildVer">
    <vt:lpwstr>1049-12.2.0.21179</vt:lpwstr>
  </property>
</Properties>
</file>