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69B1-CF9A-C6C4-3E9B-04969161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70F4C-55F4-14C3-61E3-E75F9762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E78B-BF2B-F05E-53A3-03136E0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D9746-DADD-F693-818B-D599EF0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7D4A-0B15-C214-70C9-D74750F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52735-4483-BAD4-8D90-37420E1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6B4AB-A21F-34DE-9ED7-6467B6B3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5746F-98B7-3922-61FF-6F834C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B2FE4-889C-5272-0303-65B8BF1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F99AE-99C3-6DE4-073E-764CB4D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7F7D0E-3A2C-F934-2EF4-2041F13D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F434-0B30-6947-7110-7F44FBA9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4C90FD-BB85-58D6-9696-9D1ABEE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C80B2-A4B9-DAA1-701F-BC37488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104E8-9BE2-85FE-5751-F8790DB4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E623-773B-31AD-B9A2-C7774BB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9B295-605F-11E8-F8B3-C64A6CDF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B8ABC-0B54-135E-9811-EEDA8D13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456D7-31EA-EFCF-10B2-3FB7BEC5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E83D1-466B-DFF3-9945-4C01371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D2CF-F4BC-E79B-ED3B-F5EC065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9864-F277-3092-278E-9DF57E1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19B9-663D-5C2B-F2E4-6CC6CA3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F6C46-6BA8-EAD5-2258-6A35C1D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78181-E470-275F-D50A-AFE5300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ED14-1B52-5E8D-3366-5470597B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5F4EF-1658-B3F2-9C13-8D098005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AE2D0-2767-CD8D-566E-24AE66F5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FD85-6A4B-0CCF-BDF9-400B3FD7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6A004-336E-CD81-76E2-AC84977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FADCD-CECB-D238-09A1-AF123D8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A063-698D-40C4-C55E-111268A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A4A8E-3EE0-44F9-FD2C-5C9BFD5C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CA4461-BD44-833D-6763-186EBD89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3C2E3E-A0E1-EC65-2C3F-8921FC3B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7CBA7-52BD-8013-0BE1-4652D68C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A836B2-8E57-4E6B-3571-86C671D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01856-62C9-FDA3-325A-CCC90F5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40C93-52B6-9BCB-2CC7-577F602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8784-E867-0EC0-2655-EBD6F27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416E7-9029-911E-57AB-487D0A1A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903A9B-A512-CEBE-6375-93AB808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D4BEA-8D4B-4F7F-74D5-9B69112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07DBC-1FA9-C2FD-BAC1-D3D3B6F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28E4A-1E3F-970C-941F-1230456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164F9-F632-B4FD-6B5B-C1159F7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6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DB8B2-7C45-5835-90DE-C6197151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E58CB-889E-6990-3BB4-0CFC7F76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28FDA-1C20-A36F-41C8-C92DD24C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8045B-89FA-AEE9-84B7-E176728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C7084-18F9-EECD-8ABB-5A5877C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6AEB1-C605-0290-EB9F-BFE8216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4AA0-5C3E-3A26-F453-2D177EE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F707A-A103-38EE-7EE3-5390DF77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5E2A4-FB4A-0DF6-FC98-AC2B437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B5A474-D69F-93AA-9B03-6014A39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4881-7921-C8CA-62B8-C55CFED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308D7-7C8B-9091-42EF-C4F5FB7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3E0-B828-21D7-4CF9-F9CF57B5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BF687-9B5E-A25A-5A7D-71926E52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B548F-3C10-619F-79CD-CE88367C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FCD36-5873-F131-33D6-62C091212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E537-941C-1548-A661-AD2EAC76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5D05C-39D7-B4B6-63BD-6CDCE507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AA-tree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DFF47-7ED8-A829-02D4-F4FDEFAE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Бадгиева</a:t>
            </a:r>
            <a:r>
              <a:rPr lang="ru-RU" dirty="0"/>
              <a:t> В.Н., 11-402</a:t>
            </a:r>
          </a:p>
        </p:txBody>
      </p:sp>
    </p:spTree>
    <p:extLst>
      <p:ext uri="{BB962C8B-B14F-4D97-AF65-F5344CB8AC3E}">
        <p14:creationId xmlns:p14="http://schemas.microsoft.com/office/powerpoint/2010/main" val="33484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3D57-2B75-D439-E045-EAD81D7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АА</a:t>
            </a:r>
            <a:r>
              <a:rPr lang="en-US" dirty="0"/>
              <a:t> 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BFA43-291D-2735-0849-CC2170CC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сбалансированное бинарное дерево поиска, основанное на красно-чёрных деревьях, но с упрощённой логикой балансировки. </a:t>
            </a:r>
          </a:p>
          <a:p>
            <a:pPr marL="0" indent="0">
              <a:buNone/>
            </a:pPr>
            <a:r>
              <a:rPr lang="ru-RU" dirty="0"/>
              <a:t>Оно использует уровни узлов вместо цвета и поддерживает инварианты с помощью двух операций: </a:t>
            </a:r>
            <a:r>
              <a:rPr lang="ru-RU" dirty="0" err="1"/>
              <a:t>skew</a:t>
            </a:r>
            <a:r>
              <a:rPr lang="ru-RU" dirty="0"/>
              <a:t> (устранение левых горизонтальных связей) и </a:t>
            </a:r>
            <a:r>
              <a:rPr lang="ru-RU" dirty="0" err="1"/>
              <a:t>split</a:t>
            </a:r>
            <a:r>
              <a:rPr lang="ru-RU" dirty="0"/>
              <a:t> (разбиение двух правых горизонтальных связей подряд).</a:t>
            </a:r>
          </a:p>
        </p:txBody>
      </p:sp>
    </p:spTree>
    <p:extLst>
      <p:ext uri="{BB962C8B-B14F-4D97-AF65-F5344CB8AC3E}">
        <p14:creationId xmlns:p14="http://schemas.microsoft.com/office/powerpoint/2010/main" val="20732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1E109-9DF0-0037-179E-5FCC7D93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</a:t>
            </a:r>
            <a:r>
              <a:rPr lang="en-US" dirty="0"/>
              <a:t>b+ 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5BB8E-691C-965D-7F62-CB6BA19C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ru-RU" b="1" i="0" dirty="0">
              <a:effectLst/>
              <a:latin typeface="DeepSeek-CJK-patch"/>
            </a:endParaRPr>
          </a:p>
          <a:p>
            <a:pPr marL="457200" lvl="1" indent="0">
              <a:buNone/>
            </a:pPr>
            <a:r>
              <a:rPr lang="ru-RU" dirty="0"/>
              <a:t>Каждый узел имеет уровень (</a:t>
            </a:r>
            <a:r>
              <a:rPr lang="ru-RU" dirty="0" err="1"/>
              <a:t>level</a:t>
            </a:r>
            <a:r>
              <a:rPr lang="ru-RU" dirty="0"/>
              <a:t>), который определяет его положение в дереве.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Инварианты АА-дерева: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Уровень листьев равен 1.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Уровень левого потомка строго меньше уровня родителя.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Уровень правого потомка меньше или равен уровню родителя.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Уровень правого внука строго меньше уровня деда.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/>
              <a:t> 20 (level=2)</a:t>
            </a:r>
          </a:p>
          <a:p>
            <a:pPr marL="457200" lvl="1" indent="0">
              <a:buNone/>
            </a:pPr>
            <a:r>
              <a:rPr lang="en-US" dirty="0"/>
              <a:t>   /    \</a:t>
            </a:r>
          </a:p>
          <a:p>
            <a:pPr marL="457200" lvl="1" indent="0">
              <a:buNone/>
            </a:pPr>
            <a:r>
              <a:rPr lang="en-US" dirty="0"/>
              <a:t>  10     40 (level=2)</a:t>
            </a:r>
          </a:p>
          <a:p>
            <a:pPr marL="457200" lvl="1" indent="0">
              <a:buNone/>
            </a:pPr>
            <a:r>
              <a:rPr lang="en-US" dirty="0"/>
              <a:t>        /  \</a:t>
            </a:r>
          </a:p>
          <a:p>
            <a:pPr marL="457200" lvl="1" indent="0">
              <a:buNone/>
            </a:pPr>
            <a:r>
              <a:rPr lang="en-US" dirty="0"/>
              <a:t>       30   50 (level=1)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2D47-4FB0-8787-094F-814490FB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82C14-161F-4D43-A367-B76A3D34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ru-RU" sz="2600" i="0" dirty="0">
              <a:effectLst/>
              <a:latin typeface="+mj-lt"/>
            </a:endParaRPr>
          </a:p>
          <a:p>
            <a:r>
              <a:rPr lang="ru-RU" sz="2000" dirty="0">
                <a:latin typeface="+mj-lt"/>
              </a:rPr>
              <a:t>Проще в реализации, чем красно-чёрное дерево (нет необходимости хранить цвет узлов).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Гарантированная логарифмическая сложность (O(</a:t>
            </a:r>
            <a:r>
              <a:rPr lang="ru-RU" sz="2000" dirty="0" err="1">
                <a:latin typeface="+mj-lt"/>
              </a:rPr>
              <a:t>log</a:t>
            </a:r>
            <a:r>
              <a:rPr lang="ru-RU" sz="2000" dirty="0">
                <a:latin typeface="+mj-lt"/>
              </a:rPr>
              <a:t> n)) для вставки, удаления и поиска.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Эффективная балансировка за счёт операций </a:t>
            </a:r>
            <a:r>
              <a:rPr lang="ru-RU" sz="2000" dirty="0" err="1">
                <a:latin typeface="+mj-lt"/>
              </a:rPr>
              <a:t>skew</a:t>
            </a:r>
            <a:r>
              <a:rPr lang="ru-RU" sz="2000" dirty="0">
                <a:latin typeface="+mj-lt"/>
              </a:rPr>
              <a:t> и </a:t>
            </a:r>
            <a:r>
              <a:rPr lang="ru-RU" sz="2000" dirty="0" err="1">
                <a:latin typeface="+mj-lt"/>
              </a:rPr>
              <a:t>split</a:t>
            </a:r>
            <a:r>
              <a:rPr lang="ru-RU" sz="2000" dirty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Предсказуемая структура благодаря уровневому подходу</a:t>
            </a:r>
            <a:r>
              <a:rPr lang="ru-RU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507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81268-5A69-20A3-372D-7B01867A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57F16-F697-7B7F-5663-CA1267A5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Менее популярно, чем AVL или красно-чёрные деревья, поэтому меньше готовых реализаций.</a:t>
            </a:r>
          </a:p>
          <a:p>
            <a:r>
              <a:rPr lang="ru-RU" sz="2400" dirty="0"/>
              <a:t>Немного медленнее на практике, чем AVL-дерево (из-за более частых операций балансировки).</a:t>
            </a:r>
          </a:p>
          <a:p>
            <a:r>
              <a:rPr lang="ru-RU" sz="2400" dirty="0"/>
              <a:t>Не поддерживает параллельные операции так же хорошо, как, например, B-деревья.</a:t>
            </a:r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2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3328-F63A-0390-D603-F226CCC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F904-D587-CF54-35C5-2F99E99B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Базы данных – как альтернатива B-деревьям для </a:t>
            </a:r>
            <a:r>
              <a:rPr lang="ru-RU" sz="2400" dirty="0" err="1"/>
              <a:t>in-memory</a:t>
            </a:r>
            <a:r>
              <a:rPr lang="ru-RU" sz="2400" dirty="0"/>
              <a:t> индексов.</a:t>
            </a:r>
          </a:p>
          <a:p>
            <a:endParaRPr lang="ru-RU" sz="2400" dirty="0"/>
          </a:p>
          <a:p>
            <a:r>
              <a:rPr lang="ru-RU" sz="2400" dirty="0"/>
              <a:t>Игровые движки – хранение объектов в пространственных структурах.</a:t>
            </a:r>
          </a:p>
          <a:p>
            <a:endParaRPr lang="ru-RU" sz="2400" dirty="0"/>
          </a:p>
          <a:p>
            <a:r>
              <a:rPr lang="ru-RU" sz="2400" dirty="0"/>
              <a:t>Реализация 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set</a:t>
            </a:r>
            <a:r>
              <a:rPr lang="ru-RU" sz="2400" dirty="0"/>
              <a:t> и 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map</a:t>
            </a:r>
            <a:r>
              <a:rPr lang="ru-RU" sz="2400" dirty="0"/>
              <a:t> (в некоторых библиотеках).</a:t>
            </a:r>
          </a:p>
          <a:p>
            <a:endParaRPr lang="ru-RU" sz="2400" dirty="0"/>
          </a:p>
          <a:p>
            <a:r>
              <a:rPr lang="ru-RU" sz="2400" dirty="0"/>
              <a:t>Финансовые алгоритмы – хранение отсортированных данных с быстрым доступом.</a:t>
            </a:r>
          </a:p>
        </p:txBody>
      </p:sp>
    </p:spTree>
    <p:extLst>
      <p:ext uri="{BB962C8B-B14F-4D97-AF65-F5344CB8AC3E}">
        <p14:creationId xmlns:p14="http://schemas.microsoft.com/office/powerpoint/2010/main" val="3010174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223</Words>
  <Application>Microsoft Office PowerPoint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DeepSeek-CJK-patch</vt:lpstr>
      <vt:lpstr>Тема Office</vt:lpstr>
      <vt:lpstr>AA-tree</vt:lpstr>
      <vt:lpstr>Что такое АА дерево</vt:lpstr>
      <vt:lpstr>Общая структура b+ дерева</vt:lpstr>
      <vt:lpstr>ПЛЮСЫ</vt:lpstr>
      <vt:lpstr>Минусы</vt:lpstr>
      <vt:lpstr>Примеры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AA-tree</dc:title>
  <dc:creator>Ras Gab</dc:creator>
  <cp:lastModifiedBy>bulathh1 .</cp:lastModifiedBy>
  <cp:revision>3</cp:revision>
  <dcterms:created xsi:type="dcterms:W3CDTF">2025-05-24T06:09:01Z</dcterms:created>
  <dcterms:modified xsi:type="dcterms:W3CDTF">2025-05-26T13:18:07Z</dcterms:modified>
</cp:coreProperties>
</file>